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848100" cy="5410200"/>
  <p:notesSz cx="3848100" cy="5410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2102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rin Heimler" userId="4f18d1b753890979" providerId="LiveId" clId="{659543A2-C86F-4EA0-94E8-B63FEE2C29E8}"/>
    <pc:docChg chg="custSel modSld">
      <pc:chgData name="Quirin Heimler" userId="4f18d1b753890979" providerId="LiveId" clId="{659543A2-C86F-4EA0-94E8-B63FEE2C29E8}" dt="2022-06-25T14:14:49.529" v="201" actId="20577"/>
      <pc:docMkLst>
        <pc:docMk/>
      </pc:docMkLst>
      <pc:sldChg chg="modSp mod">
        <pc:chgData name="Quirin Heimler" userId="4f18d1b753890979" providerId="LiveId" clId="{659543A2-C86F-4EA0-94E8-B63FEE2C29E8}" dt="2022-06-25T14:14:38.325" v="199" actId="20577"/>
        <pc:sldMkLst>
          <pc:docMk/>
          <pc:sldMk cId="0" sldId="256"/>
        </pc:sldMkLst>
        <pc:graphicFrameChg chg="mod modGraphic">
          <ac:chgData name="Quirin Heimler" userId="4f18d1b753890979" providerId="LiveId" clId="{659543A2-C86F-4EA0-94E8-B63FEE2C29E8}" dt="2022-06-25T14:14:38.325" v="199" actId="20577"/>
          <ac:graphicFrameMkLst>
            <pc:docMk/>
            <pc:sldMk cId="0" sldId="256"/>
            <ac:graphicFrameMk id="10" creationId="{00000000-0000-0000-0000-000000000000}"/>
          </ac:graphicFrameMkLst>
        </pc:graphicFrameChg>
      </pc:sldChg>
      <pc:sldChg chg="modSp mod">
        <pc:chgData name="Quirin Heimler" userId="4f18d1b753890979" providerId="LiveId" clId="{659543A2-C86F-4EA0-94E8-B63FEE2C29E8}" dt="2022-06-25T14:14:49.529" v="201" actId="20577"/>
        <pc:sldMkLst>
          <pc:docMk/>
          <pc:sldMk cId="0" sldId="257"/>
        </pc:sldMkLst>
        <pc:spChg chg="mod">
          <ac:chgData name="Quirin Heimler" userId="4f18d1b753890979" providerId="LiveId" clId="{659543A2-C86F-4EA0-94E8-B63FEE2C29E8}" dt="2022-06-25T14:14:49.529" v="201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  <pc:docChgLst>
    <pc:chgData name="Quirin Heimler" userId="S::quirin.heimler@stud.uni-bamberg.de::95b206e4-7215-4c2f-87e2-0ce627f58021" providerId="AD" clId="Web-{A080D7CF-920C-4272-B1AB-B0093044A270}"/>
    <pc:docChg chg="modSld">
      <pc:chgData name="Quirin Heimler" userId="S::quirin.heimler@stud.uni-bamberg.de::95b206e4-7215-4c2f-87e2-0ce627f58021" providerId="AD" clId="Web-{A080D7CF-920C-4272-B1AB-B0093044A270}" dt="2022-06-02T11:19:07.274" v="1" actId="20577"/>
      <pc:docMkLst>
        <pc:docMk/>
      </pc:docMkLst>
      <pc:sldChg chg="modSp">
        <pc:chgData name="Quirin Heimler" userId="S::quirin.heimler@stud.uni-bamberg.de::95b206e4-7215-4c2f-87e2-0ce627f58021" providerId="AD" clId="Web-{A080D7CF-920C-4272-B1AB-B0093044A270}" dt="2022-06-02T11:19:07.274" v="1" actId="20577"/>
        <pc:sldMkLst>
          <pc:docMk/>
          <pc:sldMk cId="0" sldId="257"/>
        </pc:sldMkLst>
        <pc:spChg chg="mod">
          <ac:chgData name="Quirin Heimler" userId="S::quirin.heimler@stud.uni-bamberg.de::95b206e4-7215-4c2f-87e2-0ce627f58021" providerId="AD" clId="Web-{A080D7CF-920C-4272-B1AB-B0093044A270}" dt="2022-06-02T11:19:07.274" v="1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8940" y="1677162"/>
            <a:ext cx="3274663" cy="113614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77881" y="3029712"/>
            <a:ext cx="2696781" cy="13525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92627" y="1244346"/>
            <a:ext cx="1675857" cy="35707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984060" y="1244346"/>
            <a:ext cx="1675857" cy="35707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777390" y="144005"/>
            <a:ext cx="1930603" cy="437591"/>
          </a:xfrm>
          <a:custGeom>
            <a:avLst/>
            <a:gdLst/>
            <a:ahLst/>
            <a:cxnLst/>
            <a:rect l="l" t="t" r="r" b="b"/>
            <a:pathLst>
              <a:path w="1930603" h="437591">
                <a:moveTo>
                  <a:pt x="0" y="437591"/>
                </a:moveTo>
                <a:lnTo>
                  <a:pt x="1930603" y="437591"/>
                </a:lnTo>
                <a:lnTo>
                  <a:pt x="1930603" y="0"/>
                </a:lnTo>
                <a:lnTo>
                  <a:pt x="0" y="0"/>
                </a:lnTo>
                <a:lnTo>
                  <a:pt x="0" y="437591"/>
                </a:lnTo>
                <a:close/>
              </a:path>
            </a:pathLst>
          </a:custGeom>
          <a:solidFill>
            <a:srgbClr val="0046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44005" y="581596"/>
            <a:ext cx="3564001" cy="458838"/>
          </a:xfrm>
          <a:custGeom>
            <a:avLst/>
            <a:gdLst/>
            <a:ahLst/>
            <a:cxnLst/>
            <a:rect l="l" t="t" r="r" b="b"/>
            <a:pathLst>
              <a:path w="3564001" h="458838">
                <a:moveTo>
                  <a:pt x="0" y="458838"/>
                </a:moveTo>
                <a:lnTo>
                  <a:pt x="3564001" y="458838"/>
                </a:lnTo>
                <a:lnTo>
                  <a:pt x="3564001" y="0"/>
                </a:lnTo>
                <a:lnTo>
                  <a:pt x="0" y="0"/>
                </a:lnTo>
                <a:lnTo>
                  <a:pt x="0" y="458838"/>
                </a:lnTo>
                <a:close/>
              </a:path>
            </a:pathLst>
          </a:custGeom>
          <a:solidFill>
            <a:srgbClr val="0046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4055" y="144001"/>
            <a:ext cx="3563896" cy="887715"/>
          </a:xfrm>
          <a:custGeom>
            <a:avLst/>
            <a:gdLst/>
            <a:ahLst/>
            <a:cxnLst/>
            <a:rect l="l" t="t" r="r" b="b"/>
            <a:pathLst>
              <a:path w="3563896" h="887715">
                <a:moveTo>
                  <a:pt x="418933" y="0"/>
                </a:moveTo>
                <a:lnTo>
                  <a:pt x="305388" y="418"/>
                </a:lnTo>
                <a:lnTo>
                  <a:pt x="257257" y="1414"/>
                </a:lnTo>
                <a:lnTo>
                  <a:pt x="214468" y="3351"/>
                </a:lnTo>
                <a:lnTo>
                  <a:pt x="143659" y="11312"/>
                </a:lnTo>
                <a:lnTo>
                  <a:pt x="90448" y="26815"/>
                </a:lnTo>
                <a:lnTo>
                  <a:pt x="52320" y="52373"/>
                </a:lnTo>
                <a:lnTo>
                  <a:pt x="26762" y="90500"/>
                </a:lnTo>
                <a:lnTo>
                  <a:pt x="11260" y="143712"/>
                </a:lnTo>
                <a:lnTo>
                  <a:pt x="3299" y="214520"/>
                </a:lnTo>
                <a:lnTo>
                  <a:pt x="1361" y="257309"/>
                </a:lnTo>
                <a:lnTo>
                  <a:pt x="366" y="305440"/>
                </a:lnTo>
                <a:lnTo>
                  <a:pt x="0" y="359227"/>
                </a:lnTo>
                <a:lnTo>
                  <a:pt x="0" y="528540"/>
                </a:lnTo>
                <a:lnTo>
                  <a:pt x="366" y="582327"/>
                </a:lnTo>
                <a:lnTo>
                  <a:pt x="1361" y="630458"/>
                </a:lnTo>
                <a:lnTo>
                  <a:pt x="3299" y="673247"/>
                </a:lnTo>
                <a:lnTo>
                  <a:pt x="11260" y="744056"/>
                </a:lnTo>
                <a:lnTo>
                  <a:pt x="26762" y="797267"/>
                </a:lnTo>
                <a:lnTo>
                  <a:pt x="52320" y="835394"/>
                </a:lnTo>
                <a:lnTo>
                  <a:pt x="90448" y="860953"/>
                </a:lnTo>
                <a:lnTo>
                  <a:pt x="143659" y="876455"/>
                </a:lnTo>
                <a:lnTo>
                  <a:pt x="214468" y="884416"/>
                </a:lnTo>
                <a:lnTo>
                  <a:pt x="257257" y="886354"/>
                </a:lnTo>
                <a:lnTo>
                  <a:pt x="305388" y="887349"/>
                </a:lnTo>
                <a:lnTo>
                  <a:pt x="359175" y="887715"/>
                </a:lnTo>
                <a:lnTo>
                  <a:pt x="3204709" y="887715"/>
                </a:lnTo>
                <a:lnTo>
                  <a:pt x="3258498" y="887349"/>
                </a:lnTo>
                <a:lnTo>
                  <a:pt x="3306631" y="886354"/>
                </a:lnTo>
                <a:lnTo>
                  <a:pt x="3349421" y="884416"/>
                </a:lnTo>
                <a:lnTo>
                  <a:pt x="3420232" y="876455"/>
                </a:lnTo>
                <a:lnTo>
                  <a:pt x="3473444" y="860953"/>
                </a:lnTo>
                <a:lnTo>
                  <a:pt x="3511573" y="835394"/>
                </a:lnTo>
                <a:lnTo>
                  <a:pt x="3537132" y="797267"/>
                </a:lnTo>
                <a:lnTo>
                  <a:pt x="3552635" y="744056"/>
                </a:lnTo>
                <a:lnTo>
                  <a:pt x="3560596" y="673247"/>
                </a:lnTo>
                <a:lnTo>
                  <a:pt x="3562534" y="630458"/>
                </a:lnTo>
                <a:lnTo>
                  <a:pt x="3563529" y="582327"/>
                </a:lnTo>
                <a:lnTo>
                  <a:pt x="3563896" y="528540"/>
                </a:lnTo>
                <a:lnTo>
                  <a:pt x="3563896" y="359227"/>
                </a:lnTo>
                <a:lnTo>
                  <a:pt x="3563529" y="305440"/>
                </a:lnTo>
                <a:lnTo>
                  <a:pt x="3562534" y="257309"/>
                </a:lnTo>
                <a:lnTo>
                  <a:pt x="3560596" y="214520"/>
                </a:lnTo>
                <a:lnTo>
                  <a:pt x="3552635" y="143712"/>
                </a:lnTo>
                <a:lnTo>
                  <a:pt x="3537132" y="90500"/>
                </a:lnTo>
                <a:lnTo>
                  <a:pt x="3511573" y="52373"/>
                </a:lnTo>
                <a:lnTo>
                  <a:pt x="3473444" y="26815"/>
                </a:lnTo>
                <a:lnTo>
                  <a:pt x="3420232" y="11312"/>
                </a:lnTo>
                <a:lnTo>
                  <a:pt x="3349421" y="3351"/>
                </a:lnTo>
                <a:lnTo>
                  <a:pt x="3306631" y="1414"/>
                </a:lnTo>
                <a:lnTo>
                  <a:pt x="3258498" y="418"/>
                </a:lnTo>
                <a:lnTo>
                  <a:pt x="418933" y="0"/>
                </a:lnTo>
                <a:close/>
              </a:path>
            </a:pathLst>
          </a:custGeom>
          <a:solidFill>
            <a:srgbClr val="0046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44005" y="1040434"/>
            <a:ext cx="3564001" cy="4215561"/>
          </a:xfrm>
          <a:custGeom>
            <a:avLst/>
            <a:gdLst/>
            <a:ahLst/>
            <a:cxnLst/>
            <a:rect l="l" t="t" r="r" b="b"/>
            <a:pathLst>
              <a:path w="3564001" h="4215561">
                <a:moveTo>
                  <a:pt x="0" y="4215561"/>
                </a:moveTo>
                <a:lnTo>
                  <a:pt x="3564001" y="4215561"/>
                </a:lnTo>
                <a:lnTo>
                  <a:pt x="3564001" y="0"/>
                </a:lnTo>
                <a:lnTo>
                  <a:pt x="0" y="0"/>
                </a:lnTo>
                <a:lnTo>
                  <a:pt x="0" y="4215561"/>
                </a:lnTo>
                <a:close/>
              </a:path>
            </a:pathLst>
          </a:custGeom>
          <a:solidFill>
            <a:srgbClr val="6690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3511" y="464277"/>
            <a:ext cx="3425522" cy="24635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2448" y="1082695"/>
            <a:ext cx="3307648" cy="25461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09865" y="5031486"/>
            <a:ext cx="1232814" cy="2705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92627" y="5031486"/>
            <a:ext cx="886085" cy="2705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773832" y="5031486"/>
            <a:ext cx="886085" cy="2705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uni-bamberg.de/nmu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3992" y="144005"/>
            <a:ext cx="3564001" cy="817669"/>
          </a:xfrm>
          <a:custGeom>
            <a:avLst/>
            <a:gdLst/>
            <a:ahLst/>
            <a:cxnLst/>
            <a:rect l="l" t="t" r="r" b="b"/>
            <a:pathLst>
              <a:path w="3564001" h="887768">
                <a:moveTo>
                  <a:pt x="3120118" y="0"/>
                </a:moveTo>
                <a:lnTo>
                  <a:pt x="0" y="0"/>
                </a:lnTo>
                <a:lnTo>
                  <a:pt x="0" y="887768"/>
                </a:lnTo>
                <a:lnTo>
                  <a:pt x="3564001" y="887768"/>
                </a:lnTo>
                <a:lnTo>
                  <a:pt x="3564001" y="443701"/>
                </a:lnTo>
                <a:lnTo>
                  <a:pt x="3558198" y="371887"/>
                </a:lnTo>
                <a:lnTo>
                  <a:pt x="3541378" y="303584"/>
                </a:lnTo>
                <a:lnTo>
                  <a:pt x="3514461" y="239894"/>
                </a:lnTo>
                <a:lnTo>
                  <a:pt x="3478361" y="181731"/>
                </a:lnTo>
                <a:lnTo>
                  <a:pt x="3433993" y="130009"/>
                </a:lnTo>
                <a:lnTo>
                  <a:pt x="3382271" y="85643"/>
                </a:lnTo>
                <a:lnTo>
                  <a:pt x="3324108" y="49544"/>
                </a:lnTo>
                <a:lnTo>
                  <a:pt x="3260419" y="22629"/>
                </a:lnTo>
                <a:lnTo>
                  <a:pt x="3192118" y="5809"/>
                </a:lnTo>
                <a:lnTo>
                  <a:pt x="3120118" y="0"/>
                </a:lnTo>
                <a:close/>
              </a:path>
            </a:pathLst>
          </a:custGeom>
          <a:solidFill>
            <a:srgbClr val="00467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61328" y="284858"/>
            <a:ext cx="604029" cy="6036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31596" y="517834"/>
            <a:ext cx="1193424" cy="149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005" y="952500"/>
            <a:ext cx="3564001" cy="275234"/>
          </a:xfrm>
          <a:custGeom>
            <a:avLst/>
            <a:gdLst/>
            <a:ahLst/>
            <a:cxnLst/>
            <a:rect l="l" t="t" r="r" b="b"/>
            <a:pathLst>
              <a:path w="3564001" h="275234">
                <a:moveTo>
                  <a:pt x="0" y="275234"/>
                </a:moveTo>
                <a:lnTo>
                  <a:pt x="3564001" y="275234"/>
                </a:lnTo>
                <a:lnTo>
                  <a:pt x="3564001" y="0"/>
                </a:lnTo>
                <a:lnTo>
                  <a:pt x="0" y="0"/>
                </a:lnTo>
                <a:lnTo>
                  <a:pt x="0" y="275234"/>
                </a:lnTo>
                <a:close/>
              </a:path>
            </a:pathLst>
          </a:custGeom>
          <a:solidFill>
            <a:srgbClr val="CCDAE4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580631" y="952500"/>
            <a:ext cx="2691130" cy="2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5" dirty="0">
                <a:solidFill>
                  <a:srgbClr val="336A96"/>
                </a:solidFill>
                <a:latin typeface="Arial"/>
                <a:cs typeface="Arial"/>
              </a:rPr>
              <a:t>National</a:t>
            </a:r>
            <a:r>
              <a:rPr sz="1600" spc="-45" dirty="0">
                <a:solidFill>
                  <a:srgbClr val="336A96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336A96"/>
                </a:solidFill>
                <a:latin typeface="Arial"/>
                <a:cs typeface="Arial"/>
              </a:rPr>
              <a:t>Model</a:t>
            </a:r>
            <a:r>
              <a:rPr sz="1600" spc="-45" dirty="0">
                <a:solidFill>
                  <a:srgbClr val="336A96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336A96"/>
                </a:solidFill>
                <a:latin typeface="Arial"/>
                <a:cs typeface="Arial"/>
              </a:rPr>
              <a:t>United</a:t>
            </a:r>
            <a:r>
              <a:rPr sz="1600" spc="-45" dirty="0">
                <a:solidFill>
                  <a:srgbClr val="336A96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336A96"/>
                </a:solidFill>
                <a:latin typeface="Arial"/>
                <a:cs typeface="Arial"/>
              </a:rPr>
              <a:t>Nations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4005" y="2628900"/>
            <a:ext cx="3564001" cy="2637295"/>
          </a:xfrm>
          <a:custGeom>
            <a:avLst/>
            <a:gdLst/>
            <a:ahLst/>
            <a:cxnLst/>
            <a:rect l="l" t="t" r="r" b="b"/>
            <a:pathLst>
              <a:path w="3564001" h="2565679">
                <a:moveTo>
                  <a:pt x="0" y="2565679"/>
                </a:moveTo>
                <a:lnTo>
                  <a:pt x="3564001" y="2565679"/>
                </a:lnTo>
                <a:lnTo>
                  <a:pt x="3564001" y="0"/>
                </a:lnTo>
                <a:lnTo>
                  <a:pt x="0" y="0"/>
                </a:lnTo>
                <a:lnTo>
                  <a:pt x="0" y="2565679"/>
                </a:lnTo>
                <a:close/>
              </a:path>
            </a:pathLst>
          </a:custGeom>
          <a:solidFill>
            <a:srgbClr val="6690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5300" y="2656205"/>
            <a:ext cx="3302000" cy="1649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8940">
              <a:lnSpc>
                <a:spcPct val="100000"/>
              </a:lnSpc>
            </a:pPr>
            <a:r>
              <a:rPr sz="1500" spc="-30" dirty="0">
                <a:solidFill>
                  <a:srgbClr val="FFFFFF"/>
                </a:solidFill>
                <a:latin typeface="Arial"/>
                <a:cs typeface="Arial"/>
              </a:rPr>
              <a:t>Du</a:t>
            </a:r>
            <a:r>
              <a:rPr sz="15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25" dirty="0">
                <a:solidFill>
                  <a:srgbClr val="FFFFFF"/>
                </a:solidFill>
                <a:latin typeface="Arial"/>
                <a:cs typeface="Arial"/>
              </a:rPr>
              <a:t>wolltest</a:t>
            </a:r>
            <a:r>
              <a:rPr sz="15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60" dirty="0">
                <a:solidFill>
                  <a:srgbClr val="FFFFFF"/>
                </a:solidFill>
                <a:latin typeface="Arial"/>
                <a:cs typeface="Arial"/>
              </a:rPr>
              <a:t>schon</a:t>
            </a:r>
            <a:r>
              <a:rPr sz="15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20" dirty="0">
                <a:solidFill>
                  <a:srgbClr val="FFFFFF"/>
                </a:solidFill>
                <a:latin typeface="Arial"/>
                <a:cs typeface="Arial"/>
              </a:rPr>
              <a:t>immer</a:t>
            </a:r>
            <a:r>
              <a:rPr sz="15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40" dirty="0">
                <a:solidFill>
                  <a:srgbClr val="FFFFFF"/>
                </a:solidFill>
                <a:latin typeface="Arial"/>
                <a:cs typeface="Arial"/>
              </a:rPr>
              <a:t>mal...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ts val="600"/>
              </a:lnSpc>
            </a:pPr>
            <a:endParaRPr sz="600" dirty="0"/>
          </a:p>
          <a:p>
            <a:pPr marL="84455">
              <a:lnSpc>
                <a:spcPct val="100000"/>
              </a:lnSpc>
            </a:pP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...zu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den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Vereinten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Nationen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nach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70" dirty="0">
                <a:solidFill>
                  <a:srgbClr val="FFFFFF"/>
                </a:solidFill>
                <a:latin typeface="Arial"/>
                <a:cs typeface="Arial"/>
              </a:rPr>
              <a:t>York?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ts val="600"/>
              </a:lnSpc>
            </a:pPr>
            <a:endParaRPr sz="600" dirty="0"/>
          </a:p>
          <a:p>
            <a:pPr marL="179705" marR="116205" indent="-95250">
              <a:lnSpc>
                <a:spcPts val="1000"/>
              </a:lnSpc>
            </a:pP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...</a:t>
            </a:r>
            <a:r>
              <a:rPr sz="10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000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die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Arial"/>
                <a:cs typeface="Arial"/>
              </a:rPr>
              <a:t>Roll</a:t>
            </a:r>
            <a:r>
              <a:rPr sz="1000" spc="-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Arial"/>
                <a:cs typeface="Arial"/>
              </a:rPr>
              <a:t>eine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Arial"/>
                <a:cs typeface="Arial"/>
              </a:rPr>
              <a:t>Diplomate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schlüpfe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Verhandlung-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gen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auf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internationalem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Parkett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führen?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ts val="600"/>
              </a:lnSpc>
            </a:pPr>
            <a:endParaRPr sz="600" dirty="0"/>
          </a:p>
          <a:p>
            <a:pPr marL="179705" marR="309880" indent="-95250">
              <a:lnSpc>
                <a:spcPts val="1000"/>
              </a:lnSpc>
            </a:pP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...Studierende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Arial"/>
                <a:cs typeface="Arial"/>
              </a:rPr>
              <a:t>aus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den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unterschiedlichsten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Ländern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der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Welt 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kennenlernen?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ts val="1100"/>
              </a:lnSpc>
            </a:pPr>
            <a:endParaRPr sz="1000" dirty="0"/>
          </a:p>
          <a:p>
            <a:pPr marL="12700" marR="12700" algn="just">
              <a:lnSpc>
                <a:spcPts val="1000"/>
              </a:lnSpc>
            </a:pP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Dann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komm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zu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einer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unserer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Arial"/>
                <a:cs typeface="Arial"/>
              </a:rPr>
              <a:t>Informationsveranstaltungen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entweder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der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 err="1">
                <a:solidFill>
                  <a:srgbClr val="FFFFFF"/>
                </a:solidFill>
                <a:latin typeface="Arial"/>
                <a:cs typeface="Arial"/>
              </a:rPr>
              <a:t>Feki</a:t>
            </a:r>
            <a:r>
              <a:rPr lang="de-DE" sz="1000" spc="-55" dirty="0">
                <a:solidFill>
                  <a:srgbClr val="FFFFFF"/>
                </a:solidFill>
                <a:latin typeface="Arial"/>
                <a:cs typeface="Arial"/>
              </a:rPr>
              <a:t>, am </a:t>
            </a:r>
            <a:r>
              <a:rPr sz="1000" spc="-35" dirty="0" err="1">
                <a:solidFill>
                  <a:srgbClr val="FFFFFF"/>
                </a:solidFill>
                <a:latin typeface="Arial"/>
                <a:cs typeface="Arial"/>
              </a:rPr>
              <a:t>Markushaus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40" dirty="0">
                <a:solidFill>
                  <a:srgbClr val="FFFFFF"/>
                </a:solidFill>
                <a:latin typeface="Arial"/>
                <a:cs typeface="Arial"/>
              </a:rPr>
              <a:t>oder online auf Zoom 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und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erfahre</a:t>
            </a:r>
            <a:r>
              <a:rPr sz="1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Arial"/>
                <a:cs typeface="Arial"/>
              </a:rPr>
              <a:t>mehr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über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National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Model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United</a:t>
            </a:r>
            <a:r>
              <a:rPr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Nations: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749773"/>
              </p:ext>
            </p:extLst>
          </p:nvPr>
        </p:nvGraphicFramePr>
        <p:xfrm>
          <a:off x="383822" y="4381500"/>
          <a:ext cx="3004288" cy="60997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35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2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2476">
                <a:tc>
                  <a:txBody>
                    <a:bodyPr/>
                    <a:lstStyle/>
                    <a:p>
                      <a:pPr marL="254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kern="1200" spc="0" dirty="0">
                          <a:solidFill>
                            <a:srgbClr val="FFFFFF"/>
                          </a:solidFill>
                        </a:rPr>
                        <a:t>Dienstag, 12. Juli 2022</a:t>
                      </a:r>
                      <a:endParaRPr sz="800" kern="1200" spc="0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67005" marR="217170" indent="-635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en-GB" sz="800" kern="1200" dirty="0">
                          <a:solidFill>
                            <a:srgbClr val="FFFFFF"/>
                          </a:solidFill>
                        </a:rPr>
                        <a:t>FG1/00.08</a:t>
                      </a:r>
                      <a:endParaRPr sz="800" kern="1200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1717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rgbClr val="FFFFFF"/>
                          </a:solidFill>
                        </a:rPr>
                        <a:t>19.00 </a:t>
                      </a:r>
                      <a:r>
                        <a:rPr lang="en-GB" sz="800" kern="1200" dirty="0" err="1">
                          <a:solidFill>
                            <a:srgbClr val="FFFFFF"/>
                          </a:solidFill>
                        </a:rPr>
                        <a:t>Uhr</a:t>
                      </a:r>
                      <a:endParaRPr sz="800" kern="1200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029812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marL="2540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de-DE" sz="800" b="1" kern="1200" spc="0" dirty="0">
                          <a:solidFill>
                            <a:srgbClr val="FFFFFF"/>
                          </a:solidFill>
                        </a:rPr>
                        <a:t>Mittwoch, 20. Juli 2022</a:t>
                      </a:r>
                      <a:endParaRPr sz="800" b="1" kern="1200" spc="0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67005" marR="217170" indent="-635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en-GB" sz="800" b="1" kern="1200" dirty="0">
                          <a:solidFill>
                            <a:srgbClr val="FFFFFF"/>
                          </a:solidFill>
                        </a:rPr>
                        <a:t>Online (Zoom)</a:t>
                      </a:r>
                      <a:endParaRPr sz="800" b="1" kern="1200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17170" algn="l">
                        <a:lnSpc>
                          <a:spcPts val="11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r>
                        <a:rPr lang="de-DE" sz="800" b="1" dirty="0">
                          <a:solidFill>
                            <a:srgbClr val="FFFFFF"/>
                          </a:solidFill>
                        </a:rPr>
                        <a:t>9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</a:rPr>
                        <a:t>.00 Uhr</a:t>
                      </a:r>
                      <a:endParaRPr sz="8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854">
                <a:tc>
                  <a:txBody>
                    <a:bodyPr/>
                    <a:lstStyle/>
                    <a:p>
                      <a:pPr marL="25400" algn="l">
                        <a:lnSpc>
                          <a:spcPts val="1185"/>
                        </a:lnSpc>
                      </a:pPr>
                      <a:r>
                        <a:rPr lang="de-DE" sz="800" b="1" dirty="0">
                          <a:solidFill>
                            <a:srgbClr val="FFFFFF"/>
                          </a:solidFill>
                        </a:rPr>
                        <a:t>Donnerstag, 21.07.2022</a:t>
                      </a:r>
                      <a:endParaRPr sz="8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167005" marR="217170" indent="-635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de-DE" sz="800" b="1" kern="1200" dirty="0">
                          <a:solidFill>
                            <a:srgbClr val="FFFFFF"/>
                          </a:solidFill>
                        </a:rPr>
                        <a:t>MG2/01.10</a:t>
                      </a:r>
                      <a:endParaRPr sz="800" b="1" kern="1200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17170" algn="l">
                        <a:lnSpc>
                          <a:spcPts val="1185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r>
                        <a:rPr lang="de-DE" sz="800" b="1" dirty="0">
                          <a:solidFill>
                            <a:srgbClr val="FFFFFF"/>
                          </a:solidFill>
                        </a:rPr>
                        <a:t>9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</a:rPr>
                        <a:t>.00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800" b="1" spc="0" dirty="0">
                          <a:solidFill>
                            <a:srgbClr val="FFFFFF"/>
                          </a:solidFill>
                        </a:rPr>
                        <a:t>Uhr</a:t>
                      </a:r>
                      <a:endParaRPr sz="8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A1ACB0C8-5AD0-4E82-AD81-C764D64991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1214713"/>
            <a:ext cx="3564000" cy="14141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105" dirty="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sz="15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spc="5" dirty="0">
                <a:solidFill>
                  <a:srgbClr val="FFFFFF"/>
                </a:solidFill>
                <a:latin typeface="Arial"/>
                <a:cs typeface="Arial"/>
              </a:rPr>
              <a:t>ist</a:t>
            </a:r>
            <a:r>
              <a:rPr sz="15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spc="-15" dirty="0">
                <a:solidFill>
                  <a:srgbClr val="FFFFFF"/>
                </a:solidFill>
                <a:latin typeface="Arial"/>
                <a:cs typeface="Arial"/>
              </a:rPr>
              <a:t>National</a:t>
            </a:r>
            <a:r>
              <a:rPr sz="15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spc="-20" dirty="0">
                <a:solidFill>
                  <a:srgbClr val="FFFFFF"/>
                </a:solidFill>
                <a:latin typeface="Arial"/>
                <a:cs typeface="Arial"/>
              </a:rPr>
              <a:t>Model</a:t>
            </a:r>
            <a:r>
              <a:rPr sz="15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spc="-15" dirty="0">
                <a:solidFill>
                  <a:srgbClr val="FFFFFF"/>
                </a:solidFill>
                <a:latin typeface="Arial"/>
                <a:cs typeface="Arial"/>
              </a:rPr>
              <a:t>United</a:t>
            </a:r>
            <a:r>
              <a:rPr sz="15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spc="-15" dirty="0">
                <a:solidFill>
                  <a:srgbClr val="FFFFFF"/>
                </a:solidFill>
                <a:latin typeface="Arial"/>
                <a:cs typeface="Arial"/>
              </a:rPr>
              <a:t>Nation</a:t>
            </a:r>
            <a:r>
              <a:rPr sz="1550" spc="-2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50" spc="5" dirty="0">
                <a:solidFill>
                  <a:srgbClr val="FFFFFF"/>
                </a:solidFill>
                <a:latin typeface="Verdana"/>
                <a:cs typeface="Verdana"/>
              </a:rPr>
              <a:t>?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12700" marR="12700" indent="0" algn="just">
              <a:lnSpc>
                <a:spcPts val="1180"/>
              </a:lnSpc>
              <a:buNone/>
            </a:pP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National </a:t>
            </a:r>
            <a:r>
              <a:rPr lang="de-DE"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Model </a:t>
            </a:r>
            <a:r>
              <a:rPr lang="de-DE"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United </a:t>
            </a:r>
            <a:r>
              <a:rPr lang="de-DE"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15" dirty="0" err="1">
                <a:solidFill>
                  <a:srgbClr val="FFFFFF"/>
                </a:solidFill>
                <a:latin typeface="Arial"/>
                <a:cs typeface="Arial"/>
              </a:rPr>
              <a:t>Nations</a:t>
            </a: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 </a:t>
            </a:r>
            <a:r>
              <a:rPr lang="de-DE"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20" dirty="0">
                <a:solidFill>
                  <a:srgbClr val="FFFFFF"/>
                </a:solidFill>
                <a:latin typeface="Arial"/>
                <a:cs typeface="Arial"/>
              </a:rPr>
              <a:t>(NMUN) </a:t>
            </a:r>
            <a:r>
              <a:rPr lang="de-DE"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0" dirty="0">
                <a:solidFill>
                  <a:srgbClr val="FFFFFF"/>
                </a:solidFill>
                <a:latin typeface="Arial"/>
                <a:cs typeface="Arial"/>
              </a:rPr>
              <a:t>ist</a:t>
            </a:r>
            <a:r>
              <a:rPr lang="de-DE" sz="1000" dirty="0">
                <a:solidFill>
                  <a:srgbClr val="FFFFFF"/>
                </a:solidFill>
                <a:latin typeface="Arial"/>
                <a:cs typeface="Arial"/>
              </a:rPr>
              <a:t> </a:t>
            </a:r>
            <a:r>
              <a:rPr lang="de-DE"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die </a:t>
            </a:r>
            <a:r>
              <a:rPr lang="de-DE"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weltweit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größte</a:t>
            </a:r>
            <a:r>
              <a:rPr lang="de-DE" sz="1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Simulationskonferenz</a:t>
            </a:r>
            <a:r>
              <a:rPr lang="de-DE" sz="1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der</a:t>
            </a:r>
            <a:r>
              <a:rPr lang="de-DE" sz="1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0" dirty="0">
                <a:solidFill>
                  <a:srgbClr val="FFFFFF"/>
                </a:solidFill>
                <a:latin typeface="Arial"/>
                <a:cs typeface="Arial"/>
              </a:rPr>
              <a:t>Vereinten</a:t>
            </a:r>
            <a:r>
              <a:rPr lang="de-DE" sz="1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Nationen.</a:t>
            </a:r>
            <a:r>
              <a:rPr lang="de-DE" sz="1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Sie</a:t>
            </a:r>
            <a:r>
              <a:rPr lang="de-DE" sz="1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" dirty="0">
                <a:solidFill>
                  <a:srgbClr val="FFFFFF"/>
                </a:solidFill>
                <a:latin typeface="Arial"/>
                <a:cs typeface="Arial"/>
              </a:rPr>
              <a:t>fi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de-DE" sz="1000" spc="-55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lang="de-DE" sz="1000" spc="-30" dirty="0" err="1">
                <a:solidFill>
                  <a:srgbClr val="FFFFFF"/>
                </a:solidFill>
                <a:latin typeface="Arial"/>
                <a:cs typeface="Arial"/>
              </a:rPr>
              <a:t>det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0" dirty="0">
                <a:solidFill>
                  <a:srgbClr val="FFFFFF"/>
                </a:solidFill>
                <a:latin typeface="Arial"/>
                <a:cs typeface="Arial"/>
              </a:rPr>
              <a:t>jedes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Frühjahr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0" dirty="0">
                <a:solidFill>
                  <a:srgbClr val="FFFFFF"/>
                </a:solidFill>
                <a:latin typeface="Arial"/>
                <a:cs typeface="Arial"/>
              </a:rPr>
              <a:t>York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statt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und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fast</a:t>
            </a:r>
            <a:r>
              <a:rPr lang="de-DE" sz="1000" spc="70" dirty="0">
                <a:solidFill>
                  <a:srgbClr val="FFFFFF"/>
                </a:solidFill>
                <a:latin typeface="Arial"/>
                <a:cs typeface="Arial"/>
              </a:rPr>
              <a:t> 2</a:t>
            </a:r>
            <a:r>
              <a:rPr lang="de-DE" sz="1000" dirty="0">
                <a:solidFill>
                  <a:srgbClr val="FFFFFF"/>
                </a:solidFill>
                <a:latin typeface="Arial"/>
                <a:cs typeface="Arial"/>
              </a:rPr>
              <a:t>.500</a:t>
            </a:r>
            <a:r>
              <a:rPr lang="de-DE" sz="9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Studierende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5" dirty="0">
                <a:solidFill>
                  <a:srgbClr val="FFFFFF"/>
                </a:solidFill>
                <a:latin typeface="Arial"/>
                <a:cs typeface="Arial"/>
              </a:rPr>
              <a:t>aus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10" dirty="0">
                <a:solidFill>
                  <a:srgbClr val="FFFFFF"/>
                </a:solidFill>
                <a:latin typeface="Arial"/>
                <a:cs typeface="Arial"/>
              </a:rPr>
              <a:t>fünf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Kontinenten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0" dirty="0">
                <a:solidFill>
                  <a:srgbClr val="FFFFFF"/>
                </a:solidFill>
                <a:latin typeface="Arial"/>
                <a:cs typeface="Arial"/>
              </a:rPr>
              <a:t>nehmen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80" dirty="0">
                <a:solidFill>
                  <a:srgbClr val="FFFFFF"/>
                </a:solidFill>
                <a:latin typeface="Arial"/>
                <a:cs typeface="Arial"/>
              </a:rPr>
              <a:t>Jahr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" dirty="0">
                <a:solidFill>
                  <a:srgbClr val="FFFFFF"/>
                </a:solidFill>
                <a:latin typeface="Arial"/>
                <a:cs typeface="Arial"/>
              </a:rPr>
              <a:t>für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80" dirty="0">
                <a:solidFill>
                  <a:srgbClr val="FFFFFF"/>
                </a:solidFill>
                <a:latin typeface="Arial"/>
                <a:cs typeface="Arial"/>
              </a:rPr>
              <a:t>Jahr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5" dirty="0">
                <a:solidFill>
                  <a:srgbClr val="FFFFFF"/>
                </a:solidFill>
                <a:latin typeface="Arial"/>
                <a:cs typeface="Arial"/>
              </a:rPr>
              <a:t>daran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10" dirty="0">
                <a:solidFill>
                  <a:srgbClr val="FFFFFF"/>
                </a:solidFill>
                <a:latin typeface="Arial"/>
                <a:cs typeface="Arial"/>
              </a:rPr>
              <a:t>teil.</a:t>
            </a:r>
            <a:r>
              <a:rPr lang="de-DE"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5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Projekt</a:t>
            </a:r>
            <a:r>
              <a:rPr lang="de-DE" sz="1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lebt</a:t>
            </a:r>
            <a:r>
              <a:rPr lang="de-DE" sz="1000" spc="-10" dirty="0">
                <a:solidFill>
                  <a:srgbClr val="FFFFFF"/>
                </a:solidFill>
                <a:latin typeface="Arial"/>
                <a:cs typeface="Arial"/>
              </a:rPr>
              <a:t> nicht nur 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vom</a:t>
            </a:r>
            <a:r>
              <a:rPr lang="de-DE" sz="1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außerordentlichen</a:t>
            </a:r>
            <a:r>
              <a:rPr lang="de-DE" sz="1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5" dirty="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r>
              <a:rPr lang="de-DE" sz="1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der Teilnehmer,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sondern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0" dirty="0">
                <a:solidFill>
                  <a:srgbClr val="FFFFFF"/>
                </a:solidFill>
                <a:latin typeface="Arial"/>
                <a:cs typeface="Arial"/>
              </a:rPr>
              <a:t>ganz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5" dirty="0">
                <a:solidFill>
                  <a:srgbClr val="FFFFFF"/>
                </a:solidFill>
                <a:latin typeface="Arial"/>
                <a:cs typeface="Arial"/>
              </a:rPr>
              <a:t>besonders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5" dirty="0">
                <a:solidFill>
                  <a:srgbClr val="FFFFFF"/>
                </a:solidFill>
                <a:latin typeface="Arial"/>
                <a:cs typeface="Arial"/>
              </a:rPr>
              <a:t>auch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vom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Flair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55" dirty="0">
                <a:solidFill>
                  <a:srgbClr val="FFFFFF"/>
                </a:solidFill>
                <a:latin typeface="Arial"/>
                <a:cs typeface="Arial"/>
              </a:rPr>
              <a:t>des</a:t>
            </a:r>
            <a:r>
              <a:rPr lang="de-DE" sz="1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Origi</a:t>
            </a:r>
            <a:r>
              <a:rPr lang="de-DE" sz="1000" spc="-40" dirty="0">
                <a:solidFill>
                  <a:srgbClr val="FFFFFF"/>
                </a:solidFill>
                <a:latin typeface="Arial"/>
                <a:cs typeface="Arial"/>
              </a:rPr>
              <a:t>nalschauplatzes: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dem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Sitz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der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5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5" dirty="0">
                <a:solidFill>
                  <a:srgbClr val="FFFFFF"/>
                </a:solidFill>
                <a:latin typeface="Arial"/>
                <a:cs typeface="Arial"/>
              </a:rPr>
              <a:t>York.</a:t>
            </a:r>
            <a:endParaRPr lang="de-DE" sz="1100" dirty="0"/>
          </a:p>
          <a:p>
            <a:pPr marL="0" marR="12700" indent="0" algn="just">
              <a:lnSpc>
                <a:spcPts val="1180"/>
              </a:lnSpc>
              <a:buNone/>
            </a:pP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Bei NMUN wirst du die Rolle eines/einer Diplomaten/-in übernehmen und ein Land in den verschiedensten Organen und Organisationen der UN vertreten. Dabei musst du die Interessen des eigenen Landes in den einzelnen Komitees möglichst realitätsnah und erfolgreich durchsetzen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de-DE" sz="1000" dirty="0"/>
          </a:p>
          <a:p>
            <a:pPr marL="0" marR="12700" indent="0" algn="just">
              <a:lnSpc>
                <a:spcPts val="1180"/>
              </a:lnSpc>
              <a:buNone/>
            </a:pP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Hast </a:t>
            </a:r>
            <a:r>
              <a:rPr lang="de-DE" sz="1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du </a:t>
            </a:r>
            <a:r>
              <a:rPr lang="de-DE" sz="1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Lust </a:t>
            </a:r>
            <a:r>
              <a:rPr lang="de-DE" sz="1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bekommen, </a:t>
            </a:r>
            <a:r>
              <a:rPr lang="de-DE" sz="1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bei </a:t>
            </a:r>
            <a:r>
              <a:rPr lang="de-DE" sz="1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20" dirty="0">
                <a:solidFill>
                  <a:srgbClr val="FFFFFF"/>
                </a:solidFill>
                <a:latin typeface="Arial"/>
                <a:cs typeface="Arial"/>
              </a:rPr>
              <a:t>NMUN </a:t>
            </a:r>
            <a:r>
              <a:rPr lang="de-DE" sz="1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mitzumachen? </a:t>
            </a:r>
            <a:r>
              <a:rPr lang="de-DE" sz="10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Dann</a:t>
            </a: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 komm</a:t>
            </a:r>
            <a:r>
              <a:rPr lang="de-DE"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35" dirty="0">
                <a:solidFill>
                  <a:srgbClr val="FFFFFF"/>
                </a:solidFill>
                <a:latin typeface="Arial"/>
                <a:cs typeface="Arial"/>
              </a:rPr>
              <a:t>zu</a:t>
            </a:r>
            <a:r>
              <a:rPr lang="de-DE"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0" dirty="0">
                <a:solidFill>
                  <a:srgbClr val="FFFFFF"/>
                </a:solidFill>
                <a:latin typeface="Arial"/>
                <a:cs typeface="Arial"/>
              </a:rPr>
              <a:t>einer</a:t>
            </a:r>
            <a:r>
              <a:rPr lang="de-DE"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40" dirty="0">
                <a:solidFill>
                  <a:srgbClr val="FFFFFF"/>
                </a:solidFill>
                <a:latin typeface="Arial"/>
                <a:cs typeface="Arial"/>
              </a:rPr>
              <a:t>unserer</a:t>
            </a:r>
            <a:r>
              <a:rPr lang="de-DE"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Informationsveranstaltungen</a:t>
            </a:r>
            <a:r>
              <a:rPr lang="de-DE"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und</a:t>
            </a:r>
            <a:r>
              <a:rPr lang="de-DE" sz="1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65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lang="de-DE" sz="1000" spc="-15" dirty="0">
                <a:solidFill>
                  <a:srgbClr val="FFFFFF"/>
                </a:solidFill>
                <a:latin typeface="Arial"/>
                <a:cs typeface="Arial"/>
              </a:rPr>
              <a:t>wirb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dich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bis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spc="-20" dirty="0">
                <a:solidFill>
                  <a:srgbClr val="FFFFFF"/>
                </a:solidFill>
                <a:latin typeface="Arial"/>
                <a:cs typeface="Arial"/>
              </a:rPr>
              <a:t>zum</a:t>
            </a:r>
            <a:r>
              <a:rPr lang="de-DE" sz="1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b="1" u="sng" dirty="0">
                <a:solidFill>
                  <a:srgbClr val="FFFFFF"/>
                </a:solidFill>
                <a:latin typeface="Arial"/>
                <a:cs typeface="Arial"/>
              </a:rPr>
              <a:t>01</a:t>
            </a:r>
            <a:r>
              <a:rPr lang="de-DE" sz="1000" b="1" u="sng" spc="-3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de-DE" sz="1000" b="1" u="sng" spc="-35" dirty="0">
                <a:solidFill>
                  <a:srgbClr val="FFFFFF"/>
                </a:solidFill>
                <a:latin typeface="Arial"/>
                <a:cs typeface="Arial"/>
              </a:rPr>
              <a:t>September</a:t>
            </a:r>
            <a:r>
              <a:rPr lang="de-DE" sz="1000" b="1" u="sng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de-DE" sz="1000" b="1" u="sng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!</a:t>
            </a:r>
          </a:p>
          <a:p>
            <a:pPr marL="0" marR="12700" indent="0" algn="just">
              <a:lnSpc>
                <a:spcPts val="1180"/>
              </a:lnSpc>
              <a:buNone/>
            </a:pPr>
            <a:r>
              <a:rPr lang="de-DE" sz="1000" spc="-25" dirty="0">
                <a:solidFill>
                  <a:srgbClr val="FFFFFF"/>
                </a:solidFill>
                <a:latin typeface="Arial"/>
                <a:cs typeface="Arial"/>
              </a:rPr>
              <a:t>Übrigens, NMUN richtet sich an Studierende sämtlicher Fachrichtungen.</a:t>
            </a:r>
          </a:p>
          <a:p>
            <a:pPr marL="0" marR="12700" indent="0" algn="just">
              <a:lnSpc>
                <a:spcPts val="1180"/>
              </a:lnSpc>
              <a:buNone/>
            </a:pPr>
            <a:endParaRPr lang="de-DE" sz="1000" spc="-2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0" marR="12700" indent="0" algn="just">
              <a:lnSpc>
                <a:spcPts val="1180"/>
              </a:lnSpc>
              <a:buNone/>
            </a:pPr>
            <a:endParaRPr lang="de-DE" sz="1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1198" y="4698720"/>
            <a:ext cx="118808" cy="118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1198" y="4872964"/>
            <a:ext cx="118808" cy="118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2448" y="4335962"/>
            <a:ext cx="3307715" cy="835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</a:pP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Weitere </a:t>
            </a:r>
            <a:r>
              <a:rPr sz="1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Arial"/>
                <a:cs typeface="Arial"/>
              </a:rPr>
              <a:t>Informationen </a:t>
            </a:r>
            <a:r>
              <a:rPr sz="1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Arial"/>
                <a:cs typeface="Arial"/>
              </a:rPr>
              <a:t>findest </a:t>
            </a:r>
            <a:r>
              <a:rPr sz="1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du </a:t>
            </a:r>
            <a:r>
              <a:rPr sz="1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Arial"/>
                <a:cs typeface="Arial"/>
              </a:rPr>
              <a:t>auch </a:t>
            </a:r>
            <a:r>
              <a:rPr sz="1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Arial"/>
                <a:cs typeface="Arial"/>
              </a:rPr>
              <a:t>unter </a:t>
            </a:r>
            <a:r>
              <a:rPr sz="1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/>
                <a:cs typeface="Arial"/>
              </a:rPr>
              <a:t>den </a:t>
            </a:r>
            <a:r>
              <a:rPr sz="1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folgenden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90"/>
              </a:lnSpc>
            </a:pPr>
            <a:r>
              <a:rPr sz="1000" spc="-35" dirty="0">
                <a:solidFill>
                  <a:srgbClr val="FFFFFF"/>
                </a:solidFill>
                <a:latin typeface="Arial"/>
                <a:cs typeface="Arial"/>
              </a:rPr>
              <a:t>Links:</a:t>
            </a:r>
            <a:endParaRPr sz="1000" dirty="0">
              <a:latin typeface="Arial"/>
              <a:cs typeface="Arial"/>
            </a:endParaRPr>
          </a:p>
          <a:p>
            <a:pPr marL="127000" marR="1508125">
              <a:lnSpc>
                <a:spcPts val="1400"/>
              </a:lnSpc>
              <a:spcBef>
                <a:spcPts val="15"/>
              </a:spcBef>
            </a:pPr>
            <a:r>
              <a:rPr sz="900" u="sng" spc="-25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www.uni-bamberg.de/nmun</a:t>
            </a:r>
            <a:r>
              <a:rPr sz="9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u="sng" spc="-25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www.facebook.com/nmunbamberg</a:t>
            </a:r>
            <a:endParaRPr sz="900" dirty="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  <a:spcBef>
                <a:spcPts val="219"/>
              </a:spcBef>
            </a:pPr>
            <a:r>
              <a:rPr lang="de-DE" sz="900" dirty="0" err="1">
                <a:solidFill>
                  <a:schemeClr val="bg1"/>
                </a:solidFill>
                <a:latin typeface="Arial"/>
                <a:cs typeface="Arial"/>
              </a:rPr>
              <a:t>nmun_bamberg</a:t>
            </a:r>
            <a:endParaRPr lang="de-DE" sz="9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1FC1765-EBE3-BFE0-FEA7-F4961967C8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6" y="5047208"/>
            <a:ext cx="118800" cy="11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281</Words>
  <Application>Microsoft Office PowerPoint</Application>
  <PresentationFormat>Benutzerdefiniert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PowerPoint-Präsentation</vt:lpstr>
      <vt:lpstr>Was ist National Model United Nations?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Victoria FO</dc:creator>
  <cp:lastModifiedBy>Christopher Groß</cp:lastModifiedBy>
  <cp:revision>12</cp:revision>
  <dcterms:created xsi:type="dcterms:W3CDTF">2016-06-27T00:59:14Z</dcterms:created>
  <dcterms:modified xsi:type="dcterms:W3CDTF">2022-06-30T07:42:53Z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2016-06-25T00:00:00Z</vt:filetime>
  </property>
  <property fmtid="{D5CDD505-2E9C-101B-9397-08002B2CF9AE}" pid="3" name="LastSaved">
    <vt:filetime>2016-06-27T00:00:00Z</vt:filetime>
  </property>
</Properties>
</file>