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42"/>
  </p:notesMasterIdLst>
  <p:sldIdLst>
    <p:sldId id="256" r:id="rId6"/>
    <p:sldId id="257" r:id="rId7"/>
    <p:sldId id="258" r:id="rId8"/>
    <p:sldId id="261" r:id="rId9"/>
    <p:sldId id="260" r:id="rId10"/>
    <p:sldId id="296" r:id="rId11"/>
    <p:sldId id="297" r:id="rId12"/>
    <p:sldId id="298" r:id="rId13"/>
    <p:sldId id="289" r:id="rId14"/>
    <p:sldId id="262" r:id="rId15"/>
    <p:sldId id="291" r:id="rId16"/>
    <p:sldId id="295" r:id="rId17"/>
    <p:sldId id="267" r:id="rId18"/>
    <p:sldId id="265" r:id="rId19"/>
    <p:sldId id="266" r:id="rId20"/>
    <p:sldId id="268" r:id="rId21"/>
    <p:sldId id="269" r:id="rId22"/>
    <p:sldId id="273" r:id="rId23"/>
    <p:sldId id="270" r:id="rId24"/>
    <p:sldId id="274" r:id="rId25"/>
    <p:sldId id="292" r:id="rId26"/>
    <p:sldId id="272" r:id="rId27"/>
    <p:sldId id="275" r:id="rId28"/>
    <p:sldId id="290" r:id="rId29"/>
    <p:sldId id="294" r:id="rId30"/>
    <p:sldId id="276" r:id="rId31"/>
    <p:sldId id="263" r:id="rId32"/>
    <p:sldId id="285" r:id="rId33"/>
    <p:sldId id="277" r:id="rId34"/>
    <p:sldId id="278" r:id="rId35"/>
    <p:sldId id="280" r:id="rId36"/>
    <p:sldId id="282" r:id="rId37"/>
    <p:sldId id="283" r:id="rId38"/>
    <p:sldId id="284" r:id="rId39"/>
    <p:sldId id="279" r:id="rId40"/>
    <p:sldId id="293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chubert" initials="DS" lastIdx="1" clrIdx="0">
    <p:extLst>
      <p:ext uri="{19B8F6BF-5375-455C-9EA6-DF929625EA0E}">
        <p15:presenceInfo xmlns:p15="http://schemas.microsoft.com/office/powerpoint/2012/main" userId="S::daniel.schubert@stud.uni-bamberg.de::7589ba93-184e-4909-ab48-f2f0ee53ba18" providerId="AD"/>
      </p:ext>
    </p:extLst>
  </p:cmAuthor>
  <p:cmAuthor id="2" name="Carolin Leonie Wagner" initials="CW" lastIdx="1" clrIdx="1">
    <p:extLst>
      <p:ext uri="{19B8F6BF-5375-455C-9EA6-DF929625EA0E}">
        <p15:presenceInfo xmlns:p15="http://schemas.microsoft.com/office/powerpoint/2012/main" userId="S::carolin-leonie.wagner@stud.uni-bamberg.de::65388e18-721b-443a-904f-60038de3c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D3A"/>
    <a:srgbClr val="053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9BB34-6E1B-834A-96E8-FBBB1980FBEF}" v="5" dt="2023-10-10T10:42:38.138"/>
    <p1510:client id="{E2B69C20-961A-4C86-ADBA-398E2FAB822F}" v="320" dt="2023-10-11T08:11:15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D3A21-38BB-47D7-98A2-50EFE0ACCEE0}" type="datetimeFigureOut">
              <a:t>11.10.2023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2AC94-9334-4C43-B9F3-68713ED8426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85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Passt</a:t>
            </a:r>
            <a:r>
              <a:rPr lang="en-US" dirty="0">
                <a:cs typeface="Calibri"/>
              </a:rPr>
              <a:t> bitte je </a:t>
            </a:r>
            <a:r>
              <a:rPr lang="en-US" dirty="0" err="1">
                <a:cs typeface="Calibri"/>
              </a:rPr>
              <a:t>nach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eurem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individuellen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Zeitplan</a:t>
            </a:r>
            <a:r>
              <a:rPr lang="en-US" dirty="0">
                <a:cs typeface="Calibri"/>
              </a:rPr>
              <a:t> die </a:t>
            </a:r>
            <a:r>
              <a:rPr lang="en-US" dirty="0" err="1">
                <a:cs typeface="Calibri"/>
              </a:rPr>
              <a:t>folgenden</a:t>
            </a:r>
            <a:r>
              <a:rPr lang="en-US" dirty="0">
                <a:cs typeface="Calibri"/>
              </a:rPr>
              <a:t> Slides an.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2AC94-9334-4C43-B9F3-68713ED8426E}" type="slidenum"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73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FDD97-399D-7640-8AA3-7797E598B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08861B-161B-494E-A3E8-4A1A4790E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7DB41-63CE-8F48-A15E-82658E1F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8B20D8-D3D7-7549-BC49-CD516603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422F2F-0B0B-1E4F-954C-B8AE531B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88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6A457-B1E4-7F4C-A4EF-78AA3D2B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E33D5B-F9D1-D748-A16E-F43D0B218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AF2F10-B578-D947-B861-0DACC492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58DED5-E5D1-B947-8869-FEA45E4B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B8271D-7F55-6948-8BEB-E4E146B2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9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4641AD-12C7-BD4B-B6E7-6AA5B7156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FAA1C2-4129-7449-874C-BB739D3B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A01A1-2A19-2C44-8005-20673AB5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E69494-66E4-A04C-989A-2BFC1A78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69A28E-6BC1-7445-9F4F-A52BA5EC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2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FDD97-399D-7640-8AA3-7797E598B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08861B-161B-494E-A3E8-4A1A4790E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7DB41-63CE-8F48-A15E-82658E1F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8B20D8-D3D7-7549-BC49-CD516603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422F2F-0B0B-1E4F-954C-B8AE531B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39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23AC4-B670-D14A-928C-819A4F6F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51727-4742-8E44-8C7D-8C6B360C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118C85-6EBD-C04F-86C6-C8390D43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A48601-2578-FB40-BA22-DD2C1A77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D056DC-4B19-704E-A907-99DA9C40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1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E08AC-34C2-694D-988C-46853A0C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8BA006-BA48-B84D-A32B-501DEE1B7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6CB019-9675-FE41-8BDA-F8C618A0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156096-6608-8541-8F46-69338877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AB393-1309-D24C-8548-DBFF1128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4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0C1E0-1041-7A48-816C-D471C93B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4F942-D762-2F40-8973-63E179EA7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CC9DC4-5832-134D-BC1F-4B4A8F75E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2FF5E9-2A84-5D4B-BE2C-24130127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0BB4FA-5AA3-774B-8632-875C770B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A060DA-6C3E-8F4F-8A7F-FDAA85F4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4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33838-7437-3F43-890A-4637B293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0F5F76-C4E0-2C4C-AE2A-7A1029230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29C90D-BDAD-1B49-8EB8-F2EF2A60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3C2EA6-5078-9045-9153-6F8D46166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052B13-15F1-A64F-B1BD-2EAE4440D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9F8616-8276-A44D-B88D-63CCF7A9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E66F3C0-E701-654D-BA11-2F4CED1B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2EB18C-AB97-EE41-9AE9-96E59F7C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8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A0C92-B832-EB49-9F99-3DD6828A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A8D8B6-6325-F249-A08D-753B1A71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E22B1C-2C84-B24C-B22A-4D68B534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3CFA5E-E69B-1949-B411-25762B87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56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80AE29-2EDF-9F4D-8CE9-721159BD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FC46B-F369-2445-8077-433B7345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3BE466-A43A-1A47-9B30-00C99073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594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DFC2-41B8-3343-BC03-A3209CA9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0C3BD-2D13-3E4B-8BB4-B37219C3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4BF52F-0A68-6540-8E92-6F9347FE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33FB30-5211-F64D-A0B5-CBEFBCBD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D78E08-03CC-ED47-9603-E259D83F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B1B8E5-7A77-1A46-89BB-D5A14F95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17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23AC4-B670-D14A-928C-819A4F6F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B51727-4742-8E44-8C7D-8C6B360C8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118C85-6EBD-C04F-86C6-C8390D43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A48601-2578-FB40-BA22-DD2C1A77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D056DC-4B19-704E-A907-99DA9C40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35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7A66C-09AC-BB49-A7A0-F78169BC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553969-59DD-E444-BF44-0BDC56E1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D5F2F-91E6-B84E-9058-48EC1E97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514239-7890-9442-A038-37E00C86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466E64-2E01-9F49-869F-0E3DA6C0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1DB2C7-8C5B-5748-8065-7840F63B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575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6A457-B1E4-7F4C-A4EF-78AA3D2B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FE33D5B-F9D1-D748-A16E-F43D0B218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AF2F10-B578-D947-B861-0DACC492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58DED5-E5D1-B947-8869-FEA45E4B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B8271D-7F55-6948-8BEB-E4E146B2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70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E4641AD-12C7-BD4B-B6E7-6AA5B7156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FAA1C2-4129-7449-874C-BB739D3B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A01A1-2A19-2C44-8005-20673AB5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E69494-66E4-A04C-989A-2BFC1A78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69A28E-6BC1-7445-9F4F-A52BA5EC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6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E08AC-34C2-694D-988C-46853A0C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8BA006-BA48-B84D-A32B-501DEE1B7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6CB019-9675-FE41-8BDA-F8C618A0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156096-6608-8541-8F46-69338877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FAB393-1309-D24C-8548-DBFF1128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8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30C1E0-1041-7A48-816C-D471C93B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4F942-D762-2F40-8973-63E179EA7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CC9DC4-5832-134D-BC1F-4B4A8F75E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2FF5E9-2A84-5D4B-BE2C-24130127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0BB4FA-5AA3-774B-8632-875C770B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A060DA-6C3E-8F4F-8A7F-FDAA85F4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91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33838-7437-3F43-890A-4637B293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0F5F76-C4E0-2C4C-AE2A-7A1029230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29C90D-BDAD-1B49-8EB8-F2EF2A60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3C2EA6-5078-9045-9153-6F8D46166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A052B13-15F1-A64F-B1BD-2EAE4440D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9F8616-8276-A44D-B88D-63CCF7A9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E66F3C0-E701-654D-BA11-2F4CED1B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2EB18C-AB97-EE41-9AE9-96E59F7C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1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A0C92-B832-EB49-9F99-3DD6828A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A8D8B6-6325-F249-A08D-753B1A71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E22B1C-2C84-B24C-B22A-4D68B534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3CFA5E-E69B-1949-B411-25762B87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08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80AE29-2EDF-9F4D-8CE9-721159BD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AFC46B-F369-2445-8077-433B7345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3BE466-A43A-1A47-9B30-00C99073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6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CDFC2-41B8-3343-BC03-A3209CA9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0C3BD-2D13-3E4B-8BB4-B37219C3E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4BF52F-0A68-6540-8E92-6F9347FEB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33FB30-5211-F64D-A0B5-CBEFBCBD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D78E08-03CC-ED47-9603-E259D83F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B1B8E5-7A77-1A46-89BB-D5A14F95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2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17A66C-09AC-BB49-A7A0-F78169BC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553969-59DD-E444-BF44-0BDC56E1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D5F2F-91E6-B84E-9058-48EC1E977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514239-7890-9442-A038-37E00C86F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3B724-D15E-DE4A-A0A8-E4B0A2EE1632}" type="datetimeFigureOut">
              <a:rPr lang="en-GB" smtClean="0"/>
              <a:t>11/10/2023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466E64-2E01-9F49-869F-0E3DA6C0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1DB2C7-8C5B-5748-8065-7840F63B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22DB5-8766-DF49-ADBF-645BB7850CA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77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E70E9E-A28E-F745-8890-14B728FDD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01A3B724-D15E-DE4A-A0A8-E4B0A2EE1632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BC57A-B6D0-9942-AEAC-86D875681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C0E04D-1170-3345-BA49-60B75A73D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D4922DB5-8766-DF49-ADBF-645BB7850CA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A65A43-FCF7-7D41-8089-52ABCB4CF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3D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437171B-20A3-0145-9493-DC2463F47164}"/>
              </a:ext>
            </a:extLst>
          </p:cNvPr>
          <p:cNvSpPr/>
          <p:nvPr userDrawn="1"/>
        </p:nvSpPr>
        <p:spPr>
          <a:xfrm>
            <a:off x="183695" y="130381"/>
            <a:ext cx="11843657" cy="6503452"/>
          </a:xfrm>
          <a:prstGeom prst="rect">
            <a:avLst/>
          </a:prstGeom>
          <a:solidFill>
            <a:srgbClr val="FACD3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595A8E-6FF6-A242-AE74-A60D9CB8E8FF}"/>
              </a:ext>
            </a:extLst>
          </p:cNvPr>
          <p:cNvSpPr/>
          <p:nvPr userDrawn="1"/>
        </p:nvSpPr>
        <p:spPr>
          <a:xfrm>
            <a:off x="292551" y="315840"/>
            <a:ext cx="11625943" cy="6226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797BD91-423A-4E5B-96D4-F2966F02CB33}"/>
              </a:ext>
            </a:extLst>
          </p:cNvPr>
          <p:cNvSpPr/>
          <p:nvPr userDrawn="1"/>
        </p:nvSpPr>
        <p:spPr>
          <a:xfrm>
            <a:off x="183695" y="106935"/>
            <a:ext cx="11843657" cy="6526897"/>
          </a:xfrm>
          <a:prstGeom prst="rect">
            <a:avLst/>
          </a:prstGeom>
          <a:solidFill>
            <a:srgbClr val="FACD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AFF254-C6CE-B141-80E9-7CD45AE5B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167" t="12106" r="2250" b="20174"/>
          <a:stretch/>
        </p:blipFill>
        <p:spPr>
          <a:xfrm>
            <a:off x="11320097" y="5948972"/>
            <a:ext cx="659735" cy="66144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574DC0-01A9-CE4A-9473-624F72E2A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599" y="1870304"/>
            <a:ext cx="10229851" cy="424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DC0E12-59B9-8F47-BD9C-68E625DA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25" y="692222"/>
            <a:ext cx="10834150" cy="113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E70E9E-A28E-F745-8890-14B728FDD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01A3B724-D15E-DE4A-A0A8-E4B0A2EE1632}" type="datetimeFigureOut">
              <a:rPr lang="en-GB" smtClean="0"/>
              <a:pPr/>
              <a:t>11/10/2023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BC57A-B6D0-9942-AEAC-86D875681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C0E04D-1170-3345-BA49-60B75A73D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" pitchFamily="2" charset="0"/>
              </a:defRPr>
            </a:lvl1pPr>
          </a:lstStyle>
          <a:p>
            <a:fld id="{D4922DB5-8766-DF49-ADBF-645BB7850CA8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BA65A43-FCF7-7D41-8089-52ABCB4CFA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3D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437171B-20A3-0145-9493-DC2463F47164}"/>
              </a:ext>
            </a:extLst>
          </p:cNvPr>
          <p:cNvSpPr/>
          <p:nvPr userDrawn="1"/>
        </p:nvSpPr>
        <p:spPr>
          <a:xfrm>
            <a:off x="183695" y="153827"/>
            <a:ext cx="11843657" cy="6503452"/>
          </a:xfrm>
          <a:prstGeom prst="rect">
            <a:avLst/>
          </a:prstGeom>
          <a:solidFill>
            <a:srgbClr val="FACD3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595A8E-6FF6-A242-AE74-A60D9CB8E8FF}"/>
              </a:ext>
            </a:extLst>
          </p:cNvPr>
          <p:cNvSpPr/>
          <p:nvPr userDrawn="1"/>
        </p:nvSpPr>
        <p:spPr>
          <a:xfrm>
            <a:off x="292551" y="315839"/>
            <a:ext cx="11625943" cy="62263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0" i="0">
              <a:latin typeface="Times" pitchFamily="2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3AFF254-C6CE-B141-80E9-7CD45AE5B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167" t="12106" r="2250" b="20174"/>
          <a:stretch/>
        </p:blipFill>
        <p:spPr>
          <a:xfrm>
            <a:off x="11330623" y="5987855"/>
            <a:ext cx="659735" cy="661449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DC0E12-59B9-8F47-BD9C-68E625DA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25" y="692222"/>
            <a:ext cx="10834150" cy="113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574DC0-01A9-CE4A-9473-624F72E2A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599" y="1870304"/>
            <a:ext cx="10229851" cy="424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25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ime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ime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owi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uni-bamberg.de/universitaet/anreise/verteilung-auf-das-stadtgebiet/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portdidaktik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fileadmin/uni/fakultaeten/split_lehrstuehle/englische_literatur/Information/STWB-Mobilitaet-Parken-Uebersicht.pdf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qis.uni-bamberg.de/qisserver/rds?state=user&amp;type=0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tudium/im-studium/studienorganisation/rueckmeldung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icprint/" TargetMode="External"/><Relationship Id="rId2" Type="http://schemas.openxmlformats.org/officeDocument/2006/relationships/hyperlink" Target="https://www.uni-bamberg.de/rz/dienstleistungen/netz/wlan/eduroa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uni-bamberg.de/rz/dienstleistungen/netz/vpn/einrichten/" TargetMode="External"/><Relationship Id="rId4" Type="http://schemas.openxmlformats.org/officeDocument/2006/relationships/hyperlink" Target="https://www.uni-bamberg.de/campusprin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Studiforum/about/" TargetMode="External"/><Relationship Id="rId2" Type="http://schemas.openxmlformats.org/officeDocument/2006/relationships/hyperlink" Target="https://www.wg-gesucht.de/wohnungen-in-Bamberg.5.2.1.0.html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ma-soz/dokumente-und-ordnungen/pruefungsordnung-und-modulhandbuecher/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bamberg.de/studium/im-studium/pruefungs-studienordnungen/" TargetMode="External"/><Relationship Id="rId2" Type="http://schemas.openxmlformats.org/officeDocument/2006/relationships/hyperlink" Target="https://www.uni-bamberg.de/fileadmin/www.abt-studium/Pruefungs-Studienordnungen/SoWi/APO-BWL/APO_SoWi_2020.pdf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tudienberatung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studienangebot/news/artikel/fachstudienberatung/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bamberg.de/auslandsamt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is.uni-bamberg.de/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vc.uni-bamberg.de/enrol/index.php?id=694" TargetMode="Externa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forms.office.com/e/JJLgy6bsWc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hyperlink" Target="http://rootindexing.com/evaluation-method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2EF4D-B154-0141-8DA6-B6B9FC00B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"/>
                <a:cs typeface="Times"/>
              </a:rPr>
              <a:t>Tutorium für Erstis Wintersemester 2023/24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7CDF22-F3B0-4B4F-8D32-49D9B65CB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4374"/>
            <a:ext cx="9144000" cy="1018730"/>
          </a:xfrm>
        </p:spPr>
        <p:txBody>
          <a:bodyPr/>
          <a:lstStyle/>
          <a:p>
            <a:r>
              <a:rPr lang="en-GB">
                <a:latin typeface="Times" pitchFamily="2" charset="0"/>
              </a:rPr>
              <a:t>Otto-Friedrich Universität Bamberg</a:t>
            </a:r>
          </a:p>
          <a:p>
            <a:r>
              <a:rPr lang="en-GB">
                <a:latin typeface="Times" pitchFamily="2" charset="0"/>
              </a:rPr>
              <a:t>Fakultät für Sozial- und Wirtschaftswissenschaften </a:t>
            </a:r>
          </a:p>
        </p:txBody>
      </p:sp>
    </p:spTree>
    <p:extLst>
      <p:ext uri="{BB962C8B-B14F-4D97-AF65-F5344CB8AC3E}">
        <p14:creationId xmlns:p14="http://schemas.microsoft.com/office/powerpoint/2010/main" val="68239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2"/>
            <a:ext cx="10834150" cy="1133403"/>
          </a:xfrm>
        </p:spPr>
        <p:txBody>
          <a:bodyPr>
            <a:normAutofit/>
          </a:bodyPr>
          <a:lstStyle/>
          <a:p>
            <a:r>
              <a:rPr lang="de-DE">
                <a:latin typeface="Times" pitchFamily="2" charset="0"/>
              </a:rPr>
              <a:t>Die Universität und Fakultät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2024206"/>
            <a:ext cx="10229851" cy="2530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Times"/>
                <a:cs typeface="Times"/>
              </a:rPr>
              <a:t>Die Universität Bamberg hat ca. 13.000 Studierende aufgeteilt auf vier Fakultäten </a:t>
            </a:r>
            <a:endParaRPr lang="de-DE" dirty="0">
              <a:latin typeface="Times" pitchFamily="2" charset="0"/>
            </a:endParaRPr>
          </a:p>
          <a:p>
            <a:pPr lvl="1"/>
            <a:r>
              <a:rPr lang="de-DE" dirty="0" err="1">
                <a:latin typeface="Times"/>
                <a:cs typeface="Times"/>
              </a:rPr>
              <a:t>GuK</a:t>
            </a:r>
            <a:r>
              <a:rPr lang="de-DE" dirty="0">
                <a:latin typeface="Times"/>
                <a:cs typeface="Times"/>
              </a:rPr>
              <a:t> – Geistes- und Kulturwissenschaften </a:t>
            </a:r>
            <a:endParaRPr lang="de-DE" dirty="0">
              <a:latin typeface="Times" pitchFamily="2" charset="0"/>
              <a:cs typeface="Times"/>
            </a:endParaRPr>
          </a:p>
          <a:p>
            <a:pPr lvl="1"/>
            <a:r>
              <a:rPr lang="de-DE" dirty="0" err="1">
                <a:latin typeface="Times"/>
                <a:cs typeface="Times"/>
              </a:rPr>
              <a:t>HuWi</a:t>
            </a:r>
            <a:r>
              <a:rPr lang="de-DE" dirty="0">
                <a:latin typeface="Times"/>
                <a:cs typeface="Times"/>
              </a:rPr>
              <a:t> – Humanwissenschaften </a:t>
            </a:r>
            <a:endParaRPr lang="de-DE" dirty="0">
              <a:latin typeface="Times" pitchFamily="2" charset="0"/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</a:rPr>
              <a:t>WIAI – Wirtschafts- und Angewandte Informatik</a:t>
            </a:r>
          </a:p>
          <a:p>
            <a:pPr lvl="1"/>
            <a:r>
              <a:rPr lang="de-DE" b="1" dirty="0" err="1">
                <a:latin typeface="Times"/>
                <a:cs typeface="Times"/>
              </a:rPr>
              <a:t>SoWi</a:t>
            </a:r>
            <a:r>
              <a:rPr lang="de-DE" b="1" dirty="0">
                <a:latin typeface="Times"/>
                <a:cs typeface="Times"/>
              </a:rPr>
              <a:t> – Sozial- und Wirtschaftswissenschaften </a:t>
            </a:r>
            <a:endParaRPr lang="de-DE" b="1" dirty="0">
              <a:latin typeface="Times" pitchFamily="2" charset="0"/>
              <a:cs typeface="Times"/>
            </a:endParaRPr>
          </a:p>
          <a:p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FF7075-682E-B14A-B1C8-B614D5D3C43A}"/>
              </a:ext>
            </a:extLst>
          </p:cNvPr>
          <p:cNvSpPr txBox="1"/>
          <p:nvPr/>
        </p:nvSpPr>
        <p:spPr>
          <a:xfrm>
            <a:off x="1085850" y="4599131"/>
            <a:ext cx="1013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" pitchFamily="2" charset="0"/>
              </a:rPr>
              <a:t>Die Fakultät </a:t>
            </a:r>
            <a:r>
              <a:rPr lang="de-DE" sz="2400" dirty="0" err="1">
                <a:latin typeface="Times" pitchFamily="2" charset="0"/>
              </a:rPr>
              <a:t>SoWi</a:t>
            </a:r>
            <a:r>
              <a:rPr lang="de-DE" sz="2400" dirty="0">
                <a:latin typeface="Times" pitchFamily="2" charset="0"/>
              </a:rPr>
              <a:t> besteht aus 8 Bachelor- und 11 Masterstudiengängen in 6 Fachbereichen sowie 49 Lehrstühlen und Professuren</a:t>
            </a:r>
          </a:p>
          <a:p>
            <a:r>
              <a:rPr lang="de-DE" sz="2400" dirty="0">
                <a:latin typeface="Times" pitchFamily="2" charset="0"/>
                <a:hlinkClick r:id="rId2"/>
              </a:rPr>
              <a:t>(Universität Bamberg - Fakultät </a:t>
            </a:r>
            <a:r>
              <a:rPr lang="de-DE" sz="2400" dirty="0" err="1">
                <a:latin typeface="Times" pitchFamily="2" charset="0"/>
                <a:hlinkClick r:id="rId2"/>
              </a:rPr>
              <a:t>SoWi</a:t>
            </a:r>
            <a:r>
              <a:rPr lang="de-DE" sz="2400" dirty="0">
                <a:latin typeface="Times" pitchFamily="2" charset="0"/>
                <a:hlinkClick r:id="rId2"/>
              </a:rPr>
              <a:t>)</a:t>
            </a:r>
            <a:endParaRPr lang="de-DE" sz="2400" b="1" dirty="0">
              <a:latin typeface="Times" pitchFamily="2" charset="0"/>
            </a:endParaRPr>
          </a:p>
          <a:p>
            <a:endParaRPr lang="de-DE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8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Fachschaft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25" y="1706626"/>
            <a:ext cx="7837331" cy="423449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de-DE" dirty="0">
                <a:latin typeface="Times"/>
                <a:cs typeface="Times"/>
              </a:rPr>
              <a:t>Ihr habt Fragen, Probleme?     Fachschaft </a:t>
            </a:r>
            <a:r>
              <a:rPr lang="de-DE" err="1">
                <a:latin typeface="Times"/>
                <a:cs typeface="Times"/>
              </a:rPr>
              <a:t>SoWi</a:t>
            </a:r>
            <a:r>
              <a:rPr lang="de-DE" dirty="0">
                <a:latin typeface="Times"/>
                <a:cs typeface="Times"/>
              </a:rPr>
              <a:t> als Anlaufstelle!</a:t>
            </a:r>
          </a:p>
          <a:p>
            <a:r>
              <a:rPr lang="de-DE" sz="2900" dirty="0">
                <a:latin typeface="Times"/>
                <a:ea typeface="Calibri"/>
                <a:cs typeface="Times"/>
              </a:rPr>
              <a:t>Studierendenvertretung der Fakultät </a:t>
            </a:r>
            <a:r>
              <a:rPr lang="de-DE" sz="2900" err="1">
                <a:latin typeface="Times"/>
                <a:ea typeface="Calibri"/>
                <a:cs typeface="Times"/>
              </a:rPr>
              <a:t>SoWi</a:t>
            </a:r>
            <a:r>
              <a:rPr lang="de-DE" sz="2900" dirty="0">
                <a:latin typeface="Times"/>
                <a:ea typeface="Calibri"/>
                <a:cs typeface="Times"/>
              </a:rPr>
              <a:t> </a:t>
            </a:r>
          </a:p>
          <a:p>
            <a:r>
              <a:rPr lang="de-DE" dirty="0">
                <a:latin typeface="Times"/>
                <a:ea typeface="Calibri"/>
                <a:cs typeface="Times"/>
              </a:rPr>
              <a:t>Das findet ihr auf unserer Webseite</a:t>
            </a:r>
          </a:p>
          <a:p>
            <a:pPr lvl="1"/>
            <a:r>
              <a:rPr lang="de-DE" dirty="0">
                <a:latin typeface="Times"/>
                <a:ea typeface="Calibri"/>
                <a:cs typeface="Times"/>
              </a:rPr>
              <a:t>Unsere Teams und Aufgaben</a:t>
            </a:r>
          </a:p>
          <a:p>
            <a:pPr lvl="1"/>
            <a:r>
              <a:rPr lang="de-DE" dirty="0">
                <a:latin typeface="Times"/>
                <a:ea typeface="Calibri"/>
                <a:cs typeface="Times"/>
              </a:rPr>
              <a:t>Infos zu allen Studiengängen und Fakultäten</a:t>
            </a:r>
          </a:p>
          <a:p>
            <a:pPr lvl="1"/>
            <a:r>
              <a:rPr lang="de-DE" dirty="0" err="1">
                <a:latin typeface="Times"/>
                <a:ea typeface="Calibri"/>
                <a:cs typeface="Times"/>
              </a:rPr>
              <a:t>Prüfungsan</a:t>
            </a:r>
            <a:r>
              <a:rPr lang="de-DE" dirty="0">
                <a:latin typeface="Times"/>
                <a:ea typeface="Calibri"/>
                <a:cs typeface="Times"/>
              </a:rPr>
              <a:t>- und </a:t>
            </a:r>
            <a:r>
              <a:rPr lang="de-DE" dirty="0" err="1">
                <a:latin typeface="Times"/>
                <a:ea typeface="Calibri"/>
                <a:cs typeface="Times"/>
              </a:rPr>
              <a:t>abmeldephasen</a:t>
            </a:r>
            <a:endParaRPr lang="de-DE">
              <a:latin typeface="Times"/>
              <a:ea typeface="Calibri"/>
              <a:cs typeface="Times"/>
            </a:endParaRPr>
          </a:p>
          <a:p>
            <a:r>
              <a:rPr lang="de-DE" dirty="0">
                <a:latin typeface="Times"/>
                <a:cs typeface="Times"/>
              </a:rPr>
              <a:t>Sitzt in Gremien, Berufungskommissionen(Auswahl neuer </a:t>
            </a:r>
            <a:r>
              <a:rPr lang="de-DE" err="1">
                <a:latin typeface="Times"/>
                <a:cs typeface="Times"/>
              </a:rPr>
              <a:t>Professor:innen</a:t>
            </a:r>
            <a:r>
              <a:rPr lang="de-DE" dirty="0">
                <a:latin typeface="Times"/>
                <a:cs typeface="Times"/>
              </a:rPr>
              <a:t>) </a:t>
            </a:r>
            <a:endParaRPr lang="de-DE" dirty="0">
              <a:cs typeface="Times"/>
            </a:endParaRPr>
          </a:p>
          <a:p>
            <a:r>
              <a:rPr lang="de-DE" dirty="0">
                <a:latin typeface="Times"/>
                <a:cs typeface="Times"/>
              </a:rPr>
              <a:t>Veranstaltungen dieses Semester:</a:t>
            </a:r>
          </a:p>
          <a:p>
            <a:pPr lvl="1"/>
            <a:r>
              <a:rPr lang="de-DE" dirty="0">
                <a:latin typeface="Times"/>
                <a:cs typeface="Times"/>
              </a:rPr>
              <a:t>Ersti-Fahrt (10.11-12.11.) </a:t>
            </a:r>
          </a:p>
          <a:p>
            <a:pPr lvl="1"/>
            <a:r>
              <a:rPr lang="de-DE" dirty="0">
                <a:latin typeface="Times"/>
                <a:cs typeface="Times"/>
              </a:rPr>
              <a:t>Nikolausausschank</a:t>
            </a:r>
          </a:p>
          <a:p>
            <a:pPr lvl="1"/>
            <a:r>
              <a:rPr lang="de-DE" dirty="0">
                <a:latin typeface="Times"/>
                <a:cs typeface="Times"/>
              </a:rPr>
              <a:t>Die lange Nacht der Statistik</a:t>
            </a:r>
          </a:p>
          <a:p>
            <a:pPr lvl="1"/>
            <a:r>
              <a:rPr lang="en-GB" dirty="0">
                <a:latin typeface="Times"/>
                <a:cs typeface="Times"/>
              </a:rPr>
              <a:t>Und </a:t>
            </a:r>
            <a:r>
              <a:rPr lang="en-GB" err="1">
                <a:latin typeface="Times"/>
                <a:cs typeface="Times"/>
              </a:rPr>
              <a:t>vieles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err="1">
                <a:latin typeface="Times"/>
                <a:cs typeface="Times"/>
              </a:rPr>
              <a:t>mehr</a:t>
            </a:r>
            <a:r>
              <a:rPr lang="en-GB" dirty="0">
                <a:latin typeface="Times"/>
                <a:cs typeface="Times"/>
              </a:rPr>
              <a:t> …</a:t>
            </a:r>
            <a:endParaRPr lang="en-GB" sz="2000" dirty="0">
              <a:cs typeface="Time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62463A-E406-FD47-B930-996366F7233F}"/>
              </a:ext>
            </a:extLst>
          </p:cNvPr>
          <p:cNvSpPr txBox="1"/>
          <p:nvPr/>
        </p:nvSpPr>
        <p:spPr>
          <a:xfrm>
            <a:off x="9412872" y="958320"/>
            <a:ext cx="1968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Times" pitchFamily="2" charset="0"/>
              </a:rPr>
              <a:t>Unsere Webseite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C88B49-C867-5541-87B3-201363D77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050" y="3664854"/>
            <a:ext cx="1890954" cy="190273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188F1DA-2108-AD4F-B4FB-EA8CB2DF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471" y="3306732"/>
            <a:ext cx="378695" cy="38464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7A9A649-642A-5E43-85C5-0A4A3D47C6C6}"/>
              </a:ext>
            </a:extLst>
          </p:cNvPr>
          <p:cNvSpPr txBox="1"/>
          <p:nvPr/>
        </p:nvSpPr>
        <p:spPr>
          <a:xfrm>
            <a:off x="9397940" y="3338449"/>
            <a:ext cx="19889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Times" pitchFamily="2" charset="0"/>
              </a:rPr>
              <a:t>@fssowibamberg</a:t>
            </a:r>
          </a:p>
        </p:txBody>
      </p:sp>
      <p:pic>
        <p:nvPicPr>
          <p:cNvPr id="11" name="Grafik 10" descr="Ein Bild, das Muster, Quadrat, Symmetrie, Kunst enthält.&#10;&#10;Automatisch generierte Beschreibung">
            <a:extLst>
              <a:ext uri="{FF2B5EF4-FFF2-40B4-BE49-F238E27FC236}">
                <a16:creationId xmlns:a16="http://schemas.microsoft.com/office/drawing/2014/main" id="{C2D33FD6-39E8-BE5B-9813-DDE769B3F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940" y="1294014"/>
            <a:ext cx="1757433" cy="1766879"/>
          </a:xfrm>
          <a:prstGeom prst="rect">
            <a:avLst/>
          </a:prstGeom>
        </p:spPr>
      </p:pic>
      <p:pic>
        <p:nvPicPr>
          <p:cNvPr id="13" name="Grafik 1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EF1A352-8768-AE36-9B7D-A2CA3BDD3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126" y="958320"/>
            <a:ext cx="379111" cy="41879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03E7536-69A9-21C0-98DA-AB752D53ACBB}"/>
              </a:ext>
            </a:extLst>
          </p:cNvPr>
          <p:cNvCxnSpPr/>
          <p:nvPr/>
        </p:nvCxnSpPr>
        <p:spPr>
          <a:xfrm>
            <a:off x="4151376" y="1813560"/>
            <a:ext cx="2316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EFB94314-1DC4-4BC5-43A7-0920A3F96F17}"/>
              </a:ext>
            </a:extLst>
          </p:cNvPr>
          <p:cNvSpPr txBox="1">
            <a:spLocks/>
          </p:cNvSpPr>
          <p:nvPr/>
        </p:nvSpPr>
        <p:spPr>
          <a:xfrm>
            <a:off x="630936" y="395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r>
              <a:rPr lang="de-DE" dirty="0">
                <a:latin typeface="Times"/>
                <a:ea typeface="Calibri Light"/>
                <a:cs typeface="Calibri Light"/>
              </a:rPr>
              <a:t>Allgemeines - Statistik</a:t>
            </a:r>
            <a:endParaRPr lang="de-DE" dirty="0">
              <a:latin typeface="Times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E3124AF-A3C2-312D-B4D0-2CE2971E71CA}"/>
              </a:ext>
            </a:extLst>
          </p:cNvPr>
          <p:cNvSpPr txBox="1">
            <a:spLocks/>
          </p:cNvSpPr>
          <p:nvPr/>
        </p:nvSpPr>
        <p:spPr>
          <a:xfrm>
            <a:off x="624840" y="17158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ime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ea typeface="Calibri"/>
                <a:cs typeface="Calibri"/>
              </a:rPr>
              <a:t>Angebot während dem Semester</a:t>
            </a:r>
          </a:p>
          <a:p>
            <a:pPr lvl="1"/>
            <a:r>
              <a:rPr lang="de-DE" dirty="0">
                <a:ea typeface="Calibri"/>
                <a:cs typeface="Calibri"/>
              </a:rPr>
              <a:t>Vorlesung (</a:t>
            </a:r>
            <a:r>
              <a:rPr lang="de-DE" dirty="0" err="1">
                <a:ea typeface="Calibri"/>
                <a:cs typeface="Calibri"/>
              </a:rPr>
              <a:t>inverted</a:t>
            </a:r>
            <a:r>
              <a:rPr lang="de-DE" dirty="0">
                <a:ea typeface="Calibri"/>
                <a:cs typeface="Calibri"/>
              </a:rPr>
              <a:t> </a:t>
            </a:r>
            <a:r>
              <a:rPr lang="de-DE" dirty="0" err="1">
                <a:ea typeface="Calibri"/>
                <a:cs typeface="Calibri"/>
              </a:rPr>
              <a:t>classroom</a:t>
            </a:r>
            <a:r>
              <a:rPr lang="de-DE" dirty="0">
                <a:ea typeface="Calibri"/>
                <a:cs typeface="Calibri"/>
              </a:rPr>
              <a:t> - Statistik)</a:t>
            </a:r>
          </a:p>
          <a:p>
            <a:pPr lvl="1"/>
            <a:r>
              <a:rPr lang="de-DE" dirty="0">
                <a:ea typeface="Calibri"/>
                <a:cs typeface="Calibri"/>
              </a:rPr>
              <a:t>Übung und Tutorien</a:t>
            </a:r>
          </a:p>
          <a:p>
            <a:pPr lvl="1"/>
            <a:r>
              <a:rPr lang="de-DE" dirty="0">
                <a:ea typeface="Calibri"/>
                <a:cs typeface="Calibri"/>
              </a:rPr>
              <a:t>Probeklausur</a:t>
            </a:r>
          </a:p>
          <a:p>
            <a:pPr lvl="1"/>
            <a:r>
              <a:rPr lang="de-DE" dirty="0">
                <a:ea typeface="Calibri"/>
                <a:cs typeface="Calibri"/>
              </a:rPr>
              <a:t>Lange Nacht der Statistik</a:t>
            </a:r>
          </a:p>
          <a:p>
            <a:pPr lvl="1"/>
            <a:r>
              <a:rPr lang="de-DE" dirty="0">
                <a:ea typeface="Calibri"/>
                <a:cs typeface="Calibri"/>
              </a:rPr>
              <a:t>WiMa bietet Lernwerkstatt an</a:t>
            </a:r>
          </a:p>
          <a:p>
            <a:r>
              <a:rPr lang="de-DE" dirty="0">
                <a:ea typeface="Calibri"/>
                <a:cs typeface="Calibri"/>
              </a:rPr>
              <a:t>Dran bleiben, auch während dem Semester </a:t>
            </a:r>
          </a:p>
          <a:p>
            <a:pPr lvl="1"/>
            <a:r>
              <a:rPr lang="de-DE" dirty="0">
                <a:ea typeface="Calibri"/>
                <a:cs typeface="Calibri"/>
              </a:rPr>
              <a:t>Bis zur Klausur durchschnittlich 8h die Woche investieren</a:t>
            </a:r>
          </a:p>
          <a:p>
            <a:pPr lvl="1"/>
            <a:r>
              <a:rPr lang="de-DE" dirty="0">
                <a:ea typeface="Calibri"/>
                <a:cs typeface="Calibri"/>
              </a:rPr>
              <a:t>Klausuren vermutlich erst im März</a:t>
            </a:r>
          </a:p>
        </p:txBody>
      </p:sp>
    </p:spTree>
    <p:extLst>
      <p:ext uri="{BB962C8B-B14F-4D97-AF65-F5344CB8AC3E}">
        <p14:creationId xmlns:p14="http://schemas.microsoft.com/office/powerpoint/2010/main" val="3850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89EF6-5CA1-B740-B9A8-B056D9FC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Hochschulwahlen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8DF2A0-1E75-3C44-8A71-0F0FF7854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870304"/>
            <a:ext cx="10229851" cy="42954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de-DE" dirty="0">
                <a:latin typeface="Times"/>
                <a:cs typeface="Times"/>
              </a:rPr>
              <a:t>Jährliche Wahl der studentischen </a:t>
            </a:r>
            <a:r>
              <a:rPr lang="de-DE" dirty="0" err="1">
                <a:latin typeface="Times"/>
                <a:cs typeface="Times"/>
              </a:rPr>
              <a:t>Vertreter:innen</a:t>
            </a:r>
            <a:r>
              <a:rPr lang="de-DE" dirty="0">
                <a:latin typeface="Times"/>
                <a:cs typeface="Times"/>
              </a:rPr>
              <a:t> </a:t>
            </a:r>
            <a:br>
              <a:rPr lang="de-DE" dirty="0"/>
            </a:br>
            <a:r>
              <a:rPr lang="de-DE" dirty="0">
                <a:latin typeface="Times"/>
                <a:cs typeface="Times"/>
                <a:sym typeface="Wingdings" pitchFamily="2" charset="2"/>
              </a:rPr>
              <a:t> Juni</a:t>
            </a:r>
            <a:r>
              <a:rPr lang="de-DE">
                <a:latin typeface="Times"/>
                <a:cs typeface="Times"/>
                <a:sym typeface="Wingdings" pitchFamily="2" charset="2"/>
              </a:rPr>
              <a:t>/Juli</a:t>
            </a:r>
            <a:endParaRPr lang="de-DE" dirty="0">
              <a:sym typeface="Wingdings" pitchFamily="2" charset="2"/>
            </a:endParaRP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Wer wird gewählt? </a:t>
            </a:r>
            <a:endParaRPr lang="de-DE" dirty="0"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  <a:sym typeface="Wingdings" pitchFamily="2" charset="2"/>
              </a:rPr>
              <a:t>Die neue </a:t>
            </a:r>
            <a:r>
              <a:rPr lang="de-DE" dirty="0" err="1">
                <a:latin typeface="Times"/>
                <a:cs typeface="Times"/>
                <a:sym typeface="Wingdings" pitchFamily="2" charset="2"/>
              </a:rPr>
              <a:t>Fachschaftsvertretung</a:t>
            </a:r>
            <a:endParaRPr lang="de-DE" dirty="0">
              <a:latin typeface="Times"/>
              <a:cs typeface="Times"/>
              <a:sym typeface="Wingdings" pitchFamily="2" charset="2"/>
            </a:endParaRPr>
          </a:p>
          <a:p>
            <a:pPr lvl="1"/>
            <a:r>
              <a:rPr lang="de-DE" dirty="0">
                <a:latin typeface="Times"/>
                <a:cs typeface="Times"/>
                <a:sym typeface="Wingdings" pitchFamily="2" charset="2"/>
              </a:rPr>
              <a:t>Das Studierendenparlament</a:t>
            </a:r>
            <a:endParaRPr lang="de-DE" dirty="0">
              <a:latin typeface="Times"/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  <a:sym typeface="Wingdings" pitchFamily="2" charset="2"/>
              </a:rPr>
              <a:t>Die studentischen </a:t>
            </a:r>
            <a:r>
              <a:rPr lang="de-DE" dirty="0" err="1">
                <a:latin typeface="Times"/>
                <a:cs typeface="Times"/>
                <a:sym typeface="Wingdings" pitchFamily="2" charset="2"/>
              </a:rPr>
              <a:t>Senator:innen</a:t>
            </a:r>
            <a:r>
              <a:rPr lang="de-DE" dirty="0">
                <a:latin typeface="Times"/>
                <a:cs typeface="Times"/>
                <a:sym typeface="Wingdings" pitchFamily="2" charset="2"/>
              </a:rPr>
              <a:t> </a:t>
            </a:r>
            <a:endParaRPr lang="de-DE" dirty="0">
              <a:cs typeface="Times"/>
            </a:endParaRPr>
          </a:p>
          <a:p>
            <a:r>
              <a:rPr lang="de-DE" dirty="0">
                <a:latin typeface="Times"/>
                <a:cs typeface="Times"/>
                <a:sym typeface="Wingdings" pitchFamily="2" charset="2"/>
              </a:rPr>
              <a:t>Wer darf wählen? </a:t>
            </a:r>
            <a:endParaRPr lang="de-DE" dirty="0"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  <a:sym typeface="Wingdings" pitchFamily="2" charset="2"/>
              </a:rPr>
              <a:t>Immatrikulierte Studierende </a:t>
            </a:r>
            <a:endParaRPr lang="de-DE" dirty="0"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  <a:sym typeface="Wingdings" pitchFamily="2" charset="2"/>
              </a:rPr>
              <a:t>Jede/r darf überall und jeden wählen, allerdings nur die eigene Fachschaft</a:t>
            </a:r>
            <a:endParaRPr lang="de-DE" dirty="0">
              <a:latin typeface="Times"/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  <a:sym typeface="Wingdings" pitchFamily="2" charset="2"/>
              </a:rPr>
              <a:t>Studierendenparlament und </a:t>
            </a:r>
            <a:r>
              <a:rPr lang="de-DE" dirty="0" err="1">
                <a:latin typeface="Times"/>
                <a:cs typeface="Times"/>
                <a:sym typeface="Wingdings" pitchFamily="2" charset="2"/>
              </a:rPr>
              <a:t>Senator:innen</a:t>
            </a:r>
            <a:r>
              <a:rPr lang="de-DE" dirty="0">
                <a:latin typeface="Times"/>
                <a:cs typeface="Times"/>
                <a:sym typeface="Wingdings" pitchFamily="2" charset="2"/>
              </a:rPr>
              <a:t> sind fakultätsübergreifend </a:t>
            </a:r>
            <a:endParaRPr lang="de-DE" dirty="0">
              <a:cs typeface="Times"/>
            </a:endParaRPr>
          </a:p>
          <a:p>
            <a:r>
              <a:rPr lang="de-DE" b="1" dirty="0">
                <a:latin typeface="Times"/>
                <a:cs typeface="Times"/>
                <a:sym typeface="Wingdings" pitchFamily="2" charset="2"/>
              </a:rPr>
              <a:t>Warum ist wählen wichtig?</a:t>
            </a:r>
            <a:endParaRPr lang="de-DE" b="1" dirty="0">
              <a:latin typeface="Times"/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  <a:sym typeface="Wingdings" pitchFamily="2" charset="2"/>
              </a:rPr>
              <a:t>Aktive und demokratische Mitbestimmung an dem eigenen studentischen Leben</a:t>
            </a:r>
            <a:endParaRPr lang="de-DE" dirty="0">
              <a:latin typeface="Times"/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  <a:sym typeface="Wingdings" pitchFamily="2" charset="2"/>
              </a:rPr>
              <a:t>Je mehr Stimmen man hat, desto mehr Stimme hat man!</a:t>
            </a:r>
            <a:endParaRPr lang="de-DE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019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1"/>
            <a:ext cx="10834150" cy="1133403"/>
          </a:xfrm>
        </p:spPr>
        <p:txBody>
          <a:bodyPr>
            <a:normAutofit/>
          </a:bodyPr>
          <a:lstStyle/>
          <a:p>
            <a:r>
              <a:rPr lang="de-DE"/>
              <a:t>Die Gebäude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62" y="1825624"/>
            <a:ext cx="3791475" cy="42405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>
                <a:latin typeface="Times"/>
                <a:cs typeface="Times"/>
              </a:rPr>
              <a:t>1: </a:t>
            </a:r>
            <a:r>
              <a:rPr lang="en-GB" sz="2400" err="1">
                <a:latin typeface="Times"/>
                <a:cs typeface="Times"/>
              </a:rPr>
              <a:t>Innenstadt</a:t>
            </a:r>
            <a:endParaRPr lang="en-GB" sz="2400">
              <a:cs typeface="Times"/>
            </a:endParaRPr>
          </a:p>
          <a:p>
            <a:pPr marL="0" indent="0">
              <a:buNone/>
            </a:pPr>
            <a:r>
              <a:rPr lang="en-GB" sz="2400">
                <a:latin typeface="Times"/>
                <a:cs typeface="Times"/>
              </a:rPr>
              <a:t>2: F21 </a:t>
            </a:r>
          </a:p>
          <a:p>
            <a:pPr marL="0" indent="0">
              <a:buNone/>
            </a:pPr>
            <a:r>
              <a:rPr lang="en-GB" sz="2400" err="1">
                <a:latin typeface="Times"/>
                <a:cs typeface="Times"/>
              </a:rPr>
              <a:t>Feldkirchenstraße</a:t>
            </a:r>
            <a:r>
              <a:rPr lang="en-GB" sz="2400">
                <a:latin typeface="Times"/>
                <a:cs typeface="Times"/>
              </a:rPr>
              <a:t> 21 </a:t>
            </a:r>
            <a:endParaRPr lang="en-GB">
              <a:cs typeface="Times" pitchFamily="2" charset="0"/>
            </a:endParaRPr>
          </a:p>
          <a:p>
            <a:pPr marL="0" indent="0">
              <a:buNone/>
            </a:pPr>
            <a:r>
              <a:rPr lang="en-GB" sz="2400">
                <a:latin typeface="Times"/>
                <a:cs typeface="Times"/>
              </a:rPr>
              <a:t>(</a:t>
            </a:r>
            <a:r>
              <a:rPr lang="en-GB" sz="2400" err="1">
                <a:latin typeface="Times"/>
                <a:cs typeface="Times"/>
              </a:rPr>
              <a:t>Fachschaftsraum</a:t>
            </a:r>
            <a:r>
              <a:rPr lang="en-GB" sz="2400">
                <a:latin typeface="Times"/>
                <a:cs typeface="Times"/>
              </a:rPr>
              <a:t> F21/00.18)</a:t>
            </a:r>
            <a:endParaRPr lang="en-GB">
              <a:cs typeface="Times"/>
            </a:endParaRPr>
          </a:p>
          <a:p>
            <a:pPr marL="0" indent="0">
              <a:buNone/>
            </a:pPr>
            <a:r>
              <a:rPr lang="en-GB" sz="2400">
                <a:latin typeface="Times"/>
                <a:cs typeface="Times"/>
              </a:rPr>
              <a:t>&amp;</a:t>
            </a:r>
            <a:endParaRPr lang="en-GB" sz="2400">
              <a:cs typeface="Times"/>
            </a:endParaRPr>
          </a:p>
          <a:p>
            <a:pPr marL="0" indent="0">
              <a:buNone/>
            </a:pPr>
            <a:r>
              <a:rPr lang="en-GB" sz="2400">
                <a:latin typeface="Times"/>
                <a:cs typeface="Times"/>
              </a:rPr>
              <a:t>KÄ7</a:t>
            </a:r>
          </a:p>
          <a:p>
            <a:pPr marL="0" indent="0">
              <a:buNone/>
            </a:pPr>
            <a:r>
              <a:rPr lang="en-GB" sz="2400" err="1">
                <a:latin typeface="Times"/>
                <a:cs typeface="Times"/>
              </a:rPr>
              <a:t>Kärntenstraße</a:t>
            </a:r>
            <a:r>
              <a:rPr lang="en-GB" sz="2400">
                <a:latin typeface="Times"/>
                <a:cs typeface="Times"/>
              </a:rPr>
              <a:t> 7 </a:t>
            </a:r>
            <a:endParaRPr lang="en-GB" sz="2400">
              <a:cs typeface="Times"/>
            </a:endParaRPr>
          </a:p>
          <a:p>
            <a:pPr marL="0" indent="0">
              <a:buNone/>
            </a:pPr>
            <a:r>
              <a:rPr lang="en-GB" sz="2400">
                <a:latin typeface="Times"/>
                <a:cs typeface="Times"/>
              </a:rPr>
              <a:t>3: </a:t>
            </a:r>
            <a:r>
              <a:rPr lang="en-GB" sz="2400" err="1">
                <a:latin typeface="Times"/>
                <a:cs typeface="Times"/>
              </a:rPr>
              <a:t>Erba</a:t>
            </a:r>
            <a:r>
              <a:rPr lang="en-GB" sz="2400">
                <a:latin typeface="Times"/>
                <a:cs typeface="Times"/>
              </a:rPr>
              <a:t> (</a:t>
            </a:r>
            <a:r>
              <a:rPr lang="en-GB" sz="2400" err="1">
                <a:latin typeface="Times"/>
                <a:cs typeface="Times"/>
              </a:rPr>
              <a:t>Sprachenzentrum</a:t>
            </a:r>
            <a:r>
              <a:rPr lang="en-GB" sz="2400">
                <a:latin typeface="Times"/>
                <a:cs typeface="Times"/>
              </a:rPr>
              <a:t>)</a:t>
            </a:r>
            <a:endParaRPr lang="en-GB" sz="2400">
              <a:cs typeface="Times"/>
            </a:endParaRPr>
          </a:p>
          <a:p>
            <a:pPr marL="0" indent="0">
              <a:buNone/>
            </a:pPr>
            <a:endParaRPr lang="en-GB">
              <a:cs typeface="Times" pitchFamily="2" charset="0"/>
            </a:endParaRPr>
          </a:p>
        </p:txBody>
      </p:sp>
      <p:pic>
        <p:nvPicPr>
          <p:cNvPr id="5" name="Grafik 4" descr="Ein Bild, das Text, Karte, Uhr, drinnen enthält.&#10;&#10;Automatisch generierte Beschreibung">
            <a:extLst>
              <a:ext uri="{FF2B5EF4-FFF2-40B4-BE49-F238E27FC236}">
                <a16:creationId xmlns:a16="http://schemas.microsoft.com/office/drawing/2014/main" id="{36B8DF97-86D2-3140-95F6-96174AC1C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37" y="1328196"/>
            <a:ext cx="6946902" cy="454839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5619E3B-88AC-4C67-962E-CD3A483DDAB0}"/>
              </a:ext>
            </a:extLst>
          </p:cNvPr>
          <p:cNvSpPr/>
          <p:nvPr/>
        </p:nvSpPr>
        <p:spPr>
          <a:xfrm>
            <a:off x="740229" y="2320214"/>
            <a:ext cx="3684709" cy="2649894"/>
          </a:xfrm>
          <a:prstGeom prst="rect">
            <a:avLst/>
          </a:prstGeom>
          <a:solidFill>
            <a:srgbClr val="FACD3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39FCFF-FAF8-4BE4-9E3D-DA227E2C7F80}"/>
              </a:ext>
            </a:extLst>
          </p:cNvPr>
          <p:cNvSpPr/>
          <p:nvPr/>
        </p:nvSpPr>
        <p:spPr>
          <a:xfrm>
            <a:off x="740229" y="1859903"/>
            <a:ext cx="3684709" cy="35456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16DD66F-83E2-449D-B937-663A80554FF0}"/>
              </a:ext>
            </a:extLst>
          </p:cNvPr>
          <p:cNvSpPr/>
          <p:nvPr/>
        </p:nvSpPr>
        <p:spPr>
          <a:xfrm>
            <a:off x="731126" y="5067113"/>
            <a:ext cx="3684709" cy="35456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28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2"/>
            <a:ext cx="10834150" cy="1133403"/>
          </a:xfrm>
        </p:spPr>
        <p:txBody>
          <a:bodyPr>
            <a:normAutofit fontScale="90000"/>
          </a:bodyPr>
          <a:lstStyle/>
          <a:p>
            <a:r>
              <a:rPr lang="de-DE" b="1">
                <a:latin typeface="Times" pitchFamily="2" charset="0"/>
              </a:rPr>
              <a:t>Einführung in das Universitätsleben</a:t>
            </a:r>
            <a:br>
              <a:rPr lang="de-DE">
                <a:latin typeface="Times" pitchFamily="2" charset="0"/>
              </a:rPr>
            </a:br>
            <a:r>
              <a:rPr lang="de-DE">
                <a:latin typeface="Times" pitchFamily="2" charset="0"/>
              </a:rPr>
              <a:t>Weitere wichtige Gebäude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Times"/>
                <a:cs typeface="Times"/>
              </a:rPr>
              <a:t>RZ – </a:t>
            </a:r>
            <a:r>
              <a:rPr lang="en-GB" err="1">
                <a:latin typeface="Times"/>
                <a:cs typeface="Times"/>
              </a:rPr>
              <a:t>Rechenzentrum</a:t>
            </a:r>
            <a:r>
              <a:rPr lang="en-GB">
                <a:latin typeface="Times"/>
                <a:cs typeface="Times"/>
              </a:rPr>
              <a:t> </a:t>
            </a:r>
            <a:endParaRPr lang="en-GB"/>
          </a:p>
          <a:p>
            <a:r>
              <a:rPr lang="en-GB">
                <a:latin typeface="Times"/>
                <a:cs typeface="Times"/>
              </a:rPr>
              <a:t>FG1 – BA</a:t>
            </a:r>
            <a:r>
              <a:rPr lang="en-GB" sz="2000">
                <a:latin typeface="Times"/>
                <a:cs typeface="Times"/>
              </a:rPr>
              <a:t>(</a:t>
            </a:r>
            <a:r>
              <a:rPr lang="en-GB" sz="2000" err="1">
                <a:latin typeface="Times"/>
                <a:cs typeface="Times"/>
              </a:rPr>
              <a:t>mberg</a:t>
            </a:r>
            <a:r>
              <a:rPr lang="en-GB" sz="2000">
                <a:latin typeface="Times"/>
                <a:cs typeface="Times"/>
              </a:rPr>
              <a:t>)</a:t>
            </a:r>
            <a:r>
              <a:rPr lang="en-GB">
                <a:latin typeface="Times"/>
                <a:cs typeface="Times"/>
              </a:rPr>
              <a:t>G</a:t>
            </a:r>
            <a:r>
              <a:rPr lang="en-GB" sz="2000">
                <a:latin typeface="Times"/>
                <a:cs typeface="Times"/>
              </a:rPr>
              <a:t>(</a:t>
            </a:r>
            <a:r>
              <a:rPr lang="en-GB" sz="2000" err="1">
                <a:latin typeface="Times"/>
                <a:cs typeface="Times"/>
              </a:rPr>
              <a:t>raduate</a:t>
            </a:r>
            <a:r>
              <a:rPr lang="en-GB" sz="2000">
                <a:latin typeface="Times"/>
                <a:cs typeface="Times"/>
              </a:rPr>
              <a:t>)</a:t>
            </a:r>
            <a:r>
              <a:rPr lang="en-GB">
                <a:latin typeface="Times"/>
                <a:cs typeface="Times"/>
              </a:rPr>
              <a:t>S</a:t>
            </a:r>
            <a:r>
              <a:rPr lang="en-GB" sz="2000">
                <a:latin typeface="Times"/>
                <a:cs typeface="Times"/>
              </a:rPr>
              <a:t>(</a:t>
            </a:r>
            <a:r>
              <a:rPr lang="en-GB" sz="2000" err="1">
                <a:latin typeface="Times"/>
                <a:cs typeface="Times"/>
              </a:rPr>
              <a:t>chool</a:t>
            </a:r>
            <a:r>
              <a:rPr lang="en-GB" sz="2000">
                <a:latin typeface="Times"/>
                <a:cs typeface="Times"/>
              </a:rPr>
              <a:t> of)</a:t>
            </a:r>
            <a:r>
              <a:rPr lang="en-GB">
                <a:latin typeface="Times"/>
                <a:cs typeface="Times"/>
              </a:rPr>
              <a:t>S</a:t>
            </a:r>
            <a:r>
              <a:rPr lang="en-GB" sz="2000">
                <a:latin typeface="Times"/>
                <a:cs typeface="Times"/>
              </a:rPr>
              <a:t>(</a:t>
            </a:r>
            <a:r>
              <a:rPr lang="en-GB" sz="2000" err="1">
                <a:latin typeface="Times"/>
                <a:cs typeface="Times"/>
              </a:rPr>
              <a:t>ocial</a:t>
            </a:r>
            <a:r>
              <a:rPr lang="en-GB" sz="2000">
                <a:latin typeface="Times"/>
                <a:cs typeface="Times"/>
              </a:rPr>
              <a:t> Science)</a:t>
            </a:r>
            <a:r>
              <a:rPr lang="en-GB">
                <a:latin typeface="Times"/>
                <a:cs typeface="Times"/>
              </a:rPr>
              <a:t>, </a:t>
            </a:r>
          </a:p>
          <a:p>
            <a:pPr marL="0" indent="0">
              <a:buNone/>
            </a:pPr>
            <a:r>
              <a:rPr lang="en-GB">
                <a:latin typeface="Times"/>
                <a:cs typeface="Times"/>
              </a:rPr>
              <a:t>              </a:t>
            </a:r>
            <a:r>
              <a:rPr lang="en-GB" err="1">
                <a:latin typeface="Times"/>
                <a:cs typeface="Times"/>
              </a:rPr>
              <a:t>Vorlesungsraum</a:t>
            </a:r>
            <a:r>
              <a:rPr lang="en-GB">
                <a:latin typeface="Times"/>
                <a:cs typeface="Times"/>
              </a:rPr>
              <a:t> </a:t>
            </a:r>
            <a:endParaRPr lang="en-GB">
              <a:cs typeface="Times" pitchFamily="2" charset="0"/>
            </a:endParaRPr>
          </a:p>
          <a:p>
            <a:r>
              <a:rPr lang="en-GB">
                <a:latin typeface="Times"/>
                <a:cs typeface="Times"/>
              </a:rPr>
              <a:t>FG2 – </a:t>
            </a:r>
            <a:r>
              <a:rPr lang="en-GB" err="1">
                <a:latin typeface="Times"/>
                <a:cs typeface="Times"/>
              </a:rPr>
              <a:t>Sporttrakt</a:t>
            </a:r>
            <a:r>
              <a:rPr lang="en-GB">
                <a:latin typeface="Times"/>
                <a:cs typeface="Times"/>
              </a:rPr>
              <a:t> </a:t>
            </a:r>
            <a:endParaRPr lang="en-GB">
              <a:cs typeface="Times"/>
            </a:endParaRPr>
          </a:p>
          <a:p>
            <a:r>
              <a:rPr lang="en-GB">
                <a:latin typeface="Times"/>
                <a:cs typeface="Times"/>
              </a:rPr>
              <a:t>FMA – </a:t>
            </a:r>
            <a:r>
              <a:rPr lang="en-GB" err="1">
                <a:latin typeface="Times"/>
                <a:cs typeface="Times"/>
              </a:rPr>
              <a:t>Seminarräume</a:t>
            </a:r>
            <a:r>
              <a:rPr lang="en-GB">
                <a:latin typeface="Times"/>
                <a:cs typeface="Times"/>
              </a:rPr>
              <a:t>, </a:t>
            </a:r>
            <a:r>
              <a:rPr lang="en-GB" err="1">
                <a:latin typeface="Times"/>
                <a:cs typeface="Times"/>
              </a:rPr>
              <a:t>Lehrstühle</a:t>
            </a:r>
            <a:r>
              <a:rPr lang="en-GB">
                <a:latin typeface="Times"/>
                <a:cs typeface="Times"/>
              </a:rPr>
              <a:t>  </a:t>
            </a:r>
            <a:endParaRPr lang="en-GB">
              <a:cs typeface="Times" pitchFamily="2" charset="0"/>
            </a:endParaRPr>
          </a:p>
          <a:p>
            <a:r>
              <a:rPr lang="en-GB"/>
              <a:t>TB3 – </a:t>
            </a:r>
            <a:r>
              <a:rPr lang="en-GB" err="1"/>
              <a:t>Teilbibliothek</a:t>
            </a:r>
            <a:r>
              <a:rPr lang="en-GB"/>
              <a:t> 3 </a:t>
            </a:r>
          </a:p>
          <a:p>
            <a:r>
              <a:rPr lang="en-GB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GB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Standorte</a:t>
            </a:r>
            <a:r>
              <a:rPr lang="en-GB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Grafik 4" descr="Ein Bild, das Karte enthält.&#10;&#10;Beschreibung automatisch generiert.">
            <a:extLst>
              <a:ext uri="{FF2B5EF4-FFF2-40B4-BE49-F238E27FC236}">
                <a16:creationId xmlns:a16="http://schemas.microsoft.com/office/drawing/2014/main" id="{C92F38A5-6E83-4D2B-88DF-5861FD1A3F8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851197" y="1685116"/>
            <a:ext cx="3962400" cy="418147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B2AFB9C-4042-4043-BA53-222E7A5B6609}"/>
              </a:ext>
            </a:extLst>
          </p:cNvPr>
          <p:cNvSpPr/>
          <p:nvPr/>
        </p:nvSpPr>
        <p:spPr>
          <a:xfrm>
            <a:off x="1293845" y="1934547"/>
            <a:ext cx="522514" cy="32346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EADAD84-4309-49E1-AECE-6C4B76CA8A06}"/>
              </a:ext>
            </a:extLst>
          </p:cNvPr>
          <p:cNvSpPr/>
          <p:nvPr/>
        </p:nvSpPr>
        <p:spPr>
          <a:xfrm rot="3787758">
            <a:off x="9873611" y="2775022"/>
            <a:ext cx="665366" cy="2770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2B6AA52-7CD1-42CC-9C03-F6D6EFD8C032}"/>
              </a:ext>
            </a:extLst>
          </p:cNvPr>
          <p:cNvSpPr/>
          <p:nvPr/>
        </p:nvSpPr>
        <p:spPr>
          <a:xfrm>
            <a:off x="1293845" y="2447730"/>
            <a:ext cx="640702" cy="323461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D3F9D8-241D-4A9A-AFF4-C0A0113B95DA}"/>
              </a:ext>
            </a:extLst>
          </p:cNvPr>
          <p:cNvSpPr/>
          <p:nvPr/>
        </p:nvSpPr>
        <p:spPr>
          <a:xfrm rot="19978710">
            <a:off x="8908941" y="3661556"/>
            <a:ext cx="505830" cy="250359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AE67ECF-DF8B-4B49-A7AE-B1EC22CBC92A}"/>
              </a:ext>
            </a:extLst>
          </p:cNvPr>
          <p:cNvSpPr/>
          <p:nvPr/>
        </p:nvSpPr>
        <p:spPr>
          <a:xfrm>
            <a:off x="1293844" y="3463274"/>
            <a:ext cx="690465" cy="32346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39E8E22-98F6-481E-82F0-B1E48EBDFD6D}"/>
              </a:ext>
            </a:extLst>
          </p:cNvPr>
          <p:cNvSpPr/>
          <p:nvPr/>
        </p:nvSpPr>
        <p:spPr>
          <a:xfrm rot="19978710">
            <a:off x="8653659" y="3210386"/>
            <a:ext cx="567860" cy="2503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EE13BBF-A0CF-4F82-83D0-A0862FE11F61}"/>
              </a:ext>
            </a:extLst>
          </p:cNvPr>
          <p:cNvSpPr/>
          <p:nvPr/>
        </p:nvSpPr>
        <p:spPr>
          <a:xfrm>
            <a:off x="1293844" y="3990599"/>
            <a:ext cx="827315" cy="323461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39DEFA6-354E-4B1A-8105-F37A3024BEC6}"/>
              </a:ext>
            </a:extLst>
          </p:cNvPr>
          <p:cNvSpPr/>
          <p:nvPr/>
        </p:nvSpPr>
        <p:spPr>
          <a:xfrm rot="19978710">
            <a:off x="9134431" y="4071136"/>
            <a:ext cx="541937" cy="263582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40142EE-45EC-44EE-87D9-6F3662FE66F8}"/>
              </a:ext>
            </a:extLst>
          </p:cNvPr>
          <p:cNvSpPr/>
          <p:nvPr/>
        </p:nvSpPr>
        <p:spPr>
          <a:xfrm>
            <a:off x="1293844" y="4484079"/>
            <a:ext cx="690466" cy="32346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E45D43-CB52-4DED-BC37-3816D2A7E2FF}"/>
              </a:ext>
            </a:extLst>
          </p:cNvPr>
          <p:cNvSpPr/>
          <p:nvPr/>
        </p:nvSpPr>
        <p:spPr>
          <a:xfrm rot="19911795">
            <a:off x="9478971" y="4720259"/>
            <a:ext cx="607446" cy="54755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744614B-BA30-4E6D-A8A8-E588B99709DE}"/>
              </a:ext>
            </a:extLst>
          </p:cNvPr>
          <p:cNvCxnSpPr>
            <a:cxnSpLocks/>
          </p:cNvCxnSpPr>
          <p:nvPr/>
        </p:nvCxnSpPr>
        <p:spPr>
          <a:xfrm flipH="1" flipV="1">
            <a:off x="10137631" y="1725726"/>
            <a:ext cx="225569" cy="828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CA21C13-CEDE-41D9-B337-8A0490D92F16}"/>
              </a:ext>
            </a:extLst>
          </p:cNvPr>
          <p:cNvSpPr txBox="1"/>
          <p:nvPr/>
        </p:nvSpPr>
        <p:spPr>
          <a:xfrm>
            <a:off x="10050045" y="1060625"/>
            <a:ext cx="173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Richtung </a:t>
            </a:r>
            <a:r>
              <a:rPr lang="de-DE" err="1"/>
              <a:t>Kärntenstraße</a:t>
            </a:r>
            <a:r>
              <a:rPr lang="de-DE"/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8494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82" y="692222"/>
            <a:ext cx="10834150" cy="1133403"/>
          </a:xfrm>
        </p:spPr>
        <p:txBody>
          <a:bodyPr>
            <a:normAutofit/>
          </a:bodyPr>
          <a:lstStyle/>
          <a:p>
            <a:r>
              <a:rPr lang="de-DE">
                <a:latin typeface="Times" pitchFamily="2" charset="0"/>
              </a:rPr>
              <a:t>Angebote des Sportzentrums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latin typeface="Times"/>
                <a:cs typeface="Times"/>
              </a:rPr>
              <a:t>Jedes Semester bietet das Sportzentrum ein zahlreiches Angebot von </a:t>
            </a:r>
            <a:r>
              <a:rPr lang="en-US" dirty="0" err="1">
                <a:latin typeface="Times"/>
                <a:cs typeface="Times"/>
              </a:rPr>
              <a:t>Hochschul</a:t>
            </a:r>
            <a:r>
              <a:rPr lang="en-US" dirty="0">
                <a:latin typeface="Times"/>
                <a:cs typeface="Times"/>
              </a:rPr>
              <a:t>-</a:t>
            </a:r>
            <a:r>
              <a:rPr lang="de-DE" dirty="0">
                <a:latin typeface="Times"/>
                <a:cs typeface="Times"/>
              </a:rPr>
              <a:t>Sportkursen aus den Bereichen </a:t>
            </a:r>
            <a:endParaRPr lang="de-DE" dirty="0">
              <a:cs typeface="Times" pitchFamily="2" charset="0"/>
            </a:endParaRPr>
          </a:p>
          <a:p>
            <a:pPr marL="0" indent="0">
              <a:buNone/>
            </a:pPr>
            <a:r>
              <a:rPr lang="de-DE" dirty="0">
                <a:latin typeface="Times"/>
                <a:cs typeface="Times"/>
              </a:rPr>
              <a:t>                                          Fitnessprogramm </a:t>
            </a:r>
            <a:endParaRPr lang="de-DE" dirty="0">
              <a:cs typeface="Times"/>
            </a:endParaRPr>
          </a:p>
          <a:p>
            <a:pPr marL="0" indent="0" algn="ctr">
              <a:buNone/>
            </a:pPr>
            <a:r>
              <a:rPr lang="de-DE" dirty="0">
                <a:latin typeface="Times"/>
                <a:cs typeface="Times"/>
              </a:rPr>
              <a:t>Gesundheitssport </a:t>
            </a:r>
          </a:p>
          <a:p>
            <a:pPr marL="0" indent="0" algn="ctr">
              <a:buNone/>
            </a:pPr>
            <a:r>
              <a:rPr lang="de-DE" dirty="0">
                <a:latin typeface="Times"/>
                <a:cs typeface="Times"/>
              </a:rPr>
              <a:t>Kampfsport</a:t>
            </a:r>
          </a:p>
          <a:p>
            <a:pPr marL="0" indent="0" algn="ctr">
              <a:buNone/>
            </a:pPr>
            <a:r>
              <a:rPr lang="de-DE" dirty="0">
                <a:latin typeface="Times"/>
                <a:cs typeface="Times"/>
              </a:rPr>
              <a:t>Kraftraum</a:t>
            </a:r>
          </a:p>
          <a:p>
            <a:pPr marL="0" indent="0" algn="ctr">
              <a:buNone/>
            </a:pPr>
            <a:r>
              <a:rPr lang="de-DE" dirty="0">
                <a:latin typeface="Times"/>
                <a:cs typeface="Times"/>
              </a:rPr>
              <a:t>Mannschaftssport </a:t>
            </a:r>
            <a:endParaRPr lang="de-DE" dirty="0">
              <a:cs typeface="Times"/>
            </a:endParaRPr>
          </a:p>
          <a:p>
            <a:pPr marL="0" indent="0" algn="ctr">
              <a:buNone/>
            </a:pPr>
            <a:r>
              <a:rPr lang="de-DE" dirty="0">
                <a:latin typeface="Times"/>
                <a:cs typeface="Times"/>
              </a:rPr>
              <a:t>Tanz</a:t>
            </a:r>
          </a:p>
          <a:p>
            <a:pPr marL="0" indent="0" algn="ctr">
              <a:buNone/>
            </a:pPr>
            <a:r>
              <a:rPr lang="de-DE" dirty="0">
                <a:latin typeface="Times"/>
                <a:cs typeface="Times"/>
              </a:rPr>
              <a:t>(</a:t>
            </a:r>
            <a:r>
              <a:rPr lang="de-DE" dirty="0">
                <a:latin typeface="Times"/>
                <a:cs typeface="Times"/>
                <a:hlinkClick r:id="rId2"/>
              </a:rPr>
              <a:t>Aktuelles Angebot</a:t>
            </a:r>
            <a:r>
              <a:rPr lang="de-DE" dirty="0">
                <a:latin typeface="Times"/>
                <a:cs typeface="Times"/>
              </a:rPr>
              <a:t>)</a:t>
            </a:r>
            <a:endParaRPr lang="de-DE" dirty="0">
              <a:cs typeface="Times"/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71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2"/>
            <a:ext cx="10834150" cy="1133403"/>
          </a:xfrm>
        </p:spPr>
        <p:txBody>
          <a:bodyPr>
            <a:normAutofit/>
          </a:bodyPr>
          <a:lstStyle/>
          <a:p>
            <a:r>
              <a:rPr lang="de-DE"/>
              <a:t>Parkplätze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latin typeface="Times"/>
                <a:cs typeface="Times"/>
              </a:rPr>
              <a:t>Die </a:t>
            </a:r>
            <a:r>
              <a:rPr lang="en-GB" sz="2600" dirty="0" err="1">
                <a:latin typeface="Times"/>
                <a:cs typeface="Times"/>
              </a:rPr>
              <a:t>Parkplätze</a:t>
            </a:r>
            <a:r>
              <a:rPr lang="en-GB" sz="2600" dirty="0">
                <a:latin typeface="Times"/>
                <a:cs typeface="Times"/>
              </a:rPr>
              <a:t> der Universität </a:t>
            </a:r>
            <a:r>
              <a:rPr lang="de-DE" sz="2600" dirty="0">
                <a:latin typeface="Times"/>
                <a:cs typeface="Times"/>
              </a:rPr>
              <a:t>können</a:t>
            </a:r>
            <a:r>
              <a:rPr lang="en-GB" sz="2600" dirty="0">
                <a:latin typeface="Times"/>
                <a:cs typeface="Times"/>
              </a:rPr>
              <a:t> </a:t>
            </a:r>
            <a:r>
              <a:rPr lang="en-GB" sz="2600" dirty="0" err="1">
                <a:latin typeface="Times"/>
                <a:cs typeface="Times"/>
              </a:rPr>
              <a:t>kostenlos</a:t>
            </a:r>
            <a:r>
              <a:rPr lang="en-GB" sz="2600" dirty="0">
                <a:latin typeface="Times"/>
                <a:cs typeface="Times"/>
              </a:rPr>
              <a:t> </a:t>
            </a:r>
            <a:r>
              <a:rPr lang="en-GB" sz="2600" dirty="0" err="1">
                <a:latin typeface="Times"/>
                <a:cs typeface="Times"/>
              </a:rPr>
              <a:t>genutzt</a:t>
            </a:r>
            <a:r>
              <a:rPr lang="en-GB" sz="2600" dirty="0">
                <a:latin typeface="Times"/>
                <a:cs typeface="Times"/>
              </a:rPr>
              <a:t> </a:t>
            </a:r>
            <a:r>
              <a:rPr lang="en-GB" sz="2600" dirty="0" err="1">
                <a:latin typeface="Times"/>
                <a:cs typeface="Times"/>
              </a:rPr>
              <a:t>werden</a:t>
            </a:r>
            <a:endParaRPr lang="en-GB" sz="2600">
              <a:latin typeface="Times"/>
              <a:cs typeface="Times"/>
            </a:endParaRPr>
          </a:p>
          <a:p>
            <a:r>
              <a:rPr lang="en-GB" sz="2600" dirty="0" err="1">
                <a:latin typeface="Times"/>
                <a:cs typeface="Times"/>
              </a:rPr>
              <a:t>Übersicht</a:t>
            </a:r>
            <a:r>
              <a:rPr lang="en-GB" sz="2600" dirty="0">
                <a:latin typeface="Times"/>
                <a:cs typeface="Times"/>
              </a:rPr>
              <a:t> </a:t>
            </a:r>
            <a:r>
              <a:rPr lang="en-GB" sz="2600" dirty="0" err="1">
                <a:latin typeface="Times"/>
                <a:cs typeface="Times"/>
              </a:rPr>
              <a:t>Parkplätze</a:t>
            </a:r>
            <a:r>
              <a:rPr lang="en-GB" sz="2600" dirty="0">
                <a:latin typeface="Times"/>
                <a:cs typeface="Times"/>
              </a:rPr>
              <a:t> in Bamberg (</a:t>
            </a:r>
            <a:r>
              <a:rPr lang="en-GB" sz="2600" dirty="0" err="1">
                <a:latin typeface="Times"/>
                <a:cs typeface="Times"/>
              </a:rPr>
              <a:t>teilweise</a:t>
            </a:r>
            <a:r>
              <a:rPr lang="en-GB" sz="2600" dirty="0">
                <a:latin typeface="Times"/>
                <a:cs typeface="Times"/>
              </a:rPr>
              <a:t> </a:t>
            </a:r>
            <a:r>
              <a:rPr lang="en-GB" sz="2600" dirty="0" err="1">
                <a:latin typeface="Times"/>
                <a:cs typeface="Times"/>
              </a:rPr>
              <a:t>kostenpflichtig</a:t>
            </a:r>
            <a:r>
              <a:rPr lang="en-GB" sz="2600" dirty="0">
                <a:latin typeface="Times"/>
                <a:cs typeface="Times"/>
              </a:rPr>
              <a:t>): </a:t>
            </a:r>
          </a:p>
          <a:p>
            <a:pPr marL="0" indent="0">
              <a:buNone/>
            </a:pPr>
            <a:r>
              <a:rPr lang="en-GB" sz="2600" dirty="0">
                <a:latin typeface="Times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(Übersicht Parkplätze)</a:t>
            </a:r>
            <a:endParaRPr lang="en-GB" sz="2600" dirty="0">
              <a:latin typeface="Times"/>
              <a:cs typeface="Times"/>
            </a:endParaRPr>
          </a:p>
          <a:p>
            <a:pPr marL="0" indent="0" algn="ctr">
              <a:buNone/>
            </a:pPr>
            <a:endParaRPr lang="en-GB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4913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2"/>
            <a:ext cx="10834150" cy="1133403"/>
          </a:xfrm>
        </p:spPr>
        <p:txBody>
          <a:bodyPr>
            <a:normAutofit/>
          </a:bodyPr>
          <a:lstStyle/>
          <a:p>
            <a:r>
              <a:rPr lang="de-DE"/>
              <a:t>Um das Gebäude herum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latin typeface="Times"/>
                <a:cs typeface="Times"/>
              </a:rPr>
              <a:t>Außer dem Universitätsgebäude gibt es hier: </a:t>
            </a:r>
            <a:endParaRPr lang="de-DE"/>
          </a:p>
          <a:p>
            <a:r>
              <a:rPr lang="de-DE" dirty="0">
                <a:latin typeface="Times"/>
                <a:cs typeface="Times"/>
              </a:rPr>
              <a:t>Bäcker</a:t>
            </a:r>
          </a:p>
          <a:p>
            <a:r>
              <a:rPr lang="de-DE" dirty="0">
                <a:latin typeface="Times"/>
                <a:cs typeface="Times"/>
              </a:rPr>
              <a:t>Apotheke </a:t>
            </a:r>
            <a:endParaRPr lang="en-GB"/>
          </a:p>
          <a:p>
            <a:r>
              <a:rPr lang="en-GB" dirty="0">
                <a:latin typeface="Times"/>
                <a:cs typeface="Times"/>
              </a:rPr>
              <a:t>Lidl, Netto, Edeka, Aldi Süd</a:t>
            </a:r>
          </a:p>
          <a:p>
            <a:r>
              <a:rPr lang="en-GB" dirty="0" err="1">
                <a:latin typeface="Times"/>
                <a:cs typeface="Times"/>
              </a:rPr>
              <a:t>Universitätsgebäude</a:t>
            </a:r>
            <a:r>
              <a:rPr lang="en-GB" dirty="0">
                <a:latin typeface="Times"/>
                <a:cs typeface="Times"/>
              </a:rPr>
              <a:t> </a:t>
            </a:r>
            <a:r>
              <a:rPr lang="en-GB" dirty="0" err="1">
                <a:latin typeface="Times"/>
                <a:cs typeface="Times"/>
              </a:rPr>
              <a:t>Kärntenstraße</a:t>
            </a:r>
            <a:r>
              <a:rPr lang="en-GB" dirty="0">
                <a:latin typeface="Times"/>
                <a:cs typeface="Times"/>
              </a:rPr>
              <a:t> 7</a:t>
            </a:r>
            <a:endParaRPr lang="de-DE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5100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"/>
                <a:cs typeface="Times"/>
              </a:rPr>
              <a:t>Online Dienste 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/>
          </a:p>
          <a:p>
            <a:pPr marL="0" indent="0" algn="ctr">
              <a:buNone/>
            </a:pPr>
            <a:r>
              <a:rPr lang="de-DE" dirty="0">
                <a:latin typeface="Times"/>
                <a:cs typeface="Times"/>
              </a:rPr>
              <a:t>Bei den Online Diensten der Studierendenkanzlei findet man auch Studienbescheinigungen und Quittungen für Studienbeiträge </a:t>
            </a:r>
          </a:p>
          <a:p>
            <a:pPr marL="0" indent="0" algn="ctr">
              <a:buNone/>
            </a:pPr>
            <a:endParaRPr lang="de-DE">
              <a:latin typeface="Times"/>
              <a:cs typeface="Times"/>
            </a:endParaRPr>
          </a:p>
          <a:p>
            <a:pPr marL="0" indent="0" algn="ctr">
              <a:buNone/>
            </a:pPr>
            <a:r>
              <a:rPr lang="en-GB" dirty="0">
                <a:latin typeface="Times"/>
                <a:cs typeface="Times"/>
              </a:rPr>
              <a:t>(</a:t>
            </a:r>
            <a:r>
              <a:rPr lang="en-GB" dirty="0">
                <a:latin typeface="Times"/>
                <a:cs typeface="Times"/>
                <a:hlinkClick r:id="rId2"/>
              </a:rPr>
              <a:t>https://qis.uni-bamberg.de/qisserver/rds?state=user&amp;type=0</a:t>
            </a:r>
            <a:r>
              <a:rPr lang="en-GB" dirty="0">
                <a:latin typeface="Times"/>
                <a:cs typeface="Times"/>
              </a:rPr>
              <a:t>)</a:t>
            </a:r>
            <a:endParaRPr lang="de-DE" dirty="0">
              <a:latin typeface="Times"/>
              <a:cs typeface="Times"/>
            </a:endParaRPr>
          </a:p>
          <a:p>
            <a:pPr marL="0" indent="0" algn="ctr">
              <a:buNone/>
            </a:pPr>
            <a:endParaRPr lang="de-DE">
              <a:latin typeface="Times"/>
              <a:cs typeface="Times"/>
            </a:endParaRPr>
          </a:p>
          <a:p>
            <a:pPr marL="0" indent="0" algn="ctr"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36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D32D8-D845-1249-B2C3-E13D850A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2222"/>
            <a:ext cx="10834150" cy="1133403"/>
          </a:xfrm>
        </p:spPr>
        <p:txBody>
          <a:bodyPr/>
          <a:lstStyle/>
          <a:p>
            <a:r>
              <a:rPr lang="en-GB">
                <a:latin typeface="Times" pitchFamily="2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AB4038-AB68-0B4B-8CDB-B763986AD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3525" y="1825625"/>
            <a:ext cx="40894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3200" b="1" dirty="0">
                <a:latin typeface="Times"/>
                <a:cs typeface="Times"/>
              </a:rPr>
              <a:t>Heute</a:t>
            </a:r>
          </a:p>
          <a:p>
            <a:r>
              <a:rPr lang="de-DE" sz="3200" dirty="0">
                <a:latin typeface="Times"/>
                <a:cs typeface="Times"/>
              </a:rPr>
              <a:t>Rund ums Tutorium</a:t>
            </a:r>
          </a:p>
          <a:p>
            <a:r>
              <a:rPr lang="de-DE" sz="3200" dirty="0">
                <a:latin typeface="Times"/>
                <a:cs typeface="Times"/>
              </a:rPr>
              <a:t>Vorstellungsrunde</a:t>
            </a:r>
          </a:p>
          <a:p>
            <a:r>
              <a:rPr lang="de-DE" sz="3200" dirty="0">
                <a:latin typeface="Times"/>
                <a:cs typeface="Times"/>
              </a:rPr>
              <a:t>Was brauche ich morgen</a:t>
            </a:r>
          </a:p>
          <a:p>
            <a:r>
              <a:rPr lang="de-DE" sz="3200" dirty="0">
                <a:latin typeface="Times"/>
                <a:cs typeface="Times"/>
              </a:rPr>
              <a:t>Hochschulnahe Gruppen Vorstellung</a:t>
            </a:r>
            <a:endParaRPr lang="de-DE"/>
          </a:p>
          <a:p>
            <a:pPr marL="0" indent="0">
              <a:buNone/>
            </a:pPr>
            <a:endParaRPr lang="de-DE" sz="3200" dirty="0">
              <a:latin typeface="Times" pitchFamily="2" charset="0"/>
              <a:cs typeface="Times"/>
            </a:endParaRPr>
          </a:p>
          <a:p>
            <a:pPr marL="0" indent="0">
              <a:buNone/>
            </a:pPr>
            <a:endParaRPr lang="de-DE">
              <a:latin typeface="Times" pitchFamily="2" charset="0"/>
            </a:endParaRPr>
          </a:p>
          <a:p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6B015B-CBBD-A441-A510-431E9CE4B0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3200" b="1" dirty="0">
                <a:latin typeface="Times"/>
                <a:cs typeface="Times"/>
              </a:rPr>
              <a:t>Morgen</a:t>
            </a:r>
          </a:p>
          <a:p>
            <a:r>
              <a:rPr lang="de-DE" sz="3200" dirty="0">
                <a:latin typeface="Times"/>
                <a:cs typeface="Times"/>
              </a:rPr>
              <a:t>Bibliotheksführung </a:t>
            </a:r>
            <a:endParaRPr lang="de-DE" sz="3200" dirty="0">
              <a:latin typeface="Times" pitchFamily="2" charset="0"/>
              <a:cs typeface="Times"/>
            </a:endParaRPr>
          </a:p>
          <a:p>
            <a:r>
              <a:rPr lang="de-DE" sz="3200" dirty="0">
                <a:latin typeface="Times"/>
                <a:cs typeface="Times"/>
              </a:rPr>
              <a:t>Einführung in das Universitätsleben</a:t>
            </a:r>
          </a:p>
          <a:p>
            <a:r>
              <a:rPr lang="de-DE" sz="3200" dirty="0">
                <a:latin typeface="Times"/>
                <a:cs typeface="Times"/>
              </a:rPr>
              <a:t>Erstellung des Stundenplans</a:t>
            </a:r>
          </a:p>
          <a:p>
            <a:r>
              <a:rPr lang="de-DE" sz="3200" dirty="0">
                <a:cs typeface="Times" pitchFamily="2" charset="0"/>
              </a:rPr>
              <a:t>Mensa</a:t>
            </a:r>
          </a:p>
          <a:p>
            <a:endParaRPr lang="en-GB">
              <a:cs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1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Rückmeldung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latin typeface="Times"/>
                <a:cs typeface="Times"/>
              </a:rPr>
              <a:t>An der Universität muss man sich zu jedem Semester “rückmelden”, also den </a:t>
            </a:r>
            <a:r>
              <a:rPr lang="de-DE" b="1" dirty="0">
                <a:latin typeface="Times"/>
                <a:cs typeface="Times"/>
              </a:rPr>
              <a:t>Semesterbeitrag</a:t>
            </a:r>
            <a:r>
              <a:rPr lang="de-DE" dirty="0">
                <a:latin typeface="Times"/>
                <a:cs typeface="Times"/>
              </a:rPr>
              <a:t> für das kommende Semester </a:t>
            </a:r>
            <a:r>
              <a:rPr lang="de-DE" b="1" dirty="0">
                <a:latin typeface="Times"/>
                <a:cs typeface="Times"/>
              </a:rPr>
              <a:t>rechtzeitig</a:t>
            </a:r>
            <a:r>
              <a:rPr lang="de-DE" dirty="0">
                <a:latin typeface="Times"/>
                <a:cs typeface="Times"/>
              </a:rPr>
              <a:t> </a:t>
            </a:r>
            <a:r>
              <a:rPr lang="de-DE" b="1" dirty="0">
                <a:latin typeface="Times"/>
                <a:cs typeface="Times"/>
              </a:rPr>
              <a:t>überweisen</a:t>
            </a:r>
            <a:r>
              <a:rPr lang="de-DE" dirty="0">
                <a:latin typeface="Times"/>
                <a:cs typeface="Times"/>
              </a:rPr>
              <a:t>. </a:t>
            </a:r>
            <a:endParaRPr lang="de-DE" dirty="0"/>
          </a:p>
          <a:p>
            <a:pPr marL="0" indent="0">
              <a:buNone/>
            </a:pPr>
            <a:endParaRPr lang="de-DE" dirty="0">
              <a:latin typeface="Times"/>
              <a:cs typeface="Times"/>
            </a:endParaRPr>
          </a:p>
          <a:p>
            <a:pPr marL="0" indent="0" algn="ctr">
              <a:buNone/>
            </a:pPr>
            <a:r>
              <a:rPr lang="de-DE" dirty="0">
                <a:latin typeface="Times"/>
                <a:cs typeface="Times"/>
              </a:rPr>
              <a:t>Die </a:t>
            </a:r>
            <a:r>
              <a:rPr lang="de-DE" b="1" dirty="0">
                <a:latin typeface="Times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Rückmeldung</a:t>
            </a:r>
            <a:r>
              <a:rPr lang="de-DE" dirty="0">
                <a:latin typeface="Times"/>
                <a:cs typeface="Times"/>
              </a:rPr>
              <a:t> für das Sommersemester 2024 ist vom </a:t>
            </a:r>
          </a:p>
          <a:p>
            <a:pPr marL="0" indent="0" algn="ctr">
              <a:buNone/>
            </a:pPr>
            <a:r>
              <a:rPr lang="de-DE" b="1" dirty="0">
                <a:solidFill>
                  <a:srgbClr val="C00000"/>
                </a:solidFill>
                <a:latin typeface="Times"/>
                <a:cs typeface="Times"/>
              </a:rPr>
              <a:t>15.01.2024 – 02.02.2024</a:t>
            </a:r>
            <a:endParaRPr lang="en-GB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3887BA8-2A67-4380-9203-C098A5A32B39}"/>
              </a:ext>
            </a:extLst>
          </p:cNvPr>
          <p:cNvSpPr/>
          <p:nvPr/>
        </p:nvSpPr>
        <p:spPr>
          <a:xfrm rot="492618">
            <a:off x="8789438" y="671920"/>
            <a:ext cx="2550367" cy="9766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>
                <a:latin typeface="Amatic" panose="02000803000000000000" pitchFamily="2" charset="0"/>
              </a:rPr>
              <a:t>WICHTIG!</a:t>
            </a:r>
          </a:p>
        </p:txBody>
      </p:sp>
    </p:spTree>
    <p:extLst>
      <p:ext uri="{BB962C8B-B14F-4D97-AF65-F5344CB8AC3E}">
        <p14:creationId xmlns:p14="http://schemas.microsoft.com/office/powerpoint/2010/main" val="1127333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Chipkarte/Studierendenausweis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 sz="2400" dirty="0">
                <a:latin typeface="Times"/>
                <a:cs typeface="Times"/>
              </a:rPr>
              <a:t>Bei Verlust ist das Geld ebenfalls verloren </a:t>
            </a:r>
          </a:p>
          <a:p>
            <a:r>
              <a:rPr lang="de-DE" sz="2400" dirty="0">
                <a:latin typeface="Times"/>
                <a:cs typeface="Times"/>
              </a:rPr>
              <a:t>Ersatz kann man in der Studierendenkanzlei (Kapuzinerstraße) beantragen </a:t>
            </a:r>
            <a:endParaRPr lang="de-DE" sz="2400" dirty="0">
              <a:cs typeface="Times"/>
            </a:endParaRPr>
          </a:p>
          <a:p>
            <a:r>
              <a:rPr lang="de-DE" sz="2400" dirty="0">
                <a:latin typeface="Times"/>
                <a:cs typeface="Times"/>
              </a:rPr>
              <a:t>Muss zu jedem Semester validiert werden (Rechenzentrum, </a:t>
            </a:r>
            <a:r>
              <a:rPr lang="de-DE" sz="2400" dirty="0" err="1">
                <a:latin typeface="Times"/>
                <a:cs typeface="Times"/>
              </a:rPr>
              <a:t>Feki</a:t>
            </a:r>
            <a:r>
              <a:rPr lang="de-DE" sz="2400" dirty="0">
                <a:latin typeface="Times"/>
                <a:cs typeface="Times"/>
              </a:rPr>
              <a:t> </a:t>
            </a:r>
            <a:r>
              <a:rPr lang="de-DE" sz="2400" dirty="0" err="1">
                <a:latin typeface="Times"/>
                <a:cs typeface="Times"/>
              </a:rPr>
              <a:t>Bib</a:t>
            </a:r>
            <a:r>
              <a:rPr lang="de-DE" sz="2400" dirty="0">
                <a:latin typeface="Times"/>
                <a:cs typeface="Times"/>
              </a:rPr>
              <a:t>, </a:t>
            </a:r>
            <a:r>
              <a:rPr lang="de-DE" sz="2400" dirty="0" err="1">
                <a:latin typeface="Times"/>
                <a:cs typeface="Times"/>
              </a:rPr>
              <a:t>Erba</a:t>
            </a:r>
            <a:r>
              <a:rPr lang="de-DE" sz="2400" dirty="0">
                <a:latin typeface="Times"/>
                <a:cs typeface="Times"/>
              </a:rPr>
              <a:t>, Kapuzinerstraße, ...)</a:t>
            </a:r>
            <a:endParaRPr lang="de-DE" sz="2400" dirty="0">
              <a:cs typeface="Times"/>
            </a:endParaRPr>
          </a:p>
          <a:p>
            <a:r>
              <a:rPr lang="de-DE" sz="2400" dirty="0">
                <a:latin typeface="Times"/>
                <a:cs typeface="Times"/>
              </a:rPr>
              <a:t>Ist an drei Orten in der </a:t>
            </a:r>
            <a:r>
              <a:rPr lang="de-DE" sz="2400" dirty="0" err="1">
                <a:latin typeface="Times"/>
                <a:cs typeface="Times"/>
              </a:rPr>
              <a:t>Feki</a:t>
            </a:r>
            <a:r>
              <a:rPr lang="de-DE" sz="2400" dirty="0">
                <a:latin typeface="Times"/>
                <a:cs typeface="Times"/>
              </a:rPr>
              <a:t> aufladbar  (Bar und Karte)</a:t>
            </a:r>
            <a:endParaRPr lang="de-DE" sz="2400" dirty="0">
              <a:cs typeface="Times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67E0893-B4AD-4857-98CE-A022FA9BC89E}"/>
              </a:ext>
            </a:extLst>
          </p:cNvPr>
          <p:cNvCxnSpPr>
            <a:cxnSpLocks/>
          </p:cNvCxnSpPr>
          <p:nvPr/>
        </p:nvCxnSpPr>
        <p:spPr>
          <a:xfrm flipH="1">
            <a:off x="2015412" y="1596566"/>
            <a:ext cx="4090112" cy="686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9EA696D6-5BA3-47F6-AD1A-66E24153CD71}"/>
              </a:ext>
            </a:extLst>
          </p:cNvPr>
          <p:cNvCxnSpPr>
            <a:cxnSpLocks/>
          </p:cNvCxnSpPr>
          <p:nvPr/>
        </p:nvCxnSpPr>
        <p:spPr>
          <a:xfrm flipH="1">
            <a:off x="5039794" y="1596566"/>
            <a:ext cx="1065730" cy="1055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FB6ACF2-1AB0-45EA-B437-6E6FC9C01BC6}"/>
              </a:ext>
            </a:extLst>
          </p:cNvPr>
          <p:cNvCxnSpPr>
            <a:cxnSpLocks/>
          </p:cNvCxnSpPr>
          <p:nvPr/>
        </p:nvCxnSpPr>
        <p:spPr>
          <a:xfrm>
            <a:off x="6105524" y="1596566"/>
            <a:ext cx="3554770" cy="6863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C029E99-B924-4C0A-A927-755E6987A0DA}"/>
              </a:ext>
            </a:extLst>
          </p:cNvPr>
          <p:cNvSpPr txBox="1"/>
          <p:nvPr/>
        </p:nvSpPr>
        <p:spPr>
          <a:xfrm>
            <a:off x="1082350" y="2327569"/>
            <a:ext cx="212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Times" panose="02020603050405020304" pitchFamily="18" charset="0"/>
                <a:cs typeface="Times" panose="02020603050405020304" pitchFamily="18" charset="0"/>
              </a:rPr>
              <a:t>Busfahrkarte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A445B03-BE8D-4A38-94F3-E2BA91298DA8}"/>
              </a:ext>
            </a:extLst>
          </p:cNvPr>
          <p:cNvSpPr txBox="1"/>
          <p:nvPr/>
        </p:nvSpPr>
        <p:spPr>
          <a:xfrm>
            <a:off x="4060468" y="2651885"/>
            <a:ext cx="212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>
                <a:latin typeface="Times" panose="02020603050405020304" pitchFamily="18" charset="0"/>
                <a:cs typeface="Times" panose="02020603050405020304" pitchFamily="18" charset="0"/>
              </a:rPr>
              <a:t>Mensakarte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AFC1696-583B-4949-9E4A-BD86C80E5919}"/>
              </a:ext>
            </a:extLst>
          </p:cNvPr>
          <p:cNvSpPr txBox="1"/>
          <p:nvPr/>
        </p:nvSpPr>
        <p:spPr>
          <a:xfrm>
            <a:off x="6599949" y="2327569"/>
            <a:ext cx="5843879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Bibliotheks-Schließfach-Schlüssel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t>&amp; Bibliotheks-Zugang-Schlüssel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1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Kopieren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dirty="0">
                <a:latin typeface="Times"/>
                <a:cs typeface="Times"/>
              </a:rPr>
              <a:t>Drucken und scannen kann man mit </a:t>
            </a:r>
            <a:r>
              <a:rPr lang="de-DE" i="1" dirty="0" err="1">
                <a:latin typeface="Times"/>
                <a:cs typeface="Times"/>
              </a:rPr>
              <a:t>campusprint</a:t>
            </a:r>
            <a:r>
              <a:rPr lang="de-DE" dirty="0">
                <a:latin typeface="Times"/>
                <a:cs typeface="Times"/>
              </a:rPr>
              <a:t> </a:t>
            </a:r>
            <a:endParaRPr lang="de-DE" dirty="0"/>
          </a:p>
          <a:p>
            <a:r>
              <a:rPr lang="de-DE" dirty="0">
                <a:latin typeface="Times"/>
                <a:cs typeface="Times"/>
              </a:rPr>
              <a:t>Dafür muss aber in beiden Fällen mindestens 80ct auf der Karte aufgeladen sein </a:t>
            </a:r>
            <a:endParaRPr lang="de-DE" dirty="0">
              <a:cs typeface="Times"/>
            </a:endParaRPr>
          </a:p>
          <a:p>
            <a:r>
              <a:rPr lang="de-DE" dirty="0">
                <a:latin typeface="Times"/>
                <a:cs typeface="Times"/>
              </a:rPr>
              <a:t>Druck schwarz/weiß kostet 5ct, bunt 20ct </a:t>
            </a:r>
            <a:endParaRPr lang="de-DE" dirty="0">
              <a:cs typeface="Times"/>
            </a:endParaRPr>
          </a:p>
          <a:p>
            <a:r>
              <a:rPr lang="de-DE" dirty="0">
                <a:latin typeface="Times"/>
                <a:cs typeface="Times"/>
              </a:rPr>
              <a:t>Wenn ihr nicht in dem Uni-WLAN drin seid, dann muss der Druckauftrag über VPN abgeschickt werden</a:t>
            </a:r>
          </a:p>
          <a:p>
            <a:r>
              <a:rPr lang="de-DE" dirty="0">
                <a:latin typeface="Times"/>
                <a:cs typeface="Times"/>
              </a:rPr>
              <a:t>Der Druckauftrag kann an jedem Gerät gedruckt werden</a:t>
            </a:r>
          </a:p>
          <a:p>
            <a:r>
              <a:rPr lang="de-DE" dirty="0">
                <a:latin typeface="Times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(eduroam einrichten)</a:t>
            </a:r>
            <a:endParaRPr lang="de-DE" dirty="0">
              <a:latin typeface="Times"/>
              <a:cs typeface="Time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dirty="0">
                <a:latin typeface="Times"/>
                <a:cs typeface="Time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(How to campusprint)</a:t>
            </a:r>
          </a:p>
          <a:p>
            <a:r>
              <a:rPr lang="de-DE" dirty="0">
                <a:latin typeface="Times"/>
                <a:cs typeface="Time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(VPN einrichten)</a:t>
            </a:r>
            <a:r>
              <a:rPr lang="de-DE" dirty="0">
                <a:latin typeface="Times"/>
                <a:cs typeface="Times"/>
              </a:rPr>
              <a:t>  </a:t>
            </a:r>
            <a:endParaRPr lang="de-DE" dirty="0">
              <a:cs typeface="Times"/>
            </a:endParaRPr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717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Wohnungen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Falls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noch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Wohnung</a:t>
            </a:r>
            <a:r>
              <a:rPr lang="en-GB" dirty="0"/>
              <a:t> </a:t>
            </a:r>
            <a:r>
              <a:rPr lang="en-GB" dirty="0" err="1"/>
              <a:t>sucht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</a:t>
            </a:r>
            <a:r>
              <a:rPr lang="en-GB" dirty="0" err="1"/>
              <a:t>irgendwann</a:t>
            </a:r>
            <a:r>
              <a:rPr lang="en-GB" dirty="0"/>
              <a:t> mal </a:t>
            </a:r>
            <a:r>
              <a:rPr lang="en-GB" dirty="0" err="1"/>
              <a:t>umziehen</a:t>
            </a:r>
            <a:r>
              <a:rPr lang="en-GB" dirty="0"/>
              <a:t> </a:t>
            </a:r>
            <a:r>
              <a:rPr lang="en-GB" dirty="0" err="1"/>
              <a:t>möchtet</a:t>
            </a:r>
            <a:r>
              <a:rPr lang="en-GB" dirty="0"/>
              <a:t>, </a:t>
            </a:r>
            <a:r>
              <a:rPr lang="en-GB" dirty="0" err="1"/>
              <a:t>findet</a:t>
            </a:r>
            <a:r>
              <a:rPr lang="en-GB" dirty="0"/>
              <a:t> </a:t>
            </a:r>
            <a:r>
              <a:rPr lang="en-GB" dirty="0" err="1"/>
              <a:t>ihr</a:t>
            </a:r>
            <a:r>
              <a:rPr lang="en-GB" dirty="0"/>
              <a:t> </a:t>
            </a:r>
            <a:r>
              <a:rPr lang="en-GB" dirty="0" err="1"/>
              <a:t>Wohnungsagebote</a:t>
            </a:r>
            <a:r>
              <a:rPr lang="en-GB" dirty="0"/>
              <a:t> </a:t>
            </a:r>
          </a:p>
          <a:p>
            <a:r>
              <a:rPr lang="en-GB" dirty="0"/>
              <a:t>In der </a:t>
            </a:r>
            <a:r>
              <a:rPr lang="en-GB" dirty="0" err="1"/>
              <a:t>lokalen</a:t>
            </a:r>
            <a:r>
              <a:rPr lang="en-GB" dirty="0"/>
              <a:t> Zeitung </a:t>
            </a:r>
            <a:r>
              <a:rPr lang="en-GB" dirty="0" err="1"/>
              <a:t>Fränkischer</a:t>
            </a:r>
            <a:r>
              <a:rPr lang="en-GB" dirty="0"/>
              <a:t> Tag </a:t>
            </a:r>
          </a:p>
          <a:p>
            <a:r>
              <a:rPr lang="en-GB" dirty="0"/>
              <a:t>An </a:t>
            </a:r>
            <a:r>
              <a:rPr lang="en-GB" dirty="0" err="1"/>
              <a:t>schwarzen</a:t>
            </a:r>
            <a:r>
              <a:rPr lang="en-GB" dirty="0"/>
              <a:t> </a:t>
            </a:r>
            <a:r>
              <a:rPr lang="en-GB" dirty="0" err="1"/>
              <a:t>Brettern</a:t>
            </a:r>
            <a:r>
              <a:rPr lang="en-GB" dirty="0"/>
              <a:t> </a:t>
            </a:r>
          </a:p>
          <a:p>
            <a:r>
              <a:rPr lang="en-GB" dirty="0" err="1"/>
              <a:t>Beim</a:t>
            </a:r>
            <a:r>
              <a:rPr lang="en-GB" dirty="0"/>
              <a:t> </a:t>
            </a:r>
            <a:r>
              <a:rPr lang="en-GB" dirty="0" err="1"/>
              <a:t>Studentenwerk</a:t>
            </a:r>
            <a:r>
              <a:rPr lang="en-GB" dirty="0"/>
              <a:t> Würzburg (</a:t>
            </a:r>
            <a:r>
              <a:rPr lang="en-GB" dirty="0" err="1"/>
              <a:t>Studierendenwohnheime</a:t>
            </a:r>
            <a:r>
              <a:rPr lang="en-GB" dirty="0"/>
              <a:t>)</a:t>
            </a:r>
          </a:p>
          <a:p>
            <a:r>
              <a:rPr lang="de-DE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wg-gesucht.de</a:t>
            </a:r>
            <a:endParaRPr lang="de-DE" u="sng" dirty="0"/>
          </a:p>
          <a:p>
            <a:r>
              <a:rPr lang="en-GB" dirty="0"/>
              <a:t>Oder auf Facebook 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(Facebook </a:t>
            </a:r>
            <a:r>
              <a:rPr lang="en-GB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Studiforum</a:t>
            </a:r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GB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80701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6B085-FD78-46D0-AD62-F668C2E24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Einführung in das Studium </a:t>
            </a:r>
          </a:p>
        </p:txBody>
      </p:sp>
      <p:pic>
        <p:nvPicPr>
          <p:cNvPr id="4" name="Grafik 4" descr="Bücher im Regal mit einfarbiger Füllung">
            <a:extLst>
              <a:ext uri="{FF2B5EF4-FFF2-40B4-BE49-F238E27FC236}">
                <a16:creationId xmlns:a16="http://schemas.microsoft.com/office/drawing/2014/main" id="{856A06A7-532B-4D94-B679-FD47EA446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5134" y="3429000"/>
            <a:ext cx="1242224" cy="124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9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F8DCE-1381-4E6E-B8ED-AE347BF5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Zum Studiengang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D807C8-AD3B-4D2B-BEA6-543DBB22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Inhalte und Ziele des Studiengangs</a:t>
            </a:r>
          </a:p>
          <a:p>
            <a:r>
              <a:rPr lang="de-DE"/>
              <a:t>Wie funktioniert das Vertiefen in bestimmten Themengebieten</a:t>
            </a:r>
          </a:p>
          <a:p>
            <a:r>
              <a:rPr lang="de-DE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26368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5C54C-F7FC-D449-B5BB-18B9069D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Modulhandbuch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55585-89C5-0843-8ED3-2C9D4E30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/>
              <a:t>Im Modulhandbuch findet man das (aktuelle) Angebot der Vorlesungen/Seminare </a:t>
            </a:r>
          </a:p>
          <a:p>
            <a:pPr marL="0" indent="0">
              <a:buNone/>
            </a:pPr>
            <a:r>
              <a:rPr lang="de-DE" dirty="0"/>
              <a:t>Das Modulhandbuch kann sich semesterweise ändern (im Gegensatz zur Prüfungsordnung)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latin typeface="Times"/>
                <a:cs typeface="Times"/>
              </a:rPr>
              <a:t>Hier findet man die Modulhandbücher und Prüfungsordnung</a:t>
            </a:r>
            <a:endParaRPr lang="de-DE" dirty="0">
              <a:cs typeface="Times"/>
            </a:endParaRPr>
          </a:p>
          <a:p>
            <a:pPr marL="0" indent="0">
              <a:buNone/>
            </a:pPr>
            <a:r>
              <a:rPr lang="de-DE">
                <a:latin typeface="Times"/>
                <a:cs typeface="Times"/>
              </a:rPr>
              <a:t>(</a:t>
            </a:r>
            <a:r>
              <a:rPr lang="de-DE" dirty="0">
                <a:latin typeface="Times"/>
                <a:cs typeface="Times"/>
                <a:hlinkClick r:id="rId2"/>
              </a:rPr>
              <a:t>https://www.uni-bamberg.de/ma-soz/dokumente-und-ordnungen/pruefungsordnung-und-modulhandbuecher/</a:t>
            </a:r>
            <a:r>
              <a:rPr lang="de-DE">
                <a:latin typeface="Times"/>
                <a:cs typeface="Times"/>
              </a:rPr>
              <a:t>)</a:t>
            </a:r>
            <a:endParaRPr lang="de-DE" dirty="0">
              <a:cs typeface="Times"/>
            </a:endParaRPr>
          </a:p>
          <a:p>
            <a:pPr marL="0" indent="0">
              <a:buNone/>
            </a:pPr>
            <a:endParaRPr lang="de-DE"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06337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Prüfungsordnung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4" y="1925187"/>
            <a:ext cx="10229851" cy="1619679"/>
          </a:xfrm>
        </p:spPr>
        <p:txBody>
          <a:bodyPr>
            <a:normAutofit/>
          </a:bodyPr>
          <a:lstStyle/>
          <a:p>
            <a:r>
              <a:rPr lang="de-DE" dirty="0"/>
              <a:t>Regelt Ablauf und Inhalt des Studiums</a:t>
            </a:r>
          </a:p>
          <a:p>
            <a:r>
              <a:rPr lang="de-DE" dirty="0"/>
              <a:t>Ändert sich nicht semesterweise </a:t>
            </a:r>
            <a:r>
              <a:rPr lang="de-DE" dirty="0">
                <a:sym typeface="Wingdings" panose="05000000000000000000" pitchFamily="2" charset="2"/>
              </a:rPr>
              <a:t> gilt während des gesamten Studiums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2F8E10-226B-0045-9E65-2E1B0C7FD0CB}"/>
              </a:ext>
            </a:extLst>
          </p:cNvPr>
          <p:cNvSpPr txBox="1"/>
          <p:nvPr/>
        </p:nvSpPr>
        <p:spPr>
          <a:xfrm>
            <a:off x="981074" y="3429000"/>
            <a:ext cx="10283869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2800" b="1" dirty="0">
                <a:latin typeface="Times"/>
                <a:cs typeface="Times"/>
              </a:rPr>
              <a:t>Warum ist es wichtig die </a:t>
            </a:r>
            <a:r>
              <a:rPr lang="de-DE" sz="2800" b="1" dirty="0">
                <a:solidFill>
                  <a:schemeClr val="bg1">
                    <a:lumMod val="10000"/>
                  </a:schemeClr>
                </a:solidFill>
                <a:latin typeface="Times"/>
                <a:cs typeface="Time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APO</a:t>
            </a:r>
            <a:r>
              <a:rPr lang="de-DE" sz="2800" b="1" dirty="0">
                <a:latin typeface="Times"/>
                <a:cs typeface="Times"/>
              </a:rPr>
              <a:t> zu kennen? </a:t>
            </a:r>
            <a:endParaRPr lang="de-DE" sz="2800" b="1" dirty="0">
              <a:latin typeface="Times" pitchFamily="2" charset="0"/>
            </a:endParaRPr>
          </a:p>
          <a:p>
            <a:r>
              <a:rPr lang="de-DE" sz="2800" dirty="0">
                <a:latin typeface="Times"/>
                <a:cs typeface="Times"/>
              </a:rPr>
              <a:t>Die Allgemeine Prüfungsordnung gibt euch einen Überblick über das bevorstehende Studium und besonders über die zu beachtenden Regeln. Im Zweifelsfall könnt ihr euch bei Problemen immer auf die APO berufen.</a:t>
            </a:r>
          </a:p>
          <a:p>
            <a:r>
              <a:rPr lang="de-DE" sz="2800" dirty="0">
                <a:latin typeface="Times"/>
                <a:cs typeface="Times"/>
              </a:rPr>
              <a:t>Fachspezifische Informationen gibt es in der </a:t>
            </a:r>
            <a:r>
              <a:rPr lang="de-DE" sz="2800" dirty="0">
                <a:latin typeface="Times"/>
                <a:cs typeface="Time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Fach- und Studienordnung</a:t>
            </a:r>
            <a:r>
              <a:rPr lang="de-DE" sz="2800" dirty="0">
                <a:latin typeface="Times"/>
                <a:cs typeface="Times"/>
              </a:rPr>
              <a:t> für deinen Studiengang</a:t>
            </a:r>
            <a:endParaRPr lang="de-DE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3893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1FABA-205E-BE4C-93F9-119AAA7E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Prüfungsausschuss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9C5FBC-BC24-8B4F-AB26-32033168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latin typeface="Times"/>
                <a:cs typeface="Times"/>
              </a:rPr>
              <a:t>Bestehend aus zwei/drei </a:t>
            </a:r>
            <a:r>
              <a:rPr lang="de-DE" err="1">
                <a:latin typeface="Times"/>
                <a:cs typeface="Times"/>
              </a:rPr>
              <a:t>Professor:innen</a:t>
            </a:r>
            <a:r>
              <a:rPr lang="de-DE">
                <a:latin typeface="Times"/>
                <a:cs typeface="Times"/>
              </a:rPr>
              <a:t> aus dem Fachbereich</a:t>
            </a:r>
          </a:p>
          <a:p>
            <a:r>
              <a:rPr lang="de-DE">
                <a:latin typeface="Times"/>
                <a:cs typeface="Times"/>
              </a:rPr>
              <a:t>Zuständigkeiten sind unter anderem Genehmigungen für: </a:t>
            </a:r>
            <a:endParaRPr lang="de-DE">
              <a:cs typeface="Times"/>
            </a:endParaRPr>
          </a:p>
          <a:p>
            <a:pPr lvl="1"/>
            <a:r>
              <a:rPr lang="de-DE">
                <a:latin typeface="Times"/>
                <a:cs typeface="Times"/>
              </a:rPr>
              <a:t>Prüfungszeitverlängerungen</a:t>
            </a:r>
          </a:p>
          <a:p>
            <a:pPr lvl="1"/>
            <a:r>
              <a:rPr lang="de-DE">
                <a:latin typeface="Times"/>
                <a:cs typeface="Times"/>
              </a:rPr>
              <a:t>Härtefallantrag bei Wiederholungsprüfungen</a:t>
            </a:r>
          </a:p>
          <a:p>
            <a:pPr lvl="1"/>
            <a:r>
              <a:rPr lang="de-DE">
                <a:latin typeface="Times"/>
                <a:cs typeface="Times"/>
              </a:rPr>
              <a:t>Fristverlängerungen und Fristaussetzungen bei Bachelor- und Masterarbeiten</a:t>
            </a:r>
          </a:p>
          <a:p>
            <a:pPr lvl="1"/>
            <a:r>
              <a:rPr lang="de-DE">
                <a:latin typeface="Times"/>
                <a:cs typeface="Times"/>
              </a:rPr>
              <a:t>Studienzeitverlängerungen</a:t>
            </a:r>
          </a:p>
          <a:p>
            <a:pPr lvl="1"/>
            <a:r>
              <a:rPr lang="de-DE">
                <a:latin typeface="Times"/>
                <a:cs typeface="Times"/>
              </a:rPr>
              <a:t>Abschlussarbeiten außerhalb des Fachbereichs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315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Ausbildungsanrechnung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Falls ihr vor eurem Studium eine Ausbildung gemacht habt und euer aktuelles Studium nach einem Praktikum verlangt, kann man die Ausbildungszeit als Praktikum anrechnen lassen. </a:t>
            </a:r>
          </a:p>
          <a:p>
            <a:r>
              <a:rPr lang="de-DE"/>
              <a:t>Ansprechperson ist dafür die Fachstudienberatung oder die zentrale Studienberatung </a:t>
            </a:r>
          </a:p>
          <a:p>
            <a:pPr marL="0" indent="0">
              <a:buNone/>
            </a:pPr>
            <a:r>
              <a:rPr lang="de-DE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(zentrale Studienberatung)</a:t>
            </a:r>
            <a:r>
              <a:rPr lang="de-DE"/>
              <a:t> </a:t>
            </a:r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96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B4EAEE9-B9A9-4E68-AFB3-1B2883116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Vorstellungsrunde</a:t>
            </a:r>
          </a:p>
        </p:txBody>
      </p:sp>
      <p:pic>
        <p:nvPicPr>
          <p:cNvPr id="4" name="Grafik 4" descr="Gruppenerfolg mit einfarbiger Füllung">
            <a:extLst>
              <a:ext uri="{FF2B5EF4-FFF2-40B4-BE49-F238E27FC236}">
                <a16:creationId xmlns:a16="http://schemas.microsoft.com/office/drawing/2014/main" id="{36F84E85-1B9A-47F6-8E8F-431E2C231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9433" y="3317032"/>
            <a:ext cx="1713134" cy="17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41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Fachstudienberatung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dirty="0"/>
              <a:t>Bei jeglichen Fragen, bei denen die Fachschaft nicht mehr helfen kann, ist die Fachstudienberatung die nächste Anlaufstelle</a:t>
            </a:r>
          </a:p>
          <a:p>
            <a:endParaRPr lang="de-DE" dirty="0"/>
          </a:p>
          <a:p>
            <a:pPr marL="0" indent="0" algn="ctr">
              <a:buNone/>
            </a:pP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(Fachstudienberatung)</a:t>
            </a:r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8218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Auslandsaufenthalt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Aufenthalt im Ausland ist bei manchen Studiengängen Pflicht, kann bei jedem anderen Studiengang aber auch gemacht werden </a:t>
            </a:r>
          </a:p>
          <a:p>
            <a:r>
              <a:rPr lang="de-DE" dirty="0"/>
              <a:t>Sowohl ein Studium als auch ein Praktikum ist im Ausland möglich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Office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520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 Zeitangaben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800"/>
              <a:t>Falls nicht anders vermerkt beginnen die Veranstaltungen c.t., </a:t>
            </a:r>
            <a:br>
              <a:rPr lang="de-DE" sz="2800"/>
            </a:br>
            <a:r>
              <a:rPr lang="de-DE" sz="2800"/>
              <a:t>Latein für cum tempore, bedeutet mit akademischem Viertel. </a:t>
            </a:r>
          </a:p>
          <a:p>
            <a:pPr lvl="1"/>
            <a:r>
              <a:rPr lang="de-DE" sz="2800"/>
              <a:t>Beispiel: </a:t>
            </a:r>
            <a:r>
              <a:rPr lang="de-DE" sz="2800" b="1"/>
              <a:t>10 Uhr c.t. </a:t>
            </a:r>
            <a:r>
              <a:rPr lang="de-DE" sz="2800"/>
              <a:t>bedeutet, dass die Veranstaltung um </a:t>
            </a:r>
            <a:r>
              <a:rPr lang="de-DE" sz="2800" b="1"/>
              <a:t>10:15 Uhr</a:t>
            </a:r>
            <a:r>
              <a:rPr lang="de-DE" sz="2800"/>
              <a:t> beginnt. </a:t>
            </a:r>
          </a:p>
          <a:p>
            <a:pPr lvl="1"/>
            <a:r>
              <a:rPr lang="de-DE" sz="2800"/>
              <a:t>s.t. bedeutet sin tempore und </a:t>
            </a:r>
            <a:r>
              <a:rPr lang="de-DE" sz="2800" b="1"/>
              <a:t>10 Uhr s.t. </a:t>
            </a:r>
            <a:r>
              <a:rPr lang="de-DE" sz="2800"/>
              <a:t>bedeutet </a:t>
            </a:r>
            <a:r>
              <a:rPr lang="de-DE" sz="2800" b="1"/>
              <a:t>10:00 Uhr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673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Alltägliche Internetseiten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870304"/>
            <a:ext cx="10229851" cy="2062869"/>
          </a:xfrm>
        </p:spPr>
        <p:txBody>
          <a:bodyPr>
            <a:noAutofit/>
          </a:bodyPr>
          <a:lstStyle/>
          <a:p>
            <a:r>
              <a:rPr lang="de-DE" sz="3200" b="1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UnivIS</a:t>
            </a:r>
            <a:endParaRPr lang="de-DE" sz="3200" b="1"/>
          </a:p>
          <a:p>
            <a:pPr lvl="1"/>
            <a:r>
              <a:rPr lang="de-DE" sz="2800"/>
              <a:t>Zur Erstellung des Stundenplans</a:t>
            </a:r>
          </a:p>
          <a:p>
            <a:pPr lvl="1"/>
            <a:r>
              <a:rPr lang="de-DE" sz="2800"/>
              <a:t>Vorlesungsverzeichnis für das aktuelle Semester </a:t>
            </a:r>
          </a:p>
          <a:p>
            <a:pPr lvl="1"/>
            <a:r>
              <a:rPr lang="de-DE" sz="2800"/>
              <a:t>Informationen zu Veranstaltungen, Personen, Räumen, Organen, etc.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32EDEE-8520-2544-9BB7-FCA12C94C6DD}"/>
              </a:ext>
            </a:extLst>
          </p:cNvPr>
          <p:cNvSpPr txBox="1"/>
          <p:nvPr/>
        </p:nvSpPr>
        <p:spPr>
          <a:xfrm>
            <a:off x="990599" y="4169989"/>
            <a:ext cx="9983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>
                <a:latin typeface="Times" pitchFamily="2" charset="0"/>
              </a:rPr>
              <a:t>Unterschiedliche Bezeichnungen und Formen von Veranstaltungen: </a:t>
            </a:r>
          </a:p>
          <a:p>
            <a:pPr lvl="1"/>
            <a:r>
              <a:rPr lang="de-DE" sz="2400">
                <a:latin typeface="Times" pitchFamily="2" charset="0"/>
              </a:rPr>
              <a:t>V: Vorlesung </a:t>
            </a:r>
          </a:p>
          <a:p>
            <a:pPr lvl="1"/>
            <a:r>
              <a:rPr lang="de-DE" sz="2400">
                <a:latin typeface="Times" pitchFamily="2" charset="0"/>
              </a:rPr>
              <a:t>Ü: Übung </a:t>
            </a:r>
          </a:p>
          <a:p>
            <a:pPr lvl="1"/>
            <a:r>
              <a:rPr lang="de-DE" sz="2400">
                <a:latin typeface="Times" pitchFamily="2" charset="0"/>
              </a:rPr>
              <a:t>TU: Tutorium </a:t>
            </a:r>
          </a:p>
          <a:p>
            <a:pPr lvl="1"/>
            <a:r>
              <a:rPr lang="de-DE" sz="2400">
                <a:latin typeface="Times" pitchFamily="2" charset="0"/>
              </a:rPr>
              <a:t>S: Seminar </a:t>
            </a:r>
          </a:p>
          <a:p>
            <a:pPr lvl="1"/>
            <a:r>
              <a:rPr lang="de-DE" sz="2400">
                <a:latin typeface="Times" pitchFamily="2" charset="0"/>
              </a:rPr>
              <a:t>K: Kolloquium 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Alltägliche Internetseiten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870305"/>
            <a:ext cx="10229851" cy="18749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>
                <a:latin typeface="Times"/>
                <a:cs typeface="Times"/>
              </a:rPr>
              <a:t>VC – Virtueller Campus </a:t>
            </a:r>
            <a:endParaRPr lang="de-DE" b="1" dirty="0"/>
          </a:p>
          <a:p>
            <a:pPr lvl="1"/>
            <a:r>
              <a:rPr lang="de-DE" dirty="0">
                <a:latin typeface="Times"/>
                <a:cs typeface="Times"/>
              </a:rPr>
              <a:t>Kurse für jegliche Veranstaltungen mit Skripten, Übungen, etc. </a:t>
            </a:r>
            <a:endParaRPr lang="de-DE" dirty="0"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</a:rPr>
              <a:t>Passwörter bekommt man per Mail oder es werden anfangs keine benötigt</a:t>
            </a:r>
            <a:endParaRPr lang="de-DE" dirty="0">
              <a:cs typeface="Times"/>
            </a:endParaRPr>
          </a:p>
          <a:p>
            <a:pPr lvl="1"/>
            <a:r>
              <a:rPr lang="de-DE" dirty="0">
                <a:latin typeface="Times"/>
                <a:cs typeface="Times"/>
              </a:rPr>
              <a:t>VC-Kurs: Informationen der Fachschaft </a:t>
            </a:r>
            <a:r>
              <a:rPr lang="de-DE" dirty="0" err="1">
                <a:latin typeface="Times"/>
                <a:cs typeface="Times"/>
              </a:rPr>
              <a:t>SoWi</a:t>
            </a:r>
            <a:r>
              <a:rPr lang="de-DE" dirty="0">
                <a:latin typeface="Times"/>
                <a:cs typeface="Times"/>
              </a:rPr>
              <a:t> </a:t>
            </a:r>
            <a:r>
              <a:rPr lang="de-DE" dirty="0">
                <a:latin typeface="Times"/>
                <a:cs typeface="Times"/>
                <a:hlinkClick r:id="rId2"/>
              </a:rPr>
              <a:t>(VC Kurs FS-SOWI)</a:t>
            </a:r>
            <a:r>
              <a:rPr lang="de-DE" dirty="0">
                <a:latin typeface="Times"/>
                <a:cs typeface="Times"/>
              </a:rPr>
              <a:t> </a:t>
            </a:r>
            <a:endParaRPr lang="de-DE" dirty="0">
              <a:cs typeface="Times"/>
            </a:endParaRPr>
          </a:p>
          <a:p>
            <a:pPr lvl="1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922BB7-FB60-0A42-B25B-6945099F0A95}"/>
              </a:ext>
            </a:extLst>
          </p:cNvPr>
          <p:cNvSpPr txBox="1"/>
          <p:nvPr/>
        </p:nvSpPr>
        <p:spPr>
          <a:xfrm>
            <a:off x="1116904" y="3789963"/>
            <a:ext cx="9958192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b="1">
                <a:latin typeface="Times" pitchFamily="2" charset="0"/>
              </a:rPr>
              <a:t>FlexNow2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 b="1">
                <a:solidFill>
                  <a:srgbClr val="C00000"/>
                </a:solidFill>
                <a:latin typeface="Times"/>
                <a:cs typeface="Times"/>
              </a:rPr>
              <a:t>An- und Abmeldung von Prüfungen</a:t>
            </a:r>
            <a:r>
              <a:rPr lang="de-DE" sz="2400" b="1">
                <a:latin typeface="Times"/>
                <a:cs typeface="Times"/>
              </a:rPr>
              <a:t> </a:t>
            </a:r>
            <a:r>
              <a:rPr lang="de-DE" sz="2400">
                <a:latin typeface="Times"/>
                <a:cs typeface="Times"/>
              </a:rPr>
              <a:t>und tlw. Lehrveranstaltungen </a:t>
            </a:r>
            <a:endParaRPr lang="de-DE" sz="2400">
              <a:latin typeface="Times" pitchFamily="2" charset="0"/>
              <a:cs typeface="Time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400">
                <a:latin typeface="Times" pitchFamily="2" charset="0"/>
              </a:rPr>
              <a:t>Anmeldezeitraum beachten! </a:t>
            </a:r>
            <a:r>
              <a:rPr lang="de-DE" sz="2400">
                <a:solidFill>
                  <a:srgbClr val="C00000"/>
                </a:solidFill>
                <a:latin typeface="Times" pitchFamily="2" charset="0"/>
              </a:rPr>
              <a:t>Stürzt der Server ab und du konntest dich nicht anmelden, ist das keine Entschuldigung und du musst die Prüfung wann anders schreiben! </a:t>
            </a:r>
          </a:p>
          <a:p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351CBF6-B8DD-4B1F-B5C5-679CC6C79266}"/>
              </a:ext>
            </a:extLst>
          </p:cNvPr>
          <p:cNvSpPr/>
          <p:nvPr/>
        </p:nvSpPr>
        <p:spPr>
          <a:xfrm rot="1590774">
            <a:off x="10107239" y="3965020"/>
            <a:ext cx="1609336" cy="63806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2200" dirty="0">
                <a:latin typeface="Amatic"/>
              </a:rPr>
              <a:t>WICHTIG!</a:t>
            </a:r>
          </a:p>
        </p:txBody>
      </p:sp>
    </p:spTree>
    <p:extLst>
      <p:ext uri="{BB962C8B-B14F-4D97-AF65-F5344CB8AC3E}">
        <p14:creationId xmlns:p14="http://schemas.microsoft.com/office/powerpoint/2010/main" val="4238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A1CEF-EDF5-034F-88BE-36A55C00B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/>
              <a:t>Einführung in das Studium </a:t>
            </a:r>
            <a:br>
              <a:rPr lang="de-DE"/>
            </a:br>
            <a:r>
              <a:rPr lang="de-DE"/>
              <a:t>Stundenplanerstellung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D4B2CD-0C5F-2646-B13D-F4F0D9CC8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4" y="1308704"/>
            <a:ext cx="10229851" cy="424059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de-DE"/>
              <a:t>Lasst die Spiele beginnen </a:t>
            </a:r>
          </a:p>
        </p:txBody>
      </p:sp>
    </p:spTree>
    <p:extLst>
      <p:ext uri="{BB962C8B-B14F-4D97-AF65-F5344CB8AC3E}">
        <p14:creationId xmlns:p14="http://schemas.microsoft.com/office/powerpoint/2010/main" val="564273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542A6-E396-429B-B83B-AF89E6193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E313A1-3029-4203-BAE6-D5CB98F82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938" y="3429000"/>
            <a:ext cx="3722902" cy="2482553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Damit die EETs in den nächsten Semestern noch besser werden, füllt bitte am Ende der EETs </a:t>
            </a:r>
            <a:r>
              <a:rPr lang="de-DE" dirty="0">
                <a:hlinkClick r:id="rId2"/>
              </a:rPr>
              <a:t>diese </a:t>
            </a:r>
            <a:r>
              <a:rPr lang="de-DE">
                <a:hlinkClick r:id="rId2"/>
              </a:rPr>
              <a:t>Umfrage</a:t>
            </a:r>
            <a:r>
              <a:rPr lang="de-DE"/>
              <a:t> aus</a:t>
            </a:r>
            <a:endParaRPr lang="de-DE" dirty="0"/>
          </a:p>
        </p:txBody>
      </p:sp>
      <p:pic>
        <p:nvPicPr>
          <p:cNvPr id="6" name="Grafik 5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2F6CA12B-956F-478B-91ED-FF82C924D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04654" y="562403"/>
            <a:ext cx="4105470" cy="2526443"/>
          </a:xfrm>
          <a:prstGeom prst="rect">
            <a:avLst/>
          </a:prstGeom>
        </p:spPr>
      </p:pic>
      <p:pic>
        <p:nvPicPr>
          <p:cNvPr id="5" name="Grafik 4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658A5FB7-E64A-58D5-6F49-FE7AC60E32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25" y="1825624"/>
            <a:ext cx="4757646" cy="45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7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F3AA2-2FFF-8341-8D5C-D68DF0AC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36901"/>
            <a:ext cx="8054691" cy="1133403"/>
          </a:xfrm>
        </p:spPr>
        <p:txBody>
          <a:bodyPr>
            <a:normAutofit fontScale="90000"/>
          </a:bodyPr>
          <a:lstStyle/>
          <a:p>
            <a:r>
              <a:rPr lang="de-DE" b="1"/>
              <a:t>Rund ums Tutorium</a:t>
            </a:r>
            <a:br>
              <a:rPr lang="de-DE"/>
            </a:br>
            <a:r>
              <a:rPr lang="de-DE"/>
              <a:t>Was passiert morgen?</a:t>
            </a:r>
            <a:endParaRPr lang="en-GB">
              <a:latin typeface="Times" pitchFamily="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B97516-B95C-304A-B368-C992A0ED1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421" y="2070721"/>
            <a:ext cx="5508105" cy="35785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Times"/>
                <a:cs typeface="Times"/>
              </a:rPr>
              <a:t>Plan für morgen:</a:t>
            </a:r>
          </a:p>
          <a:p>
            <a:r>
              <a:rPr lang="de-DE" dirty="0">
                <a:latin typeface="Times"/>
                <a:cs typeface="Times"/>
              </a:rPr>
              <a:t>Bibliotheksführung </a:t>
            </a:r>
            <a:endParaRPr lang="de-DE" dirty="0">
              <a:latin typeface="Times" pitchFamily="2" charset="0"/>
              <a:cs typeface="Times"/>
            </a:endParaRPr>
          </a:p>
          <a:p>
            <a:r>
              <a:rPr lang="de-DE" dirty="0">
                <a:latin typeface="Times" pitchFamily="2" charset="0"/>
              </a:rPr>
              <a:t>Einführung in das Universitätsleben</a:t>
            </a:r>
          </a:p>
          <a:p>
            <a:r>
              <a:rPr lang="de-DE" dirty="0">
                <a:latin typeface="Times"/>
                <a:cs typeface="Times"/>
              </a:rPr>
              <a:t>Erstellung des Stundenplans</a:t>
            </a:r>
          </a:p>
          <a:p>
            <a:r>
              <a:rPr lang="de-DE" dirty="0">
                <a:cs typeface="Times"/>
              </a:rPr>
              <a:t>Mensa</a:t>
            </a:r>
            <a:endParaRPr lang="de-DE" dirty="0">
              <a:latin typeface="Times" pitchFamily="2" charset="0"/>
              <a:cs typeface="Times"/>
            </a:endParaRPr>
          </a:p>
          <a:p>
            <a:endParaRPr lang="de-DE"/>
          </a:p>
          <a:p>
            <a:pPr marL="0" indent="0">
              <a:buNone/>
            </a:pPr>
            <a:r>
              <a:rPr lang="de-DE" dirty="0">
                <a:latin typeface="Times"/>
                <a:cs typeface="Times"/>
                <a:sym typeface="Wingdings" pitchFamily="2" charset="2"/>
              </a:rPr>
              <a:t> Was ihr dafür braucht: </a:t>
            </a:r>
            <a:endParaRPr lang="de-DE">
              <a:latin typeface="Times" pitchFamily="2" charset="0"/>
            </a:endParaRPr>
          </a:p>
          <a:p>
            <a:pPr marL="0" indent="0">
              <a:buNone/>
            </a:pPr>
            <a:endParaRPr lang="en-GB">
              <a:latin typeface="Times" pitchFamily="2" charset="0"/>
            </a:endParaRPr>
          </a:p>
          <a:p>
            <a:pPr marL="0" indent="0">
              <a:buNone/>
            </a:pPr>
            <a:endParaRPr lang="en-GB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0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33F2D-C4B5-2742-B580-724D39F9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96381"/>
            <a:ext cx="10834150" cy="1133403"/>
          </a:xfrm>
        </p:spPr>
        <p:txBody>
          <a:bodyPr/>
          <a:lstStyle/>
          <a:p>
            <a:r>
              <a:rPr lang="en-GB" b="1">
                <a:latin typeface="Times" pitchFamily="2" charset="0"/>
              </a:rPr>
              <a:t>Für morgen mitbringen!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DCEB63-5B6E-DF43-9161-BD31E2E72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450" y="1896524"/>
            <a:ext cx="7527100" cy="30649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 err="1">
                <a:latin typeface="Times"/>
                <a:cs typeface="Times"/>
              </a:rPr>
              <a:t>Studiausweis</a:t>
            </a:r>
            <a:r>
              <a:rPr lang="de-DE" dirty="0">
                <a:latin typeface="Times"/>
                <a:cs typeface="Times"/>
              </a:rPr>
              <a:t> für die Schließfächer in der Bibliothek </a:t>
            </a:r>
            <a:endParaRPr lang="de-DE" dirty="0">
              <a:latin typeface="Times" pitchFamily="2" charset="0"/>
            </a:endParaRPr>
          </a:p>
          <a:p>
            <a:r>
              <a:rPr lang="de-DE" dirty="0">
                <a:latin typeface="Times"/>
                <a:cs typeface="Times"/>
              </a:rPr>
              <a:t>Laptop mit Ladekabel </a:t>
            </a:r>
            <a:endParaRPr lang="de-DE" dirty="0">
              <a:latin typeface="Times" pitchFamily="2" charset="0"/>
              <a:cs typeface="Times"/>
            </a:endParaRPr>
          </a:p>
          <a:p>
            <a:r>
              <a:rPr lang="de-DE" dirty="0">
                <a:latin typeface="Times"/>
                <a:cs typeface="Times"/>
              </a:rPr>
              <a:t>Ba-Nummer mit (Erst-)Passwort </a:t>
            </a:r>
            <a:endParaRPr lang="de-DE" dirty="0">
              <a:latin typeface="Times" pitchFamily="2" charset="0"/>
              <a:cs typeface="Times"/>
            </a:endParaRPr>
          </a:p>
          <a:p>
            <a:r>
              <a:rPr lang="de-DE" dirty="0">
                <a:latin typeface="Times"/>
                <a:cs typeface="Times"/>
              </a:rPr>
              <a:t>Schreibunterlagen</a:t>
            </a:r>
          </a:p>
          <a:p>
            <a:r>
              <a:rPr lang="de-DE" dirty="0">
                <a:latin typeface="Times"/>
                <a:cs typeface="Times"/>
              </a:rPr>
              <a:t>Bargeld in Scheinen/ Karte zum Aufladen für das Mittagessen </a:t>
            </a:r>
            <a:endParaRPr lang="de-DE" dirty="0">
              <a:latin typeface="Times" pitchFamily="2" charset="0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8574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89E5E-C321-82F8-9CDA-35AFC53D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de-DE" sz="3200" dirty="0">
                <a:solidFill>
                  <a:srgbClr val="1D2125"/>
                </a:solidFill>
                <a:latin typeface="Times"/>
                <a:cs typeface="Times"/>
              </a:rPr>
              <a:t>WhatsApp-Gruppe Master Soziologie - Erstis WS23/24</a:t>
            </a:r>
            <a:endParaRPr lang="de-DE" sz="3200" dirty="0"/>
          </a:p>
        </p:txBody>
      </p:sp>
      <p:cxnSp>
        <p:nvCxnSpPr>
          <p:cNvPr id="30" name="Straight Connector 1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B388D3-60BE-BC79-4CE6-BD7231ED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Times"/>
                <a:cs typeface="Times"/>
              </a:rPr>
              <a:t>Link </a:t>
            </a:r>
            <a:r>
              <a:rPr lang="en-US" sz="2000" dirty="0" err="1">
                <a:latin typeface="Times"/>
                <a:cs typeface="Times"/>
              </a:rPr>
              <a:t>zur</a:t>
            </a:r>
            <a:r>
              <a:rPr lang="en-US" sz="2000" dirty="0">
                <a:latin typeface="Times"/>
                <a:cs typeface="Times"/>
              </a:rPr>
              <a:t> Gruppe </a:t>
            </a:r>
            <a:r>
              <a:rPr lang="en-US" sz="2000" dirty="0" err="1">
                <a:latin typeface="Times"/>
                <a:cs typeface="Times"/>
              </a:rPr>
              <a:t>auch</a:t>
            </a:r>
            <a:r>
              <a:rPr lang="en-US" sz="2000" dirty="0">
                <a:latin typeface="Times"/>
                <a:cs typeface="Times"/>
              </a:rPr>
              <a:t> </a:t>
            </a:r>
            <a:r>
              <a:rPr lang="en-US" sz="2000" dirty="0" err="1">
                <a:latin typeface="Times"/>
                <a:cs typeface="Times"/>
              </a:rPr>
              <a:t>im</a:t>
            </a:r>
            <a:r>
              <a:rPr lang="en-US" sz="2000" dirty="0">
                <a:latin typeface="Times"/>
                <a:cs typeface="Times"/>
              </a:rPr>
              <a:t> VC </a:t>
            </a:r>
          </a:p>
          <a:p>
            <a:r>
              <a:rPr lang="en-US" sz="2000" dirty="0">
                <a:latin typeface="Times"/>
                <a:cs typeface="Times"/>
              </a:rPr>
              <a:t>Gruppe für </a:t>
            </a:r>
            <a:r>
              <a:rPr lang="en-US" sz="2000" dirty="0" err="1">
                <a:latin typeface="Times"/>
                <a:cs typeface="Times"/>
              </a:rPr>
              <a:t>Infos</a:t>
            </a:r>
            <a:r>
              <a:rPr lang="en-US" sz="2000" dirty="0">
                <a:latin typeface="Times"/>
                <a:cs typeface="Times"/>
              </a:rPr>
              <a:t>, </a:t>
            </a:r>
            <a:r>
              <a:rPr lang="en-US" sz="2000" dirty="0" err="1">
                <a:latin typeface="Times"/>
                <a:cs typeface="Times"/>
              </a:rPr>
              <a:t>Austausch</a:t>
            </a:r>
            <a:r>
              <a:rPr lang="en-US" sz="2000" dirty="0">
                <a:latin typeface="Times"/>
                <a:cs typeface="Times"/>
              </a:rPr>
              <a:t> und Fragen</a:t>
            </a:r>
            <a:endParaRPr lang="en-US" sz="2000" dirty="0">
              <a:cs typeface="Times"/>
            </a:endParaRPr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 descr="Ein Bild, das Muster, Pixel, Design enthält.&#10;&#10;Beschreibung automatisch generiert.">
            <a:extLst>
              <a:ext uri="{FF2B5EF4-FFF2-40B4-BE49-F238E27FC236}">
                <a16:creationId xmlns:a16="http://schemas.microsoft.com/office/drawing/2014/main" id="{F67F3424-4985-DACC-E34C-BA66447F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191" y="1700246"/>
            <a:ext cx="3452192" cy="34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8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75514-5422-0B44-CEE5-2413FC4B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de-DE" sz="3200" dirty="0">
                <a:solidFill>
                  <a:srgbClr val="1D2125"/>
                </a:solidFill>
                <a:latin typeface="Times"/>
                <a:cs typeface="Times"/>
              </a:rPr>
              <a:t>WhatsApp-Gruppe Master Soziologie</a:t>
            </a:r>
            <a:endParaRPr lang="de-DE" sz="3200" dirty="0">
              <a:latin typeface="Time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276318-95F0-94DC-F3D2-7623B9EBB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Times"/>
                <a:cs typeface="Times"/>
              </a:rPr>
              <a:t>Allgemeine WhatsApp-Gruppe des </a:t>
            </a:r>
            <a:r>
              <a:rPr lang="en-US" sz="2000" dirty="0" err="1">
                <a:latin typeface="Times"/>
                <a:cs typeface="Times"/>
              </a:rPr>
              <a:t>gesamten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err="1">
                <a:latin typeface="Times"/>
                <a:cs typeface="Times"/>
              </a:rPr>
              <a:t>Studiengangs</a:t>
            </a:r>
            <a:r>
              <a:rPr lang="en-US" sz="2000" dirty="0">
                <a:latin typeface="Times"/>
                <a:cs typeface="Times"/>
              </a:rPr>
              <a:t> Master </a:t>
            </a:r>
            <a:r>
              <a:rPr lang="en-US" sz="2000" dirty="0" err="1">
                <a:latin typeface="Times"/>
                <a:cs typeface="Times"/>
              </a:rPr>
              <a:t>Soziologie</a:t>
            </a:r>
            <a:endParaRPr lang="en-US" sz="2000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 descr="Ein Bild, das Muster, Quadrat, Pixel, Design enthält.&#10;&#10;Beschreibung automatisch generiert.">
            <a:extLst>
              <a:ext uri="{FF2B5EF4-FFF2-40B4-BE49-F238E27FC236}">
                <a16:creationId xmlns:a16="http://schemas.microsoft.com/office/drawing/2014/main" id="{9156B70F-3E12-6E62-4028-A9D13634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191" y="1700246"/>
            <a:ext cx="3452192" cy="34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3937B-8E54-881D-B0DE-52BCFD3C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de-DE" sz="3200" dirty="0">
                <a:latin typeface="Times"/>
                <a:cs typeface="Times"/>
              </a:rPr>
              <a:t>VC-Kurs </a:t>
            </a:r>
            <a:r>
              <a:rPr lang="de-DE" sz="3200" dirty="0" err="1">
                <a:latin typeface="Times"/>
                <a:cs typeface="Times"/>
              </a:rPr>
              <a:t>SoWi-EEts</a:t>
            </a:r>
            <a:r>
              <a:rPr lang="de-DE" sz="3200" dirty="0">
                <a:latin typeface="Times"/>
                <a:cs typeface="Times"/>
              </a:rPr>
              <a:t> Master Soziologie</a:t>
            </a:r>
            <a:endParaRPr lang="de-DE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A661C8-86BC-8FD9-2FDE-A6300373B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latin typeface="Times"/>
                <a:cs typeface="Times"/>
              </a:rPr>
              <a:t>Infos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 err="1">
                <a:latin typeface="Times"/>
                <a:cs typeface="Times"/>
              </a:rPr>
              <a:t>zu</a:t>
            </a:r>
            <a:r>
              <a:rPr lang="en-US" sz="2000" dirty="0">
                <a:latin typeface="Times"/>
                <a:cs typeface="Times"/>
              </a:rPr>
              <a:t> den </a:t>
            </a:r>
            <a:r>
              <a:rPr lang="en-US" sz="2000" dirty="0" err="1">
                <a:latin typeface="Times"/>
                <a:cs typeface="Times"/>
              </a:rPr>
              <a:t>Einführungstagen</a:t>
            </a:r>
            <a:endParaRPr lang="en-US" sz="2000" dirty="0" err="1">
              <a:cs typeface="Times" pitchFamily="2" charset="0"/>
            </a:endParaRPr>
          </a:p>
          <a:p>
            <a:r>
              <a:rPr lang="en-US" sz="2000" err="1">
                <a:latin typeface="Times"/>
                <a:cs typeface="Times"/>
              </a:rPr>
              <a:t>Kontaktdaten</a:t>
            </a:r>
            <a:r>
              <a:rPr lang="en-US" sz="2000" dirty="0">
                <a:latin typeface="Times"/>
                <a:cs typeface="Times"/>
              </a:rPr>
              <a:t> von den </a:t>
            </a:r>
            <a:r>
              <a:rPr lang="en-US" sz="2000" err="1">
                <a:latin typeface="Times"/>
                <a:cs typeface="Times"/>
              </a:rPr>
              <a:t>Tutoren</a:t>
            </a:r>
            <a:endParaRPr lang="en-US" sz="2000">
              <a:latin typeface="Times"/>
              <a:cs typeface="Times"/>
            </a:endParaRPr>
          </a:p>
          <a:p>
            <a:r>
              <a:rPr lang="en-US" sz="2000" dirty="0">
                <a:latin typeface="Times"/>
                <a:cs typeface="Times"/>
              </a:rPr>
              <a:t>PowerPoint </a:t>
            </a:r>
            <a:r>
              <a:rPr lang="en-US" sz="2000" err="1">
                <a:latin typeface="Times"/>
                <a:cs typeface="Times"/>
              </a:rPr>
              <a:t>ist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err="1">
                <a:latin typeface="Times"/>
                <a:cs typeface="Times"/>
              </a:rPr>
              <a:t>auch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err="1">
                <a:latin typeface="Times"/>
                <a:cs typeface="Times"/>
              </a:rPr>
              <a:t>im</a:t>
            </a:r>
            <a:r>
              <a:rPr lang="en-US" sz="2000" dirty="0">
                <a:latin typeface="Times"/>
                <a:cs typeface="Times"/>
              </a:rPr>
              <a:t> VC </a:t>
            </a:r>
            <a:r>
              <a:rPr lang="en-US" sz="2000" err="1">
                <a:latin typeface="Times"/>
                <a:cs typeface="Times"/>
              </a:rPr>
              <a:t>zu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err="1">
                <a:latin typeface="Times"/>
                <a:cs typeface="Times"/>
              </a:rPr>
              <a:t>finden</a:t>
            </a:r>
            <a:endParaRPr lang="en-US" sz="2000">
              <a:latin typeface="Times"/>
              <a:cs typeface="Times"/>
            </a:endParaRPr>
          </a:p>
          <a:p>
            <a:r>
              <a:rPr lang="en-US" sz="2000" dirty="0">
                <a:latin typeface="Times"/>
                <a:cs typeface="Times"/>
              </a:rPr>
              <a:t>Falls </a:t>
            </a:r>
            <a:r>
              <a:rPr lang="en-US" sz="2000" err="1">
                <a:latin typeface="Times"/>
                <a:cs typeface="Times"/>
              </a:rPr>
              <a:t>ihr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err="1">
                <a:latin typeface="Times"/>
                <a:cs typeface="Times"/>
              </a:rPr>
              <a:t>eine</a:t>
            </a:r>
            <a:r>
              <a:rPr lang="en-US" sz="2000" dirty="0">
                <a:latin typeface="Times"/>
                <a:cs typeface="Times"/>
              </a:rPr>
              <a:t> Seite </a:t>
            </a:r>
            <a:r>
              <a:rPr lang="en-US" sz="2000" err="1">
                <a:latin typeface="Times"/>
                <a:cs typeface="Times"/>
              </a:rPr>
              <a:t>nicht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err="1">
                <a:latin typeface="Times"/>
                <a:cs typeface="Times"/>
              </a:rPr>
              <a:t>findet</a:t>
            </a:r>
            <a:r>
              <a:rPr lang="en-US" sz="2000" dirty="0">
                <a:latin typeface="Times"/>
                <a:cs typeface="Times"/>
              </a:rPr>
              <a:t>  </a:t>
            </a:r>
            <a:endParaRPr lang="en-US" sz="2000" dirty="0">
              <a:cs typeface="Times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000" dirty="0">
                <a:latin typeface="Times"/>
                <a:cs typeface="Times"/>
              </a:rPr>
              <a:t>Google </a:t>
            </a:r>
            <a:r>
              <a:rPr lang="en-US" sz="2000" err="1">
                <a:latin typeface="Times"/>
                <a:cs typeface="Times"/>
              </a:rPr>
              <a:t>ist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err="1">
                <a:latin typeface="Times"/>
                <a:cs typeface="Times"/>
              </a:rPr>
              <a:t>dein</a:t>
            </a:r>
            <a:r>
              <a:rPr lang="en-US" sz="2000" dirty="0">
                <a:latin typeface="Times"/>
                <a:cs typeface="Times"/>
              </a:rPr>
              <a:t> Freund!</a:t>
            </a:r>
            <a:endParaRPr lang="en-US" sz="2000">
              <a:cs typeface="Time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nhaltsplatzhalter 3" descr="Ein Bild, das Muster, Grafiken, Pixel, Design enthält.&#10;&#10;Beschreibung automatisch generiert.">
            <a:extLst>
              <a:ext uri="{FF2B5EF4-FFF2-40B4-BE49-F238E27FC236}">
                <a16:creationId xmlns:a16="http://schemas.microsoft.com/office/drawing/2014/main" id="{ED0594F7-37FB-3C54-1A47-E7AB7DBD1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191" y="1700246"/>
            <a:ext cx="3452192" cy="345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81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B7B9849-0466-405F-85E0-B41741EA5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Einführung in das Universitätsleben</a:t>
            </a:r>
          </a:p>
        </p:txBody>
      </p:sp>
      <p:pic>
        <p:nvPicPr>
          <p:cNvPr id="3" name="Grafik 3" descr="Abschlusshut mit einfarbiger Füllung">
            <a:extLst>
              <a:ext uri="{FF2B5EF4-FFF2-40B4-BE49-F238E27FC236}">
                <a16:creationId xmlns:a16="http://schemas.microsoft.com/office/drawing/2014/main" id="{063483E8-06E8-438F-A0FB-0B79C607B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3979" y="3338803"/>
            <a:ext cx="1384041" cy="13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627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hschaftsPräsentationen" id="{0328CB39-241D-324B-82F0-7E4DCDA7E19E}" vid="{E41709EB-8C11-7446-B1D1-DB55C8118EA2}"/>
    </a:ext>
  </a:extLst>
</a:theme>
</file>

<file path=ppt/theme/theme2.xml><?xml version="1.0" encoding="utf-8"?>
<a:theme xmlns:a="http://schemas.openxmlformats.org/drawingml/2006/main" name="Offic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hschaftsPräsentationen" id="{0328CB39-241D-324B-82F0-7E4DCDA7E19E}" vid="{E41709EB-8C11-7446-B1D1-DB55C8118EA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101A2DA42D0243AEB23E6540B5D103" ma:contentTypeVersion="3" ma:contentTypeDescription="Ein neues Dokument erstellen." ma:contentTypeScope="" ma:versionID="c7fbc6b11470ce76337228b94c816b77">
  <xsd:schema xmlns:xsd="http://www.w3.org/2001/XMLSchema" xmlns:xs="http://www.w3.org/2001/XMLSchema" xmlns:p="http://schemas.microsoft.com/office/2006/metadata/properties" xmlns:ns2="85f88794-bcab-4cd3-b886-af16565e60bf" targetNamespace="http://schemas.microsoft.com/office/2006/metadata/properties" ma:root="true" ma:fieldsID="b054e0b48681a5ab935a7c058e4e3560" ns2:_="">
    <xsd:import namespace="85f88794-bcab-4cd3-b886-af16565e60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88794-bcab-4cd3-b886-af16565e6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D0FBEA-CF4A-401D-A716-740116B7F3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71E011-9125-436F-92A9-254CC878A4F6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B58B31-67BC-4F33-9B59-EE22BE78E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88794-bcab-4cd3-b886-af16565e6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1208</Words>
  <Application>Microsoft Office PowerPoint</Application>
  <PresentationFormat>Breitbild</PresentationFormat>
  <Paragraphs>222</Paragraphs>
  <Slides>36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38" baseType="lpstr">
      <vt:lpstr>1_Office</vt:lpstr>
      <vt:lpstr>Office</vt:lpstr>
      <vt:lpstr>Tutorium für Erstis Wintersemester 2023/24</vt:lpstr>
      <vt:lpstr>Agenda</vt:lpstr>
      <vt:lpstr>Vorstellungsrunde</vt:lpstr>
      <vt:lpstr>Rund ums Tutorium Was passiert morgen?</vt:lpstr>
      <vt:lpstr>Für morgen mitbringen!</vt:lpstr>
      <vt:lpstr>WhatsApp-Gruppe Master Soziologie - Erstis WS23/24</vt:lpstr>
      <vt:lpstr>WhatsApp-Gruppe Master Soziologie</vt:lpstr>
      <vt:lpstr>VC-Kurs SoWi-EEts Master Soziologie</vt:lpstr>
      <vt:lpstr>Einführung in das Universitätsleben</vt:lpstr>
      <vt:lpstr>Die Universität und Fakultät</vt:lpstr>
      <vt:lpstr>Die Fachschaft</vt:lpstr>
      <vt:lpstr>PowerPoint-Präsentation</vt:lpstr>
      <vt:lpstr>Hochschulwahlen</vt:lpstr>
      <vt:lpstr>Die Gebäude</vt:lpstr>
      <vt:lpstr>Einführung in das Universitätsleben Weitere wichtige Gebäude</vt:lpstr>
      <vt:lpstr>Angebote des Sportzentrums</vt:lpstr>
      <vt:lpstr>Parkplätze</vt:lpstr>
      <vt:lpstr>Um das Gebäude herum</vt:lpstr>
      <vt:lpstr>Online Dienste </vt:lpstr>
      <vt:lpstr>Rückmeldung</vt:lpstr>
      <vt:lpstr>Chipkarte/Studierendenausweis</vt:lpstr>
      <vt:lpstr>Kopieren</vt:lpstr>
      <vt:lpstr>Wohnungen</vt:lpstr>
      <vt:lpstr>Einführung in das Studium </vt:lpstr>
      <vt:lpstr>Zum Studiengang</vt:lpstr>
      <vt:lpstr>Modulhandbuch </vt:lpstr>
      <vt:lpstr>Prüfungsordnung</vt:lpstr>
      <vt:lpstr>Prüfungsausschuss</vt:lpstr>
      <vt:lpstr>Ausbildungsanrechnung</vt:lpstr>
      <vt:lpstr>Fachstudienberatung</vt:lpstr>
      <vt:lpstr>Auslandsaufenthalt</vt:lpstr>
      <vt:lpstr> Zeitangaben </vt:lpstr>
      <vt:lpstr>Alltägliche Internetseiten </vt:lpstr>
      <vt:lpstr>Alltägliche Internetseiten</vt:lpstr>
      <vt:lpstr>Einführung in das Studium  Stundenplanerstellung</vt:lpstr>
      <vt:lpstr>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Tutorium für Erstsemester*innen  Sommersemester 2019</dc:title>
  <dc:creator>Dascha Berns</dc:creator>
  <cp:lastModifiedBy>Regina Flad</cp:lastModifiedBy>
  <cp:revision>356</cp:revision>
  <dcterms:created xsi:type="dcterms:W3CDTF">2019-04-12T11:54:46Z</dcterms:created>
  <dcterms:modified xsi:type="dcterms:W3CDTF">2023-10-11T08:13:05Z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0x01010078101A2DA42D0243AEB23E6540B5D103</vt:lpwstr>
  </property>
</Properties>
</file>