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58" r:id="rId2"/>
    <p:sldId id="588" r:id="rId3"/>
    <p:sldId id="692" r:id="rId4"/>
    <p:sldId id="693" r:id="rId5"/>
    <p:sldId id="694" r:id="rId6"/>
    <p:sldId id="691" r:id="rId7"/>
    <p:sldId id="695" r:id="rId8"/>
    <p:sldId id="696" r:id="rId9"/>
    <p:sldId id="634" r:id="rId10"/>
    <p:sldId id="697" r:id="rId11"/>
    <p:sldId id="699" r:id="rId12"/>
    <p:sldId id="700" r:id="rId13"/>
    <p:sldId id="698" r:id="rId14"/>
    <p:sldId id="679" r:id="rId15"/>
  </p:sldIdLst>
  <p:sldSz cx="9144000" cy="6858000" type="screen4x3"/>
  <p:notesSz cx="9926638" cy="6858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C0C0C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>
      <p:cViewPr>
        <p:scale>
          <a:sx n="125" d="100"/>
          <a:sy n="125" d="100"/>
        </p:scale>
        <p:origin x="2820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288" y="-114"/>
      </p:cViewPr>
      <p:guideLst>
        <p:guide orient="horz" pos="2160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0137" cy="3419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96" tIns="47948" rIns="95896" bIns="47948" numCol="1" anchor="t" anchorCtr="0" compatLnSpc="1">
            <a:prstTxWarp prst="textNoShape">
              <a:avLst/>
            </a:prstTxWarp>
          </a:bodyPr>
          <a:lstStyle>
            <a:lvl1pPr defTabSz="95923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159" y="1"/>
            <a:ext cx="4300137" cy="3419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96" tIns="47948" rIns="95896" bIns="47948" numCol="1" anchor="t" anchorCtr="0" compatLnSpc="1">
            <a:prstTxWarp prst="textNoShape">
              <a:avLst/>
            </a:prstTxWarp>
          </a:bodyPr>
          <a:lstStyle>
            <a:lvl1pPr algn="r" defTabSz="95923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513818"/>
            <a:ext cx="4300137" cy="3430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96" tIns="47948" rIns="95896" bIns="47948" numCol="1" anchor="b" anchorCtr="0" compatLnSpc="1">
            <a:prstTxWarp prst="textNoShape">
              <a:avLst/>
            </a:prstTxWarp>
          </a:bodyPr>
          <a:lstStyle>
            <a:lvl1pPr defTabSz="95923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159" y="6513818"/>
            <a:ext cx="4300137" cy="3430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96" tIns="47948" rIns="95896" bIns="47948" numCol="1" anchor="b" anchorCtr="0" compatLnSpc="1">
            <a:prstTxWarp prst="textNoShape">
              <a:avLst/>
            </a:prstTxWarp>
          </a:bodyPr>
          <a:lstStyle>
            <a:lvl1pPr algn="r" defTabSz="95923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DBDA4336-AF90-4B0E-9E4E-3438D0E823D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9646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0137" cy="3419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96" tIns="47948" rIns="95896" bIns="47948" numCol="1" anchor="t" anchorCtr="0" compatLnSpc="1">
            <a:prstTxWarp prst="textNoShape">
              <a:avLst/>
            </a:prstTxWarp>
          </a:bodyPr>
          <a:lstStyle>
            <a:lvl1pPr defTabSz="95923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59" y="1"/>
            <a:ext cx="4300137" cy="3419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96" tIns="47948" rIns="95896" bIns="47948" numCol="1" anchor="t" anchorCtr="0" compatLnSpc="1">
            <a:prstTxWarp prst="textNoShape">
              <a:avLst/>
            </a:prstTxWarp>
          </a:bodyPr>
          <a:lstStyle>
            <a:lvl1pPr algn="r" defTabSz="95923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14350"/>
            <a:ext cx="3427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260" y="3258025"/>
            <a:ext cx="7944122" cy="3085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96" tIns="47948" rIns="95896" bIns="479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13818"/>
            <a:ext cx="4300137" cy="3430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96" tIns="47948" rIns="95896" bIns="47948" numCol="1" anchor="b" anchorCtr="0" compatLnSpc="1">
            <a:prstTxWarp prst="textNoShape">
              <a:avLst/>
            </a:prstTxWarp>
          </a:bodyPr>
          <a:lstStyle>
            <a:lvl1pPr defTabSz="95923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59" y="6513818"/>
            <a:ext cx="4300137" cy="3430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96" tIns="47948" rIns="95896" bIns="47948" numCol="1" anchor="b" anchorCtr="0" compatLnSpc="1">
            <a:prstTxWarp prst="textNoShape">
              <a:avLst/>
            </a:prstTxWarp>
          </a:bodyPr>
          <a:lstStyle>
            <a:lvl1pPr algn="r" defTabSz="95923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EDB109AA-D5DE-4D56-B34C-4D7D6D2F736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43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8349" indent="-279389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240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136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032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5430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053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564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0758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F0A5FD4-0DA2-4690-BBB3-25CCA73CE6CE}" type="slidenum">
              <a:rPr lang="de-DE" altLang="de-DE" sz="1300"/>
              <a:pPr>
                <a:spcBef>
                  <a:spcPct val="0"/>
                </a:spcBef>
              </a:pPr>
              <a:t>1</a:t>
            </a:fld>
            <a:endParaRPr lang="de-DE" altLang="de-DE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36575"/>
            <a:ext cx="3430588" cy="257333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364" y="3270277"/>
            <a:ext cx="7283284" cy="3055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8349" indent="-279389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240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136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032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5430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053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564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0758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E50B0F0-757A-4BDC-A7B9-AE650EA7553D}" type="slidenum">
              <a:rPr lang="de-DE" altLang="de-DE" sz="1300"/>
              <a:pPr>
                <a:spcBef>
                  <a:spcPct val="0"/>
                </a:spcBef>
              </a:pPr>
              <a:t>2</a:t>
            </a:fld>
            <a:endParaRPr lang="de-DE" altLang="de-DE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36575"/>
            <a:ext cx="3430588" cy="257333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364" y="3270277"/>
            <a:ext cx="7283284" cy="3055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8349" indent="-279389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240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136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032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5430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053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564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0758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E50B0F0-757A-4BDC-A7B9-AE650EA7553D}" type="slidenum">
              <a:rPr lang="de-DE" altLang="de-DE" sz="1300"/>
              <a:pPr>
                <a:spcBef>
                  <a:spcPct val="0"/>
                </a:spcBef>
              </a:pPr>
              <a:t>3</a:t>
            </a:fld>
            <a:endParaRPr lang="de-DE" altLang="de-DE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36575"/>
            <a:ext cx="3430588" cy="257333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364" y="3270277"/>
            <a:ext cx="7283284" cy="3055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4476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8349" indent="-279389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240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136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032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5430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053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564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0758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E50B0F0-757A-4BDC-A7B9-AE650EA7553D}" type="slidenum">
              <a:rPr lang="de-DE" altLang="de-DE" sz="1300"/>
              <a:pPr>
                <a:spcBef>
                  <a:spcPct val="0"/>
                </a:spcBef>
              </a:pPr>
              <a:t>4</a:t>
            </a:fld>
            <a:endParaRPr lang="de-DE" altLang="de-DE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36575"/>
            <a:ext cx="3430588" cy="257333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364" y="3270277"/>
            <a:ext cx="7283284" cy="3055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278375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8349" indent="-279389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240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136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032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5430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053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564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0758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E50B0F0-757A-4BDC-A7B9-AE650EA7553D}" type="slidenum">
              <a:rPr lang="de-DE" altLang="de-DE" sz="1300"/>
              <a:pPr>
                <a:spcBef>
                  <a:spcPct val="0"/>
                </a:spcBef>
              </a:pPr>
              <a:t>5</a:t>
            </a:fld>
            <a:endParaRPr lang="de-DE" altLang="de-DE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36575"/>
            <a:ext cx="3430588" cy="257333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364" y="3270277"/>
            <a:ext cx="7283284" cy="3055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130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8349" indent="-279389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240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136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032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5430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053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564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0758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E50B0F0-757A-4BDC-A7B9-AE650EA7553D}" type="slidenum">
              <a:rPr lang="de-DE" altLang="de-DE" sz="1300"/>
              <a:pPr>
                <a:spcBef>
                  <a:spcPct val="0"/>
                </a:spcBef>
              </a:pPr>
              <a:t>11</a:t>
            </a:fld>
            <a:endParaRPr lang="de-DE" altLang="de-DE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36575"/>
            <a:ext cx="3430588" cy="257333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364" y="3270277"/>
            <a:ext cx="7283284" cy="3055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16822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8349" indent="-279389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240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136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032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5430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053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564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0758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E50B0F0-757A-4BDC-A7B9-AE650EA7553D}" type="slidenum">
              <a:rPr lang="de-DE" altLang="de-DE" sz="1300"/>
              <a:pPr>
                <a:spcBef>
                  <a:spcPct val="0"/>
                </a:spcBef>
              </a:pPr>
              <a:t>12</a:t>
            </a:fld>
            <a:endParaRPr lang="de-DE" altLang="de-DE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36575"/>
            <a:ext cx="3430588" cy="257333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364" y="3270277"/>
            <a:ext cx="7283284" cy="3055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61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8349" indent="-279389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240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136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032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5430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053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564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0758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E50B0F0-757A-4BDC-A7B9-AE650EA7553D}" type="slidenum">
              <a:rPr lang="de-DE" altLang="de-DE" sz="1300"/>
              <a:pPr>
                <a:spcBef>
                  <a:spcPct val="0"/>
                </a:spcBef>
              </a:pPr>
              <a:t>13</a:t>
            </a:fld>
            <a:endParaRPr lang="de-DE" altLang="de-DE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36575"/>
            <a:ext cx="3430588" cy="257333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364" y="3270277"/>
            <a:ext cx="7283284" cy="3055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34917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8349" indent="-279389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240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136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0320" indent="-224480" defTabSz="95767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5430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053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5649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0758" indent="-224480" defTabSz="957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5C1D1C6-26C7-4628-9C03-49FAC38182B4}" type="slidenum">
              <a:rPr lang="de-DE" altLang="de-DE" sz="1300"/>
              <a:pPr>
                <a:spcBef>
                  <a:spcPct val="0"/>
                </a:spcBef>
              </a:pPr>
              <a:t>14</a:t>
            </a:fld>
            <a:endParaRPr lang="de-DE" altLang="de-DE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36575"/>
            <a:ext cx="3430588" cy="25733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364" y="3270277"/>
            <a:ext cx="7283284" cy="3055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1183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/>
              <a:t>(I) Multivariate lineare Regression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7B29C-6110-4495-95F9-D1099C48F7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439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/>
              <a:t>(I) Multivariate lineare Regression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03B1-3096-468D-87E4-5C3498D4C81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255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F85A-F359-4355-89A2-CAF0F8F579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308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/>
              <a:t>(I) Multivariate lineare Regression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04EB-31EF-466B-AC31-7187661A6D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500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/>
              <a:t>(I) Multivariate lineare Regression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093E5-DC04-4E45-8281-2FB2EF88001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180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/>
              <a:t>(I) Multivariate lineare Regression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96EDF-1CC1-4635-AA1C-59458C3328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572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/>
              <a:t>(I) Multivariate lineare Regression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FFB3-B2E1-48A8-BCF0-8969201738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642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/>
              <a:t>(I) Multivariate lineare Regression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1E76-DCC4-4C22-ADDB-244411758A4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41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/>
              <a:t>(I) Multivariate lineare Regression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AC35-406A-418A-8D33-355EC2A134D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3168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/>
              <a:t>(I) Multivariate lineare Regression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3AB73-A5CB-4EF7-85E0-26E9EE95F1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740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/>
              <a:t>(I) Multivariate lineare Regression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C8A8-20BF-415A-B344-8AEDC646729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267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44FDAECA-5152-4AB2-8C3E-9111297910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2087563"/>
          </a:xfrm>
          <a:solidFill>
            <a:srgbClr val="0033CC"/>
          </a:solidFill>
        </p:spPr>
        <p:txBody>
          <a:bodyPr anchorCtr="1"/>
          <a:lstStyle/>
          <a:p>
            <a:pPr eaLnBrk="1" hangingPunct="1">
              <a:lnSpc>
                <a:spcPct val="200000"/>
              </a:lnSpc>
            </a:pPr>
            <a:r>
              <a:rPr lang="de-DE" altLang="de-DE" sz="3000" dirty="0" smtClean="0">
                <a:solidFill>
                  <a:schemeClr val="bg1"/>
                </a:solidFill>
                <a:latin typeface="Calibri" pitchFamily="34" charset="0"/>
              </a:rPr>
              <a:t>Masterstudiengang Soziologie:</a:t>
            </a:r>
            <a:br>
              <a:rPr lang="de-DE" altLang="de-DE" sz="3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altLang="de-DE" sz="3000" dirty="0" smtClean="0">
                <a:solidFill>
                  <a:schemeClr val="bg1"/>
                </a:solidFill>
                <a:latin typeface="Calibri" pitchFamily="34" charset="0"/>
              </a:rPr>
              <a:t>Was zeichnet die Universität Bamberg aus?</a:t>
            </a:r>
            <a:endParaRPr lang="de-DE" altLang="de-DE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5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768FBB-19D3-4FB6-A183-3B6C51CDD8A2}" type="slidenum">
              <a:rPr lang="de-DE" altLang="de-DE" sz="1400" smtClean="0">
                <a:latin typeface="Calibri" pitchFamily="34" charset="0"/>
                <a:ea typeface="Tahoma" pitchFamily="34" charset="0"/>
                <a:cs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352800"/>
            <a:ext cx="76962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1800" dirty="0">
                <a:latin typeface="Calibri" pitchFamily="34" charset="0"/>
              </a:rPr>
              <a:t>Erstsemestereinführungstage im </a:t>
            </a:r>
            <a:r>
              <a:rPr lang="de-DE" altLang="de-DE" sz="1800" dirty="0" smtClean="0">
                <a:latin typeface="Calibri" pitchFamily="34" charset="0"/>
              </a:rPr>
              <a:t>WS 2023/24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800" dirty="0" smtClean="0">
                <a:latin typeface="Calibri" pitchFamily="34" charset="0"/>
              </a:rPr>
              <a:t>Facheinführungen </a:t>
            </a:r>
            <a:r>
              <a:rPr lang="de-DE" altLang="de-DE" sz="1800" dirty="0">
                <a:latin typeface="Calibri" pitchFamily="34" charset="0"/>
              </a:rPr>
              <a:t>BA und </a:t>
            </a:r>
            <a:r>
              <a:rPr lang="de-DE" altLang="de-DE" sz="1800" dirty="0" smtClean="0">
                <a:latin typeface="Calibri" pitchFamily="34" charset="0"/>
              </a:rPr>
              <a:t>MA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800" dirty="0" smtClean="0">
                <a:latin typeface="Calibri" pitchFamily="34" charset="0"/>
              </a:rPr>
              <a:t>Institut für Soziologie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800" dirty="0" smtClean="0">
                <a:latin typeface="Calibri" pitchFamily="34" charset="0"/>
              </a:rPr>
              <a:t>11. Oktober 2023</a:t>
            </a:r>
            <a:endParaRPr lang="de-DE" altLang="de-DE" sz="18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e-DE" altLang="de-DE" sz="36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1800" dirty="0" smtClean="0">
                <a:latin typeface="Calibri" pitchFamily="34" charset="0"/>
              </a:rPr>
              <a:t>Prof. Dr. Michael Gebel</a:t>
            </a:r>
            <a:endParaRPr lang="de-DE" altLang="de-DE" sz="18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e-DE" altLang="de-DE" sz="18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1600" dirty="0">
                <a:latin typeface="Calibri" pitchFamily="34" charset="0"/>
              </a:rPr>
              <a:t>Geschäftsführender Direktor, Institut für Soziologie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600" dirty="0">
                <a:latin typeface="Calibri" pitchFamily="34" charset="0"/>
              </a:rPr>
              <a:t>Inhaber des Lehrstuhls für Soziologie, insbes. Methoden der Empirischen Sozialforschung</a:t>
            </a:r>
          </a:p>
        </p:txBody>
      </p:sp>
      <p:pic>
        <p:nvPicPr>
          <p:cNvPr id="13317" name="Grafi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165850"/>
            <a:ext cx="2862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437563" cy="538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lnSpc>
                <a:spcPts val="2600"/>
              </a:lnSpc>
              <a:buClr>
                <a:srgbClr val="C00000"/>
              </a:buClr>
              <a:buSzPct val="100000"/>
            </a:pP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Worauf es uns in der Ausbildung besonders ankommt </a:t>
            </a:r>
            <a:endParaRPr lang="de-DE" sz="1800" b="1" dirty="0">
              <a:solidFill>
                <a:srgbClr val="00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125000"/>
              </a:lnSpc>
              <a:spcBef>
                <a:spcPct val="25000"/>
              </a:spcBef>
              <a:buFont typeface="+mj-lt"/>
              <a:buAutoNum type="arabicParenBoth"/>
              <a:defRPr/>
            </a:pPr>
            <a:r>
              <a:rPr lang="de-DE" sz="1800" dirty="0">
                <a:latin typeface="Calibri" pitchFamily="34" charset="0"/>
                <a:cs typeface="Calibri" pitchFamily="34" charset="0"/>
              </a:rPr>
              <a:t>Vorwissen: Soziologie mind. 30 ECTS</a:t>
            </a:r>
          </a:p>
          <a:p>
            <a:pPr marL="714375" lvl="1" indent="-26670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Grundlagen der soziologischen Theorien (Empfehlung mind. 12 ECTS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714375" lvl="1" indent="-26670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Grundlagen in Methoden und/oder Statistik (Empfehlung mind. 12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ECTS)</a:t>
            </a:r>
          </a:p>
          <a:p>
            <a:pPr marL="714375" lvl="1" indent="-26670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Wurde das Vorwissen nicht bereits im Studium erworben wurde, muss es studien-begleitend (bei geringen Defiziten) oder vorab im „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Modulstudium“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erworben werden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lnSpc>
                <a:spcPct val="125000"/>
              </a:lnSpc>
              <a:spcBef>
                <a:spcPts val="1200"/>
              </a:spcBef>
              <a:buFont typeface="+mj-lt"/>
              <a:buAutoNum type="arabicParenBoth"/>
              <a:defRPr/>
            </a:pPr>
            <a:r>
              <a:rPr lang="de-DE" sz="1800" dirty="0">
                <a:latin typeface="Calibri" pitchFamily="34" charset="0"/>
                <a:cs typeface="Calibri" pitchFamily="34" charset="0"/>
              </a:rPr>
              <a:t>Selbständiges Studium und aktives Einbringen</a:t>
            </a:r>
          </a:p>
          <a:p>
            <a:pPr marL="714375" lvl="1" indent="-26670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Vor- und Nachbereitung von Veranstaltungen</a:t>
            </a:r>
          </a:p>
          <a:p>
            <a:pPr marL="714375" lvl="1" indent="-26670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Aktive Teilnahme in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Veranstaltungen</a:t>
            </a:r>
          </a:p>
          <a:p>
            <a:pPr marL="714375" lvl="1" indent="-26670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Ggf. Gelegenheiten nutzen sich als studentische Hilfskraft einzubringen und/oder forschungsnahe Praktika zu machen</a:t>
            </a:r>
          </a:p>
          <a:p>
            <a:pPr marL="714375" lvl="1" indent="-26670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Ggf. Engagement und Unterstützung der Studierendenvertretung</a:t>
            </a:r>
          </a:p>
          <a:p>
            <a:pPr marL="342900" indent="-342900" eaLnBrk="1" hangingPunct="1">
              <a:lnSpc>
                <a:spcPct val="125000"/>
              </a:lnSpc>
              <a:spcBef>
                <a:spcPts val="1200"/>
              </a:spcBef>
              <a:buFont typeface="+mj-lt"/>
              <a:buAutoNum type="arabicParenBoth"/>
              <a:defRPr/>
            </a:pPr>
            <a:r>
              <a:rPr lang="de-DE" sz="1800" dirty="0" smtClean="0">
                <a:latin typeface="Calibri" pitchFamily="34" charset="0"/>
                <a:cs typeface="Calibri" pitchFamily="34" charset="0"/>
              </a:rPr>
              <a:t>Wissenschaftliches </a:t>
            </a:r>
            <a:r>
              <a:rPr lang="de-DE" sz="1800" dirty="0">
                <a:latin typeface="Calibri" pitchFamily="34" charset="0"/>
                <a:cs typeface="Calibri" pitchFamily="34" charset="0"/>
              </a:rPr>
              <a:t>Arbeiten orientiert an den Grundsätzen einer 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analytisch-empirischen Soziologie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76250" indent="-282575" algn="ctr" eaLnBrk="1" hangingPunct="1"/>
            <a:r>
              <a:rPr lang="de-DE" altLang="de-DE" sz="3000" dirty="0" smtClean="0">
                <a:solidFill>
                  <a:schemeClr val="bg1"/>
                </a:solidFill>
                <a:latin typeface="Calibri" pitchFamily="34" charset="0"/>
              </a:rPr>
              <a:t>6. Worauf es ankommt</a:t>
            </a:r>
            <a:endParaRPr lang="de-DE" altLang="de-DE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9462C-A912-400D-A650-AB8FAFED85F4}" type="slidenum">
              <a:rPr lang="de-DE" altLang="de-DE" sz="1400" smtClean="0">
                <a:latin typeface="Calibri" pitchFamily="34" charset="0"/>
                <a:ea typeface="Tahoma" pitchFamily="34" charset="0"/>
                <a:cs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76250" indent="-282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000" dirty="0">
                <a:solidFill>
                  <a:schemeClr val="bg1"/>
                </a:solidFill>
                <a:latin typeface="Calibri" pitchFamily="34" charset="0"/>
              </a:rPr>
              <a:t>7. Analytisch-empirische Soziologie (Otte et al. 2023)</a:t>
            </a:r>
          </a:p>
        </p:txBody>
      </p:sp>
      <p:sp>
        <p:nvSpPr>
          <p:cNvPr id="2867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C48160-DBEA-426F-ADB5-9956FC8562C1}" type="slidenum">
              <a:rPr lang="de-DE" altLang="de-DE" sz="1400" smtClean="0">
                <a:latin typeface="Calibri" pitchFamily="34" charset="0"/>
                <a:ea typeface="Tahoma" pitchFamily="34" charset="0"/>
                <a:cs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9750" y="1147400"/>
            <a:ext cx="8208963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Analytisch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= Zerlegung des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Forschungsgegenstands </a:t>
            </a: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in zentrale Bestandteile und deren Beziehungen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und Ausblendung von irrelevanten Facetten.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Das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vereinfacht: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  <a:sym typeface="Wingdings" panose="05000000000000000000" pitchFamily="2" charset="2"/>
              </a:rPr>
              <a:t>das </a:t>
            </a:r>
            <a:r>
              <a:rPr lang="de-DE" sz="16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  <a:sym typeface="Wingdings" panose="05000000000000000000" pitchFamily="2" charset="2"/>
              </a:rPr>
              <a:t>Erkennen von</a:t>
            </a:r>
            <a:r>
              <a:rPr lang="de-DE" sz="16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</a:t>
            </a:r>
            <a:r>
              <a:rPr lang="de-DE" sz="16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Regelmäßigkeiten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die Identifikation kausaler Zusammenhänge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die Herausarbeitung kausaler Wirkungsmechanismen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de-DE" sz="400" dirty="0" smtClean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Empirisch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= Nutzung von aus der Beobachtung bzw. Erfahrung gewonnen Daten, um Hypothesen zu überprüfen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de-DE" sz="400" dirty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Grundannahmen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Es gibt eine objektive Welt, die wir zumindest in Ausschnitten erkennen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können </a:t>
            </a:r>
            <a:endParaRPr lang="de-DE" sz="1800" dirty="0" smtClean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Dieses </a:t>
            </a: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Erkennen wird durch Theorien, Methoden und Forschungsergebnisse in einem kumulativen Erkenntnisfortschritt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befördert</a:t>
            </a:r>
            <a:endParaRPr lang="de-DE" sz="1800" dirty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  <a:sym typeface="Wingdings" panose="05000000000000000000" pitchFamily="2" charset="2"/>
              </a:rPr>
              <a:t>Auch subjektive Wahrnehmungen und Einstellungen sowie soziale Phänomene auf Meso-/Makroebene sind untersuchbar, indem sie empirisch in intersubjektiv nachvollziehbare Formen überführt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  <a:sym typeface="Wingdings" panose="05000000000000000000" pitchFamily="2" charset="2"/>
              </a:rPr>
              <a:t>werden</a:t>
            </a:r>
            <a:endParaRPr lang="de-DE" sz="1800" dirty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76250" indent="-282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000" dirty="0">
                <a:solidFill>
                  <a:schemeClr val="bg1"/>
                </a:solidFill>
                <a:latin typeface="Calibri" pitchFamily="34" charset="0"/>
              </a:rPr>
              <a:t>7. Analytisch-empirische Soziologie (Otte et al. 2023)</a:t>
            </a:r>
          </a:p>
        </p:txBody>
      </p:sp>
      <p:sp>
        <p:nvSpPr>
          <p:cNvPr id="2867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C48160-DBEA-426F-ADB5-9956FC8562C1}" type="slidenum">
              <a:rPr lang="de-DE" altLang="de-DE" sz="1400" smtClean="0">
                <a:latin typeface="Calibri" pitchFamily="34" charset="0"/>
                <a:ea typeface="Tahoma" pitchFamily="34" charset="0"/>
                <a:cs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9750" y="1147400"/>
            <a:ext cx="820896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b="1" dirty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Theoriegeleitete empirische Forschung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Theorien als logisch kohärente Aussagensysteme bestehend aus klar definierten Konzepten, Annahmen und empirisch prüfbaren Hypothesen (insb. zu kausalen Zusammenhängen und Mechanismen)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Theoretisch abgeleitete Hypothesen werden mit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geeigneten Untersuchungsdesigns</a:t>
            </a: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, belastbaren Daten und strengen Tests auf ihren Wahrheitsgehalt geprüft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endParaRPr lang="de-DE" sz="1800" b="1" dirty="0" smtClean="0">
              <a:solidFill>
                <a:srgbClr val="00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Wissenschaftliche Beschreibung („Was?“):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Datensammlung reicht nicht aus. Es bedarf einer Systematisierung, z.B. durch das Herausarbeiten von Trends, Mustern, Zusammenhängen oder Typologie und i.d.R. auch Messen von </a:t>
            </a:r>
            <a:r>
              <a:rPr lang="de-DE" sz="1800" dirty="0" err="1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Unbeobachtbarem</a:t>
            </a:r>
            <a:endParaRPr lang="de-DE" sz="1800" dirty="0" smtClean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endParaRPr lang="de-DE" sz="1800" dirty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de-DE" sz="1800" b="1" dirty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Wissenschaftliches Erklären („</a:t>
            </a: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Warum?“)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: Identifikation kausaler Effekte und kausaler Wirkungsmechanismen. Dies kann auch Ansatzpunkte für Prognosen und praktische Interventionen bieten.</a:t>
            </a:r>
          </a:p>
        </p:txBody>
      </p:sp>
    </p:spTree>
    <p:extLst>
      <p:ext uri="{BB962C8B-B14F-4D97-AF65-F5344CB8AC3E}">
        <p14:creationId xmlns:p14="http://schemas.microsoft.com/office/powerpoint/2010/main" val="33688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76250" indent="-282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000" dirty="0">
                <a:solidFill>
                  <a:schemeClr val="bg1"/>
                </a:solidFill>
                <a:latin typeface="Calibri" pitchFamily="34" charset="0"/>
              </a:rPr>
              <a:t>7. </a:t>
            </a:r>
            <a:r>
              <a:rPr lang="de-DE" altLang="de-DE" sz="3000" dirty="0" smtClean="0">
                <a:solidFill>
                  <a:schemeClr val="bg1"/>
                </a:solidFill>
                <a:latin typeface="Calibri" pitchFamily="34" charset="0"/>
              </a:rPr>
              <a:t>Analytisch-empirische </a:t>
            </a:r>
            <a:r>
              <a:rPr lang="de-DE" altLang="de-DE" sz="3000" dirty="0">
                <a:solidFill>
                  <a:schemeClr val="bg1"/>
                </a:solidFill>
                <a:latin typeface="Calibri" pitchFamily="34" charset="0"/>
              </a:rPr>
              <a:t>Soziologie (Otte et al. 2023)</a:t>
            </a:r>
          </a:p>
        </p:txBody>
      </p:sp>
      <p:sp>
        <p:nvSpPr>
          <p:cNvPr id="2867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C48160-DBEA-426F-ADB5-9956FC8562C1}" type="slidenum">
              <a:rPr lang="de-DE" altLang="de-DE" sz="1400" smtClean="0">
                <a:latin typeface="Calibri" pitchFamily="34" charset="0"/>
                <a:ea typeface="Tahoma" pitchFamily="34" charset="0"/>
                <a:cs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67518" y="990600"/>
            <a:ext cx="8208963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Gütekriterien der analytisch-empirischen Soziologie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1</a:t>
            </a: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. Intersubjektive Nachvollziehbarkeit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2. Auseinandersetzung mit dem Forschungsstand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3. Qualität der Forschungsfrage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4. Klarheit der Konzepte und Kohärenz des Aussagensystems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5. Erklärungskraft der Theorie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6. Konzept-Indikator-Korrespondenz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7. Designangemessenheit (interne Validität)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8. Plausibilität von Generalisierungsansprüchen (externe Validität)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9. Methodenangemessenheit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10. Darstellung der Unsicherheit der Ergebnisse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11. Darstellungsqualität der Publikation</a:t>
            </a:r>
            <a:endParaRPr lang="de-DE" sz="1800" dirty="0" smtClean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7518" y="6215578"/>
            <a:ext cx="8295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Quelle</a:t>
            </a:r>
            <a:r>
              <a:rPr lang="en-US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Otte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G., T.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Sawert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Brüderl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Kroneberg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Rohlfing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(2023).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Gütekriterien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 der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Soziologie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analytisch-empirische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Perspektive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Zeitschrift für </a:t>
            </a:r>
            <a:r>
              <a:rPr lang="de-DE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Soziologie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52(1): 26–49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AAA6E4-5EB8-4831-AB85-D5D9C65BDFAC}" type="slidenum">
              <a:rPr lang="de-DE" altLang="de-DE" sz="1400" smtClean="0">
                <a:latin typeface="Calibri" pitchFamily="34" charset="0"/>
                <a:ea typeface="Tahoma" pitchFamily="34" charset="0"/>
                <a:cs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251520" y="1233773"/>
            <a:ext cx="4752528" cy="44812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Herzlich</a:t>
            </a:r>
            <a:r>
              <a:rPr kumimoji="0" lang="de-DE" sz="32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Willkommen in </a:t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</a:b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einer  lebendigen Universität </a:t>
            </a: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Herzlichen Dank </a:t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</a:b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für Ihre </a:t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</a:b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Aufmerksamkeit!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423" y="228600"/>
            <a:ext cx="2978977" cy="62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76250" indent="-282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000" dirty="0" smtClean="0">
                <a:solidFill>
                  <a:schemeClr val="bg1"/>
                </a:solidFill>
                <a:latin typeface="Calibri" pitchFamily="34" charset="0"/>
              </a:rPr>
              <a:t>1. Das Team des Instituts für Soziologie</a:t>
            </a:r>
            <a:endParaRPr lang="de-DE" altLang="de-DE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C48160-DBEA-426F-ADB5-9956FC8562C1}" type="slidenum">
              <a:rPr lang="de-DE" altLang="de-DE" sz="1400" smtClean="0">
                <a:latin typeface="Calibri" pitchFamily="34" charset="0"/>
                <a:ea typeface="Tahoma" pitchFamily="34" charset="0"/>
                <a:cs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71" y="959036"/>
            <a:ext cx="4193681" cy="173044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72" y="2826528"/>
            <a:ext cx="4193680" cy="166927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808" y="2824742"/>
            <a:ext cx="4129235" cy="164708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808" y="974981"/>
            <a:ext cx="4171950" cy="17145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6971" y="4607090"/>
            <a:ext cx="7268930" cy="20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lnSpc>
                <a:spcPts val="2600"/>
              </a:lnSpc>
              <a:buClr>
                <a:srgbClr val="C00000"/>
              </a:buClr>
              <a:buSzPct val="100000"/>
            </a:pP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Ein großes, starkes und „junges“ Team</a:t>
            </a:r>
            <a:endParaRPr lang="de-DE" sz="1800" b="1" dirty="0">
              <a:solidFill>
                <a:srgbClr val="00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v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16 Professor/-innen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v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Studiengangsbeauftragte + Fachstudienberaterin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v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Vielzahl an wissenschaftlichen Mitarbeiter/-innen und studentischen Hilfskräften und Tutor/-innen sowie externen Lehrbeauftragten</a:t>
            </a:r>
            <a:endParaRPr lang="de-DE" sz="1800" dirty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4622330"/>
            <a:ext cx="971343" cy="133651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714149" y="5958840"/>
            <a:ext cx="1087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Dipl.-</a:t>
            </a:r>
            <a:r>
              <a:rPr lang="en-US" sz="8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Soz</a:t>
            </a:r>
            <a:r>
              <a:rPr lang="en-US" sz="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Susann </a:t>
            </a:r>
            <a:r>
              <a:rPr lang="en-US" sz="8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Sachse-Thürer</a:t>
            </a:r>
            <a:endParaRPr lang="en-US" sz="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76250" indent="-282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000" dirty="0">
                <a:solidFill>
                  <a:schemeClr val="bg1"/>
                </a:solidFill>
                <a:latin typeface="Calibri" pitchFamily="34" charset="0"/>
              </a:rPr>
              <a:t>1. Das Team des Instituts für Soziologie</a:t>
            </a:r>
          </a:p>
        </p:txBody>
      </p:sp>
      <p:sp>
        <p:nvSpPr>
          <p:cNvPr id="2867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C48160-DBEA-426F-ADB5-9956FC8562C1}" type="slidenum">
              <a:rPr lang="de-DE" altLang="de-DE" sz="1400" smtClean="0">
                <a:latin typeface="Calibri" pitchFamily="34" charset="0"/>
                <a:ea typeface="Tahoma" pitchFamily="34" charset="0"/>
                <a:cs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9750" y="1147400"/>
            <a:ext cx="8208963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Charakteristika und Stärken des Teams des Instituts für Soziologie </a:t>
            </a:r>
            <a:endParaRPr lang="de-DE" sz="1800" b="1" dirty="0">
              <a:solidFill>
                <a:srgbClr val="00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+"/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Thematische Variation und Gemeinsamkeit: Alle erforschen soziale Ungleichheit, aber in sehr verschiedenen Themenbereichen (Schwerpunkte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)</a:t>
            </a:r>
            <a:endParaRPr lang="de-DE" sz="1800" dirty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+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Gesellschaftlich hochrelevante Themenbereiche: z.B. Arbeit, Bildung, Demografischer Wandel, Familie, Gesundheit, Globalisierung, Migration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+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Integration durch Schnittstellen-Professuren, z.B. Bildung &amp; Arbeit, Arbeit &amp; Gesundheit, Familie &amp; Arbeit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+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Interdisziplinarität: Das Institut für Soziologie integriert auch benachbarte Disziplinen (Arbeitswissenschaft, Demografie) und Professor/-innen mit interdisziplinärer Ausbildung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+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Forschungsstarkes Team, ausgezeichnet durch</a:t>
            </a:r>
          </a:p>
          <a:p>
            <a:pPr marL="642937" lvl="1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Wissenschaftliche Publikationen in führenden (inter-)nationalen Zeitschriften und Buchverlagen</a:t>
            </a:r>
          </a:p>
          <a:p>
            <a:pPr marL="642937" lvl="1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Forschungsprojekte gefördert durch renommierte (inter-)</a:t>
            </a:r>
            <a:r>
              <a:rPr lang="de-DE" sz="16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nationale </a:t>
            </a:r>
            <a:r>
              <a:rPr lang="de-DE" sz="16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Drittmittelgeber </a:t>
            </a:r>
          </a:p>
          <a:p>
            <a:pPr marL="642937" lvl="1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Forschungspreise, z.B. </a:t>
            </a:r>
            <a:r>
              <a:rPr lang="de-DE" sz="16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ERC-Grants</a:t>
            </a:r>
            <a:endParaRPr lang="de-DE" sz="1800" dirty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76250" indent="-282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000" dirty="0">
                <a:solidFill>
                  <a:schemeClr val="bg1"/>
                </a:solidFill>
                <a:latin typeface="Calibri" pitchFamily="34" charset="0"/>
              </a:rPr>
              <a:t>1. Das Team des Instituts für Soziologie</a:t>
            </a:r>
          </a:p>
        </p:txBody>
      </p:sp>
      <p:sp>
        <p:nvSpPr>
          <p:cNvPr id="2867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C48160-DBEA-426F-ADB5-9956FC8562C1}" type="slidenum">
              <a:rPr lang="de-DE" altLang="de-DE" sz="1400" smtClean="0">
                <a:latin typeface="Calibri" pitchFamily="34" charset="0"/>
                <a:ea typeface="Tahoma" pitchFamily="34" charset="0"/>
                <a:cs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9750" y="1147400"/>
            <a:ext cx="8208963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Charakteristika und Stärken des Teams des Instituts für Soziologie </a:t>
            </a:r>
            <a:endParaRPr lang="de-DE" sz="1800" b="1" dirty="0">
              <a:solidFill>
                <a:srgbClr val="00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+"/>
              <a:defRPr/>
            </a:pP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Anbindung an politikberatende Forschungsinstitutionen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durch vier </a:t>
            </a: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S-Professuren (IAB, </a:t>
            </a:r>
            <a:r>
              <a:rPr lang="de-DE" sz="1800" dirty="0" err="1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LIfBi</a:t>
            </a: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BAuA</a:t>
            </a: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)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+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Aktive Mitgliedschaft weiterer Professor/-innen in wissenschaftlichen Leitungsfunktionen in </a:t>
            </a: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leistungsstarken, großen Forschungseinrichtungen</a:t>
            </a:r>
            <a:b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</a:b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(</a:t>
            </a:r>
            <a:r>
              <a:rPr lang="de-DE" sz="1800" dirty="0" err="1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ifb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, </a:t>
            </a:r>
            <a:r>
              <a:rPr lang="de-DE" sz="1800" dirty="0" err="1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LIfBi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)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+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Einbindung zahlreicher Studierender als studentische Hilfskräfte in den Forschungsinstituten</a:t>
            </a:r>
            <a:endParaRPr lang="de-DE" sz="1800" dirty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399" y="3943351"/>
            <a:ext cx="1847001" cy="15525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41" y="3971926"/>
            <a:ext cx="2315004" cy="1524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487" y="5748338"/>
            <a:ext cx="2638425" cy="7905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62" y="5505450"/>
            <a:ext cx="2105025" cy="12763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2541" y="3971926"/>
            <a:ext cx="3935718" cy="533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4800600"/>
            <a:ext cx="2991015" cy="1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76250" indent="-282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000" dirty="0">
                <a:solidFill>
                  <a:schemeClr val="bg1"/>
                </a:solidFill>
                <a:latin typeface="Calibri" pitchFamily="34" charset="0"/>
              </a:rPr>
              <a:t>1. Das Team des Instituts für Soziologie</a:t>
            </a:r>
          </a:p>
        </p:txBody>
      </p:sp>
      <p:sp>
        <p:nvSpPr>
          <p:cNvPr id="2867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C48160-DBEA-426F-ADB5-9956FC8562C1}" type="slidenum">
              <a:rPr lang="de-DE" altLang="de-DE" sz="1400" smtClean="0">
                <a:latin typeface="Calibri" pitchFamily="34" charset="0"/>
                <a:ea typeface="Tahoma" pitchFamily="34" charset="0"/>
                <a:cs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9750" y="1147400"/>
            <a:ext cx="8208963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Charakteristika und Stärken des Teams des Instituts für Soziologie </a:t>
            </a:r>
            <a:endParaRPr lang="de-DE" sz="1800" b="1" dirty="0">
              <a:solidFill>
                <a:srgbClr val="00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+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Sehr gute Vernetzung in die (inter-)nationale Wissenschaft; Professor/-innen als</a:t>
            </a:r>
            <a:endParaRPr lang="de-DE" sz="1800" dirty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642937" lvl="1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Gutachter</a:t>
            </a:r>
            <a:r>
              <a:rPr lang="de-DE" sz="16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/-innen und Vertreter-/innen in Gremien der </a:t>
            </a:r>
            <a:r>
              <a:rPr lang="de-DE" sz="16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Forschungsmittelvergabe</a:t>
            </a:r>
            <a:r>
              <a:rPr lang="de-DE" sz="1600" i="1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</a:t>
            </a:r>
            <a:r>
              <a:rPr lang="de-DE" sz="1600" i="1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(z.B. BMAS, HBS, </a:t>
            </a:r>
            <a:r>
              <a:rPr lang="de-DE" sz="1600" i="1" dirty="0" err="1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Horizon</a:t>
            </a:r>
            <a:r>
              <a:rPr lang="de-DE" sz="1600" i="1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Europe)</a:t>
            </a:r>
          </a:p>
          <a:p>
            <a:pPr marL="642937" lvl="1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Mitherausgeber/-innen </a:t>
            </a:r>
            <a:r>
              <a:rPr lang="de-DE" sz="16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von wichtigen Zeitschriften </a:t>
            </a:r>
            <a:r>
              <a:rPr lang="de-DE" sz="1600" i="1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(z.B. European </a:t>
            </a:r>
            <a:r>
              <a:rPr lang="de-DE" sz="1600" i="1" dirty="0" err="1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Sociological</a:t>
            </a:r>
            <a:r>
              <a:rPr lang="de-DE" sz="1600" i="1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Review, </a:t>
            </a:r>
            <a:r>
              <a:rPr lang="de-DE" sz="1600" i="1" dirty="0" err="1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KZfSoziologie</a:t>
            </a:r>
            <a:r>
              <a:rPr lang="de-DE" sz="1600" i="1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und </a:t>
            </a:r>
            <a:r>
              <a:rPr lang="de-DE" sz="1600" i="1" dirty="0" err="1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Sozialpschologie</a:t>
            </a:r>
            <a:r>
              <a:rPr lang="de-DE" sz="1600" i="1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, Soziale Welt, Soziologische Revue, Journal </a:t>
            </a:r>
            <a:r>
              <a:rPr lang="de-DE" sz="1600" i="1" dirty="0" err="1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of</a:t>
            </a:r>
            <a:r>
              <a:rPr lang="de-DE" sz="1600" i="1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Labor Market Research, </a:t>
            </a:r>
            <a:r>
              <a:rPr lang="de-DE" sz="1600" i="1" dirty="0" err="1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ZfFamilienforschung</a:t>
            </a:r>
            <a:r>
              <a:rPr lang="de-DE" sz="1600" i="1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)</a:t>
            </a:r>
          </a:p>
          <a:p>
            <a:pPr marL="642937" lvl="1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Mitglieder in Vorständen </a:t>
            </a:r>
            <a:r>
              <a:rPr lang="de-DE" sz="16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in Fachgesellschaften </a:t>
            </a:r>
            <a:r>
              <a:rPr lang="de-DE" sz="1600" i="1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(z.B. Akademie für Soziologie, DGS-Sektionen, European </a:t>
            </a:r>
            <a:r>
              <a:rPr lang="de-DE" sz="1600" i="1" dirty="0" err="1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Consortium</a:t>
            </a:r>
            <a:r>
              <a:rPr lang="de-DE" sz="1600" i="1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</a:t>
            </a:r>
            <a:r>
              <a:rPr lang="de-DE" sz="1600" i="1" dirty="0" err="1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for</a:t>
            </a:r>
            <a:r>
              <a:rPr lang="de-DE" sz="1600" i="1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</a:t>
            </a:r>
            <a:r>
              <a:rPr lang="de-DE" sz="1600" i="1" dirty="0" err="1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Sociological</a:t>
            </a:r>
            <a:r>
              <a:rPr lang="de-DE" sz="1600" i="1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Research, SAMF)</a:t>
            </a:r>
          </a:p>
          <a:p>
            <a:pPr marL="642937" lvl="1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Organisatoren renommierter </a:t>
            </a:r>
            <a:r>
              <a:rPr lang="de-DE" sz="16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Tagungen und Kongresse </a:t>
            </a:r>
            <a:r>
              <a:rPr lang="de-DE" sz="1600" i="1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(z.B. 38. DGS-Kongress 2016</a:t>
            </a:r>
            <a:r>
              <a:rPr lang="de-DE" sz="1600" i="1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)</a:t>
            </a:r>
            <a:endParaRPr lang="de-DE" sz="1800" dirty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434" y="4529404"/>
            <a:ext cx="3919593" cy="220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539750" y="1147400"/>
            <a:ext cx="8208963" cy="24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lnSpc>
                <a:spcPts val="2600"/>
              </a:lnSpc>
              <a:buClr>
                <a:srgbClr val="C00000"/>
              </a:buClr>
              <a:buSzPct val="100000"/>
            </a:pP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Starkes internationales Profil und internationale Vernetzung </a:t>
            </a:r>
            <a:endParaRPr lang="de-DE" sz="1800" b="1" dirty="0">
              <a:solidFill>
                <a:srgbClr val="00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Herausragende internationale Forschungsprojekte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Umfassendes englischsprachiges Lehrangebot in allen Bereichen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Vielzahl attraktiver ausländischer Partneruniversitäten und Austauschprogramme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Drei Double </a:t>
            </a:r>
            <a:r>
              <a:rPr lang="de-DE" sz="1800" dirty="0" err="1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Degree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Programme mit international führenden Universitäten im Ausland</a:t>
            </a:r>
            <a:endParaRPr lang="de-DE" sz="1800" dirty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76250" indent="-282575" algn="ctr" eaLnBrk="1" hangingPunct="1"/>
            <a:r>
              <a:rPr lang="de-DE" altLang="de-DE" sz="3000" dirty="0" smtClean="0">
                <a:solidFill>
                  <a:schemeClr val="bg1"/>
                </a:solidFill>
                <a:latin typeface="Calibri" pitchFamily="34" charset="0"/>
              </a:rPr>
              <a:t>2. Internationalisierung</a:t>
            </a:r>
            <a:endParaRPr lang="de-DE" altLang="de-DE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9462C-A912-400D-A650-AB8FAFED85F4}" type="slidenum">
              <a:rPr lang="de-DE" altLang="de-DE" sz="1400" smtClean="0">
                <a:latin typeface="Calibri" pitchFamily="34" charset="0"/>
                <a:ea typeface="Tahoma" pitchFamily="34" charset="0"/>
                <a:cs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79512" y="3861048"/>
            <a:ext cx="8784975" cy="2702830"/>
            <a:chOff x="179512" y="3356992"/>
            <a:chExt cx="8784975" cy="2702830"/>
          </a:xfrm>
        </p:grpSpPr>
        <p:graphicFrame>
          <p:nvGraphicFramePr>
            <p:cNvPr id="7" name="Inhaltsplatzhalt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1845383"/>
                </p:ext>
              </p:extLst>
            </p:nvPr>
          </p:nvGraphicFramePr>
          <p:xfrm>
            <a:off x="179512" y="3356992"/>
            <a:ext cx="8784975" cy="27028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9283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2832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928325">
                    <a:extLst>
                      <a:ext uri="{9D8B030D-6E8A-4147-A177-3AD203B41FA5}">
                        <a16:colId xmlns:a16="http://schemas.microsoft.com/office/drawing/2014/main" val="468720488"/>
                      </a:ext>
                    </a:extLst>
                  </a:gridCol>
                </a:tblGrid>
                <a:tr h="35770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 smtClean="0">
                            <a:solidFill>
                              <a:srgbClr val="EAEAEA"/>
                            </a:solidFill>
                          </a:rPr>
                          <a:t>Trento (IT)</a:t>
                        </a:r>
                        <a:endParaRPr lang="en-US" sz="2000" dirty="0">
                          <a:solidFill>
                            <a:srgbClr val="EAEAEA"/>
                          </a:solidFill>
                        </a:endParaRPr>
                      </a:p>
                    </a:txBody>
                    <a:tcPr>
                      <a:solidFill>
                        <a:srgbClr val="0033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 smtClean="0">
                            <a:solidFill>
                              <a:srgbClr val="EAEAEA"/>
                            </a:solidFill>
                          </a:rPr>
                          <a:t>Barcelona (ES)</a:t>
                        </a:r>
                        <a:endParaRPr lang="en-US" sz="2000" dirty="0">
                          <a:solidFill>
                            <a:srgbClr val="EAEAEA"/>
                          </a:solidFill>
                        </a:endParaRPr>
                      </a:p>
                    </a:txBody>
                    <a:tcPr>
                      <a:solidFill>
                        <a:srgbClr val="0033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 smtClean="0">
                            <a:solidFill>
                              <a:srgbClr val="EAEAEA"/>
                            </a:solidFill>
                          </a:rPr>
                          <a:t>Tilburg (NL)</a:t>
                        </a:r>
                        <a:endParaRPr lang="en-US" sz="2000" dirty="0">
                          <a:solidFill>
                            <a:srgbClr val="EAEAEA"/>
                          </a:solidFill>
                        </a:endParaRPr>
                      </a:p>
                    </a:txBody>
                    <a:tcPr>
                      <a:solidFill>
                        <a:srgbClr val="00336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306590">
                  <a:tc>
                    <a:txBody>
                      <a:bodyPr/>
                      <a:lstStyle/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pPr algn="ctr"/>
                        <a:r>
                          <a:rPr lang="en-US" sz="1400" b="1" dirty="0" smtClean="0">
                            <a:solidFill>
                              <a:srgbClr val="00407A"/>
                            </a:solidFill>
                          </a:rPr>
                          <a:t>Sociology &amp; Social Research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pPr algn="ctr"/>
                        <a:r>
                          <a:rPr lang="en-US" sz="1400" b="1" dirty="0" smtClean="0">
                            <a:solidFill>
                              <a:srgbClr val="00407A"/>
                            </a:solidFill>
                          </a:rPr>
                          <a:t>Sociology &amp; Demography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endParaRPr lang="en-US" dirty="0" smtClean="0"/>
                      </a:p>
                      <a:p>
                        <a:pPr algn="ctr"/>
                        <a:r>
                          <a:rPr lang="en-US" sz="1400" b="1" dirty="0" smtClean="0">
                            <a:solidFill>
                              <a:srgbClr val="00407A"/>
                            </a:solidFill>
                          </a:rPr>
                          <a:t>Sociology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2" r="2"/>
            <a:stretch/>
          </p:blipFill>
          <p:spPr>
            <a:xfrm>
              <a:off x="3314363" y="3845829"/>
              <a:ext cx="2443265" cy="179514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7" r="9846"/>
            <a:stretch/>
          </p:blipFill>
          <p:spPr>
            <a:xfrm>
              <a:off x="6223485" y="3866103"/>
              <a:ext cx="2416266" cy="1795145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39" r="4189"/>
            <a:stretch/>
          </p:blipFill>
          <p:spPr>
            <a:xfrm>
              <a:off x="400234" y="3838324"/>
              <a:ext cx="2448272" cy="1795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03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249238" y="1147400"/>
            <a:ext cx="6989762" cy="529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lnSpc>
                <a:spcPts val="2600"/>
              </a:lnSpc>
              <a:buClr>
                <a:srgbClr val="C00000"/>
              </a:buClr>
              <a:buSzPct val="100000"/>
            </a:pP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Kontinuierliche Qualitätssicherung und Stärkung der Reputation </a:t>
            </a:r>
            <a:endParaRPr lang="de-DE" sz="1800" b="1" dirty="0">
              <a:solidFill>
                <a:srgbClr val="00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endParaRPr lang="de-DE" sz="400" dirty="0" smtClean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Regelmäßige Akkreditierung des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MA-Soziologie Studiengangs</a:t>
            </a:r>
            <a:endParaRPr lang="de-DE" sz="1800" dirty="0" smtClean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endParaRPr lang="de-DE" sz="1800" dirty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Umfassende Evaluation der soziologischen Lehrveranstaltungen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endParaRPr lang="de-DE" sz="1800" dirty="0" smtClean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Qualitätszirkel Soziologie: Weiterentwicklung </a:t>
            </a: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des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MA-Soziologie Studiengangs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und Nachverfolgung der Evaluationsergebnisse mit studentischen Vertreter/-innen 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endParaRPr lang="de-DE" sz="1800" dirty="0" smtClean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Vertreten auf Informations- und Bewertungsplattform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endParaRPr lang="de-DE" sz="1800" dirty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2024: Rückkehr mit anderen Soziologie-Standorten in das CHE-Ranking</a:t>
            </a:r>
            <a:endParaRPr lang="de-DE" sz="1800" dirty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76250" indent="-282575" algn="ctr" eaLnBrk="1" hangingPunct="1"/>
            <a:r>
              <a:rPr lang="de-DE" altLang="de-DE" sz="3000" dirty="0" smtClean="0">
                <a:solidFill>
                  <a:schemeClr val="bg1"/>
                </a:solidFill>
                <a:latin typeface="Calibri" pitchFamily="34" charset="0"/>
              </a:rPr>
              <a:t>3. Qualitätssicherung und Reputation</a:t>
            </a:r>
            <a:endParaRPr lang="de-DE" altLang="de-DE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9462C-A912-400D-A650-AB8FAFED85F4}" type="slidenum">
              <a:rPr lang="de-DE" altLang="de-DE" sz="1400" smtClean="0">
                <a:latin typeface="Calibri" pitchFamily="34" charset="0"/>
                <a:ea typeface="Tahoma" pitchFamily="34" charset="0"/>
                <a:cs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886" y="5710890"/>
            <a:ext cx="1190627" cy="90101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304" y="2770189"/>
            <a:ext cx="1476375" cy="8953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281684"/>
            <a:ext cx="2004767" cy="12192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308" y="4698492"/>
            <a:ext cx="1409700" cy="5619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4755641"/>
            <a:ext cx="16478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539750" y="1185555"/>
            <a:ext cx="8208963" cy="452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lnSpc>
                <a:spcPts val="2600"/>
              </a:lnSpc>
              <a:buClr>
                <a:srgbClr val="C00000"/>
              </a:buClr>
              <a:buSzPct val="100000"/>
            </a:pPr>
            <a:r>
              <a:rPr lang="de-DE" sz="1800" b="1" dirty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Übergeordnete Maxime: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Vermittlung von </a:t>
            </a: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Fähigkeiten und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Fertigkeiten, um Absolvent/-innen für den Arbeitsmarkt zu qualifizieren bzw.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auf eine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wissenschaftliche </a:t>
            </a: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Weiterqualifikation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vorzubereiten</a:t>
            </a:r>
            <a:endParaRPr lang="de-DE" sz="1800" dirty="0" smtClean="0"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lvl="0">
              <a:lnSpc>
                <a:spcPts val="2600"/>
              </a:lnSpc>
              <a:buClr>
                <a:srgbClr val="C00000"/>
              </a:buClr>
              <a:buSzPct val="100000"/>
            </a:pPr>
            <a:endParaRPr lang="de-DE" sz="1800" b="1" dirty="0" smtClean="0">
              <a:solidFill>
                <a:srgbClr val="00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lvl="0">
              <a:lnSpc>
                <a:spcPts val="2600"/>
              </a:lnSpc>
              <a:buClr>
                <a:srgbClr val="C00000"/>
              </a:buClr>
              <a:buSzPct val="100000"/>
            </a:pP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Spezielle Merkmale </a:t>
            </a:r>
            <a:endParaRPr lang="de-DE" sz="1800" b="1" dirty="0">
              <a:solidFill>
                <a:srgbClr val="00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itchFamily="34" charset="0"/>
                <a:cs typeface="Calibri" pitchFamily="34" charset="0"/>
              </a:rPr>
              <a:t>Starke </a:t>
            </a:r>
            <a:r>
              <a:rPr lang="de-DE" sz="1800" dirty="0">
                <a:latin typeface="Calibri" pitchFamily="34" charset="0"/>
                <a:cs typeface="Calibri" pitchFamily="34" charset="0"/>
              </a:rPr>
              <a:t>Betonung der quantitativen Methodenausbildung </a:t>
            </a:r>
            <a:r>
              <a:rPr lang="de-DE" sz="1800" i="1" dirty="0">
                <a:latin typeface="Calibri" pitchFamily="34" charset="0"/>
                <a:cs typeface="Calibri" pitchFamily="34" charset="0"/>
              </a:rPr>
              <a:t>(Handwerkszeug</a:t>
            </a:r>
            <a:r>
              <a:rPr lang="de-DE" sz="1800" i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itchFamily="34" charset="0"/>
                <a:cs typeface="Calibri" pitchFamily="34" charset="0"/>
              </a:rPr>
              <a:t>Umfassende </a:t>
            </a:r>
            <a:r>
              <a:rPr lang="de-DE" sz="1800" dirty="0">
                <a:latin typeface="Calibri" pitchFamily="34" charset="0"/>
                <a:cs typeface="Calibri" pitchFamily="34" charset="0"/>
              </a:rPr>
              <a:t>Grundlegung der Disziplin hinsichtlich des theoretischen und empirischen Wissensbestands </a:t>
            </a:r>
            <a:r>
              <a:rPr lang="de-DE" sz="1800" i="1" dirty="0">
                <a:latin typeface="Calibri" pitchFamily="34" charset="0"/>
                <a:cs typeface="Calibri" pitchFamily="34" charset="0"/>
              </a:rPr>
              <a:t>(Grundlagen</a:t>
            </a:r>
            <a:r>
              <a:rPr lang="de-DE" sz="1800" i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itchFamily="34" charset="0"/>
                <a:cs typeface="Calibri" pitchFamily="34" charset="0"/>
              </a:rPr>
              <a:t>Praktische </a:t>
            </a:r>
            <a:r>
              <a:rPr lang="de-DE" sz="1800" dirty="0">
                <a:latin typeface="Calibri" pitchFamily="34" charset="0"/>
                <a:cs typeface="Calibri" pitchFamily="34" charset="0"/>
              </a:rPr>
              <a:t>Anwendung des Erlernten in anwendungsorientierten Veranstaltungen </a:t>
            </a:r>
            <a:r>
              <a:rPr lang="de-DE" sz="1800" i="1" dirty="0">
                <a:latin typeface="Calibri" pitchFamily="34" charset="0"/>
                <a:cs typeface="Calibri" pitchFamily="34" charset="0"/>
              </a:rPr>
              <a:t>(Schlüsselqualifikationen</a:t>
            </a:r>
            <a:r>
              <a:rPr lang="de-DE" sz="1800" i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itchFamily="34" charset="0"/>
                <a:cs typeface="Calibri" pitchFamily="34" charset="0"/>
              </a:rPr>
              <a:t>Tätigkeitsfeldbezogene </a:t>
            </a:r>
            <a:r>
              <a:rPr lang="de-DE" sz="1800" dirty="0">
                <a:latin typeface="Calibri" pitchFamily="34" charset="0"/>
                <a:cs typeface="Calibri" pitchFamily="34" charset="0"/>
              </a:rPr>
              <a:t>Spezialisierung</a:t>
            </a:r>
            <a:r>
              <a:rPr lang="de-DE" sz="1800" i="1" dirty="0">
                <a:latin typeface="Calibri" pitchFamily="34" charset="0"/>
                <a:cs typeface="Calibri" pitchFamily="34" charset="0"/>
              </a:rPr>
              <a:t> (Individuelles </a:t>
            </a:r>
            <a:r>
              <a:rPr lang="de-DE" sz="1800" i="1" dirty="0" smtClean="0">
                <a:latin typeface="Calibri" pitchFamily="34" charset="0"/>
                <a:cs typeface="Calibri" pitchFamily="34" charset="0"/>
              </a:rPr>
              <a:t>Profil)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smtClean="0">
                <a:latin typeface="Calibri" pitchFamily="34" charset="0"/>
                <a:cs typeface="Calibri" pitchFamily="34" charset="0"/>
              </a:rPr>
              <a:t>Flexible </a:t>
            </a:r>
            <a:r>
              <a:rPr lang="de-DE" sz="1800" dirty="0">
                <a:latin typeface="Calibri" pitchFamily="34" charset="0"/>
                <a:cs typeface="Calibri" pitchFamily="34" charset="0"/>
              </a:rPr>
              <a:t>und individuelle Gestaltung des Curriculums </a:t>
            </a:r>
            <a:r>
              <a:rPr lang="de-DE" sz="1800" i="1" dirty="0">
                <a:latin typeface="Calibri" pitchFamily="34" charset="0"/>
                <a:cs typeface="Calibri" pitchFamily="34" charset="0"/>
              </a:rPr>
              <a:t>(Individuelles Profil</a:t>
            </a:r>
            <a:r>
              <a:rPr lang="de-DE" sz="1800" i="1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76250" indent="-282575" algn="ctr" eaLnBrk="1" hangingPunct="1"/>
            <a:r>
              <a:rPr lang="de-DE" altLang="de-DE" sz="3000" dirty="0" smtClean="0">
                <a:solidFill>
                  <a:schemeClr val="bg1"/>
                </a:solidFill>
                <a:latin typeface="Calibri" pitchFamily="34" charset="0"/>
              </a:rPr>
              <a:t>4. Das „Bamberger Modell“</a:t>
            </a:r>
            <a:endParaRPr lang="de-DE" altLang="de-DE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9462C-A912-400D-A650-AB8FAFED85F4}" type="slidenum">
              <a:rPr lang="de-DE" altLang="de-DE" sz="1400" smtClean="0">
                <a:latin typeface="Calibri" pitchFamily="34" charset="0"/>
                <a:ea typeface="Tahoma" pitchFamily="34" charset="0"/>
                <a:cs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437563" cy="567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lnSpc>
                <a:spcPts val="2600"/>
              </a:lnSpc>
              <a:buClr>
                <a:srgbClr val="C00000"/>
              </a:buClr>
              <a:buSzPct val="100000"/>
            </a:pPr>
            <a:r>
              <a:rPr lang="de-DE" sz="1800" b="1" dirty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Voraussetzung: </a:t>
            </a: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Note mind. 2,5 und 30 ECTS Soziologie (Methoden/Statistik </a:t>
            </a:r>
            <a:r>
              <a:rPr lang="de-DE" sz="1800" dirty="0" smtClean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und Theorie wichtig</a:t>
            </a:r>
            <a:r>
              <a:rPr lang="de-DE" sz="1800" dirty="0"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)</a:t>
            </a:r>
          </a:p>
          <a:p>
            <a:pPr lvl="0">
              <a:lnSpc>
                <a:spcPts val="2600"/>
              </a:lnSpc>
              <a:buClr>
                <a:srgbClr val="C00000"/>
              </a:buClr>
              <a:buSzPct val="100000"/>
            </a:pPr>
            <a:endParaRPr lang="de-DE" sz="1800" b="1" dirty="0" smtClean="0">
              <a:solidFill>
                <a:srgbClr val="00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lvl="0">
              <a:lnSpc>
                <a:spcPts val="2600"/>
              </a:lnSpc>
              <a:buClr>
                <a:srgbClr val="C00000"/>
              </a:buClr>
              <a:buSzPct val="100000"/>
            </a:pP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Aufbau </a:t>
            </a:r>
            <a:r>
              <a:rPr lang="de-DE" sz="1800" b="1" dirty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(120 ECTS</a:t>
            </a:r>
            <a:r>
              <a:rPr lang="de-DE" sz="1800" b="1" dirty="0" smtClean="0">
                <a:solidFill>
                  <a:srgbClr val="00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) </a:t>
            </a:r>
            <a:endParaRPr lang="de-DE" sz="1800" b="1" dirty="0">
              <a:solidFill>
                <a:srgbClr val="00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>
                <a:latin typeface="Calibri" pitchFamily="34" charset="0"/>
                <a:cs typeface="Calibri" pitchFamily="34" charset="0"/>
              </a:rPr>
              <a:t>Soziologische Theorie (12 ECTS) und Methoden und Statistik (18 ECTS)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>
                <a:latin typeface="Calibri" pitchFamily="34" charset="0"/>
                <a:cs typeface="Calibri" pitchFamily="34" charset="0"/>
              </a:rPr>
              <a:t>Zwei Schwerpunkte aus folgenden Bereichen (24+24 ECTS)</a:t>
            </a:r>
          </a:p>
          <a:p>
            <a:pPr marL="808038" indent="-358775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Bevölkerung und Familie</a:t>
            </a:r>
          </a:p>
          <a:p>
            <a:pPr marL="808038" indent="-358775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Bildung, Arbeitsmarkt, Ungleichheit</a:t>
            </a:r>
          </a:p>
          <a:p>
            <a:pPr marL="808038" indent="-358775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Empirische Sozialforschung</a:t>
            </a:r>
          </a:p>
          <a:p>
            <a:pPr marL="808038" indent="-358775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Europäische und globale Studien</a:t>
            </a:r>
          </a:p>
          <a:p>
            <a:pPr marL="808038" indent="-358775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Kommunikation und Internet</a:t>
            </a:r>
          </a:p>
          <a:p>
            <a:pPr marL="808038" indent="-358775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Migration und Integration</a:t>
            </a:r>
          </a:p>
          <a:p>
            <a:pPr marL="808038" indent="-358775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Personal, Organisation, Arbeitsmarkt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>
                <a:latin typeface="Calibri" pitchFamily="34" charset="0"/>
                <a:cs typeface="Calibri" pitchFamily="34" charset="0"/>
              </a:rPr>
              <a:t>Freie Ergänzung (12 ECTS)</a:t>
            </a:r>
          </a:p>
          <a:p>
            <a:pPr marL="285750" indent="-285750" eaLnBrk="1" hangingPunct="1">
              <a:lnSpc>
                <a:spcPct val="125000"/>
              </a:lnSpc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>
                <a:latin typeface="Calibri" pitchFamily="34" charset="0"/>
                <a:cs typeface="Calibri" pitchFamily="34" charset="0"/>
              </a:rPr>
              <a:t>Masterarbeit (30 ECTS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76250" indent="-282575" algn="ctr" eaLnBrk="1" hangingPunct="1"/>
            <a:r>
              <a:rPr lang="de-DE" altLang="de-DE" sz="3000" dirty="0" smtClean="0">
                <a:solidFill>
                  <a:schemeClr val="bg1"/>
                </a:solidFill>
                <a:latin typeface="Calibri" pitchFamily="34" charset="0"/>
              </a:rPr>
              <a:t>5. Aufbau des Studiengangs MA Soziologie</a:t>
            </a:r>
            <a:endParaRPr lang="de-DE" altLang="de-DE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9462C-A912-400D-A650-AB8FAFED85F4}" type="slidenum">
              <a:rPr lang="de-DE" altLang="de-DE" sz="1400" smtClean="0">
                <a:latin typeface="Calibri" pitchFamily="34" charset="0"/>
                <a:ea typeface="Tahoma" pitchFamily="34" charset="0"/>
                <a:cs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379488" y="3429000"/>
            <a:ext cx="3601793" cy="24377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289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1170</Words>
  <Application>Microsoft Office PowerPoint</Application>
  <PresentationFormat>Bildschirmpräsentation (4:3)</PresentationFormat>
  <Paragraphs>179</Paragraphs>
  <Slides>14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Microsoft YaHei</vt:lpstr>
      <vt:lpstr>Arial</vt:lpstr>
      <vt:lpstr>Calibri</vt:lpstr>
      <vt:lpstr>Tahoma</vt:lpstr>
      <vt:lpstr>Wingdings</vt:lpstr>
      <vt:lpstr>Standarddesign</vt:lpstr>
      <vt:lpstr>Masterstudiengang Soziologie: Was zeichnet die Universität Bamberg aus?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Gebel, Michael</cp:lastModifiedBy>
  <cp:revision>598</cp:revision>
  <cp:lastPrinted>2017-04-24T15:36:12Z</cp:lastPrinted>
  <dcterms:created xsi:type="dcterms:W3CDTF">1601-01-01T00:00:00Z</dcterms:created>
  <dcterms:modified xsi:type="dcterms:W3CDTF">2023-10-11T10:01:07Z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