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57" r:id="rId6"/>
    <p:sldId id="259" r:id="rId7"/>
    <p:sldId id="260" r:id="rId8"/>
    <p:sldId id="258" r:id="rId9"/>
    <p:sldId id="262" r:id="rId10"/>
    <p:sldId id="281" r:id="rId11"/>
    <p:sldId id="273" r:id="rId12"/>
    <p:sldId id="275" r:id="rId13"/>
    <p:sldId id="274" r:id="rId14"/>
    <p:sldId id="276" r:id="rId15"/>
    <p:sldId id="277" r:id="rId16"/>
    <p:sldId id="278" r:id="rId17"/>
    <p:sldId id="280" r:id="rId18"/>
    <p:sldId id="279" r:id="rId19"/>
    <p:sldId id="263" r:id="rId20"/>
    <p:sldId id="266" r:id="rId21"/>
    <p:sldId id="269" r:id="rId22"/>
    <p:sldId id="264" r:id="rId23"/>
    <p:sldId id="267" r:id="rId24"/>
    <p:sldId id="302" r:id="rId25"/>
    <p:sldId id="271" r:id="rId26"/>
    <p:sldId id="272" r:id="rId27"/>
    <p:sldId id="282" r:id="rId28"/>
    <p:sldId id="283" r:id="rId29"/>
    <p:sldId id="287" r:id="rId30"/>
    <p:sldId id="284" r:id="rId31"/>
    <p:sldId id="286" r:id="rId32"/>
    <p:sldId id="288" r:id="rId33"/>
    <p:sldId id="285" r:id="rId34"/>
    <p:sldId id="289" r:id="rId35"/>
    <p:sldId id="290" r:id="rId36"/>
    <p:sldId id="291" r:id="rId37"/>
    <p:sldId id="292" r:id="rId38"/>
    <p:sldId id="293" r:id="rId39"/>
    <p:sldId id="295" r:id="rId40"/>
    <p:sldId id="294" r:id="rId41"/>
    <p:sldId id="296" r:id="rId42"/>
    <p:sldId id="297" r:id="rId43"/>
    <p:sldId id="298" r:id="rId44"/>
    <p:sldId id="299" r:id="rId45"/>
    <p:sldId id="300" r:id="rId46"/>
    <p:sldId id="301" r:id="rId47"/>
    <p:sldId id="303" r:id="rId48"/>
    <p:sldId id="304" r:id="rId49"/>
    <p:sldId id="306"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5123F-17CE-4096-8FF5-CDEB236DED98}" v="84" dt="2024-03-25T14:07:25.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4" autoAdjust="0"/>
    <p:restoredTop sz="93392" autoAdjust="0"/>
  </p:normalViewPr>
  <p:slideViewPr>
    <p:cSldViewPr snapToGrid="0" showGuides="1">
      <p:cViewPr>
        <p:scale>
          <a:sx n="72" d="100"/>
          <a:sy n="72" d="100"/>
        </p:scale>
        <p:origin x="54" y="2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4C8B6-67E5-4101-9D2D-4DB5B4D758D0}" type="datetimeFigureOut">
              <a:rPr lang="en-GB" smtClean="0"/>
              <a:t>05/04/2024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1EE6A-BA39-468F-B725-400B21807A25}" type="slidenum">
              <a:rPr lang="en-GB" smtClean="0"/>
              <a:t>‹Nr.›</a:t>
            </a:fld>
            <a:endParaRPr lang="en-GB"/>
          </a:p>
        </p:txBody>
      </p:sp>
    </p:spTree>
    <p:extLst>
      <p:ext uri="{BB962C8B-B14F-4D97-AF65-F5344CB8AC3E}">
        <p14:creationId xmlns:p14="http://schemas.microsoft.com/office/powerpoint/2010/main" val="292457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Tutor:innen fangen an</a:t>
            </a:r>
            <a:endParaRPr lang="en-GB" dirty="0"/>
          </a:p>
        </p:txBody>
      </p:sp>
      <p:sp>
        <p:nvSpPr>
          <p:cNvPr id="4" name="Foliennummernplatzhalter 3"/>
          <p:cNvSpPr>
            <a:spLocks noGrp="1"/>
          </p:cNvSpPr>
          <p:nvPr>
            <p:ph type="sldNum" sz="quarter" idx="5"/>
          </p:nvPr>
        </p:nvSpPr>
        <p:spPr/>
        <p:txBody>
          <a:bodyPr/>
          <a:lstStyle/>
          <a:p>
            <a:fld id="{E701EE6A-BA39-468F-B725-400B21807A25}" type="slidenum">
              <a:rPr lang="en-GB" smtClean="0"/>
              <a:t>6</a:t>
            </a:fld>
            <a:endParaRPr lang="en-GB"/>
          </a:p>
        </p:txBody>
      </p:sp>
    </p:spTree>
    <p:extLst>
      <p:ext uri="{BB962C8B-B14F-4D97-AF65-F5344CB8AC3E}">
        <p14:creationId xmlns:p14="http://schemas.microsoft.com/office/powerpoint/2010/main" val="31688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701EE6A-BA39-468F-B725-400B21807A25}" type="slidenum">
              <a:rPr lang="en-GB" smtClean="0"/>
              <a:t>17</a:t>
            </a:fld>
            <a:endParaRPr lang="en-GB"/>
          </a:p>
        </p:txBody>
      </p:sp>
    </p:spTree>
    <p:extLst>
      <p:ext uri="{BB962C8B-B14F-4D97-AF65-F5344CB8AC3E}">
        <p14:creationId xmlns:p14="http://schemas.microsoft.com/office/powerpoint/2010/main" val="162528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dafür sorgen, dass das bei allen Leuten geht!</a:t>
            </a:r>
            <a:endParaRPr lang="en-GB" dirty="0"/>
          </a:p>
        </p:txBody>
      </p:sp>
      <p:sp>
        <p:nvSpPr>
          <p:cNvPr id="4" name="Foliennummernplatzhalter 3"/>
          <p:cNvSpPr>
            <a:spLocks noGrp="1"/>
          </p:cNvSpPr>
          <p:nvPr>
            <p:ph type="sldNum" sz="quarter" idx="5"/>
          </p:nvPr>
        </p:nvSpPr>
        <p:spPr/>
        <p:txBody>
          <a:bodyPr/>
          <a:lstStyle/>
          <a:p>
            <a:fld id="{E701EE6A-BA39-468F-B725-400B21807A25}" type="slidenum">
              <a:rPr lang="en-GB" smtClean="0"/>
              <a:t>18</a:t>
            </a:fld>
            <a:endParaRPr lang="en-GB"/>
          </a:p>
        </p:txBody>
      </p:sp>
    </p:spTree>
    <p:extLst>
      <p:ext uri="{BB962C8B-B14F-4D97-AF65-F5344CB8AC3E}">
        <p14:creationId xmlns:p14="http://schemas.microsoft.com/office/powerpoint/2010/main" val="5649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die Tutor:innen: Macht vielleicht einen Beispielstundenplan einmal vorne vor</a:t>
            </a:r>
            <a:endParaRPr lang="en-GB" dirty="0"/>
          </a:p>
        </p:txBody>
      </p:sp>
      <p:sp>
        <p:nvSpPr>
          <p:cNvPr id="4" name="Foliennummernplatzhalter 3"/>
          <p:cNvSpPr>
            <a:spLocks noGrp="1"/>
          </p:cNvSpPr>
          <p:nvPr>
            <p:ph type="sldNum" sz="quarter" idx="5"/>
          </p:nvPr>
        </p:nvSpPr>
        <p:spPr/>
        <p:txBody>
          <a:bodyPr/>
          <a:lstStyle/>
          <a:p>
            <a:fld id="{E701EE6A-BA39-468F-B725-400B21807A25}" type="slidenum">
              <a:rPr lang="en-GB" smtClean="0"/>
              <a:t>23</a:t>
            </a:fld>
            <a:endParaRPr lang="en-GB"/>
          </a:p>
        </p:txBody>
      </p:sp>
    </p:spTree>
    <p:extLst>
      <p:ext uri="{BB962C8B-B14F-4D97-AF65-F5344CB8AC3E}">
        <p14:creationId xmlns:p14="http://schemas.microsoft.com/office/powerpoint/2010/main" val="95302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01EE6A-BA39-468F-B725-400B21807A25}" type="slidenum">
              <a:rPr lang="en-GB" smtClean="0"/>
              <a:t>42</a:t>
            </a:fld>
            <a:endParaRPr lang="en-GB"/>
          </a:p>
        </p:txBody>
      </p:sp>
    </p:spTree>
    <p:extLst>
      <p:ext uri="{BB962C8B-B14F-4D97-AF65-F5344CB8AC3E}">
        <p14:creationId xmlns:p14="http://schemas.microsoft.com/office/powerpoint/2010/main" val="258950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01EE6A-BA39-468F-B725-400B21807A25}" type="slidenum">
              <a:rPr lang="en-GB" smtClean="0"/>
              <a:t>43</a:t>
            </a:fld>
            <a:endParaRPr lang="en-GB"/>
          </a:p>
        </p:txBody>
      </p:sp>
    </p:spTree>
    <p:extLst>
      <p:ext uri="{BB962C8B-B14F-4D97-AF65-F5344CB8AC3E}">
        <p14:creationId xmlns:p14="http://schemas.microsoft.com/office/powerpoint/2010/main" val="128843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01EE6A-BA39-468F-B725-400B21807A25}" type="slidenum">
              <a:rPr lang="en-GB" smtClean="0"/>
              <a:t>44</a:t>
            </a:fld>
            <a:endParaRPr lang="en-GB"/>
          </a:p>
        </p:txBody>
      </p:sp>
    </p:spTree>
    <p:extLst>
      <p:ext uri="{BB962C8B-B14F-4D97-AF65-F5344CB8AC3E}">
        <p14:creationId xmlns:p14="http://schemas.microsoft.com/office/powerpoint/2010/main" val="377682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01EE6A-BA39-468F-B725-400B21807A25}" type="slidenum">
              <a:rPr lang="en-GB" smtClean="0"/>
              <a:t>45</a:t>
            </a:fld>
            <a:endParaRPr lang="en-GB"/>
          </a:p>
        </p:txBody>
      </p:sp>
    </p:spTree>
    <p:extLst>
      <p:ext uri="{BB962C8B-B14F-4D97-AF65-F5344CB8AC3E}">
        <p14:creationId xmlns:p14="http://schemas.microsoft.com/office/powerpoint/2010/main" val="333266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01EE6A-BA39-468F-B725-400B21807A25}" type="slidenum">
              <a:rPr lang="en-GB" smtClean="0"/>
              <a:t>46</a:t>
            </a:fld>
            <a:endParaRPr lang="en-GB"/>
          </a:p>
        </p:txBody>
      </p:sp>
    </p:spTree>
    <p:extLst>
      <p:ext uri="{BB962C8B-B14F-4D97-AF65-F5344CB8AC3E}">
        <p14:creationId xmlns:p14="http://schemas.microsoft.com/office/powerpoint/2010/main" val="95032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E458F82-4467-58CA-45FB-6108A7995CE9}"/>
              </a:ext>
            </a:extLst>
          </p:cNvPr>
          <p:cNvSpPr/>
          <p:nvPr userDrawn="1"/>
        </p:nvSpPr>
        <p:spPr>
          <a:xfrm>
            <a:off x="-266700" y="3429000"/>
            <a:ext cx="12941300" cy="3429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E7BCE6AA-8140-56BD-DAB1-96799CD38508}"/>
              </a:ext>
            </a:extLst>
          </p:cNvPr>
          <p:cNvSpPr>
            <a:spLocks noGrp="1"/>
          </p:cNvSpPr>
          <p:nvPr>
            <p:ph type="ctrTitle"/>
          </p:nvPr>
        </p:nvSpPr>
        <p:spPr>
          <a:xfrm>
            <a:off x="1524000" y="1122363"/>
            <a:ext cx="9144000" cy="2306637"/>
          </a:xfrm>
        </p:spPr>
        <p:txBody>
          <a:bodyPr anchor="b"/>
          <a:lstStyle>
            <a:lvl1pPr algn="ctr">
              <a:defRPr sz="6000">
                <a:latin typeface="Trebuchet MS (Überschriften)"/>
                <a:cs typeface="Aharoni" panose="020F0502020204030204" pitchFamily="2" charset="-79"/>
              </a:defRPr>
            </a:lvl1pPr>
          </a:lstStyle>
          <a:p>
            <a:endParaRPr lang="en-GB" dirty="0"/>
          </a:p>
        </p:txBody>
      </p:sp>
      <p:sp>
        <p:nvSpPr>
          <p:cNvPr id="3" name="Untertitel 2">
            <a:extLst>
              <a:ext uri="{FF2B5EF4-FFF2-40B4-BE49-F238E27FC236}">
                <a16:creationId xmlns:a16="http://schemas.microsoft.com/office/drawing/2014/main" id="{8BF9D0EA-AC25-7B15-DECC-27F176EBF7F8}"/>
              </a:ext>
            </a:extLst>
          </p:cNvPr>
          <p:cNvSpPr>
            <a:spLocks noGrp="1"/>
          </p:cNvSpPr>
          <p:nvPr>
            <p:ph type="subTitle" idx="1"/>
          </p:nvPr>
        </p:nvSpPr>
        <p:spPr>
          <a:xfrm>
            <a:off x="1505062" y="3590031"/>
            <a:ext cx="9144000" cy="1655762"/>
          </a:xfrm>
        </p:spPr>
        <p:txBody>
          <a:bodyPr/>
          <a:lstStyle>
            <a:lvl1pPr marL="0" indent="0" algn="ctr">
              <a:buNone/>
              <a:defRPr sz="2400">
                <a:latin typeface="Trebuchet MS (Überschriften)"/>
                <a:cs typeface="Aharoni" panose="020108030201040302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umsplatzhalter 3">
            <a:extLst>
              <a:ext uri="{FF2B5EF4-FFF2-40B4-BE49-F238E27FC236}">
                <a16:creationId xmlns:a16="http://schemas.microsoft.com/office/drawing/2014/main" id="{58380404-5307-470B-4E87-91A8C6113B84}"/>
              </a:ext>
            </a:extLst>
          </p:cNvPr>
          <p:cNvSpPr>
            <a:spLocks noGrp="1"/>
          </p:cNvSpPr>
          <p:nvPr>
            <p:ph type="dt" sz="half" idx="10"/>
          </p:nvPr>
        </p:nvSpPr>
        <p:spPr/>
        <p:txBody>
          <a:bodyPr/>
          <a:lstStyle/>
          <a:p>
            <a:endParaRPr lang="en-GB" dirty="0"/>
          </a:p>
        </p:txBody>
      </p:sp>
      <p:sp>
        <p:nvSpPr>
          <p:cNvPr id="6" name="Foliennummernplatzhalter 5">
            <a:extLst>
              <a:ext uri="{FF2B5EF4-FFF2-40B4-BE49-F238E27FC236}">
                <a16:creationId xmlns:a16="http://schemas.microsoft.com/office/drawing/2014/main" id="{BCD6B29A-66A1-03BA-3251-398D85DF9B56}"/>
              </a:ext>
            </a:extLst>
          </p:cNvPr>
          <p:cNvSpPr>
            <a:spLocks noGrp="1"/>
          </p:cNvSpPr>
          <p:nvPr>
            <p:ph type="sldNum" sz="quarter" idx="12"/>
          </p:nvPr>
        </p:nvSpPr>
        <p:spPr/>
        <p:txBody>
          <a:bodyPr/>
          <a:lstStyle/>
          <a:p>
            <a:fld id="{F217DB52-4FB5-42A2-AC48-404CB4B5233C}" type="slidenum">
              <a:rPr lang="en-GB" smtClean="0"/>
              <a:t>‹Nr.›</a:t>
            </a:fld>
            <a:endParaRPr lang="en-GB" dirty="0"/>
          </a:p>
        </p:txBody>
      </p:sp>
    </p:spTree>
    <p:extLst>
      <p:ext uri="{BB962C8B-B14F-4D97-AF65-F5344CB8AC3E}">
        <p14:creationId xmlns:p14="http://schemas.microsoft.com/office/powerpoint/2010/main" val="2060712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7B211DE-EC1E-D889-B17A-AE48FE9DBC71}"/>
              </a:ext>
            </a:extLst>
          </p:cNvPr>
          <p:cNvSpPr/>
          <p:nvPr userDrawn="1"/>
        </p:nvSpPr>
        <p:spPr>
          <a:xfrm>
            <a:off x="-56367" y="6311900"/>
            <a:ext cx="12294296" cy="5460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45210AE0-A4C5-C3D2-4AC2-7637D66322A3}"/>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2147772-2016-6838-DA35-6D0D8BEB88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3577F678-938B-5486-434A-18A9CE1848C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BB15E76E-42A5-5F90-6B89-7B717643E4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7" name="Foliennummernplatzhalter 6">
            <a:extLst>
              <a:ext uri="{FF2B5EF4-FFF2-40B4-BE49-F238E27FC236}">
                <a16:creationId xmlns:a16="http://schemas.microsoft.com/office/drawing/2014/main" id="{70CF95B9-17CF-C6E6-93E0-552C6DC2BC8E}"/>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324043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1_Vergleich">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EF6200A-8975-14F0-978F-09CB1058E68E}"/>
              </a:ext>
            </a:extLst>
          </p:cNvPr>
          <p:cNvSpPr/>
          <p:nvPr userDrawn="1"/>
        </p:nvSpPr>
        <p:spPr>
          <a:xfrm>
            <a:off x="-56367" y="6250488"/>
            <a:ext cx="12294296" cy="6075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BDA78990-DBC5-C4EE-0EEE-1632B97961BB}"/>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09CEC1C0-8E92-D3DC-5A9E-6928C549B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22CCEE-83C2-5D6C-98D4-D09A89FBE67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32AAB627-AAF1-F59E-0613-AB7869D2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EBA9E1-2083-9493-D70E-F049CB4BB10E}"/>
              </a:ext>
            </a:extLst>
          </p:cNvPr>
          <p:cNvSpPr>
            <a:spLocks noGrp="1"/>
          </p:cNvSpPr>
          <p:nvPr>
            <p:ph sz="quarter" idx="4"/>
          </p:nvPr>
        </p:nvSpPr>
        <p:spPr>
          <a:xfrm>
            <a:off x="6172200" y="2505075"/>
            <a:ext cx="5183188"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Datumsplatzhalter 6">
            <a:extLst>
              <a:ext uri="{FF2B5EF4-FFF2-40B4-BE49-F238E27FC236}">
                <a16:creationId xmlns:a16="http://schemas.microsoft.com/office/drawing/2014/main" id="{5728F81C-5D34-7BAC-8A8C-52B84B6A2E81}"/>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9" name="Foliennummernplatzhalter 8">
            <a:extLst>
              <a:ext uri="{FF2B5EF4-FFF2-40B4-BE49-F238E27FC236}">
                <a16:creationId xmlns:a16="http://schemas.microsoft.com/office/drawing/2014/main" id="{C9E9F9D0-C095-B00C-E164-37115C8BA121}"/>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98345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EF6200A-8975-14F0-978F-09CB1058E68E}"/>
              </a:ext>
            </a:extLst>
          </p:cNvPr>
          <p:cNvSpPr/>
          <p:nvPr userDrawn="1"/>
        </p:nvSpPr>
        <p:spPr>
          <a:xfrm>
            <a:off x="-56367" y="6250488"/>
            <a:ext cx="12294296" cy="60751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BDA78990-DBC5-C4EE-0EEE-1632B97961BB}"/>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09CEC1C0-8E92-D3DC-5A9E-6928C549B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22CCEE-83C2-5D6C-98D4-D09A89FBE67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32AAB627-AAF1-F59E-0613-AB7869D2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EBA9E1-2083-9493-D70E-F049CB4BB10E}"/>
              </a:ext>
            </a:extLst>
          </p:cNvPr>
          <p:cNvSpPr>
            <a:spLocks noGrp="1"/>
          </p:cNvSpPr>
          <p:nvPr>
            <p:ph sz="quarter" idx="4"/>
          </p:nvPr>
        </p:nvSpPr>
        <p:spPr>
          <a:xfrm>
            <a:off x="6172200" y="2505075"/>
            <a:ext cx="5183188"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Datumsplatzhalter 6">
            <a:extLst>
              <a:ext uri="{FF2B5EF4-FFF2-40B4-BE49-F238E27FC236}">
                <a16:creationId xmlns:a16="http://schemas.microsoft.com/office/drawing/2014/main" id="{5728F81C-5D34-7BAC-8A8C-52B84B6A2E81}"/>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9" name="Foliennummernplatzhalter 8">
            <a:extLst>
              <a:ext uri="{FF2B5EF4-FFF2-40B4-BE49-F238E27FC236}">
                <a16:creationId xmlns:a16="http://schemas.microsoft.com/office/drawing/2014/main" id="{C9E9F9D0-C095-B00C-E164-37115C8BA121}"/>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94964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6367" y="1835064"/>
            <a:ext cx="12294296" cy="502293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cxnSp>
        <p:nvCxnSpPr>
          <p:cNvPr id="8" name="Gerader Verbinder 7">
            <a:extLst>
              <a:ext uri="{FF2B5EF4-FFF2-40B4-BE49-F238E27FC236}">
                <a16:creationId xmlns:a16="http://schemas.microsoft.com/office/drawing/2014/main" id="{E9422A75-2CEE-F399-0303-CA6F41738D95}"/>
              </a:ext>
            </a:extLst>
          </p:cNvPr>
          <p:cNvCxnSpPr>
            <a:cxnSpLocks/>
          </p:cNvCxnSpPr>
          <p:nvPr userDrawn="1"/>
        </p:nvCxnSpPr>
        <p:spPr>
          <a:xfrm>
            <a:off x="-419622" y="1966586"/>
            <a:ext cx="1285796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5090BC9-5788-51BB-29D3-8847DBD5A3F4}"/>
              </a:ext>
            </a:extLst>
          </p:cNvPr>
          <p:cNvCxnSpPr>
            <a:cxnSpLocks/>
          </p:cNvCxnSpPr>
          <p:nvPr userDrawn="1"/>
        </p:nvCxnSpPr>
        <p:spPr>
          <a:xfrm>
            <a:off x="-267222" y="2118986"/>
            <a:ext cx="1285796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16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6367" y="1835064"/>
            <a:ext cx="12294296" cy="502293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cxnSp>
        <p:nvCxnSpPr>
          <p:cNvPr id="8" name="Gerader Verbinder 7">
            <a:extLst>
              <a:ext uri="{FF2B5EF4-FFF2-40B4-BE49-F238E27FC236}">
                <a16:creationId xmlns:a16="http://schemas.microsoft.com/office/drawing/2014/main" id="{E9422A75-2CEE-F399-0303-CA6F41738D95}"/>
              </a:ext>
            </a:extLst>
          </p:cNvPr>
          <p:cNvCxnSpPr>
            <a:cxnSpLocks/>
          </p:cNvCxnSpPr>
          <p:nvPr userDrawn="1"/>
        </p:nvCxnSpPr>
        <p:spPr>
          <a:xfrm>
            <a:off x="-419622" y="1966586"/>
            <a:ext cx="1285796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5090BC9-5788-51BB-29D3-8847DBD5A3F4}"/>
              </a:ext>
            </a:extLst>
          </p:cNvPr>
          <p:cNvCxnSpPr>
            <a:cxnSpLocks/>
          </p:cNvCxnSpPr>
          <p:nvPr userDrawn="1"/>
        </p:nvCxnSpPr>
        <p:spPr>
          <a:xfrm>
            <a:off x="-267222" y="2118986"/>
            <a:ext cx="1285796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20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anstaltungsübersic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6367" y="1835064"/>
            <a:ext cx="12294296" cy="502293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hasCustomPrompt="1"/>
          </p:nvPr>
        </p:nvSpPr>
        <p:spPr/>
        <p:txBody>
          <a:bodyPr/>
          <a:lstStyle>
            <a:lvl1pPr>
              <a:defRPr/>
            </a:lvl1pPr>
          </a:lstStyle>
          <a:p>
            <a:r>
              <a:rPr lang="de-DE" dirty="0"/>
              <a:t>Unsere Veranstaltungen</a:t>
            </a:r>
            <a:endParaRPr lang="en-GB" dirty="0"/>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
        <p:nvSpPr>
          <p:cNvPr id="4" name="Rechteck 3">
            <a:extLst>
              <a:ext uri="{FF2B5EF4-FFF2-40B4-BE49-F238E27FC236}">
                <a16:creationId xmlns:a16="http://schemas.microsoft.com/office/drawing/2014/main" id="{02E96B61-AB0E-A979-490B-0226C2B4C45D}"/>
              </a:ext>
            </a:extLst>
          </p:cNvPr>
          <p:cNvSpPr/>
          <p:nvPr userDrawn="1"/>
        </p:nvSpPr>
        <p:spPr>
          <a:xfrm>
            <a:off x="8509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eck 6">
            <a:extLst>
              <a:ext uri="{FF2B5EF4-FFF2-40B4-BE49-F238E27FC236}">
                <a16:creationId xmlns:a16="http://schemas.microsoft.com/office/drawing/2014/main" id="{B3B871E5-6AED-53A9-12F1-2DC16A374793}"/>
              </a:ext>
            </a:extLst>
          </p:cNvPr>
          <p:cNvSpPr/>
          <p:nvPr userDrawn="1"/>
        </p:nvSpPr>
        <p:spPr>
          <a:xfrm>
            <a:off x="26860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2C25CA23-ED95-270A-8DE8-43E32565934E}"/>
              </a:ext>
            </a:extLst>
          </p:cNvPr>
          <p:cNvSpPr/>
          <p:nvPr userDrawn="1"/>
        </p:nvSpPr>
        <p:spPr>
          <a:xfrm>
            <a:off x="45212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9C041108-49B7-0C26-3DB4-29BFC61E982E}"/>
              </a:ext>
            </a:extLst>
          </p:cNvPr>
          <p:cNvSpPr/>
          <p:nvPr userDrawn="1"/>
        </p:nvSpPr>
        <p:spPr>
          <a:xfrm>
            <a:off x="63563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11">
            <a:extLst>
              <a:ext uri="{FF2B5EF4-FFF2-40B4-BE49-F238E27FC236}">
                <a16:creationId xmlns:a16="http://schemas.microsoft.com/office/drawing/2014/main" id="{048887E5-0222-F6EF-E164-CF602527804A}"/>
              </a:ext>
            </a:extLst>
          </p:cNvPr>
          <p:cNvSpPr/>
          <p:nvPr userDrawn="1"/>
        </p:nvSpPr>
        <p:spPr>
          <a:xfrm>
            <a:off x="81915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a:extLst>
              <a:ext uri="{FF2B5EF4-FFF2-40B4-BE49-F238E27FC236}">
                <a16:creationId xmlns:a16="http://schemas.microsoft.com/office/drawing/2014/main" id="{602FF134-E949-4641-BCEA-7260AB8E87CF}"/>
              </a:ext>
            </a:extLst>
          </p:cNvPr>
          <p:cNvSpPr/>
          <p:nvPr userDrawn="1"/>
        </p:nvSpPr>
        <p:spPr>
          <a:xfrm>
            <a:off x="100266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16">
            <a:extLst>
              <a:ext uri="{FF2B5EF4-FFF2-40B4-BE49-F238E27FC236}">
                <a16:creationId xmlns:a16="http://schemas.microsoft.com/office/drawing/2014/main" id="{76EA963F-D44A-58A9-72FD-1D4AB1726DA5}"/>
              </a:ext>
            </a:extLst>
          </p:cNvPr>
          <p:cNvSpPr/>
          <p:nvPr userDrawn="1"/>
        </p:nvSpPr>
        <p:spPr>
          <a:xfrm>
            <a:off x="6807200" y="2122488"/>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7">
            <a:extLst>
              <a:ext uri="{FF2B5EF4-FFF2-40B4-BE49-F238E27FC236}">
                <a16:creationId xmlns:a16="http://schemas.microsoft.com/office/drawing/2014/main" id="{BB93A9F8-9018-B364-30CD-13A0D336E31C}"/>
              </a:ext>
            </a:extLst>
          </p:cNvPr>
          <p:cNvSpPr/>
          <p:nvPr userDrawn="1"/>
        </p:nvSpPr>
        <p:spPr>
          <a:xfrm>
            <a:off x="1301750" y="2122488"/>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hteck 18">
            <a:extLst>
              <a:ext uri="{FF2B5EF4-FFF2-40B4-BE49-F238E27FC236}">
                <a16:creationId xmlns:a16="http://schemas.microsoft.com/office/drawing/2014/main" id="{40C5EF9E-D3AC-C2B1-209E-2FB314D4C26B}"/>
              </a:ext>
            </a:extLst>
          </p:cNvPr>
          <p:cNvSpPr/>
          <p:nvPr userDrawn="1"/>
        </p:nvSpPr>
        <p:spPr>
          <a:xfrm>
            <a:off x="309160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hteck 19">
            <a:extLst>
              <a:ext uri="{FF2B5EF4-FFF2-40B4-BE49-F238E27FC236}">
                <a16:creationId xmlns:a16="http://schemas.microsoft.com/office/drawing/2014/main" id="{42673F01-82AA-C356-5365-21608AAAEE26}"/>
              </a:ext>
            </a:extLst>
          </p:cNvPr>
          <p:cNvSpPr/>
          <p:nvPr userDrawn="1"/>
        </p:nvSpPr>
        <p:spPr>
          <a:xfrm>
            <a:off x="495215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hteck 20">
            <a:extLst>
              <a:ext uri="{FF2B5EF4-FFF2-40B4-BE49-F238E27FC236}">
                <a16:creationId xmlns:a16="http://schemas.microsoft.com/office/drawing/2014/main" id="{6C206A15-3F2B-1B86-96FD-EE505DBEE2F7}"/>
              </a:ext>
            </a:extLst>
          </p:cNvPr>
          <p:cNvSpPr/>
          <p:nvPr userDrawn="1"/>
        </p:nvSpPr>
        <p:spPr>
          <a:xfrm>
            <a:off x="8642350"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hteck 21">
            <a:extLst>
              <a:ext uri="{FF2B5EF4-FFF2-40B4-BE49-F238E27FC236}">
                <a16:creationId xmlns:a16="http://schemas.microsoft.com/office/drawing/2014/main" id="{5CAA000A-6673-090A-A53D-D28A9CFEBA9E}"/>
              </a:ext>
            </a:extLst>
          </p:cNvPr>
          <p:cNvSpPr/>
          <p:nvPr userDrawn="1"/>
        </p:nvSpPr>
        <p:spPr>
          <a:xfrm>
            <a:off x="1043220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Gerader Verbinder 25">
            <a:extLst>
              <a:ext uri="{FF2B5EF4-FFF2-40B4-BE49-F238E27FC236}">
                <a16:creationId xmlns:a16="http://schemas.microsoft.com/office/drawing/2014/main" id="{9B812437-4713-B378-AE14-1318C0E3D152}"/>
              </a:ext>
            </a:extLst>
          </p:cNvPr>
          <p:cNvCxnSpPr>
            <a:cxnSpLocks/>
          </p:cNvCxnSpPr>
          <p:nvPr userDrawn="1"/>
        </p:nvCxnSpPr>
        <p:spPr>
          <a:xfrm>
            <a:off x="83820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DE23888-CA02-5CC3-FF52-6F68081CC2A0}"/>
              </a:ext>
            </a:extLst>
          </p:cNvPr>
          <p:cNvCxnSpPr>
            <a:cxnSpLocks/>
          </p:cNvCxnSpPr>
          <p:nvPr userDrawn="1"/>
        </p:nvCxnSpPr>
        <p:spPr>
          <a:xfrm>
            <a:off x="268605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123F35B-8542-DF5C-E841-A6D053FFC533}"/>
              </a:ext>
            </a:extLst>
          </p:cNvPr>
          <p:cNvCxnSpPr>
            <a:cxnSpLocks/>
          </p:cNvCxnSpPr>
          <p:nvPr userDrawn="1"/>
        </p:nvCxnSpPr>
        <p:spPr>
          <a:xfrm>
            <a:off x="4521200" y="4316551"/>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B7B9223-E6B9-B370-AFDC-EA53EF362DD0}"/>
              </a:ext>
            </a:extLst>
          </p:cNvPr>
          <p:cNvCxnSpPr>
            <a:cxnSpLocks/>
          </p:cNvCxnSpPr>
          <p:nvPr userDrawn="1"/>
        </p:nvCxnSpPr>
        <p:spPr>
          <a:xfrm>
            <a:off x="635635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5A47133-2599-CBD5-72FB-8CBA3877AFD8}"/>
              </a:ext>
            </a:extLst>
          </p:cNvPr>
          <p:cNvCxnSpPr>
            <a:cxnSpLocks/>
          </p:cNvCxnSpPr>
          <p:nvPr userDrawn="1"/>
        </p:nvCxnSpPr>
        <p:spPr>
          <a:xfrm>
            <a:off x="819150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538C764-4E19-782A-4835-011B9FEB00AB}"/>
              </a:ext>
            </a:extLst>
          </p:cNvPr>
          <p:cNvCxnSpPr>
            <a:cxnSpLocks/>
          </p:cNvCxnSpPr>
          <p:nvPr userDrawn="1"/>
        </p:nvCxnSpPr>
        <p:spPr>
          <a:xfrm>
            <a:off x="10026650" y="4319609"/>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3DF30BA-2964-CE98-421A-F3E52CE9F491}"/>
              </a:ext>
            </a:extLst>
          </p:cNvPr>
          <p:cNvCxnSpPr>
            <a:cxnSpLocks/>
          </p:cNvCxnSpPr>
          <p:nvPr userDrawn="1"/>
        </p:nvCxnSpPr>
        <p:spPr>
          <a:xfrm>
            <a:off x="850900" y="6284760"/>
            <a:ext cx="107061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Bildplatzhalter 44">
            <a:extLst>
              <a:ext uri="{FF2B5EF4-FFF2-40B4-BE49-F238E27FC236}">
                <a16:creationId xmlns:a16="http://schemas.microsoft.com/office/drawing/2014/main" id="{1EEFF28D-C0EF-33DB-1FFC-462F8F1A58C4}"/>
              </a:ext>
            </a:extLst>
          </p:cNvPr>
          <p:cNvSpPr>
            <a:spLocks noGrp="1"/>
          </p:cNvSpPr>
          <p:nvPr>
            <p:ph type="pic" sz="quarter" idx="13"/>
          </p:nvPr>
        </p:nvSpPr>
        <p:spPr>
          <a:xfrm>
            <a:off x="946150" y="2430463"/>
            <a:ext cx="1338263" cy="1270000"/>
          </a:xfrm>
        </p:spPr>
        <p:txBody>
          <a:bodyPr/>
          <a:lstStyle>
            <a:lvl1pPr marL="0" indent="0">
              <a:buNone/>
              <a:defRPr/>
            </a:lvl1pPr>
          </a:lstStyle>
          <a:p>
            <a:endParaRPr lang="en-GB" dirty="0"/>
          </a:p>
        </p:txBody>
      </p:sp>
      <p:sp>
        <p:nvSpPr>
          <p:cNvPr id="46" name="Bildplatzhalter 44">
            <a:extLst>
              <a:ext uri="{FF2B5EF4-FFF2-40B4-BE49-F238E27FC236}">
                <a16:creationId xmlns:a16="http://schemas.microsoft.com/office/drawing/2014/main" id="{D3455476-CEDB-593E-5DCF-D43B804C5DC1}"/>
              </a:ext>
            </a:extLst>
          </p:cNvPr>
          <p:cNvSpPr>
            <a:spLocks noGrp="1"/>
          </p:cNvSpPr>
          <p:nvPr>
            <p:ph type="pic" sz="quarter" idx="14"/>
          </p:nvPr>
        </p:nvSpPr>
        <p:spPr>
          <a:xfrm>
            <a:off x="2782093" y="2425852"/>
            <a:ext cx="1338263" cy="1270000"/>
          </a:xfrm>
        </p:spPr>
        <p:txBody>
          <a:bodyPr/>
          <a:lstStyle>
            <a:lvl1pPr marL="0" indent="0">
              <a:buNone/>
              <a:defRPr/>
            </a:lvl1pPr>
          </a:lstStyle>
          <a:p>
            <a:endParaRPr lang="en-GB" dirty="0"/>
          </a:p>
        </p:txBody>
      </p:sp>
      <p:sp>
        <p:nvSpPr>
          <p:cNvPr id="47" name="Bildplatzhalter 44">
            <a:extLst>
              <a:ext uri="{FF2B5EF4-FFF2-40B4-BE49-F238E27FC236}">
                <a16:creationId xmlns:a16="http://schemas.microsoft.com/office/drawing/2014/main" id="{8C8B70F7-7165-446C-9301-F983CE64595D}"/>
              </a:ext>
            </a:extLst>
          </p:cNvPr>
          <p:cNvSpPr>
            <a:spLocks noGrp="1"/>
          </p:cNvSpPr>
          <p:nvPr>
            <p:ph type="pic" sz="quarter" idx="15"/>
          </p:nvPr>
        </p:nvSpPr>
        <p:spPr>
          <a:xfrm>
            <a:off x="4617243" y="2421175"/>
            <a:ext cx="1338263" cy="1270000"/>
          </a:xfrm>
        </p:spPr>
        <p:txBody>
          <a:bodyPr/>
          <a:lstStyle>
            <a:lvl1pPr marL="0" indent="0">
              <a:buNone/>
              <a:defRPr/>
            </a:lvl1pPr>
          </a:lstStyle>
          <a:p>
            <a:endParaRPr lang="en-GB" dirty="0"/>
          </a:p>
        </p:txBody>
      </p:sp>
      <p:sp>
        <p:nvSpPr>
          <p:cNvPr id="48" name="Bildplatzhalter 44">
            <a:extLst>
              <a:ext uri="{FF2B5EF4-FFF2-40B4-BE49-F238E27FC236}">
                <a16:creationId xmlns:a16="http://schemas.microsoft.com/office/drawing/2014/main" id="{90F92E63-B49E-2E00-98CA-D5D3C6C95197}"/>
              </a:ext>
            </a:extLst>
          </p:cNvPr>
          <p:cNvSpPr>
            <a:spLocks noGrp="1"/>
          </p:cNvSpPr>
          <p:nvPr>
            <p:ph type="pic" sz="quarter" idx="16"/>
          </p:nvPr>
        </p:nvSpPr>
        <p:spPr>
          <a:xfrm>
            <a:off x="6447164" y="2425354"/>
            <a:ext cx="1338263" cy="1270000"/>
          </a:xfrm>
        </p:spPr>
        <p:txBody>
          <a:bodyPr/>
          <a:lstStyle>
            <a:lvl1pPr marL="0" indent="0">
              <a:buNone/>
              <a:defRPr/>
            </a:lvl1pPr>
          </a:lstStyle>
          <a:p>
            <a:endParaRPr lang="en-GB" dirty="0"/>
          </a:p>
        </p:txBody>
      </p:sp>
      <p:sp>
        <p:nvSpPr>
          <p:cNvPr id="49" name="Bildplatzhalter 44">
            <a:extLst>
              <a:ext uri="{FF2B5EF4-FFF2-40B4-BE49-F238E27FC236}">
                <a16:creationId xmlns:a16="http://schemas.microsoft.com/office/drawing/2014/main" id="{AFC9B496-35ED-73F1-0A2E-D1A165370000}"/>
              </a:ext>
            </a:extLst>
          </p:cNvPr>
          <p:cNvSpPr>
            <a:spLocks noGrp="1"/>
          </p:cNvSpPr>
          <p:nvPr>
            <p:ph type="pic" sz="quarter" idx="17"/>
          </p:nvPr>
        </p:nvSpPr>
        <p:spPr>
          <a:xfrm>
            <a:off x="8283107" y="2420743"/>
            <a:ext cx="1338263" cy="1270000"/>
          </a:xfrm>
        </p:spPr>
        <p:txBody>
          <a:bodyPr/>
          <a:lstStyle>
            <a:lvl1pPr marL="0" indent="0">
              <a:buNone/>
              <a:defRPr/>
            </a:lvl1pPr>
          </a:lstStyle>
          <a:p>
            <a:endParaRPr lang="en-GB" dirty="0"/>
          </a:p>
        </p:txBody>
      </p:sp>
      <p:sp>
        <p:nvSpPr>
          <p:cNvPr id="50" name="Bildplatzhalter 44">
            <a:extLst>
              <a:ext uri="{FF2B5EF4-FFF2-40B4-BE49-F238E27FC236}">
                <a16:creationId xmlns:a16="http://schemas.microsoft.com/office/drawing/2014/main" id="{2742B852-30DF-3B68-664A-F04598E4A7AC}"/>
              </a:ext>
            </a:extLst>
          </p:cNvPr>
          <p:cNvSpPr>
            <a:spLocks noGrp="1"/>
          </p:cNvSpPr>
          <p:nvPr>
            <p:ph type="pic" sz="quarter" idx="18"/>
          </p:nvPr>
        </p:nvSpPr>
        <p:spPr>
          <a:xfrm>
            <a:off x="10118257" y="2416066"/>
            <a:ext cx="1338263" cy="1270000"/>
          </a:xfrm>
        </p:spPr>
        <p:txBody>
          <a:bodyPr/>
          <a:lstStyle>
            <a:lvl1pPr marL="0" indent="0">
              <a:buNone/>
              <a:defRPr/>
            </a:lvl1pPr>
          </a:lstStyle>
          <a:p>
            <a:endParaRPr lang="en-GB" dirty="0"/>
          </a:p>
        </p:txBody>
      </p:sp>
      <p:sp>
        <p:nvSpPr>
          <p:cNvPr id="52" name="Textplatzhalter 51">
            <a:extLst>
              <a:ext uri="{FF2B5EF4-FFF2-40B4-BE49-F238E27FC236}">
                <a16:creationId xmlns:a16="http://schemas.microsoft.com/office/drawing/2014/main" id="{B0B365FC-39DE-C1F3-FF7A-75307C0A9F70}"/>
              </a:ext>
            </a:extLst>
          </p:cNvPr>
          <p:cNvSpPr>
            <a:spLocks noGrp="1"/>
          </p:cNvSpPr>
          <p:nvPr>
            <p:ph type="body" sz="quarter" idx="19"/>
          </p:nvPr>
        </p:nvSpPr>
        <p:spPr>
          <a:xfrm>
            <a:off x="838200" y="4408488"/>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3" name="Textplatzhalter 51">
            <a:extLst>
              <a:ext uri="{FF2B5EF4-FFF2-40B4-BE49-F238E27FC236}">
                <a16:creationId xmlns:a16="http://schemas.microsoft.com/office/drawing/2014/main" id="{0EB023B1-7086-EB46-FF09-CFEA568A2177}"/>
              </a:ext>
            </a:extLst>
          </p:cNvPr>
          <p:cNvSpPr>
            <a:spLocks noGrp="1"/>
          </p:cNvSpPr>
          <p:nvPr>
            <p:ph type="body" sz="quarter" idx="20"/>
          </p:nvPr>
        </p:nvSpPr>
        <p:spPr>
          <a:xfrm>
            <a:off x="2686050" y="4429160"/>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4" name="Textplatzhalter 51">
            <a:extLst>
              <a:ext uri="{FF2B5EF4-FFF2-40B4-BE49-F238E27FC236}">
                <a16:creationId xmlns:a16="http://schemas.microsoft.com/office/drawing/2014/main" id="{2C834918-5499-20C6-EBDA-7C01756432D1}"/>
              </a:ext>
            </a:extLst>
          </p:cNvPr>
          <p:cNvSpPr>
            <a:spLocks noGrp="1"/>
          </p:cNvSpPr>
          <p:nvPr>
            <p:ph type="body" sz="quarter" idx="21"/>
          </p:nvPr>
        </p:nvSpPr>
        <p:spPr>
          <a:xfrm>
            <a:off x="4552950" y="4435375"/>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5" name="Textplatzhalter 51">
            <a:extLst>
              <a:ext uri="{FF2B5EF4-FFF2-40B4-BE49-F238E27FC236}">
                <a16:creationId xmlns:a16="http://schemas.microsoft.com/office/drawing/2014/main" id="{C39B76E4-5109-BB4A-0721-E60819F5F145}"/>
              </a:ext>
            </a:extLst>
          </p:cNvPr>
          <p:cNvSpPr>
            <a:spLocks noGrp="1"/>
          </p:cNvSpPr>
          <p:nvPr>
            <p:ph type="body" sz="quarter" idx="22"/>
          </p:nvPr>
        </p:nvSpPr>
        <p:spPr>
          <a:xfrm>
            <a:off x="6356350" y="4446680"/>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6" name="Textplatzhalter 51">
            <a:extLst>
              <a:ext uri="{FF2B5EF4-FFF2-40B4-BE49-F238E27FC236}">
                <a16:creationId xmlns:a16="http://schemas.microsoft.com/office/drawing/2014/main" id="{0B6EE36C-0CDE-3FC1-8109-ECFDCB72D9B8}"/>
              </a:ext>
            </a:extLst>
          </p:cNvPr>
          <p:cNvSpPr>
            <a:spLocks noGrp="1"/>
          </p:cNvSpPr>
          <p:nvPr>
            <p:ph type="body" sz="quarter" idx="23"/>
          </p:nvPr>
        </p:nvSpPr>
        <p:spPr>
          <a:xfrm>
            <a:off x="8204200" y="4467352"/>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7" name="Textplatzhalter 51">
            <a:extLst>
              <a:ext uri="{FF2B5EF4-FFF2-40B4-BE49-F238E27FC236}">
                <a16:creationId xmlns:a16="http://schemas.microsoft.com/office/drawing/2014/main" id="{49247D85-B2B8-34E6-952D-FD9146A0B662}"/>
              </a:ext>
            </a:extLst>
          </p:cNvPr>
          <p:cNvSpPr>
            <a:spLocks noGrp="1"/>
          </p:cNvSpPr>
          <p:nvPr>
            <p:ph type="body" sz="quarter" idx="24"/>
          </p:nvPr>
        </p:nvSpPr>
        <p:spPr>
          <a:xfrm>
            <a:off x="10071100" y="4473567"/>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048490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anstaltungsübersic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6367" y="1835064"/>
            <a:ext cx="12294296" cy="5022936"/>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hasCustomPrompt="1"/>
          </p:nvPr>
        </p:nvSpPr>
        <p:spPr/>
        <p:txBody>
          <a:bodyPr/>
          <a:lstStyle>
            <a:lvl1pPr>
              <a:defRPr/>
            </a:lvl1pPr>
          </a:lstStyle>
          <a:p>
            <a:r>
              <a:rPr lang="de-DE" dirty="0"/>
              <a:t>Unsere Veranstaltungen</a:t>
            </a:r>
            <a:endParaRPr lang="en-GB" dirty="0"/>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
        <p:nvSpPr>
          <p:cNvPr id="4" name="Rechteck 3">
            <a:extLst>
              <a:ext uri="{FF2B5EF4-FFF2-40B4-BE49-F238E27FC236}">
                <a16:creationId xmlns:a16="http://schemas.microsoft.com/office/drawing/2014/main" id="{02E96B61-AB0E-A979-490B-0226C2B4C45D}"/>
              </a:ext>
            </a:extLst>
          </p:cNvPr>
          <p:cNvSpPr/>
          <p:nvPr userDrawn="1"/>
        </p:nvSpPr>
        <p:spPr>
          <a:xfrm>
            <a:off x="8509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eck 6">
            <a:extLst>
              <a:ext uri="{FF2B5EF4-FFF2-40B4-BE49-F238E27FC236}">
                <a16:creationId xmlns:a16="http://schemas.microsoft.com/office/drawing/2014/main" id="{B3B871E5-6AED-53A9-12F1-2DC16A374793}"/>
              </a:ext>
            </a:extLst>
          </p:cNvPr>
          <p:cNvSpPr/>
          <p:nvPr userDrawn="1"/>
        </p:nvSpPr>
        <p:spPr>
          <a:xfrm>
            <a:off x="26860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2C25CA23-ED95-270A-8DE8-43E32565934E}"/>
              </a:ext>
            </a:extLst>
          </p:cNvPr>
          <p:cNvSpPr/>
          <p:nvPr userDrawn="1"/>
        </p:nvSpPr>
        <p:spPr>
          <a:xfrm>
            <a:off x="45212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9C041108-49B7-0C26-3DB4-29BFC61E982E}"/>
              </a:ext>
            </a:extLst>
          </p:cNvPr>
          <p:cNvSpPr/>
          <p:nvPr userDrawn="1"/>
        </p:nvSpPr>
        <p:spPr>
          <a:xfrm>
            <a:off x="63563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hteck 11">
            <a:extLst>
              <a:ext uri="{FF2B5EF4-FFF2-40B4-BE49-F238E27FC236}">
                <a16:creationId xmlns:a16="http://schemas.microsoft.com/office/drawing/2014/main" id="{048887E5-0222-F6EF-E164-CF602527804A}"/>
              </a:ext>
            </a:extLst>
          </p:cNvPr>
          <p:cNvSpPr/>
          <p:nvPr userDrawn="1"/>
        </p:nvSpPr>
        <p:spPr>
          <a:xfrm>
            <a:off x="819150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a:extLst>
              <a:ext uri="{FF2B5EF4-FFF2-40B4-BE49-F238E27FC236}">
                <a16:creationId xmlns:a16="http://schemas.microsoft.com/office/drawing/2014/main" id="{602FF134-E949-4641-BCEA-7260AB8E87CF}"/>
              </a:ext>
            </a:extLst>
          </p:cNvPr>
          <p:cNvSpPr/>
          <p:nvPr userDrawn="1"/>
        </p:nvSpPr>
        <p:spPr>
          <a:xfrm>
            <a:off x="10026650" y="2286000"/>
            <a:ext cx="1530350" cy="1873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16">
            <a:extLst>
              <a:ext uri="{FF2B5EF4-FFF2-40B4-BE49-F238E27FC236}">
                <a16:creationId xmlns:a16="http://schemas.microsoft.com/office/drawing/2014/main" id="{76EA963F-D44A-58A9-72FD-1D4AB1726DA5}"/>
              </a:ext>
            </a:extLst>
          </p:cNvPr>
          <p:cNvSpPr/>
          <p:nvPr userDrawn="1"/>
        </p:nvSpPr>
        <p:spPr>
          <a:xfrm>
            <a:off x="6807200" y="2122488"/>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7">
            <a:extLst>
              <a:ext uri="{FF2B5EF4-FFF2-40B4-BE49-F238E27FC236}">
                <a16:creationId xmlns:a16="http://schemas.microsoft.com/office/drawing/2014/main" id="{BB93A9F8-9018-B364-30CD-13A0D336E31C}"/>
              </a:ext>
            </a:extLst>
          </p:cNvPr>
          <p:cNvSpPr/>
          <p:nvPr userDrawn="1"/>
        </p:nvSpPr>
        <p:spPr>
          <a:xfrm>
            <a:off x="1301750" y="2122488"/>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hteck 18">
            <a:extLst>
              <a:ext uri="{FF2B5EF4-FFF2-40B4-BE49-F238E27FC236}">
                <a16:creationId xmlns:a16="http://schemas.microsoft.com/office/drawing/2014/main" id="{40C5EF9E-D3AC-C2B1-209E-2FB314D4C26B}"/>
              </a:ext>
            </a:extLst>
          </p:cNvPr>
          <p:cNvSpPr/>
          <p:nvPr userDrawn="1"/>
        </p:nvSpPr>
        <p:spPr>
          <a:xfrm>
            <a:off x="309160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hteck 19">
            <a:extLst>
              <a:ext uri="{FF2B5EF4-FFF2-40B4-BE49-F238E27FC236}">
                <a16:creationId xmlns:a16="http://schemas.microsoft.com/office/drawing/2014/main" id="{42673F01-82AA-C356-5365-21608AAAEE26}"/>
              </a:ext>
            </a:extLst>
          </p:cNvPr>
          <p:cNvSpPr/>
          <p:nvPr userDrawn="1"/>
        </p:nvSpPr>
        <p:spPr>
          <a:xfrm>
            <a:off x="495215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hteck 20">
            <a:extLst>
              <a:ext uri="{FF2B5EF4-FFF2-40B4-BE49-F238E27FC236}">
                <a16:creationId xmlns:a16="http://schemas.microsoft.com/office/drawing/2014/main" id="{6C206A15-3F2B-1B86-96FD-EE505DBEE2F7}"/>
              </a:ext>
            </a:extLst>
          </p:cNvPr>
          <p:cNvSpPr/>
          <p:nvPr userDrawn="1"/>
        </p:nvSpPr>
        <p:spPr>
          <a:xfrm>
            <a:off x="8642350"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hteck 21">
            <a:extLst>
              <a:ext uri="{FF2B5EF4-FFF2-40B4-BE49-F238E27FC236}">
                <a16:creationId xmlns:a16="http://schemas.microsoft.com/office/drawing/2014/main" id="{5CAA000A-6673-090A-A53D-D28A9CFEBA9E}"/>
              </a:ext>
            </a:extLst>
          </p:cNvPr>
          <p:cNvSpPr/>
          <p:nvPr userDrawn="1"/>
        </p:nvSpPr>
        <p:spPr>
          <a:xfrm>
            <a:off x="10432202" y="2106613"/>
            <a:ext cx="719246" cy="24765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Gerader Verbinder 25">
            <a:extLst>
              <a:ext uri="{FF2B5EF4-FFF2-40B4-BE49-F238E27FC236}">
                <a16:creationId xmlns:a16="http://schemas.microsoft.com/office/drawing/2014/main" id="{9B812437-4713-B378-AE14-1318C0E3D152}"/>
              </a:ext>
            </a:extLst>
          </p:cNvPr>
          <p:cNvCxnSpPr>
            <a:cxnSpLocks/>
          </p:cNvCxnSpPr>
          <p:nvPr userDrawn="1"/>
        </p:nvCxnSpPr>
        <p:spPr>
          <a:xfrm>
            <a:off x="83820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4DE23888-CA02-5CC3-FF52-6F68081CC2A0}"/>
              </a:ext>
            </a:extLst>
          </p:cNvPr>
          <p:cNvCxnSpPr>
            <a:cxnSpLocks/>
          </p:cNvCxnSpPr>
          <p:nvPr userDrawn="1"/>
        </p:nvCxnSpPr>
        <p:spPr>
          <a:xfrm>
            <a:off x="268605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123F35B-8542-DF5C-E841-A6D053FFC533}"/>
              </a:ext>
            </a:extLst>
          </p:cNvPr>
          <p:cNvCxnSpPr>
            <a:cxnSpLocks/>
          </p:cNvCxnSpPr>
          <p:nvPr userDrawn="1"/>
        </p:nvCxnSpPr>
        <p:spPr>
          <a:xfrm>
            <a:off x="4521200" y="4316551"/>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B7B9223-E6B9-B370-AFDC-EA53EF362DD0}"/>
              </a:ext>
            </a:extLst>
          </p:cNvPr>
          <p:cNvCxnSpPr>
            <a:cxnSpLocks/>
          </p:cNvCxnSpPr>
          <p:nvPr userDrawn="1"/>
        </p:nvCxnSpPr>
        <p:spPr>
          <a:xfrm>
            <a:off x="635635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F5A47133-2599-CBD5-72FB-8CBA3877AFD8}"/>
              </a:ext>
            </a:extLst>
          </p:cNvPr>
          <p:cNvCxnSpPr>
            <a:cxnSpLocks/>
          </p:cNvCxnSpPr>
          <p:nvPr userDrawn="1"/>
        </p:nvCxnSpPr>
        <p:spPr>
          <a:xfrm>
            <a:off x="8191500" y="4316086"/>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D538C764-4E19-782A-4835-011B9FEB00AB}"/>
              </a:ext>
            </a:extLst>
          </p:cNvPr>
          <p:cNvCxnSpPr>
            <a:cxnSpLocks/>
          </p:cNvCxnSpPr>
          <p:nvPr userDrawn="1"/>
        </p:nvCxnSpPr>
        <p:spPr>
          <a:xfrm>
            <a:off x="10026650" y="4319609"/>
            <a:ext cx="15303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3DF30BA-2964-CE98-421A-F3E52CE9F491}"/>
              </a:ext>
            </a:extLst>
          </p:cNvPr>
          <p:cNvCxnSpPr>
            <a:cxnSpLocks/>
          </p:cNvCxnSpPr>
          <p:nvPr userDrawn="1"/>
        </p:nvCxnSpPr>
        <p:spPr>
          <a:xfrm>
            <a:off x="850900" y="6284760"/>
            <a:ext cx="107061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Bildplatzhalter 44">
            <a:extLst>
              <a:ext uri="{FF2B5EF4-FFF2-40B4-BE49-F238E27FC236}">
                <a16:creationId xmlns:a16="http://schemas.microsoft.com/office/drawing/2014/main" id="{1EEFF28D-C0EF-33DB-1FFC-462F8F1A58C4}"/>
              </a:ext>
            </a:extLst>
          </p:cNvPr>
          <p:cNvSpPr>
            <a:spLocks noGrp="1"/>
          </p:cNvSpPr>
          <p:nvPr>
            <p:ph type="pic" sz="quarter" idx="13"/>
          </p:nvPr>
        </p:nvSpPr>
        <p:spPr>
          <a:xfrm>
            <a:off x="946150" y="2430463"/>
            <a:ext cx="1338263" cy="1270000"/>
          </a:xfrm>
        </p:spPr>
        <p:txBody>
          <a:bodyPr/>
          <a:lstStyle>
            <a:lvl1pPr marL="0" indent="0">
              <a:buNone/>
              <a:defRPr/>
            </a:lvl1pPr>
          </a:lstStyle>
          <a:p>
            <a:endParaRPr lang="en-GB" dirty="0"/>
          </a:p>
        </p:txBody>
      </p:sp>
      <p:sp>
        <p:nvSpPr>
          <p:cNvPr id="46" name="Bildplatzhalter 44">
            <a:extLst>
              <a:ext uri="{FF2B5EF4-FFF2-40B4-BE49-F238E27FC236}">
                <a16:creationId xmlns:a16="http://schemas.microsoft.com/office/drawing/2014/main" id="{D3455476-CEDB-593E-5DCF-D43B804C5DC1}"/>
              </a:ext>
            </a:extLst>
          </p:cNvPr>
          <p:cNvSpPr>
            <a:spLocks noGrp="1"/>
          </p:cNvSpPr>
          <p:nvPr>
            <p:ph type="pic" sz="quarter" idx="14"/>
          </p:nvPr>
        </p:nvSpPr>
        <p:spPr>
          <a:xfrm>
            <a:off x="2782093" y="2425852"/>
            <a:ext cx="1338263" cy="1270000"/>
          </a:xfrm>
        </p:spPr>
        <p:txBody>
          <a:bodyPr/>
          <a:lstStyle>
            <a:lvl1pPr marL="0" indent="0">
              <a:buNone/>
              <a:defRPr/>
            </a:lvl1pPr>
          </a:lstStyle>
          <a:p>
            <a:endParaRPr lang="en-GB" dirty="0"/>
          </a:p>
        </p:txBody>
      </p:sp>
      <p:sp>
        <p:nvSpPr>
          <p:cNvPr id="47" name="Bildplatzhalter 44">
            <a:extLst>
              <a:ext uri="{FF2B5EF4-FFF2-40B4-BE49-F238E27FC236}">
                <a16:creationId xmlns:a16="http://schemas.microsoft.com/office/drawing/2014/main" id="{8C8B70F7-7165-446C-9301-F983CE64595D}"/>
              </a:ext>
            </a:extLst>
          </p:cNvPr>
          <p:cNvSpPr>
            <a:spLocks noGrp="1"/>
          </p:cNvSpPr>
          <p:nvPr>
            <p:ph type="pic" sz="quarter" idx="15"/>
          </p:nvPr>
        </p:nvSpPr>
        <p:spPr>
          <a:xfrm>
            <a:off x="4617243" y="2421175"/>
            <a:ext cx="1338263" cy="1270000"/>
          </a:xfrm>
        </p:spPr>
        <p:txBody>
          <a:bodyPr/>
          <a:lstStyle>
            <a:lvl1pPr marL="0" indent="0">
              <a:buNone/>
              <a:defRPr/>
            </a:lvl1pPr>
          </a:lstStyle>
          <a:p>
            <a:endParaRPr lang="en-GB" dirty="0"/>
          </a:p>
        </p:txBody>
      </p:sp>
      <p:sp>
        <p:nvSpPr>
          <p:cNvPr id="48" name="Bildplatzhalter 44">
            <a:extLst>
              <a:ext uri="{FF2B5EF4-FFF2-40B4-BE49-F238E27FC236}">
                <a16:creationId xmlns:a16="http://schemas.microsoft.com/office/drawing/2014/main" id="{90F92E63-B49E-2E00-98CA-D5D3C6C95197}"/>
              </a:ext>
            </a:extLst>
          </p:cNvPr>
          <p:cNvSpPr>
            <a:spLocks noGrp="1"/>
          </p:cNvSpPr>
          <p:nvPr>
            <p:ph type="pic" sz="quarter" idx="16"/>
          </p:nvPr>
        </p:nvSpPr>
        <p:spPr>
          <a:xfrm>
            <a:off x="6447164" y="2425354"/>
            <a:ext cx="1338263" cy="1270000"/>
          </a:xfrm>
        </p:spPr>
        <p:txBody>
          <a:bodyPr/>
          <a:lstStyle>
            <a:lvl1pPr marL="0" indent="0">
              <a:buNone/>
              <a:defRPr/>
            </a:lvl1pPr>
          </a:lstStyle>
          <a:p>
            <a:endParaRPr lang="en-GB" dirty="0"/>
          </a:p>
        </p:txBody>
      </p:sp>
      <p:sp>
        <p:nvSpPr>
          <p:cNvPr id="49" name="Bildplatzhalter 44">
            <a:extLst>
              <a:ext uri="{FF2B5EF4-FFF2-40B4-BE49-F238E27FC236}">
                <a16:creationId xmlns:a16="http://schemas.microsoft.com/office/drawing/2014/main" id="{AFC9B496-35ED-73F1-0A2E-D1A165370000}"/>
              </a:ext>
            </a:extLst>
          </p:cNvPr>
          <p:cNvSpPr>
            <a:spLocks noGrp="1"/>
          </p:cNvSpPr>
          <p:nvPr>
            <p:ph type="pic" sz="quarter" idx="17"/>
          </p:nvPr>
        </p:nvSpPr>
        <p:spPr>
          <a:xfrm>
            <a:off x="8283107" y="2420743"/>
            <a:ext cx="1338263" cy="1270000"/>
          </a:xfrm>
        </p:spPr>
        <p:txBody>
          <a:bodyPr/>
          <a:lstStyle>
            <a:lvl1pPr marL="0" indent="0">
              <a:buNone/>
              <a:defRPr/>
            </a:lvl1pPr>
          </a:lstStyle>
          <a:p>
            <a:endParaRPr lang="en-GB" dirty="0"/>
          </a:p>
        </p:txBody>
      </p:sp>
      <p:sp>
        <p:nvSpPr>
          <p:cNvPr id="50" name="Bildplatzhalter 44">
            <a:extLst>
              <a:ext uri="{FF2B5EF4-FFF2-40B4-BE49-F238E27FC236}">
                <a16:creationId xmlns:a16="http://schemas.microsoft.com/office/drawing/2014/main" id="{2742B852-30DF-3B68-664A-F04598E4A7AC}"/>
              </a:ext>
            </a:extLst>
          </p:cNvPr>
          <p:cNvSpPr>
            <a:spLocks noGrp="1"/>
          </p:cNvSpPr>
          <p:nvPr>
            <p:ph type="pic" sz="quarter" idx="18"/>
          </p:nvPr>
        </p:nvSpPr>
        <p:spPr>
          <a:xfrm>
            <a:off x="10118257" y="2416066"/>
            <a:ext cx="1338263" cy="1270000"/>
          </a:xfrm>
        </p:spPr>
        <p:txBody>
          <a:bodyPr/>
          <a:lstStyle>
            <a:lvl1pPr marL="0" indent="0">
              <a:buNone/>
              <a:defRPr/>
            </a:lvl1pPr>
          </a:lstStyle>
          <a:p>
            <a:endParaRPr lang="en-GB" dirty="0"/>
          </a:p>
        </p:txBody>
      </p:sp>
      <p:sp>
        <p:nvSpPr>
          <p:cNvPr id="52" name="Textplatzhalter 51">
            <a:extLst>
              <a:ext uri="{FF2B5EF4-FFF2-40B4-BE49-F238E27FC236}">
                <a16:creationId xmlns:a16="http://schemas.microsoft.com/office/drawing/2014/main" id="{B0B365FC-39DE-C1F3-FF7A-75307C0A9F70}"/>
              </a:ext>
            </a:extLst>
          </p:cNvPr>
          <p:cNvSpPr>
            <a:spLocks noGrp="1"/>
          </p:cNvSpPr>
          <p:nvPr>
            <p:ph type="body" sz="quarter" idx="19"/>
          </p:nvPr>
        </p:nvSpPr>
        <p:spPr>
          <a:xfrm>
            <a:off x="838200" y="4408488"/>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3" name="Textplatzhalter 51">
            <a:extLst>
              <a:ext uri="{FF2B5EF4-FFF2-40B4-BE49-F238E27FC236}">
                <a16:creationId xmlns:a16="http://schemas.microsoft.com/office/drawing/2014/main" id="{0EB023B1-7086-EB46-FF09-CFEA568A2177}"/>
              </a:ext>
            </a:extLst>
          </p:cNvPr>
          <p:cNvSpPr>
            <a:spLocks noGrp="1"/>
          </p:cNvSpPr>
          <p:nvPr>
            <p:ph type="body" sz="quarter" idx="20"/>
          </p:nvPr>
        </p:nvSpPr>
        <p:spPr>
          <a:xfrm>
            <a:off x="2686050" y="4429160"/>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4" name="Textplatzhalter 51">
            <a:extLst>
              <a:ext uri="{FF2B5EF4-FFF2-40B4-BE49-F238E27FC236}">
                <a16:creationId xmlns:a16="http://schemas.microsoft.com/office/drawing/2014/main" id="{2C834918-5499-20C6-EBDA-7C01756432D1}"/>
              </a:ext>
            </a:extLst>
          </p:cNvPr>
          <p:cNvSpPr>
            <a:spLocks noGrp="1"/>
          </p:cNvSpPr>
          <p:nvPr>
            <p:ph type="body" sz="quarter" idx="21"/>
          </p:nvPr>
        </p:nvSpPr>
        <p:spPr>
          <a:xfrm>
            <a:off x="4552950" y="4435375"/>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5" name="Textplatzhalter 51">
            <a:extLst>
              <a:ext uri="{FF2B5EF4-FFF2-40B4-BE49-F238E27FC236}">
                <a16:creationId xmlns:a16="http://schemas.microsoft.com/office/drawing/2014/main" id="{C39B76E4-5109-BB4A-0721-E60819F5F145}"/>
              </a:ext>
            </a:extLst>
          </p:cNvPr>
          <p:cNvSpPr>
            <a:spLocks noGrp="1"/>
          </p:cNvSpPr>
          <p:nvPr>
            <p:ph type="body" sz="quarter" idx="22"/>
          </p:nvPr>
        </p:nvSpPr>
        <p:spPr>
          <a:xfrm>
            <a:off x="6356350" y="4446680"/>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6" name="Textplatzhalter 51">
            <a:extLst>
              <a:ext uri="{FF2B5EF4-FFF2-40B4-BE49-F238E27FC236}">
                <a16:creationId xmlns:a16="http://schemas.microsoft.com/office/drawing/2014/main" id="{0B6EE36C-0CDE-3FC1-8109-ECFDCB72D9B8}"/>
              </a:ext>
            </a:extLst>
          </p:cNvPr>
          <p:cNvSpPr>
            <a:spLocks noGrp="1"/>
          </p:cNvSpPr>
          <p:nvPr>
            <p:ph type="body" sz="quarter" idx="23"/>
          </p:nvPr>
        </p:nvSpPr>
        <p:spPr>
          <a:xfrm>
            <a:off x="8204200" y="4467352"/>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7" name="Textplatzhalter 51">
            <a:extLst>
              <a:ext uri="{FF2B5EF4-FFF2-40B4-BE49-F238E27FC236}">
                <a16:creationId xmlns:a16="http://schemas.microsoft.com/office/drawing/2014/main" id="{49247D85-B2B8-34E6-952D-FD9146A0B662}"/>
              </a:ext>
            </a:extLst>
          </p:cNvPr>
          <p:cNvSpPr>
            <a:spLocks noGrp="1"/>
          </p:cNvSpPr>
          <p:nvPr>
            <p:ph type="body" sz="quarter" idx="24"/>
          </p:nvPr>
        </p:nvSpPr>
        <p:spPr>
          <a:xfrm>
            <a:off x="10071100" y="4473567"/>
            <a:ext cx="1543050" cy="17399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34065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Veranstaltung Einzel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BF5004F-8850-0831-16E8-A3783F7B6EC1}"/>
              </a:ext>
            </a:extLst>
          </p:cNvPr>
          <p:cNvSpPr/>
          <p:nvPr userDrawn="1"/>
        </p:nvSpPr>
        <p:spPr>
          <a:xfrm>
            <a:off x="-81419" y="0"/>
            <a:ext cx="5066778" cy="68579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761BAB82-A577-43D3-9202-4B74BAEC3E05}"/>
              </a:ext>
            </a:extLst>
          </p:cNvPr>
          <p:cNvSpPr>
            <a:spLocks noGrp="1"/>
          </p:cNvSpPr>
          <p:nvPr>
            <p:ph type="title" hasCustomPrompt="1"/>
          </p:nvPr>
        </p:nvSpPr>
        <p:spPr>
          <a:xfrm>
            <a:off x="839788" y="457200"/>
            <a:ext cx="3932237" cy="1600200"/>
          </a:xfrm>
        </p:spPr>
        <p:txBody>
          <a:bodyPr anchor="b"/>
          <a:lstStyle>
            <a:lvl1pPr>
              <a:defRPr sz="3200">
                <a:solidFill>
                  <a:schemeClr val="bg2"/>
                </a:solidFill>
              </a:defRPr>
            </a:lvl1pPr>
          </a:lstStyle>
          <a:p>
            <a:r>
              <a:rPr lang="de-DE" dirty="0"/>
              <a:t>Veranstaltung</a:t>
            </a:r>
            <a:endParaRPr lang="en-GB" dirty="0"/>
          </a:p>
        </p:txBody>
      </p:sp>
      <p:sp>
        <p:nvSpPr>
          <p:cNvPr id="4" name="Textplatzhalter 3">
            <a:extLst>
              <a:ext uri="{FF2B5EF4-FFF2-40B4-BE49-F238E27FC236}">
                <a16:creationId xmlns:a16="http://schemas.microsoft.com/office/drawing/2014/main" id="{FD1B6879-98F3-7669-748B-A0BEB4FA0484}"/>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F118313A-4B06-7E29-74C5-C1274A42163C}"/>
              </a:ext>
            </a:extLst>
          </p:cNvPr>
          <p:cNvSpPr>
            <a:spLocks noGrp="1"/>
          </p:cNvSpPr>
          <p:nvPr>
            <p:ph type="dt" sz="half" idx="10"/>
          </p:nvPr>
        </p:nvSpPr>
        <p:spPr/>
        <p:txBody>
          <a:bodyPr/>
          <a:lstStyle/>
          <a:p>
            <a:fld id="{7A726A67-20D0-4437-BC2B-868A02EC23BD}" type="datetimeFigureOut">
              <a:rPr lang="en-GB" smtClean="0"/>
              <a:t>05/04/2024</a:t>
            </a:fld>
            <a:endParaRPr lang="en-GB"/>
          </a:p>
        </p:txBody>
      </p:sp>
      <p:sp>
        <p:nvSpPr>
          <p:cNvPr id="7" name="Foliennummernplatzhalter 6">
            <a:extLst>
              <a:ext uri="{FF2B5EF4-FFF2-40B4-BE49-F238E27FC236}">
                <a16:creationId xmlns:a16="http://schemas.microsoft.com/office/drawing/2014/main" id="{207B6886-D223-AB8B-6E0B-FFBF4BD5AE49}"/>
              </a:ext>
            </a:extLst>
          </p:cNvPr>
          <p:cNvSpPr>
            <a:spLocks noGrp="1"/>
          </p:cNvSpPr>
          <p:nvPr>
            <p:ph type="sldNum" sz="quarter" idx="12"/>
          </p:nvPr>
        </p:nvSpPr>
        <p:spPr/>
        <p:txBody>
          <a:bodyPr/>
          <a:lstStyle/>
          <a:p>
            <a:fld id="{F217DB52-4FB5-42A2-AC48-404CB4B5233C}" type="slidenum">
              <a:rPr lang="en-GB" smtClean="0"/>
              <a:t>‹Nr.›</a:t>
            </a:fld>
            <a:endParaRPr lang="en-GB"/>
          </a:p>
        </p:txBody>
      </p:sp>
      <p:sp>
        <p:nvSpPr>
          <p:cNvPr id="6" name="Rechteck 5">
            <a:extLst>
              <a:ext uri="{FF2B5EF4-FFF2-40B4-BE49-F238E27FC236}">
                <a16:creationId xmlns:a16="http://schemas.microsoft.com/office/drawing/2014/main" id="{84254DCF-AC12-40CB-B195-C6280F364F0C}"/>
              </a:ext>
            </a:extLst>
          </p:cNvPr>
          <p:cNvSpPr/>
          <p:nvPr userDrawn="1"/>
        </p:nvSpPr>
        <p:spPr>
          <a:xfrm>
            <a:off x="6100719" y="1070975"/>
            <a:ext cx="5204020" cy="4822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a:extLst>
              <a:ext uri="{FF2B5EF4-FFF2-40B4-BE49-F238E27FC236}">
                <a16:creationId xmlns:a16="http://schemas.microsoft.com/office/drawing/2014/main" id="{BB1C1446-9D54-FF88-3C57-C26516E18B47}"/>
              </a:ext>
            </a:extLst>
          </p:cNvPr>
          <p:cNvSpPr/>
          <p:nvPr userDrawn="1"/>
        </p:nvSpPr>
        <p:spPr>
          <a:xfrm>
            <a:off x="7581840" y="574546"/>
            <a:ext cx="2445826" cy="637553"/>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Bildplatzhalter 44">
            <a:extLst>
              <a:ext uri="{FF2B5EF4-FFF2-40B4-BE49-F238E27FC236}">
                <a16:creationId xmlns:a16="http://schemas.microsoft.com/office/drawing/2014/main" id="{019B5E96-A77E-BD2D-66F7-B119EFB57374}"/>
              </a:ext>
            </a:extLst>
          </p:cNvPr>
          <p:cNvSpPr>
            <a:spLocks noGrp="1"/>
          </p:cNvSpPr>
          <p:nvPr>
            <p:ph type="pic" sz="quarter" idx="13"/>
          </p:nvPr>
        </p:nvSpPr>
        <p:spPr>
          <a:xfrm>
            <a:off x="6452752" y="1415853"/>
            <a:ext cx="4550820" cy="3269505"/>
          </a:xfrm>
        </p:spPr>
        <p:txBody>
          <a:bodyPr/>
          <a:lstStyle>
            <a:lvl1pPr marL="0" indent="0">
              <a:buNone/>
              <a:defRPr/>
            </a:lvl1pPr>
          </a:lstStyle>
          <a:p>
            <a:endParaRPr lang="en-GB" dirty="0"/>
          </a:p>
        </p:txBody>
      </p:sp>
    </p:spTree>
    <p:extLst>
      <p:ext uri="{BB962C8B-B14F-4D97-AF65-F5344CB8AC3E}">
        <p14:creationId xmlns:p14="http://schemas.microsoft.com/office/powerpoint/2010/main" val="330987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eranstaltung Einzel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BF5004F-8850-0831-16E8-A3783F7B6EC1}"/>
              </a:ext>
            </a:extLst>
          </p:cNvPr>
          <p:cNvSpPr/>
          <p:nvPr userDrawn="1"/>
        </p:nvSpPr>
        <p:spPr>
          <a:xfrm>
            <a:off x="-81419" y="0"/>
            <a:ext cx="5066778"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761BAB82-A577-43D3-9202-4B74BAEC3E05}"/>
              </a:ext>
            </a:extLst>
          </p:cNvPr>
          <p:cNvSpPr>
            <a:spLocks noGrp="1"/>
          </p:cNvSpPr>
          <p:nvPr>
            <p:ph type="title" hasCustomPrompt="1"/>
          </p:nvPr>
        </p:nvSpPr>
        <p:spPr>
          <a:xfrm>
            <a:off x="839788" y="457200"/>
            <a:ext cx="3932237" cy="1600200"/>
          </a:xfrm>
        </p:spPr>
        <p:txBody>
          <a:bodyPr anchor="b"/>
          <a:lstStyle>
            <a:lvl1pPr>
              <a:defRPr sz="3200">
                <a:solidFill>
                  <a:schemeClr val="bg2"/>
                </a:solidFill>
              </a:defRPr>
            </a:lvl1pPr>
          </a:lstStyle>
          <a:p>
            <a:r>
              <a:rPr lang="de-DE" dirty="0"/>
              <a:t>Veranstaltung</a:t>
            </a:r>
            <a:endParaRPr lang="en-GB" dirty="0"/>
          </a:p>
        </p:txBody>
      </p:sp>
      <p:sp>
        <p:nvSpPr>
          <p:cNvPr id="4" name="Textplatzhalter 3">
            <a:extLst>
              <a:ext uri="{FF2B5EF4-FFF2-40B4-BE49-F238E27FC236}">
                <a16:creationId xmlns:a16="http://schemas.microsoft.com/office/drawing/2014/main" id="{FD1B6879-98F3-7669-748B-A0BEB4FA0484}"/>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F118313A-4B06-7E29-74C5-C1274A42163C}"/>
              </a:ext>
            </a:extLst>
          </p:cNvPr>
          <p:cNvSpPr>
            <a:spLocks noGrp="1"/>
          </p:cNvSpPr>
          <p:nvPr>
            <p:ph type="dt" sz="half" idx="10"/>
          </p:nvPr>
        </p:nvSpPr>
        <p:spPr/>
        <p:txBody>
          <a:bodyPr/>
          <a:lstStyle/>
          <a:p>
            <a:fld id="{7A726A67-20D0-4437-BC2B-868A02EC23BD}" type="datetimeFigureOut">
              <a:rPr lang="en-GB" smtClean="0"/>
              <a:t>05/04/2024</a:t>
            </a:fld>
            <a:endParaRPr lang="en-GB"/>
          </a:p>
        </p:txBody>
      </p:sp>
      <p:sp>
        <p:nvSpPr>
          <p:cNvPr id="7" name="Foliennummernplatzhalter 6">
            <a:extLst>
              <a:ext uri="{FF2B5EF4-FFF2-40B4-BE49-F238E27FC236}">
                <a16:creationId xmlns:a16="http://schemas.microsoft.com/office/drawing/2014/main" id="{207B6886-D223-AB8B-6E0B-FFBF4BD5AE49}"/>
              </a:ext>
            </a:extLst>
          </p:cNvPr>
          <p:cNvSpPr>
            <a:spLocks noGrp="1"/>
          </p:cNvSpPr>
          <p:nvPr>
            <p:ph type="sldNum" sz="quarter" idx="12"/>
          </p:nvPr>
        </p:nvSpPr>
        <p:spPr/>
        <p:txBody>
          <a:bodyPr/>
          <a:lstStyle/>
          <a:p>
            <a:fld id="{F217DB52-4FB5-42A2-AC48-404CB4B5233C}" type="slidenum">
              <a:rPr lang="en-GB" smtClean="0"/>
              <a:t>‹Nr.›</a:t>
            </a:fld>
            <a:endParaRPr lang="en-GB"/>
          </a:p>
        </p:txBody>
      </p:sp>
      <p:sp>
        <p:nvSpPr>
          <p:cNvPr id="6" name="Rechteck 5">
            <a:extLst>
              <a:ext uri="{FF2B5EF4-FFF2-40B4-BE49-F238E27FC236}">
                <a16:creationId xmlns:a16="http://schemas.microsoft.com/office/drawing/2014/main" id="{84254DCF-AC12-40CB-B195-C6280F364F0C}"/>
              </a:ext>
            </a:extLst>
          </p:cNvPr>
          <p:cNvSpPr/>
          <p:nvPr userDrawn="1"/>
        </p:nvSpPr>
        <p:spPr>
          <a:xfrm>
            <a:off x="6100719" y="1070975"/>
            <a:ext cx="5204020" cy="4822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a:extLst>
              <a:ext uri="{FF2B5EF4-FFF2-40B4-BE49-F238E27FC236}">
                <a16:creationId xmlns:a16="http://schemas.microsoft.com/office/drawing/2014/main" id="{BB1C1446-9D54-FF88-3C57-C26516E18B47}"/>
              </a:ext>
            </a:extLst>
          </p:cNvPr>
          <p:cNvSpPr/>
          <p:nvPr userDrawn="1"/>
        </p:nvSpPr>
        <p:spPr>
          <a:xfrm>
            <a:off x="7581840" y="574546"/>
            <a:ext cx="2445826" cy="637553"/>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Bildplatzhalter 44">
            <a:extLst>
              <a:ext uri="{FF2B5EF4-FFF2-40B4-BE49-F238E27FC236}">
                <a16:creationId xmlns:a16="http://schemas.microsoft.com/office/drawing/2014/main" id="{019B5E96-A77E-BD2D-66F7-B119EFB57374}"/>
              </a:ext>
            </a:extLst>
          </p:cNvPr>
          <p:cNvSpPr>
            <a:spLocks noGrp="1"/>
          </p:cNvSpPr>
          <p:nvPr>
            <p:ph type="pic" sz="quarter" idx="13"/>
          </p:nvPr>
        </p:nvSpPr>
        <p:spPr>
          <a:xfrm>
            <a:off x="6452752" y="1415853"/>
            <a:ext cx="4550820" cy="3269505"/>
          </a:xfrm>
        </p:spPr>
        <p:txBody>
          <a:bodyPr/>
          <a:lstStyle>
            <a:lvl1pPr marL="0" indent="0">
              <a:buNone/>
              <a:defRPr/>
            </a:lvl1pPr>
          </a:lstStyle>
          <a:p>
            <a:endParaRPr lang="en-GB" dirty="0"/>
          </a:p>
        </p:txBody>
      </p:sp>
    </p:spTree>
    <p:extLst>
      <p:ext uri="{BB962C8B-B14F-4D97-AF65-F5344CB8AC3E}">
        <p14:creationId xmlns:p14="http://schemas.microsoft.com/office/powerpoint/2010/main" val="153971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2_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21771E5-34A9-FDA0-04F2-C4018B35853B}"/>
              </a:ext>
            </a:extLst>
          </p:cNvPr>
          <p:cNvSpPr/>
          <p:nvPr userDrawn="1"/>
        </p:nvSpPr>
        <p:spPr>
          <a:xfrm>
            <a:off x="-56367" y="6250488"/>
            <a:ext cx="12294296" cy="6075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a:extLst>
              <a:ext uri="{FF2B5EF4-FFF2-40B4-BE49-F238E27FC236}">
                <a16:creationId xmlns:a16="http://schemas.microsoft.com/office/drawing/2014/main" id="{66787C91-8E7E-7D36-909C-CCFACDF78761}"/>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4" name="Foliennummernplatzhalter 3">
            <a:extLst>
              <a:ext uri="{FF2B5EF4-FFF2-40B4-BE49-F238E27FC236}">
                <a16:creationId xmlns:a16="http://schemas.microsoft.com/office/drawing/2014/main" id="{5B76759E-C533-ABB2-6739-7D63E37D4C38}"/>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387015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E458F82-4467-58CA-45FB-6108A7995CE9}"/>
              </a:ext>
            </a:extLst>
          </p:cNvPr>
          <p:cNvSpPr/>
          <p:nvPr userDrawn="1"/>
        </p:nvSpPr>
        <p:spPr>
          <a:xfrm>
            <a:off x="-266700" y="3429000"/>
            <a:ext cx="1294130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E7BCE6AA-8140-56BD-DAB1-96799CD38508}"/>
              </a:ext>
            </a:extLst>
          </p:cNvPr>
          <p:cNvSpPr>
            <a:spLocks noGrp="1"/>
          </p:cNvSpPr>
          <p:nvPr>
            <p:ph type="ctrTitle"/>
          </p:nvPr>
        </p:nvSpPr>
        <p:spPr>
          <a:xfrm>
            <a:off x="1524000" y="1122363"/>
            <a:ext cx="9144000" cy="2306637"/>
          </a:xfrm>
        </p:spPr>
        <p:txBody>
          <a:bodyPr anchor="b"/>
          <a:lstStyle>
            <a:lvl1pPr algn="ctr">
              <a:defRPr sz="6000">
                <a:latin typeface="Trebuchet MS (Überschriften)"/>
                <a:cs typeface="Aharoni" panose="020F0502020204030204" pitchFamily="2" charset="-79"/>
              </a:defRPr>
            </a:lvl1pPr>
          </a:lstStyle>
          <a:p>
            <a:endParaRPr lang="en-GB" dirty="0"/>
          </a:p>
        </p:txBody>
      </p:sp>
      <p:sp>
        <p:nvSpPr>
          <p:cNvPr id="3" name="Untertitel 2">
            <a:extLst>
              <a:ext uri="{FF2B5EF4-FFF2-40B4-BE49-F238E27FC236}">
                <a16:creationId xmlns:a16="http://schemas.microsoft.com/office/drawing/2014/main" id="{8BF9D0EA-AC25-7B15-DECC-27F176EBF7F8}"/>
              </a:ext>
            </a:extLst>
          </p:cNvPr>
          <p:cNvSpPr>
            <a:spLocks noGrp="1"/>
          </p:cNvSpPr>
          <p:nvPr>
            <p:ph type="subTitle" idx="1"/>
          </p:nvPr>
        </p:nvSpPr>
        <p:spPr>
          <a:xfrm>
            <a:off x="1505062" y="3590031"/>
            <a:ext cx="9144000" cy="1655762"/>
          </a:xfrm>
        </p:spPr>
        <p:txBody>
          <a:bodyPr/>
          <a:lstStyle>
            <a:lvl1pPr marL="0" indent="0" algn="ctr">
              <a:buNone/>
              <a:defRPr sz="2400">
                <a:latin typeface="Trebuchet MS (Überschriften)"/>
                <a:cs typeface="Aharoni" panose="020108030201040302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umsplatzhalter 3">
            <a:extLst>
              <a:ext uri="{FF2B5EF4-FFF2-40B4-BE49-F238E27FC236}">
                <a16:creationId xmlns:a16="http://schemas.microsoft.com/office/drawing/2014/main" id="{58380404-5307-470B-4E87-91A8C6113B84}"/>
              </a:ext>
            </a:extLst>
          </p:cNvPr>
          <p:cNvSpPr>
            <a:spLocks noGrp="1"/>
          </p:cNvSpPr>
          <p:nvPr>
            <p:ph type="dt" sz="half" idx="10"/>
          </p:nvPr>
        </p:nvSpPr>
        <p:spPr/>
        <p:txBody>
          <a:bodyPr/>
          <a:lstStyle/>
          <a:p>
            <a:endParaRPr lang="en-GB" dirty="0"/>
          </a:p>
        </p:txBody>
      </p:sp>
      <p:sp>
        <p:nvSpPr>
          <p:cNvPr id="6" name="Foliennummernplatzhalter 5">
            <a:extLst>
              <a:ext uri="{FF2B5EF4-FFF2-40B4-BE49-F238E27FC236}">
                <a16:creationId xmlns:a16="http://schemas.microsoft.com/office/drawing/2014/main" id="{BCD6B29A-66A1-03BA-3251-398D85DF9B56}"/>
              </a:ext>
            </a:extLst>
          </p:cNvPr>
          <p:cNvSpPr>
            <a:spLocks noGrp="1"/>
          </p:cNvSpPr>
          <p:nvPr>
            <p:ph type="sldNum" sz="quarter" idx="12"/>
          </p:nvPr>
        </p:nvSpPr>
        <p:spPr/>
        <p:txBody>
          <a:bodyPr/>
          <a:lstStyle/>
          <a:p>
            <a:fld id="{F217DB52-4FB5-42A2-AC48-404CB4B5233C}" type="slidenum">
              <a:rPr lang="en-GB" smtClean="0"/>
              <a:t>‹Nr.›</a:t>
            </a:fld>
            <a:endParaRPr lang="en-GB" dirty="0"/>
          </a:p>
        </p:txBody>
      </p:sp>
    </p:spTree>
    <p:extLst>
      <p:ext uri="{BB962C8B-B14F-4D97-AF65-F5344CB8AC3E}">
        <p14:creationId xmlns:p14="http://schemas.microsoft.com/office/powerpoint/2010/main" val="476075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21771E5-34A9-FDA0-04F2-C4018B35853B}"/>
              </a:ext>
            </a:extLst>
          </p:cNvPr>
          <p:cNvSpPr/>
          <p:nvPr userDrawn="1"/>
        </p:nvSpPr>
        <p:spPr>
          <a:xfrm>
            <a:off x="-56367" y="6250488"/>
            <a:ext cx="12294296" cy="60751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a:extLst>
              <a:ext uri="{FF2B5EF4-FFF2-40B4-BE49-F238E27FC236}">
                <a16:creationId xmlns:a16="http://schemas.microsoft.com/office/drawing/2014/main" id="{66787C91-8E7E-7D36-909C-CCFACDF78761}"/>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4" name="Foliennummernplatzhalter 3">
            <a:extLst>
              <a:ext uri="{FF2B5EF4-FFF2-40B4-BE49-F238E27FC236}">
                <a16:creationId xmlns:a16="http://schemas.microsoft.com/office/drawing/2014/main" id="{5B76759E-C533-ABB2-6739-7D63E37D4C38}"/>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67780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BF5004F-8850-0831-16E8-A3783F7B6EC1}"/>
              </a:ext>
            </a:extLst>
          </p:cNvPr>
          <p:cNvSpPr/>
          <p:nvPr userDrawn="1"/>
        </p:nvSpPr>
        <p:spPr>
          <a:xfrm>
            <a:off x="-56368" y="0"/>
            <a:ext cx="5136367" cy="68579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761BAB82-A577-43D3-9202-4B74BAEC3E05}"/>
              </a:ext>
            </a:extLst>
          </p:cNvPr>
          <p:cNvSpPr>
            <a:spLocks noGrp="1"/>
          </p:cNvSpPr>
          <p:nvPr>
            <p:ph type="title"/>
          </p:nvPr>
        </p:nvSpPr>
        <p:spPr>
          <a:xfrm>
            <a:off x="839788" y="457200"/>
            <a:ext cx="3932237" cy="1600200"/>
          </a:xfrm>
        </p:spPr>
        <p:txBody>
          <a:bodyPr anchor="b"/>
          <a:lstStyle>
            <a:lvl1pPr>
              <a:defRPr sz="3200">
                <a:solidFill>
                  <a:schemeClr val="tx1">
                    <a:lumMod val="95000"/>
                    <a:lumOff val="5000"/>
                  </a:schemeClr>
                </a:solidFill>
              </a:defRPr>
            </a:lvl1pPr>
          </a:lstStyle>
          <a:p>
            <a:r>
              <a:rPr lang="de-DE" dirty="0"/>
              <a:t>Mastertitelformat bearbeiten</a:t>
            </a:r>
            <a:endParaRPr lang="en-GB" dirty="0"/>
          </a:p>
        </p:txBody>
      </p:sp>
      <p:sp>
        <p:nvSpPr>
          <p:cNvPr id="3" name="Inhaltsplatzhalter 2">
            <a:extLst>
              <a:ext uri="{FF2B5EF4-FFF2-40B4-BE49-F238E27FC236}">
                <a16:creationId xmlns:a16="http://schemas.microsoft.com/office/drawing/2014/main" id="{26DB7A58-EB03-77A8-4787-C6CC6DF6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FD1B6879-98F3-7669-748B-A0BEB4FA0484}"/>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F118313A-4B06-7E29-74C5-C1274A42163C}"/>
              </a:ext>
            </a:extLst>
          </p:cNvPr>
          <p:cNvSpPr>
            <a:spLocks noGrp="1"/>
          </p:cNvSpPr>
          <p:nvPr>
            <p:ph type="dt" sz="half" idx="10"/>
          </p:nvPr>
        </p:nvSpPr>
        <p:spPr/>
        <p:txBody>
          <a:bodyPr/>
          <a:lstStyle>
            <a:lvl1pPr>
              <a:defRPr>
                <a:solidFill>
                  <a:schemeClr val="bg2">
                    <a:lumMod val="10000"/>
                  </a:schemeClr>
                </a:solidFill>
              </a:defRPr>
            </a:lvl1pPr>
          </a:lstStyle>
          <a:p>
            <a:fld id="{7A726A67-20D0-4437-BC2B-868A02EC23BD}" type="datetimeFigureOut">
              <a:rPr lang="en-GB" smtClean="0"/>
              <a:pPr/>
              <a:t>05/04/2024</a:t>
            </a:fld>
            <a:endParaRPr lang="en-GB" dirty="0"/>
          </a:p>
        </p:txBody>
      </p:sp>
      <p:sp>
        <p:nvSpPr>
          <p:cNvPr id="7" name="Foliennummernplatzhalter 6">
            <a:extLst>
              <a:ext uri="{FF2B5EF4-FFF2-40B4-BE49-F238E27FC236}">
                <a16:creationId xmlns:a16="http://schemas.microsoft.com/office/drawing/2014/main" id="{207B6886-D223-AB8B-6E0B-FFBF4BD5AE49}"/>
              </a:ext>
            </a:extLst>
          </p:cNvPr>
          <p:cNvSpPr>
            <a:spLocks noGrp="1"/>
          </p:cNvSpPr>
          <p:nvPr>
            <p:ph type="sldNum" sz="quarter" idx="12"/>
          </p:nvPr>
        </p:nvSpPr>
        <p:spPr/>
        <p:txBody>
          <a:bodyPr/>
          <a:lstStyle/>
          <a:p>
            <a:fld id="{F217DB52-4FB5-42A2-AC48-404CB4B5233C}" type="slidenum">
              <a:rPr lang="en-GB" smtClean="0"/>
              <a:t>‹Nr.›</a:t>
            </a:fld>
            <a:endParaRPr lang="en-GB"/>
          </a:p>
        </p:txBody>
      </p:sp>
      <p:cxnSp>
        <p:nvCxnSpPr>
          <p:cNvPr id="6" name="Gerader Verbinder 5">
            <a:extLst>
              <a:ext uri="{FF2B5EF4-FFF2-40B4-BE49-F238E27FC236}">
                <a16:creationId xmlns:a16="http://schemas.microsoft.com/office/drawing/2014/main" id="{0EBFF060-4F9D-A36E-C092-AB2284AA9106}"/>
              </a:ext>
            </a:extLst>
          </p:cNvPr>
          <p:cNvCxnSpPr>
            <a:cxnSpLocks/>
          </p:cNvCxnSpPr>
          <p:nvPr userDrawn="1"/>
        </p:nvCxnSpPr>
        <p:spPr>
          <a:xfrm>
            <a:off x="315510" y="-88900"/>
            <a:ext cx="0" cy="70739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7EDC2D4F-ECA2-EEAD-B597-7178A56007C6}"/>
              </a:ext>
            </a:extLst>
          </p:cNvPr>
          <p:cNvCxnSpPr>
            <a:cxnSpLocks/>
          </p:cNvCxnSpPr>
          <p:nvPr userDrawn="1"/>
        </p:nvCxnSpPr>
        <p:spPr>
          <a:xfrm>
            <a:off x="467910" y="-31750"/>
            <a:ext cx="0" cy="70739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4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BF5004F-8850-0831-16E8-A3783F7B6EC1}"/>
              </a:ext>
            </a:extLst>
          </p:cNvPr>
          <p:cNvSpPr/>
          <p:nvPr userDrawn="1"/>
        </p:nvSpPr>
        <p:spPr>
          <a:xfrm>
            <a:off x="-56367" y="0"/>
            <a:ext cx="5066778"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761BAB82-A577-43D3-9202-4B74BAEC3E05}"/>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de-DE" dirty="0"/>
              <a:t>Mastertitelformat bearbeiten</a:t>
            </a:r>
            <a:endParaRPr lang="en-GB" dirty="0"/>
          </a:p>
        </p:txBody>
      </p:sp>
      <p:sp>
        <p:nvSpPr>
          <p:cNvPr id="3" name="Inhaltsplatzhalter 2">
            <a:extLst>
              <a:ext uri="{FF2B5EF4-FFF2-40B4-BE49-F238E27FC236}">
                <a16:creationId xmlns:a16="http://schemas.microsoft.com/office/drawing/2014/main" id="{26DB7A58-EB03-77A8-4787-C6CC6DF6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FD1B6879-98F3-7669-748B-A0BEB4FA0484}"/>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F118313A-4B06-7E29-74C5-C1274A42163C}"/>
              </a:ext>
            </a:extLst>
          </p:cNvPr>
          <p:cNvSpPr>
            <a:spLocks noGrp="1"/>
          </p:cNvSpPr>
          <p:nvPr>
            <p:ph type="dt" sz="half" idx="10"/>
          </p:nvPr>
        </p:nvSpPr>
        <p:spPr/>
        <p:txBody>
          <a:bodyPr/>
          <a:lstStyle/>
          <a:p>
            <a:fld id="{7A726A67-20D0-4437-BC2B-868A02EC23BD}" type="datetimeFigureOut">
              <a:rPr lang="en-GB" smtClean="0"/>
              <a:t>05/04/2024</a:t>
            </a:fld>
            <a:endParaRPr lang="en-GB"/>
          </a:p>
        </p:txBody>
      </p:sp>
      <p:sp>
        <p:nvSpPr>
          <p:cNvPr id="7" name="Foliennummernplatzhalter 6">
            <a:extLst>
              <a:ext uri="{FF2B5EF4-FFF2-40B4-BE49-F238E27FC236}">
                <a16:creationId xmlns:a16="http://schemas.microsoft.com/office/drawing/2014/main" id="{207B6886-D223-AB8B-6E0B-FFBF4BD5AE49}"/>
              </a:ext>
            </a:extLst>
          </p:cNvPr>
          <p:cNvSpPr>
            <a:spLocks noGrp="1"/>
          </p:cNvSpPr>
          <p:nvPr>
            <p:ph type="sldNum" sz="quarter" idx="12"/>
          </p:nvPr>
        </p:nvSpPr>
        <p:spPr/>
        <p:txBody>
          <a:bodyPr/>
          <a:lstStyle/>
          <a:p>
            <a:fld id="{F217DB52-4FB5-42A2-AC48-404CB4B5233C}" type="slidenum">
              <a:rPr lang="en-GB" smtClean="0"/>
              <a:t>‹Nr.›</a:t>
            </a:fld>
            <a:endParaRPr lang="en-GB"/>
          </a:p>
        </p:txBody>
      </p:sp>
      <p:cxnSp>
        <p:nvCxnSpPr>
          <p:cNvPr id="9" name="Gerader Verbinder 8">
            <a:extLst>
              <a:ext uri="{FF2B5EF4-FFF2-40B4-BE49-F238E27FC236}">
                <a16:creationId xmlns:a16="http://schemas.microsoft.com/office/drawing/2014/main" id="{165F9C81-13B4-0E7A-9023-2C78E36B66DC}"/>
              </a:ext>
            </a:extLst>
          </p:cNvPr>
          <p:cNvCxnSpPr>
            <a:cxnSpLocks/>
          </p:cNvCxnSpPr>
          <p:nvPr userDrawn="1"/>
        </p:nvCxnSpPr>
        <p:spPr>
          <a:xfrm>
            <a:off x="315510" y="-88900"/>
            <a:ext cx="0" cy="70739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A75A929-5DE7-50D2-1D98-599F92157B56}"/>
              </a:ext>
            </a:extLst>
          </p:cNvPr>
          <p:cNvCxnSpPr>
            <a:cxnSpLocks/>
          </p:cNvCxnSpPr>
          <p:nvPr userDrawn="1"/>
        </p:nvCxnSpPr>
        <p:spPr>
          <a:xfrm>
            <a:off x="467910" y="-31750"/>
            <a:ext cx="0" cy="70739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22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1_Bild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88551C0-D111-99D5-33AC-40FBC37330D6}"/>
              </a:ext>
            </a:extLst>
          </p:cNvPr>
          <p:cNvSpPr/>
          <p:nvPr userDrawn="1"/>
        </p:nvSpPr>
        <p:spPr>
          <a:xfrm>
            <a:off x="-56367" y="6250488"/>
            <a:ext cx="12294296" cy="60751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1C94871A-C0D7-3F7E-D15C-44BDBDE73CC7}"/>
              </a:ext>
            </a:extLst>
          </p:cNvPr>
          <p:cNvSpPr>
            <a:spLocks noGrp="1"/>
          </p:cNvSpPr>
          <p:nvPr>
            <p:ph type="title"/>
          </p:nvPr>
        </p:nvSpPr>
        <p:spPr>
          <a:xfrm>
            <a:off x="839788" y="457200"/>
            <a:ext cx="3932237" cy="1600200"/>
          </a:xfrm>
        </p:spPr>
        <p:txBody>
          <a:bodyPr anchor="b"/>
          <a:lstStyle>
            <a:lvl1pPr>
              <a:defRPr sz="3200">
                <a:solidFill>
                  <a:schemeClr val="tx2"/>
                </a:solidFill>
              </a:defRPr>
            </a:lvl1pPr>
          </a:lstStyle>
          <a:p>
            <a:r>
              <a:rPr lang="de-DE" dirty="0"/>
              <a:t>Mastertitelformat bearbeiten</a:t>
            </a:r>
            <a:endParaRPr lang="en-GB" dirty="0"/>
          </a:p>
        </p:txBody>
      </p:sp>
      <p:sp>
        <p:nvSpPr>
          <p:cNvPr id="3" name="Bildplatzhalter 2">
            <a:extLst>
              <a:ext uri="{FF2B5EF4-FFF2-40B4-BE49-F238E27FC236}">
                <a16:creationId xmlns:a16="http://schemas.microsoft.com/office/drawing/2014/main" id="{495A0766-D973-58A6-2A78-508155ECC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AC5A0134-D745-0593-B642-88D69A805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467AC77E-1033-409C-B0A0-573913D3AAE9}"/>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7" name="Foliennummernplatzhalter 6">
            <a:extLst>
              <a:ext uri="{FF2B5EF4-FFF2-40B4-BE49-F238E27FC236}">
                <a16:creationId xmlns:a16="http://schemas.microsoft.com/office/drawing/2014/main" id="{F0A99ED6-38AA-05C2-DE8D-3D3C7ABB477D}"/>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274913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88551C0-D111-99D5-33AC-40FBC37330D6}"/>
              </a:ext>
            </a:extLst>
          </p:cNvPr>
          <p:cNvSpPr/>
          <p:nvPr userDrawn="1"/>
        </p:nvSpPr>
        <p:spPr>
          <a:xfrm>
            <a:off x="-56367" y="6250488"/>
            <a:ext cx="12294296" cy="60751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1C94871A-C0D7-3F7E-D15C-44BDBDE73CC7}"/>
              </a:ext>
            </a:extLst>
          </p:cNvPr>
          <p:cNvSpPr>
            <a:spLocks noGrp="1"/>
          </p:cNvSpPr>
          <p:nvPr>
            <p:ph type="title"/>
          </p:nvPr>
        </p:nvSpPr>
        <p:spPr>
          <a:xfrm>
            <a:off x="839788" y="457200"/>
            <a:ext cx="3932237" cy="1600200"/>
          </a:xfrm>
        </p:spPr>
        <p:txBody>
          <a:bodyPr anchor="b"/>
          <a:lstStyle>
            <a:lvl1pPr>
              <a:defRPr sz="3200">
                <a:solidFill>
                  <a:schemeClr val="tx2"/>
                </a:solidFill>
              </a:defRPr>
            </a:lvl1pPr>
          </a:lstStyle>
          <a:p>
            <a:r>
              <a:rPr lang="de-DE" dirty="0"/>
              <a:t>Mastertitelformat bearbeiten</a:t>
            </a:r>
            <a:endParaRPr lang="en-GB" dirty="0"/>
          </a:p>
        </p:txBody>
      </p:sp>
      <p:sp>
        <p:nvSpPr>
          <p:cNvPr id="3" name="Bildplatzhalter 2">
            <a:extLst>
              <a:ext uri="{FF2B5EF4-FFF2-40B4-BE49-F238E27FC236}">
                <a16:creationId xmlns:a16="http://schemas.microsoft.com/office/drawing/2014/main" id="{495A0766-D973-58A6-2A78-508155ECC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AC5A0134-D745-0593-B642-88D69A805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467AC77E-1033-409C-B0A0-573913D3AAE9}"/>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7" name="Foliennummernplatzhalter 6">
            <a:extLst>
              <a:ext uri="{FF2B5EF4-FFF2-40B4-BE49-F238E27FC236}">
                <a16:creationId xmlns:a16="http://schemas.microsoft.com/office/drawing/2014/main" id="{F0A99ED6-38AA-05C2-DE8D-3D3C7ABB477D}"/>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93954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8D0B10D-568E-CC9E-1182-1EFAB560AB8D}"/>
              </a:ext>
            </a:extLst>
          </p:cNvPr>
          <p:cNvSpPr/>
          <p:nvPr userDrawn="1"/>
        </p:nvSpPr>
        <p:spPr>
          <a:xfrm>
            <a:off x="-56367" y="6250488"/>
            <a:ext cx="12294296" cy="6075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B2F5A801-C9E8-4D66-BEAD-3F77A27E9B6C}"/>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D6540EF6-DA7C-FC40-5B88-140A6E06B53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B03CA16-A9AB-BB11-47C7-D5E9BD66BD29}"/>
              </a:ext>
            </a:extLst>
          </p:cNvPr>
          <p:cNvSpPr>
            <a:spLocks noGrp="1"/>
          </p:cNvSpPr>
          <p:nvPr>
            <p:ph type="dt" sz="half" idx="10"/>
          </p:nvPr>
        </p:nvSpPr>
        <p:spPr/>
        <p:txBody>
          <a:bodyPr/>
          <a:lstStyle/>
          <a:p>
            <a:fld id="{7A726A67-20D0-4437-BC2B-868A02EC23BD}" type="datetimeFigureOut">
              <a:rPr lang="en-GB" smtClean="0"/>
              <a:t>05/04/2024</a:t>
            </a:fld>
            <a:endParaRPr lang="en-GB"/>
          </a:p>
        </p:txBody>
      </p:sp>
      <p:sp>
        <p:nvSpPr>
          <p:cNvPr id="6" name="Foliennummernplatzhalter 5">
            <a:extLst>
              <a:ext uri="{FF2B5EF4-FFF2-40B4-BE49-F238E27FC236}">
                <a16:creationId xmlns:a16="http://schemas.microsoft.com/office/drawing/2014/main" id="{969FD9F2-B406-CF3A-8D03-AA4467E8991D}"/>
              </a:ext>
            </a:extLst>
          </p:cNvPr>
          <p:cNvSpPr>
            <a:spLocks noGrp="1"/>
          </p:cNvSpPr>
          <p:nvPr>
            <p:ph type="sldNum" sz="quarter" idx="12"/>
          </p:nvPr>
        </p:nvSpPr>
        <p:spPr/>
        <p:txBody>
          <a:bodyPr/>
          <a:lstStyle/>
          <a:p>
            <a:fld id="{F217DB52-4FB5-42A2-AC48-404CB4B5233C}" type="slidenum">
              <a:rPr lang="en-GB" smtClean="0"/>
              <a:t>‹Nr.›</a:t>
            </a:fld>
            <a:endParaRPr lang="en-GB"/>
          </a:p>
        </p:txBody>
      </p:sp>
    </p:spTree>
    <p:extLst>
      <p:ext uri="{BB962C8B-B14F-4D97-AF65-F5344CB8AC3E}">
        <p14:creationId xmlns:p14="http://schemas.microsoft.com/office/powerpoint/2010/main" val="2217970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8D0B10D-568E-CC9E-1182-1EFAB560AB8D}"/>
              </a:ext>
            </a:extLst>
          </p:cNvPr>
          <p:cNvSpPr/>
          <p:nvPr userDrawn="1"/>
        </p:nvSpPr>
        <p:spPr>
          <a:xfrm>
            <a:off x="-56367" y="6250488"/>
            <a:ext cx="12294296" cy="60751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B2F5A801-C9E8-4D66-BEAD-3F77A27E9B6C}"/>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D6540EF6-DA7C-FC40-5B88-140A6E06B53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B03CA16-A9AB-BB11-47C7-D5E9BD66BD29}"/>
              </a:ext>
            </a:extLst>
          </p:cNvPr>
          <p:cNvSpPr>
            <a:spLocks noGrp="1"/>
          </p:cNvSpPr>
          <p:nvPr>
            <p:ph type="dt" sz="half" idx="10"/>
          </p:nvPr>
        </p:nvSpPr>
        <p:spPr/>
        <p:txBody>
          <a:bodyPr/>
          <a:lstStyle/>
          <a:p>
            <a:fld id="{7A726A67-20D0-4437-BC2B-868A02EC23BD}" type="datetimeFigureOut">
              <a:rPr lang="en-GB" smtClean="0"/>
              <a:t>05/04/2024</a:t>
            </a:fld>
            <a:endParaRPr lang="en-GB"/>
          </a:p>
        </p:txBody>
      </p:sp>
      <p:sp>
        <p:nvSpPr>
          <p:cNvPr id="6" name="Foliennummernplatzhalter 5">
            <a:extLst>
              <a:ext uri="{FF2B5EF4-FFF2-40B4-BE49-F238E27FC236}">
                <a16:creationId xmlns:a16="http://schemas.microsoft.com/office/drawing/2014/main" id="{969FD9F2-B406-CF3A-8D03-AA4467E8991D}"/>
              </a:ext>
            </a:extLst>
          </p:cNvPr>
          <p:cNvSpPr>
            <a:spLocks noGrp="1"/>
          </p:cNvSpPr>
          <p:nvPr>
            <p:ph type="sldNum" sz="quarter" idx="12"/>
          </p:nvPr>
        </p:nvSpPr>
        <p:spPr/>
        <p:txBody>
          <a:bodyPr/>
          <a:lstStyle/>
          <a:p>
            <a:fld id="{F217DB52-4FB5-42A2-AC48-404CB4B5233C}" type="slidenum">
              <a:rPr lang="en-GB" smtClean="0"/>
              <a:t>‹Nr.›</a:t>
            </a:fld>
            <a:endParaRPr lang="en-GB"/>
          </a:p>
        </p:txBody>
      </p:sp>
    </p:spTree>
    <p:extLst>
      <p:ext uri="{BB962C8B-B14F-4D97-AF65-F5344CB8AC3E}">
        <p14:creationId xmlns:p14="http://schemas.microsoft.com/office/powerpoint/2010/main" val="2284495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Abschnitts-&#10;überschrif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63B79DB-3C65-3904-AFBE-73DECD1D1443}"/>
              </a:ext>
            </a:extLst>
          </p:cNvPr>
          <p:cNvSpPr/>
          <p:nvPr userDrawn="1"/>
        </p:nvSpPr>
        <p:spPr>
          <a:xfrm>
            <a:off x="-56367" y="4562474"/>
            <a:ext cx="12294296" cy="22955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0CE16B56-7FB8-88F0-5A5E-8E1562304F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7F5CBB2C-D63D-685F-1BD8-13EF755C29A8}"/>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BF7F45A0-3142-CE7B-A298-B1087A4A7A39}"/>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6" name="Foliennummernplatzhalter 5">
            <a:extLst>
              <a:ext uri="{FF2B5EF4-FFF2-40B4-BE49-F238E27FC236}">
                <a16:creationId xmlns:a16="http://schemas.microsoft.com/office/drawing/2014/main" id="{DE381132-2AB0-9C6C-8E52-6F486A7BFF1C}"/>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127958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63B79DB-3C65-3904-AFBE-73DECD1D1443}"/>
              </a:ext>
            </a:extLst>
          </p:cNvPr>
          <p:cNvSpPr/>
          <p:nvPr userDrawn="1"/>
        </p:nvSpPr>
        <p:spPr>
          <a:xfrm>
            <a:off x="-56367" y="4562474"/>
            <a:ext cx="12294296" cy="22955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0CE16B56-7FB8-88F0-5A5E-8E1562304F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7F5CBB2C-D63D-685F-1BD8-13EF755C29A8}"/>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BF7F45A0-3142-CE7B-A298-B1087A4A7A39}"/>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6" name="Foliennummernplatzhalter 5">
            <a:extLst>
              <a:ext uri="{FF2B5EF4-FFF2-40B4-BE49-F238E27FC236}">
                <a16:creationId xmlns:a16="http://schemas.microsoft.com/office/drawing/2014/main" id="{DE381132-2AB0-9C6C-8E52-6F486A7BFF1C}"/>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172569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ine Fachschaf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0692" y="6309928"/>
            <a:ext cx="12294296" cy="5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hasCustomPrompt="1"/>
          </p:nvPr>
        </p:nvSpPr>
        <p:spPr/>
        <p:txBody>
          <a:bodyPr/>
          <a:lstStyle>
            <a:lvl1pPr>
              <a:defRPr/>
            </a:lvl1pPr>
          </a:lstStyle>
          <a:p>
            <a:r>
              <a:rPr lang="de-DE" dirty="0"/>
              <a:t>Deine Fachschaft</a:t>
            </a:r>
            <a:endParaRPr lang="en-GB" dirty="0"/>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
        <p:nvSpPr>
          <p:cNvPr id="8" name="Rechteck: abgerundete Ecken 7">
            <a:extLst>
              <a:ext uri="{FF2B5EF4-FFF2-40B4-BE49-F238E27FC236}">
                <a16:creationId xmlns:a16="http://schemas.microsoft.com/office/drawing/2014/main" id="{F75E2040-018F-8225-1CFB-93A6C1BC7213}"/>
              </a:ext>
            </a:extLst>
          </p:cNvPr>
          <p:cNvSpPr/>
          <p:nvPr userDrawn="1"/>
        </p:nvSpPr>
        <p:spPr>
          <a:xfrm>
            <a:off x="511157" y="1987826"/>
            <a:ext cx="2163890" cy="379390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abgerundete Ecken 10">
            <a:extLst>
              <a:ext uri="{FF2B5EF4-FFF2-40B4-BE49-F238E27FC236}">
                <a16:creationId xmlns:a16="http://schemas.microsoft.com/office/drawing/2014/main" id="{1C49401A-90D1-FE93-0453-67A54F3C18A3}"/>
              </a:ext>
            </a:extLst>
          </p:cNvPr>
          <p:cNvSpPr/>
          <p:nvPr userDrawn="1"/>
        </p:nvSpPr>
        <p:spPr>
          <a:xfrm>
            <a:off x="2833878" y="1987826"/>
            <a:ext cx="2163890" cy="379390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hteck: abgerundete Ecken 13">
            <a:extLst>
              <a:ext uri="{FF2B5EF4-FFF2-40B4-BE49-F238E27FC236}">
                <a16:creationId xmlns:a16="http://schemas.microsoft.com/office/drawing/2014/main" id="{28E1B293-76CF-B3D1-6BC4-219497F3B717}"/>
              </a:ext>
            </a:extLst>
          </p:cNvPr>
          <p:cNvSpPr/>
          <p:nvPr userDrawn="1"/>
        </p:nvSpPr>
        <p:spPr>
          <a:xfrm>
            <a:off x="5116092" y="1987826"/>
            <a:ext cx="2163890" cy="379390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abgerundete Ecken 14">
            <a:extLst>
              <a:ext uri="{FF2B5EF4-FFF2-40B4-BE49-F238E27FC236}">
                <a16:creationId xmlns:a16="http://schemas.microsoft.com/office/drawing/2014/main" id="{D359617B-49FE-0414-7614-E6C5F7C16777}"/>
              </a:ext>
            </a:extLst>
          </p:cNvPr>
          <p:cNvSpPr/>
          <p:nvPr userDrawn="1"/>
        </p:nvSpPr>
        <p:spPr>
          <a:xfrm>
            <a:off x="7398306" y="1987826"/>
            <a:ext cx="2163890" cy="379390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hteck: abgerundete Ecken 15">
            <a:extLst>
              <a:ext uri="{FF2B5EF4-FFF2-40B4-BE49-F238E27FC236}">
                <a16:creationId xmlns:a16="http://schemas.microsoft.com/office/drawing/2014/main" id="{CCB184BE-37D6-50CC-CDE5-B0E373BC21ED}"/>
              </a:ext>
            </a:extLst>
          </p:cNvPr>
          <p:cNvSpPr/>
          <p:nvPr userDrawn="1"/>
        </p:nvSpPr>
        <p:spPr>
          <a:xfrm>
            <a:off x="9680520" y="1987826"/>
            <a:ext cx="2163890" cy="3793908"/>
          </a:xfrm>
          <a:prstGeom prst="round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Gerader Verbinder 37">
            <a:extLst>
              <a:ext uri="{FF2B5EF4-FFF2-40B4-BE49-F238E27FC236}">
                <a16:creationId xmlns:a16="http://schemas.microsoft.com/office/drawing/2014/main" id="{449CE0C9-CE38-5A48-F333-C13E7AB43331}"/>
              </a:ext>
            </a:extLst>
          </p:cNvPr>
          <p:cNvCxnSpPr>
            <a:cxnSpLocks/>
          </p:cNvCxnSpPr>
          <p:nvPr userDrawn="1"/>
        </p:nvCxnSpPr>
        <p:spPr>
          <a:xfrm flipV="1">
            <a:off x="511157" y="3237316"/>
            <a:ext cx="11333253" cy="429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9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ine Fachschaf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1B1109-EFD0-4D73-6157-DBAF90CD43F2}"/>
              </a:ext>
            </a:extLst>
          </p:cNvPr>
          <p:cNvSpPr/>
          <p:nvPr userDrawn="1"/>
        </p:nvSpPr>
        <p:spPr>
          <a:xfrm>
            <a:off x="-50692" y="6309928"/>
            <a:ext cx="12294296" cy="54807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2" name="Titel 1">
            <a:extLst>
              <a:ext uri="{FF2B5EF4-FFF2-40B4-BE49-F238E27FC236}">
                <a16:creationId xmlns:a16="http://schemas.microsoft.com/office/drawing/2014/main" id="{ED914D2C-2744-ABBD-F756-0AF1138A78BD}"/>
              </a:ext>
            </a:extLst>
          </p:cNvPr>
          <p:cNvSpPr>
            <a:spLocks noGrp="1"/>
          </p:cNvSpPr>
          <p:nvPr>
            <p:ph type="title" hasCustomPrompt="1"/>
          </p:nvPr>
        </p:nvSpPr>
        <p:spPr/>
        <p:txBody>
          <a:bodyPr/>
          <a:lstStyle>
            <a:lvl1pPr>
              <a:defRPr/>
            </a:lvl1pPr>
          </a:lstStyle>
          <a:p>
            <a:r>
              <a:rPr lang="de-DE" dirty="0"/>
              <a:t>Deine Fachschaft</a:t>
            </a:r>
            <a:endParaRPr lang="en-GB" dirty="0"/>
          </a:p>
        </p:txBody>
      </p:sp>
      <p:sp>
        <p:nvSpPr>
          <p:cNvPr id="3" name="Datumsplatzhalter 2">
            <a:extLst>
              <a:ext uri="{FF2B5EF4-FFF2-40B4-BE49-F238E27FC236}">
                <a16:creationId xmlns:a16="http://schemas.microsoft.com/office/drawing/2014/main" id="{49133F3E-3C21-D42A-FB49-9F241E2053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5" name="Foliennummernplatzhalter 4">
            <a:extLst>
              <a:ext uri="{FF2B5EF4-FFF2-40B4-BE49-F238E27FC236}">
                <a16:creationId xmlns:a16="http://schemas.microsoft.com/office/drawing/2014/main" id="{A79CF650-8456-AF1E-A33C-38692F5FF170}"/>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
        <p:nvSpPr>
          <p:cNvPr id="8" name="Rechteck: abgerundete Ecken 7">
            <a:extLst>
              <a:ext uri="{FF2B5EF4-FFF2-40B4-BE49-F238E27FC236}">
                <a16:creationId xmlns:a16="http://schemas.microsoft.com/office/drawing/2014/main" id="{F75E2040-018F-8225-1CFB-93A6C1BC7213}"/>
              </a:ext>
            </a:extLst>
          </p:cNvPr>
          <p:cNvSpPr/>
          <p:nvPr userDrawn="1"/>
        </p:nvSpPr>
        <p:spPr>
          <a:xfrm>
            <a:off x="511157" y="1987826"/>
            <a:ext cx="2163890" cy="379390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abgerundete Ecken 10">
            <a:extLst>
              <a:ext uri="{FF2B5EF4-FFF2-40B4-BE49-F238E27FC236}">
                <a16:creationId xmlns:a16="http://schemas.microsoft.com/office/drawing/2014/main" id="{1C49401A-90D1-FE93-0453-67A54F3C18A3}"/>
              </a:ext>
            </a:extLst>
          </p:cNvPr>
          <p:cNvSpPr/>
          <p:nvPr userDrawn="1"/>
        </p:nvSpPr>
        <p:spPr>
          <a:xfrm>
            <a:off x="2793371" y="1987826"/>
            <a:ext cx="2163890" cy="379390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hteck: abgerundete Ecken 13">
            <a:extLst>
              <a:ext uri="{FF2B5EF4-FFF2-40B4-BE49-F238E27FC236}">
                <a16:creationId xmlns:a16="http://schemas.microsoft.com/office/drawing/2014/main" id="{28E1B293-76CF-B3D1-6BC4-219497F3B717}"/>
              </a:ext>
            </a:extLst>
          </p:cNvPr>
          <p:cNvSpPr/>
          <p:nvPr userDrawn="1"/>
        </p:nvSpPr>
        <p:spPr>
          <a:xfrm>
            <a:off x="5116092" y="1987826"/>
            <a:ext cx="2163890" cy="379390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abgerundete Ecken 14">
            <a:extLst>
              <a:ext uri="{FF2B5EF4-FFF2-40B4-BE49-F238E27FC236}">
                <a16:creationId xmlns:a16="http://schemas.microsoft.com/office/drawing/2014/main" id="{D359617B-49FE-0414-7614-E6C5F7C16777}"/>
              </a:ext>
            </a:extLst>
          </p:cNvPr>
          <p:cNvSpPr/>
          <p:nvPr userDrawn="1"/>
        </p:nvSpPr>
        <p:spPr>
          <a:xfrm>
            <a:off x="7398306" y="1987826"/>
            <a:ext cx="2163890" cy="379390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hteck: abgerundete Ecken 15">
            <a:extLst>
              <a:ext uri="{FF2B5EF4-FFF2-40B4-BE49-F238E27FC236}">
                <a16:creationId xmlns:a16="http://schemas.microsoft.com/office/drawing/2014/main" id="{CCB184BE-37D6-50CC-CDE5-B0E373BC21ED}"/>
              </a:ext>
            </a:extLst>
          </p:cNvPr>
          <p:cNvSpPr/>
          <p:nvPr userDrawn="1"/>
        </p:nvSpPr>
        <p:spPr>
          <a:xfrm>
            <a:off x="9680520" y="1987826"/>
            <a:ext cx="2163890" cy="3793908"/>
          </a:xfrm>
          <a:prstGeom prst="round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Gerader Verbinder 37">
            <a:extLst>
              <a:ext uri="{FF2B5EF4-FFF2-40B4-BE49-F238E27FC236}">
                <a16:creationId xmlns:a16="http://schemas.microsoft.com/office/drawing/2014/main" id="{449CE0C9-CE38-5A48-F333-C13E7AB43331}"/>
              </a:ext>
            </a:extLst>
          </p:cNvPr>
          <p:cNvCxnSpPr>
            <a:cxnSpLocks/>
          </p:cNvCxnSpPr>
          <p:nvPr userDrawn="1"/>
        </p:nvCxnSpPr>
        <p:spPr>
          <a:xfrm flipV="1">
            <a:off x="511157" y="3237316"/>
            <a:ext cx="11333253" cy="429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05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7B211DE-EC1E-D889-B17A-AE48FE9DBC71}"/>
              </a:ext>
            </a:extLst>
          </p:cNvPr>
          <p:cNvSpPr/>
          <p:nvPr userDrawn="1"/>
        </p:nvSpPr>
        <p:spPr>
          <a:xfrm>
            <a:off x="-56367" y="6311900"/>
            <a:ext cx="12294296" cy="5460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45210AE0-A4C5-C3D2-4AC2-7637D66322A3}"/>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2147772-2016-6838-DA35-6D0D8BEB88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3577F678-938B-5486-434A-18A9CE1848C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BB15E76E-42A5-5F90-6B89-7B717643E466}"/>
              </a:ext>
            </a:extLst>
          </p:cNvPr>
          <p:cNvSpPr>
            <a:spLocks noGrp="1"/>
          </p:cNvSpPr>
          <p:nvPr>
            <p:ph type="dt" sz="half" idx="10"/>
          </p:nvPr>
        </p:nvSpPr>
        <p:spPr/>
        <p:txBody>
          <a:bodyPr/>
          <a:lstStyle>
            <a:lvl1pPr>
              <a:defRPr>
                <a:solidFill>
                  <a:schemeClr val="bg2"/>
                </a:solidFill>
              </a:defRPr>
            </a:lvl1pPr>
          </a:lstStyle>
          <a:p>
            <a:fld id="{7A726A67-20D0-4437-BC2B-868A02EC23BD}" type="datetimeFigureOut">
              <a:rPr lang="en-GB" smtClean="0"/>
              <a:pPr/>
              <a:t>05/04/2024</a:t>
            </a:fld>
            <a:endParaRPr lang="en-GB" dirty="0"/>
          </a:p>
        </p:txBody>
      </p:sp>
      <p:sp>
        <p:nvSpPr>
          <p:cNvPr id="7" name="Foliennummernplatzhalter 6">
            <a:extLst>
              <a:ext uri="{FF2B5EF4-FFF2-40B4-BE49-F238E27FC236}">
                <a16:creationId xmlns:a16="http://schemas.microsoft.com/office/drawing/2014/main" id="{70CF95B9-17CF-C6E6-93E0-552C6DC2BC8E}"/>
              </a:ext>
            </a:extLst>
          </p:cNvPr>
          <p:cNvSpPr>
            <a:spLocks noGrp="1"/>
          </p:cNvSpPr>
          <p:nvPr>
            <p:ph type="sldNum" sz="quarter" idx="12"/>
          </p:nvPr>
        </p:nvSpPr>
        <p:spPr/>
        <p:txBody>
          <a:bodyPr/>
          <a:lstStyle>
            <a:lvl1pPr>
              <a:defRPr>
                <a:solidFill>
                  <a:schemeClr val="bg2"/>
                </a:solidFill>
              </a:defRPr>
            </a:lvl1pPr>
          </a:lstStyle>
          <a:p>
            <a:fld id="{F217DB52-4FB5-42A2-AC48-404CB4B5233C}" type="slidenum">
              <a:rPr lang="en-GB" smtClean="0"/>
              <a:pPr/>
              <a:t>‹Nr.›</a:t>
            </a:fld>
            <a:endParaRPr lang="en-GB" dirty="0"/>
          </a:p>
        </p:txBody>
      </p:sp>
    </p:spTree>
    <p:extLst>
      <p:ext uri="{BB962C8B-B14F-4D97-AF65-F5344CB8AC3E}">
        <p14:creationId xmlns:p14="http://schemas.microsoft.com/office/powerpoint/2010/main" val="171604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9C12767-EA1F-491E-414A-2A8A1FBD9672}"/>
              </a:ext>
            </a:extLst>
          </p:cNvPr>
          <p:cNvSpPr>
            <a:spLocks noGrp="1"/>
          </p:cNvSpPr>
          <p:nvPr>
            <p:ph type="title"/>
          </p:nvPr>
        </p:nvSpPr>
        <p:spPr>
          <a:xfrm>
            <a:off x="2283912" y="410368"/>
            <a:ext cx="9069888" cy="1325563"/>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52F4D9F4-48E8-C131-5BCE-E3FB3EE76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C1EDB8B1-3F99-0841-D520-AA7C5F512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26A67-20D0-4437-BC2B-868A02EC23BD}" type="datetimeFigureOut">
              <a:rPr lang="en-GB" smtClean="0"/>
              <a:t>05/04/2024</a:t>
            </a:fld>
            <a:endParaRPr lang="en-GB"/>
          </a:p>
        </p:txBody>
      </p:sp>
      <p:sp>
        <p:nvSpPr>
          <p:cNvPr id="6" name="Foliennummernplatzhalter 5">
            <a:extLst>
              <a:ext uri="{FF2B5EF4-FFF2-40B4-BE49-F238E27FC236}">
                <a16:creationId xmlns:a16="http://schemas.microsoft.com/office/drawing/2014/main" id="{CE32A831-0C14-8DDC-55A7-8635224A3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7DB52-4FB5-42A2-AC48-404CB4B5233C}" type="slidenum">
              <a:rPr lang="en-GB" smtClean="0"/>
              <a:t>‹Nr.›</a:t>
            </a:fld>
            <a:endParaRPr lang="en-GB"/>
          </a:p>
        </p:txBody>
      </p:sp>
      <p:pic>
        <p:nvPicPr>
          <p:cNvPr id="9" name="Grafik 8" descr="Ein Bild, das Text, Schrift, Grafiken, Logo enthält.&#10;&#10;Automatisch generierte Beschreibung">
            <a:extLst>
              <a:ext uri="{FF2B5EF4-FFF2-40B4-BE49-F238E27FC236}">
                <a16:creationId xmlns:a16="http://schemas.microsoft.com/office/drawing/2014/main" id="{8E189328-B2AA-0F7E-7927-F50CC7A45D4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38200" y="376857"/>
            <a:ext cx="1359074" cy="1359074"/>
          </a:xfrm>
          <a:prstGeom prst="rect">
            <a:avLst/>
          </a:prstGeom>
        </p:spPr>
      </p:pic>
    </p:spTree>
    <p:extLst>
      <p:ext uri="{BB962C8B-B14F-4D97-AF65-F5344CB8AC3E}">
        <p14:creationId xmlns:p14="http://schemas.microsoft.com/office/powerpoint/2010/main" val="29985264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5" r:id="rId4"/>
    <p:sldLayoutId id="2147483663" r:id="rId5"/>
    <p:sldLayoutId id="2147483651" r:id="rId6"/>
    <p:sldLayoutId id="2147483666" r:id="rId7"/>
    <p:sldLayoutId id="2147483662" r:id="rId8"/>
    <p:sldLayoutId id="2147483667" r:id="rId9"/>
    <p:sldLayoutId id="2147483652" r:id="rId10"/>
    <p:sldLayoutId id="2147483668" r:id="rId11"/>
    <p:sldLayoutId id="2147483653" r:id="rId12"/>
    <p:sldLayoutId id="2147483669" r:id="rId13"/>
    <p:sldLayoutId id="2147483654" r:id="rId14"/>
    <p:sldLayoutId id="2147483670" r:id="rId15"/>
    <p:sldLayoutId id="2147483659" r:id="rId16"/>
    <p:sldLayoutId id="2147483671" r:id="rId17"/>
    <p:sldLayoutId id="2147483660" r:id="rId18"/>
    <p:sldLayoutId id="2147483672" r:id="rId19"/>
    <p:sldLayoutId id="2147483661" r:id="rId20"/>
    <p:sldLayoutId id="2147483658" r:id="rId21"/>
    <p:sldLayoutId id="2147483656" r:id="rId22"/>
    <p:sldLayoutId id="2147483673" r:id="rId23"/>
    <p:sldLayoutId id="214748365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ni-bamberg.de/sowi/"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i-bamberg.de/fileadmin/uni/fakultaeten/split_lehrstuehle/englische_literatur/Information/STWB-Mobilitaet-Parken-Uebersicht.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uve-bamberg.de/kurzlink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bamberg.de/its/dienstleistungen/netz/wlan/eduroa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flexnow.uni-bamberg.de/FN2AUTH/FN2AuthServlet?op=Logi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univis.uni-bamberg.d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vc.uni-bamberg.de/enrol/index.php?id=694" TargetMode="External"/><Relationship Id="rId2" Type="http://schemas.openxmlformats.org/officeDocument/2006/relationships/hyperlink" Target="https://vc.uni-bamberg.de/course/view.php?id=65219" TargetMode="External"/><Relationship Id="rId1" Type="http://schemas.openxmlformats.org/officeDocument/2006/relationships/slideLayout" Target="../slideLayouts/slideLayout3.xml"/><Relationship Id="rId4" Type="http://schemas.openxmlformats.org/officeDocument/2006/relationships/hyperlink" Target="https://vc.uni-bamberg.de/course/view.php?id=265"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qis.uni-bamberg.de/qisserver/rds?state=user&amp;type=0&amp;category=menu.browse&amp;breadCrumbSource=portal&amp;startpage=portal.vm&amp;chco=y"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univis.uni-bamberg.d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flexnow.uni-bamberg.de/FN2AUTH/FN2AuthServlet?op=Login"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861F1-7240-341C-8D2A-76B1D5E70912}"/>
              </a:ext>
            </a:extLst>
          </p:cNvPr>
          <p:cNvSpPr>
            <a:spLocks noGrp="1"/>
          </p:cNvSpPr>
          <p:nvPr>
            <p:ph type="ctrTitle"/>
          </p:nvPr>
        </p:nvSpPr>
        <p:spPr/>
        <p:txBody>
          <a:bodyPr/>
          <a:lstStyle/>
          <a:p>
            <a:r>
              <a:rPr lang="de-DE" dirty="0">
                <a:latin typeface="Times"/>
                <a:cs typeface="Times"/>
              </a:rPr>
              <a:t>EET-Tutorium Sommersemester 2024</a:t>
            </a:r>
            <a:endParaRPr lang="de-DE" dirty="0"/>
          </a:p>
        </p:txBody>
      </p:sp>
      <p:sp>
        <p:nvSpPr>
          <p:cNvPr id="3" name="Untertitel 2">
            <a:extLst>
              <a:ext uri="{FF2B5EF4-FFF2-40B4-BE49-F238E27FC236}">
                <a16:creationId xmlns:a16="http://schemas.microsoft.com/office/drawing/2014/main" id="{3D441B9C-8E4C-505A-D3F1-34C1F88C6352}"/>
              </a:ext>
            </a:extLst>
          </p:cNvPr>
          <p:cNvSpPr>
            <a:spLocks noGrp="1"/>
          </p:cNvSpPr>
          <p:nvPr>
            <p:ph type="subTitle" idx="1"/>
          </p:nvPr>
        </p:nvSpPr>
        <p:spPr/>
        <p:txBody>
          <a:bodyPr/>
          <a:lstStyle/>
          <a:p>
            <a:r>
              <a:rPr lang="en-GB" dirty="0">
                <a:latin typeface="Times" pitchFamily="2" charset="0"/>
              </a:rPr>
              <a:t>Otto-Friedrich Universität Bamberg</a:t>
            </a:r>
          </a:p>
          <a:p>
            <a:r>
              <a:rPr lang="en-GB" dirty="0">
                <a:latin typeface="Times" pitchFamily="2" charset="0"/>
              </a:rPr>
              <a:t>Fakultät für </a:t>
            </a:r>
            <a:r>
              <a:rPr lang="en-GB" dirty="0" err="1">
                <a:latin typeface="Times" pitchFamily="2" charset="0"/>
              </a:rPr>
              <a:t>Sozial</a:t>
            </a:r>
            <a:r>
              <a:rPr lang="en-GB" dirty="0">
                <a:latin typeface="Times" pitchFamily="2" charset="0"/>
              </a:rPr>
              <a:t>- und </a:t>
            </a:r>
            <a:r>
              <a:rPr lang="en-GB" dirty="0" err="1">
                <a:latin typeface="Times" pitchFamily="2" charset="0"/>
              </a:rPr>
              <a:t>Wirtschaftswissenschaften</a:t>
            </a:r>
            <a:r>
              <a:rPr lang="en-GB" dirty="0">
                <a:latin typeface="Times" pitchFamily="2" charset="0"/>
              </a:rPr>
              <a:t> </a:t>
            </a:r>
          </a:p>
        </p:txBody>
      </p:sp>
    </p:spTree>
    <p:extLst>
      <p:ext uri="{BB962C8B-B14F-4D97-AF65-F5344CB8AC3E}">
        <p14:creationId xmlns:p14="http://schemas.microsoft.com/office/powerpoint/2010/main" val="423466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E2532F-19F2-3CCC-3DB3-13DED8583B42}"/>
              </a:ext>
            </a:extLst>
          </p:cNvPr>
          <p:cNvSpPr>
            <a:spLocks noGrp="1"/>
          </p:cNvSpPr>
          <p:nvPr>
            <p:ph type="title"/>
          </p:nvPr>
        </p:nvSpPr>
        <p:spPr/>
        <p:txBody>
          <a:bodyPr/>
          <a:lstStyle/>
          <a:p>
            <a:r>
              <a:rPr lang="en-GB" dirty="0">
                <a:latin typeface="Times" panose="02020603050405020304" pitchFamily="18" charset="0"/>
                <a:cs typeface="Times" panose="02020603050405020304" pitchFamily="18" charset="0"/>
              </a:rPr>
              <a:t>Die Universität und Fakultät​</a:t>
            </a:r>
          </a:p>
        </p:txBody>
      </p:sp>
      <p:sp>
        <p:nvSpPr>
          <p:cNvPr id="5" name="Inhaltsplatzhalter 4">
            <a:extLst>
              <a:ext uri="{FF2B5EF4-FFF2-40B4-BE49-F238E27FC236}">
                <a16:creationId xmlns:a16="http://schemas.microsoft.com/office/drawing/2014/main" id="{8C225258-7408-86DC-ED00-3749749F15AB}"/>
              </a:ext>
            </a:extLst>
          </p:cNvPr>
          <p:cNvSpPr>
            <a:spLocks noGrp="1"/>
          </p:cNvSpPr>
          <p:nvPr>
            <p:ph idx="1"/>
          </p:nvPr>
        </p:nvSpPr>
        <p:spPr/>
        <p:txBody>
          <a:bodyPr/>
          <a:lstStyle/>
          <a:p>
            <a:pPr algn="l" rtl="0" fontAlgn="base">
              <a:buFont typeface="Arial" panose="020B0604020202020204" pitchFamily="34" charset="0"/>
              <a:buChar char="•"/>
            </a:pPr>
            <a:endParaRPr lang="de-DE" sz="1800" b="0" i="0" u="none" strike="noStrike" dirty="0">
              <a:solidFill>
                <a:srgbClr val="000000"/>
              </a:solidFill>
              <a:effectLst/>
              <a:latin typeface="Times" panose="02020603050405020304" pitchFamily="18" charset="0"/>
              <a:cs typeface="Times" panose="02020603050405020304" pitchFamily="18" charset="0"/>
            </a:endParaRP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Die Universität Bamberg hat ca. 13.000 Studierende aufgeteilt auf vier Fakultäten </a:t>
            </a:r>
            <a:r>
              <a:rPr lang="de-DE" sz="24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GuK – Geistes- und Kulturwissenschaften </a:t>
            </a:r>
            <a:r>
              <a:rPr lang="de-DE" sz="20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err="1">
                <a:solidFill>
                  <a:srgbClr val="000000"/>
                </a:solidFill>
                <a:effectLst/>
                <a:latin typeface="Times" panose="02020603050405020304" pitchFamily="18" charset="0"/>
                <a:cs typeface="Times" panose="02020603050405020304" pitchFamily="18" charset="0"/>
              </a:rPr>
              <a:t>HuWi</a:t>
            </a:r>
            <a:r>
              <a:rPr lang="de-DE" sz="2000" b="0" i="0" u="none" strike="noStrike" dirty="0">
                <a:solidFill>
                  <a:srgbClr val="000000"/>
                </a:solidFill>
                <a:effectLst/>
                <a:latin typeface="Times" panose="02020603050405020304" pitchFamily="18" charset="0"/>
                <a:cs typeface="Times" panose="02020603050405020304" pitchFamily="18" charset="0"/>
              </a:rPr>
              <a:t> – Humanwissenschaften </a:t>
            </a:r>
            <a:r>
              <a:rPr lang="de-DE" sz="20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WIAI – Wirtschafts- und Angewandte Informatik</a:t>
            </a:r>
            <a:r>
              <a:rPr lang="en-US" sz="2000" b="0" i="0" dirty="0">
                <a:solidFill>
                  <a:srgbClr val="000000"/>
                </a:solidFill>
                <a:effectLst/>
                <a:latin typeface="Times" panose="02020603050405020304" pitchFamily="18" charset="0"/>
                <a:cs typeface="Times" panose="02020603050405020304" pitchFamily="18" charset="0"/>
              </a:rPr>
              <a:t>​</a:t>
            </a:r>
          </a:p>
          <a:p>
            <a:pPr lvl="1" fontAlgn="base"/>
            <a:r>
              <a:rPr lang="de-DE" sz="2000" b="1" i="0" u="none" strike="noStrike" dirty="0">
                <a:solidFill>
                  <a:srgbClr val="000000"/>
                </a:solidFill>
                <a:effectLst/>
                <a:latin typeface="Times" panose="02020603050405020304" pitchFamily="18" charset="0"/>
                <a:cs typeface="Times" panose="02020603050405020304" pitchFamily="18" charset="0"/>
              </a:rPr>
              <a:t>SoWi – Sozial- und Wirtschaftswissenschaften </a:t>
            </a:r>
            <a:r>
              <a:rPr lang="de-DE" sz="2000" b="0" i="0" dirty="0">
                <a:solidFill>
                  <a:srgbClr val="000000"/>
                </a:solidFill>
                <a:effectLst/>
                <a:latin typeface="Times" panose="02020603050405020304" pitchFamily="18" charset="0"/>
                <a:cs typeface="Times" panose="02020603050405020304" pitchFamily="18" charset="0"/>
              </a:rPr>
              <a:t>​</a:t>
            </a:r>
          </a:p>
          <a:p>
            <a:pPr marL="457200" lvl="1" indent="0" fontAlgn="base">
              <a:buNone/>
            </a:pPr>
            <a:endParaRPr lang="de-DE" sz="2000" b="0" i="0" dirty="0">
              <a:solidFill>
                <a:srgbClr val="000000"/>
              </a:solidFill>
              <a:effectLst/>
              <a:latin typeface="Times" panose="02020603050405020304" pitchFamily="18" charset="0"/>
              <a:cs typeface="Times" panose="02020603050405020304" pitchFamily="18" charset="0"/>
            </a:endParaRPr>
          </a:p>
          <a:p>
            <a:pPr algn="l" rtl="0" fontAlgn="base"/>
            <a:r>
              <a:rPr lang="en-GB" sz="1800" b="0" i="0" dirty="0">
                <a:solidFill>
                  <a:srgbClr val="000000"/>
                </a:solidFill>
                <a:effectLst/>
                <a:latin typeface="Times" panose="02020603050405020304" pitchFamily="18" charset="0"/>
                <a:cs typeface="Times" panose="02020603050405020304" pitchFamily="18" charset="0"/>
              </a:rPr>
              <a:t>​</a:t>
            </a:r>
            <a:r>
              <a:rPr lang="de-DE" sz="2400" b="0" i="0" u="none" strike="noStrike" dirty="0">
                <a:solidFill>
                  <a:srgbClr val="000000"/>
                </a:solidFill>
                <a:effectLst/>
                <a:latin typeface="Times" panose="02020603050405020304" pitchFamily="18" charset="0"/>
                <a:cs typeface="Times" panose="02020603050405020304" pitchFamily="18" charset="0"/>
              </a:rPr>
              <a:t>Die Fakultät SoWi besteht aus 8 Bachelor- und 11 Masterstudiengängen in 6 Fachbereichen sowie 49 Lehrstühlen und Professuren</a:t>
            </a:r>
            <a:r>
              <a:rPr lang="en-US" sz="2400" b="0" i="0" dirty="0">
                <a:solidFill>
                  <a:srgbClr val="000000"/>
                </a:solidFill>
                <a:effectLst/>
                <a:latin typeface="Times" panose="02020603050405020304" pitchFamily="18" charset="0"/>
                <a:cs typeface="Times" panose="02020603050405020304" pitchFamily="18" charset="0"/>
              </a:rPr>
              <a:t>​</a:t>
            </a:r>
            <a:br>
              <a:rPr lang="en-US" sz="2400" dirty="0">
                <a:solidFill>
                  <a:srgbClr val="000000"/>
                </a:solidFill>
                <a:latin typeface="Times" panose="02020603050405020304" pitchFamily="18" charset="0"/>
                <a:cs typeface="Times" panose="02020603050405020304" pitchFamily="18" charset="0"/>
              </a:rPr>
            </a:br>
            <a:r>
              <a:rPr lang="de-DE" sz="2400" b="0" i="0" u="sng" strike="noStrike" dirty="0">
                <a:solidFill>
                  <a:srgbClr val="9454C3"/>
                </a:solidFill>
                <a:effectLst/>
                <a:latin typeface="Times" panose="02020603050405020304" pitchFamily="18" charset="0"/>
                <a:cs typeface="Times" panose="02020603050405020304" pitchFamily="18" charset="0"/>
                <a:hlinkClick r:id="rId2"/>
              </a:rPr>
              <a:t>(Universität Bamberg - Fakultät SoWi)</a:t>
            </a:r>
            <a:endParaRPr lang="de-DE" sz="2400" b="0" i="0" dirty="0">
              <a:solidFill>
                <a:srgbClr val="000000"/>
              </a:solidFill>
              <a:effectLst/>
              <a:latin typeface="Times" panose="02020603050405020304" pitchFamily="18" charset="0"/>
              <a:cs typeface="Times" panose="02020603050405020304" pitchFamily="18" charset="0"/>
            </a:endParaRPr>
          </a:p>
          <a:p>
            <a:pPr algn="l" rtl="0" fontAlgn="base">
              <a:buFont typeface="Arial" panose="020B0604020202020204" pitchFamily="34" charset="0"/>
              <a:buChar char="•"/>
            </a:pPr>
            <a:endParaRPr lang="en-GB" b="0" i="0" dirty="0">
              <a:solidFill>
                <a:srgbClr val="000000"/>
              </a:solidFill>
              <a:effectLst/>
              <a:latin typeface="Times" panose="02020603050405020304" pitchFamily="18" charset="0"/>
              <a:cs typeface="Times" panose="02020603050405020304" pitchFamily="18" charset="0"/>
            </a:endParaRPr>
          </a:p>
          <a:p>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3915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59C186-AE9E-5810-2BB5-84D24CC12A0A}"/>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Die Gebäude</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4DA2FE11-ED3C-9F46-FF75-824496B45015}"/>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pPr marL="0" indent="0">
              <a:buNone/>
            </a:pPr>
            <a:r>
              <a:rPr lang="en-GB" dirty="0">
                <a:latin typeface="Times" panose="02020603050405020304" pitchFamily="18" charset="0"/>
                <a:cs typeface="Times" panose="02020603050405020304" pitchFamily="18" charset="0"/>
              </a:rPr>
              <a:t>1: </a:t>
            </a:r>
            <a:r>
              <a:rPr lang="en-GB" dirty="0" err="1">
                <a:latin typeface="Times" panose="02020603050405020304" pitchFamily="18" charset="0"/>
                <a:cs typeface="Times" panose="02020603050405020304" pitchFamily="18" charset="0"/>
              </a:rPr>
              <a:t>Innenstadt</a:t>
            </a:r>
            <a:endParaRPr lang="en-GB" dirty="0">
              <a:latin typeface="Times" panose="02020603050405020304" pitchFamily="18" charset="0"/>
              <a:cs typeface="Times" panose="02020603050405020304" pitchFamily="18" charset="0"/>
            </a:endParaRPr>
          </a:p>
          <a:p>
            <a:pPr marL="0" indent="0">
              <a:buNone/>
            </a:pPr>
            <a:r>
              <a:rPr lang="en-GB" dirty="0">
                <a:latin typeface="Times" panose="02020603050405020304" pitchFamily="18" charset="0"/>
                <a:cs typeface="Times" panose="02020603050405020304" pitchFamily="18" charset="0"/>
              </a:rPr>
              <a:t>2: Feldkirchenstraße 21</a:t>
            </a:r>
          </a:p>
          <a:p>
            <a:pPr marL="0" indent="0">
              <a:buNone/>
            </a:pPr>
            <a:r>
              <a:rPr lang="en-GB" dirty="0">
                <a:latin typeface="Times" panose="02020603050405020304" pitchFamily="18" charset="0"/>
                <a:cs typeface="Times" panose="02020603050405020304" pitchFamily="18" charset="0"/>
              </a:rPr>
              <a:t>	F21, </a:t>
            </a:r>
            <a:r>
              <a:rPr lang="en-GB" dirty="0" err="1">
                <a:latin typeface="Times" panose="02020603050405020304" pitchFamily="18" charset="0"/>
                <a:cs typeface="Times" panose="02020603050405020304" pitchFamily="18" charset="0"/>
              </a:rPr>
              <a:t>Feki</a:t>
            </a:r>
            <a:endParaRPr lang="en-GB" dirty="0">
              <a:latin typeface="Times" panose="02020603050405020304" pitchFamily="18" charset="0"/>
              <a:cs typeface="Times" panose="02020603050405020304" pitchFamily="18" charset="0"/>
            </a:endParaRPr>
          </a:p>
          <a:p>
            <a:pPr marL="0" indent="0">
              <a:buNone/>
            </a:pP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Kärntenstraße</a:t>
            </a:r>
            <a:r>
              <a:rPr lang="en-GB" dirty="0">
                <a:latin typeface="Times" panose="02020603050405020304" pitchFamily="18" charset="0"/>
                <a:cs typeface="Times" panose="02020603050405020304" pitchFamily="18" charset="0"/>
              </a:rPr>
              <a:t> 7</a:t>
            </a:r>
          </a:p>
          <a:p>
            <a:pPr marL="0" indent="0">
              <a:buNone/>
            </a:pPr>
            <a:r>
              <a:rPr lang="en-GB" dirty="0">
                <a:latin typeface="Times" panose="02020603050405020304" pitchFamily="18" charset="0"/>
                <a:cs typeface="Times" panose="02020603050405020304" pitchFamily="18" charset="0"/>
              </a:rPr>
              <a:t>	KÄ7</a:t>
            </a:r>
          </a:p>
          <a:p>
            <a:pPr marL="0" indent="0">
              <a:buNone/>
            </a:pPr>
            <a:r>
              <a:rPr lang="en-GB" dirty="0">
                <a:latin typeface="Times" panose="02020603050405020304" pitchFamily="18" charset="0"/>
                <a:cs typeface="Times" panose="02020603050405020304" pitchFamily="18" charset="0"/>
              </a:rPr>
              <a:t>3: ERBA</a:t>
            </a:r>
          </a:p>
          <a:p>
            <a:pPr marL="0" indent="0">
              <a:buNone/>
            </a:pP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Sprachenzentrum</a:t>
            </a:r>
            <a:endParaRPr lang="en-GB" dirty="0">
              <a:latin typeface="Times" panose="02020603050405020304" pitchFamily="18" charset="0"/>
              <a:cs typeface="Times" panose="02020603050405020304" pitchFamily="18" charset="0"/>
            </a:endParaRPr>
          </a:p>
        </p:txBody>
      </p:sp>
      <p:pic>
        <p:nvPicPr>
          <p:cNvPr id="2050" name="Picture 2" descr="Ein Bild, das Text, Karte, Uhr, drinnen enthält.&#10;&#10;Automatisch generierte Beschreibung">
            <a:extLst>
              <a:ext uri="{FF2B5EF4-FFF2-40B4-BE49-F238E27FC236}">
                <a16:creationId xmlns:a16="http://schemas.microsoft.com/office/drawing/2014/main" id="{0ED4F760-4AEE-4B08-476A-AC5F7B2AF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427" y="1735931"/>
            <a:ext cx="6479373" cy="410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9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942F9B-444F-C93E-BC9E-67AAA030185A}"/>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Die Gebäude im Detail</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A853629A-E465-F7A7-FF9F-467BC589327D}"/>
              </a:ext>
            </a:extLst>
          </p:cNvPr>
          <p:cNvSpPr>
            <a:spLocks noGrp="1"/>
          </p:cNvSpPr>
          <p:nvPr>
            <p:ph idx="1"/>
          </p:nvPr>
        </p:nvSpPr>
        <p:spPr/>
        <p:txBody>
          <a:bodyPr/>
          <a:lstStyle/>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RZ – Rechenzentrum </a:t>
            </a:r>
            <a:r>
              <a:rPr lang="en-GB"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FG1 – BA(</a:t>
            </a:r>
            <a:r>
              <a:rPr lang="en-GB" sz="2400" b="0" i="0" u="none" strike="noStrike" dirty="0" err="1">
                <a:solidFill>
                  <a:srgbClr val="000000"/>
                </a:solidFill>
                <a:effectLst/>
                <a:latin typeface="Times" panose="02020603050405020304" pitchFamily="18" charset="0"/>
                <a:cs typeface="Times" panose="02020603050405020304" pitchFamily="18" charset="0"/>
              </a:rPr>
              <a:t>mberg</a:t>
            </a:r>
            <a:r>
              <a:rPr lang="en-GB" sz="2400" b="0" i="0" u="none" strike="noStrike" dirty="0">
                <a:solidFill>
                  <a:srgbClr val="000000"/>
                </a:solidFill>
                <a:effectLst/>
                <a:latin typeface="Times" panose="02020603050405020304" pitchFamily="18" charset="0"/>
                <a:cs typeface="Times" panose="02020603050405020304" pitchFamily="18" charset="0"/>
              </a:rPr>
              <a:t>)G(</a:t>
            </a:r>
            <a:r>
              <a:rPr lang="en-GB" sz="2400" b="0" i="0" u="none" strike="noStrike" dirty="0" err="1">
                <a:solidFill>
                  <a:srgbClr val="000000"/>
                </a:solidFill>
                <a:effectLst/>
                <a:latin typeface="Times" panose="02020603050405020304" pitchFamily="18" charset="0"/>
                <a:cs typeface="Times" panose="02020603050405020304" pitchFamily="18" charset="0"/>
              </a:rPr>
              <a:t>raduate</a:t>
            </a:r>
            <a:r>
              <a:rPr lang="en-GB" sz="2400" b="0" i="0" u="none" strike="noStrike" dirty="0">
                <a:solidFill>
                  <a:srgbClr val="000000"/>
                </a:solidFill>
                <a:effectLst/>
                <a:latin typeface="Times" panose="02020603050405020304" pitchFamily="18" charset="0"/>
                <a:cs typeface="Times" panose="02020603050405020304" pitchFamily="18" charset="0"/>
              </a:rPr>
              <a:t>)S(</a:t>
            </a:r>
            <a:r>
              <a:rPr lang="en-GB" sz="2400" b="0" i="0" u="none" strike="noStrike" dirty="0" err="1">
                <a:solidFill>
                  <a:srgbClr val="000000"/>
                </a:solidFill>
                <a:effectLst/>
                <a:latin typeface="Times" panose="02020603050405020304" pitchFamily="18" charset="0"/>
                <a:cs typeface="Times" panose="02020603050405020304" pitchFamily="18" charset="0"/>
              </a:rPr>
              <a:t>chool</a:t>
            </a:r>
            <a:r>
              <a:rPr lang="en-GB" sz="2400" b="0" i="0" u="none" strike="noStrike" dirty="0">
                <a:solidFill>
                  <a:srgbClr val="000000"/>
                </a:solidFill>
                <a:effectLst/>
                <a:latin typeface="Times" panose="02020603050405020304" pitchFamily="18" charset="0"/>
                <a:cs typeface="Times" panose="02020603050405020304" pitchFamily="18" charset="0"/>
              </a:rPr>
              <a:t> of)S(</a:t>
            </a:r>
            <a:r>
              <a:rPr lang="en-GB" sz="2400" b="0" i="0" u="none" strike="noStrike" dirty="0" err="1">
                <a:solidFill>
                  <a:srgbClr val="000000"/>
                </a:solidFill>
                <a:effectLst/>
                <a:latin typeface="Times" panose="02020603050405020304" pitchFamily="18" charset="0"/>
                <a:cs typeface="Times" panose="02020603050405020304" pitchFamily="18" charset="0"/>
              </a:rPr>
              <a:t>ocial</a:t>
            </a:r>
            <a:r>
              <a:rPr lang="en-GB" sz="2400" b="0" i="0" u="none" strike="noStrike" dirty="0">
                <a:solidFill>
                  <a:srgbClr val="000000"/>
                </a:solidFill>
                <a:effectLst/>
                <a:latin typeface="Times" panose="02020603050405020304" pitchFamily="18" charset="0"/>
                <a:cs typeface="Times" panose="02020603050405020304" pitchFamily="18" charset="0"/>
              </a:rPr>
              <a:t> Science), </a:t>
            </a:r>
            <a:r>
              <a:rPr lang="en-US" sz="2400" b="0" i="0" dirty="0">
                <a:solidFill>
                  <a:srgbClr val="000000"/>
                </a:solidFill>
                <a:effectLst/>
                <a:latin typeface="Times" panose="02020603050405020304" pitchFamily="18" charset="0"/>
                <a:cs typeface="Times" panose="02020603050405020304" pitchFamily="18" charset="0"/>
              </a:rPr>
              <a:t>​</a:t>
            </a:r>
          </a:p>
          <a:p>
            <a:pPr marL="0" indent="0" algn="l" rtl="0" fontAlgn="base">
              <a:buNone/>
            </a:pPr>
            <a:r>
              <a:rPr lang="en-GB" sz="2400" dirty="0">
                <a:solidFill>
                  <a:srgbClr val="000000"/>
                </a:solidFill>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Vorlesungsraum</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FG2 – </a:t>
            </a:r>
            <a:r>
              <a:rPr lang="en-GB" sz="2400" b="0" i="0" u="none" strike="noStrike" dirty="0" err="1">
                <a:solidFill>
                  <a:srgbClr val="000000"/>
                </a:solidFill>
                <a:effectLst/>
                <a:latin typeface="Times" panose="02020603050405020304" pitchFamily="18" charset="0"/>
                <a:cs typeface="Times" panose="02020603050405020304" pitchFamily="18" charset="0"/>
              </a:rPr>
              <a:t>Sporttrakt</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FMA – </a:t>
            </a:r>
            <a:r>
              <a:rPr lang="en-GB" sz="2400" b="0" i="0" u="none" strike="noStrike" dirty="0" err="1">
                <a:solidFill>
                  <a:srgbClr val="000000"/>
                </a:solidFill>
                <a:effectLst/>
                <a:latin typeface="Times" panose="02020603050405020304" pitchFamily="18" charset="0"/>
                <a:cs typeface="Times" panose="02020603050405020304" pitchFamily="18" charset="0"/>
              </a:rPr>
              <a:t>Seminarräume</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Lehrstühle</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TB3 – </a:t>
            </a:r>
            <a:r>
              <a:rPr lang="en-GB" sz="2400" b="0" i="0" u="none" strike="noStrike" dirty="0" err="1">
                <a:solidFill>
                  <a:srgbClr val="000000"/>
                </a:solidFill>
                <a:effectLst/>
                <a:latin typeface="Times" panose="02020603050405020304" pitchFamily="18" charset="0"/>
                <a:cs typeface="Times" panose="02020603050405020304" pitchFamily="18" charset="0"/>
              </a:rPr>
              <a:t>Teilbibliothek</a:t>
            </a:r>
            <a:r>
              <a:rPr lang="en-GB" sz="2400" b="0" i="0" u="none" strike="noStrike" dirty="0">
                <a:solidFill>
                  <a:srgbClr val="000000"/>
                </a:solidFill>
                <a:effectLst/>
                <a:latin typeface="Times" panose="02020603050405020304" pitchFamily="18" charset="0"/>
                <a:cs typeface="Times" panose="02020603050405020304" pitchFamily="18" charset="0"/>
              </a:rPr>
              <a:t> 3 </a:t>
            </a:r>
            <a:r>
              <a:rPr lang="en-US" sz="2400" b="0" i="0" dirty="0">
                <a:solidFill>
                  <a:srgbClr val="000000"/>
                </a:solidFill>
                <a:effectLst/>
                <a:latin typeface="Times" panose="02020603050405020304" pitchFamily="18" charset="0"/>
                <a:cs typeface="Times" panose="02020603050405020304" pitchFamily="18" charset="0"/>
              </a:rPr>
              <a:t>​</a:t>
            </a:r>
          </a:p>
          <a:p>
            <a:pPr marL="0" indent="0">
              <a:buNone/>
            </a:pPr>
            <a:endParaRPr lang="en-GB" dirty="0">
              <a:latin typeface="Times" panose="02020603050405020304" pitchFamily="18" charset="0"/>
              <a:cs typeface="Times" panose="02020603050405020304" pitchFamily="18" charset="0"/>
            </a:endParaRPr>
          </a:p>
        </p:txBody>
      </p:sp>
      <p:pic>
        <p:nvPicPr>
          <p:cNvPr id="3074" name="Picture 2" descr="Ein Bild, das Karte enthält.&#10;&#10;Beschreibung automatisch generiert.">
            <a:extLst>
              <a:ext uri="{FF2B5EF4-FFF2-40B4-BE49-F238E27FC236}">
                <a16:creationId xmlns:a16="http://schemas.microsoft.com/office/drawing/2014/main" id="{375DD2A9-F2FE-D52D-63D2-B512BEFD5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279" y="2002993"/>
            <a:ext cx="3789880" cy="399660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039E8E22-98F6-481E-82F0-B1E48EBDFD6D}"/>
              </a:ext>
            </a:extLst>
          </p:cNvPr>
          <p:cNvSpPr/>
          <p:nvPr/>
        </p:nvSpPr>
        <p:spPr>
          <a:xfrm rot="19978710">
            <a:off x="9012470" y="3462440"/>
            <a:ext cx="567860" cy="250359"/>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7" name="Rechteck 6">
            <a:extLst>
              <a:ext uri="{FF2B5EF4-FFF2-40B4-BE49-F238E27FC236}">
                <a16:creationId xmlns:a16="http://schemas.microsoft.com/office/drawing/2014/main" id="{64D3F9D8-241D-4A9A-AFF4-C0A0113B95DA}"/>
              </a:ext>
            </a:extLst>
          </p:cNvPr>
          <p:cNvSpPr/>
          <p:nvPr/>
        </p:nvSpPr>
        <p:spPr>
          <a:xfrm rot="19978710">
            <a:off x="9239427" y="3876113"/>
            <a:ext cx="505830" cy="250359"/>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8" name="Rechteck 7">
            <a:extLst>
              <a:ext uri="{FF2B5EF4-FFF2-40B4-BE49-F238E27FC236}">
                <a16:creationId xmlns:a16="http://schemas.microsoft.com/office/drawing/2014/main" id="{FFE45D43-CB52-4DED-BC37-3816D2A7E2FF}"/>
              </a:ext>
            </a:extLst>
          </p:cNvPr>
          <p:cNvSpPr/>
          <p:nvPr/>
        </p:nvSpPr>
        <p:spPr>
          <a:xfrm rot="19911795">
            <a:off x="9815637" y="4898715"/>
            <a:ext cx="607446" cy="53945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9" name="Rechteck 8">
            <a:extLst>
              <a:ext uri="{FF2B5EF4-FFF2-40B4-BE49-F238E27FC236}">
                <a16:creationId xmlns:a16="http://schemas.microsoft.com/office/drawing/2014/main" id="{539DEFA6-354E-4B1A-8105-F37A3024BEC6}"/>
              </a:ext>
            </a:extLst>
          </p:cNvPr>
          <p:cNvSpPr/>
          <p:nvPr/>
        </p:nvSpPr>
        <p:spPr>
          <a:xfrm rot="19978710">
            <a:off x="9453363" y="4273289"/>
            <a:ext cx="541937" cy="263582"/>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0" name="Rechteck 9">
            <a:extLst>
              <a:ext uri="{FF2B5EF4-FFF2-40B4-BE49-F238E27FC236}">
                <a16:creationId xmlns:a16="http://schemas.microsoft.com/office/drawing/2014/main" id="{EEADAD84-4309-49E1-AECE-6C4B76CA8A06}"/>
              </a:ext>
            </a:extLst>
          </p:cNvPr>
          <p:cNvSpPr/>
          <p:nvPr/>
        </p:nvSpPr>
        <p:spPr>
          <a:xfrm rot="3787758">
            <a:off x="10132568" y="3019883"/>
            <a:ext cx="665366" cy="277056"/>
          </a:xfrm>
          <a:prstGeom prst="rect">
            <a:avLst/>
          </a:prstGeom>
          <a:solidFill>
            <a:schemeClr val="accent5">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1" name="Rechteck 10">
            <a:extLst>
              <a:ext uri="{FF2B5EF4-FFF2-40B4-BE49-F238E27FC236}">
                <a16:creationId xmlns:a16="http://schemas.microsoft.com/office/drawing/2014/main" id="{2B2AFB9C-4042-4043-BA53-222E7A5B6609}"/>
              </a:ext>
            </a:extLst>
          </p:cNvPr>
          <p:cNvSpPr/>
          <p:nvPr/>
        </p:nvSpPr>
        <p:spPr>
          <a:xfrm>
            <a:off x="1113453" y="1914331"/>
            <a:ext cx="472751" cy="250372"/>
          </a:xfrm>
          <a:prstGeom prst="rect">
            <a:avLst/>
          </a:prstGeom>
          <a:solidFill>
            <a:schemeClr val="accent5">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2" name="Rechteck 11">
            <a:extLst>
              <a:ext uri="{FF2B5EF4-FFF2-40B4-BE49-F238E27FC236}">
                <a16:creationId xmlns:a16="http://schemas.microsoft.com/office/drawing/2014/main" id="{92B6AA52-7CD1-42CC-9C03-F6D6EFD8C032}"/>
              </a:ext>
            </a:extLst>
          </p:cNvPr>
          <p:cNvSpPr/>
          <p:nvPr/>
        </p:nvSpPr>
        <p:spPr>
          <a:xfrm>
            <a:off x="1113453" y="2371531"/>
            <a:ext cx="640702" cy="250372"/>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3" name="Rechteck 12">
            <a:extLst>
              <a:ext uri="{FF2B5EF4-FFF2-40B4-BE49-F238E27FC236}">
                <a16:creationId xmlns:a16="http://schemas.microsoft.com/office/drawing/2014/main" id="{FAE67ECF-DF8B-4B49-A7AE-B1EC22CBC92A}"/>
              </a:ext>
            </a:extLst>
          </p:cNvPr>
          <p:cNvSpPr/>
          <p:nvPr/>
        </p:nvSpPr>
        <p:spPr>
          <a:xfrm>
            <a:off x="1113454" y="3267413"/>
            <a:ext cx="640702" cy="250373"/>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4" name="Rechteck 13">
            <a:extLst>
              <a:ext uri="{FF2B5EF4-FFF2-40B4-BE49-F238E27FC236}">
                <a16:creationId xmlns:a16="http://schemas.microsoft.com/office/drawing/2014/main" id="{0EE13BBF-A0CF-4F82-83D0-A0862FE11F61}"/>
              </a:ext>
            </a:extLst>
          </p:cNvPr>
          <p:cNvSpPr/>
          <p:nvPr/>
        </p:nvSpPr>
        <p:spPr>
          <a:xfrm>
            <a:off x="1113454" y="3734838"/>
            <a:ext cx="734008" cy="250373"/>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sp>
        <p:nvSpPr>
          <p:cNvPr id="15" name="Rechteck 14">
            <a:extLst>
              <a:ext uri="{FF2B5EF4-FFF2-40B4-BE49-F238E27FC236}">
                <a16:creationId xmlns:a16="http://schemas.microsoft.com/office/drawing/2014/main" id="{040142EE-45EC-44EE-87D9-6F3662FE66F8}"/>
              </a:ext>
            </a:extLst>
          </p:cNvPr>
          <p:cNvSpPr/>
          <p:nvPr/>
        </p:nvSpPr>
        <p:spPr>
          <a:xfrm>
            <a:off x="1113453" y="4202263"/>
            <a:ext cx="575388" cy="25037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Times" panose="02020603050405020304" pitchFamily="18" charset="0"/>
              <a:cs typeface="Times" panose="02020603050405020304" pitchFamily="18" charset="0"/>
            </a:endParaRPr>
          </a:p>
        </p:txBody>
      </p:sp>
      <p:cxnSp>
        <p:nvCxnSpPr>
          <p:cNvPr id="16" name="Gerade Verbindung mit Pfeil 15">
            <a:extLst>
              <a:ext uri="{FF2B5EF4-FFF2-40B4-BE49-F238E27FC236}">
                <a16:creationId xmlns:a16="http://schemas.microsoft.com/office/drawing/2014/main" id="{6744614B-BA30-4E6D-A8A8-E588B99709DE}"/>
              </a:ext>
            </a:extLst>
          </p:cNvPr>
          <p:cNvCxnSpPr>
            <a:cxnSpLocks/>
          </p:cNvCxnSpPr>
          <p:nvPr/>
        </p:nvCxnSpPr>
        <p:spPr>
          <a:xfrm flipH="1" flipV="1">
            <a:off x="10465251" y="2117749"/>
            <a:ext cx="225569" cy="8284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feld 17">
            <a:extLst>
              <a:ext uri="{FF2B5EF4-FFF2-40B4-BE49-F238E27FC236}">
                <a16:creationId xmlns:a16="http://schemas.microsoft.com/office/drawing/2014/main" id="{66BEAB7F-F3B8-8E55-C6BF-3F6EF8D40A65}"/>
              </a:ext>
            </a:extLst>
          </p:cNvPr>
          <p:cNvSpPr txBox="1"/>
          <p:nvPr/>
        </p:nvSpPr>
        <p:spPr>
          <a:xfrm>
            <a:off x="9453896" y="1582613"/>
            <a:ext cx="2570584" cy="369332"/>
          </a:xfrm>
          <a:prstGeom prst="rect">
            <a:avLst/>
          </a:prstGeom>
          <a:noFill/>
        </p:spPr>
        <p:txBody>
          <a:bodyPr wrap="square">
            <a:spAutoFit/>
          </a:bodyPr>
          <a:lstStyle/>
          <a:p>
            <a:r>
              <a:rPr lang="de-DE" sz="1800" b="0" i="0" u="none" strike="noStrike" dirty="0">
                <a:solidFill>
                  <a:srgbClr val="000000"/>
                </a:solidFill>
                <a:effectLst/>
                <a:latin typeface="Times" panose="02020603050405020304" pitchFamily="18" charset="0"/>
                <a:cs typeface="Times" panose="02020603050405020304" pitchFamily="18" charset="0"/>
              </a:rPr>
              <a:t>Richtung </a:t>
            </a:r>
            <a:r>
              <a:rPr lang="de-DE" sz="1800" b="0" i="0" u="none" strike="noStrike" dirty="0" err="1">
                <a:solidFill>
                  <a:srgbClr val="000000"/>
                </a:solidFill>
                <a:effectLst/>
                <a:latin typeface="Times" panose="02020603050405020304" pitchFamily="18" charset="0"/>
                <a:cs typeface="Times" panose="02020603050405020304" pitchFamily="18" charset="0"/>
              </a:rPr>
              <a:t>Kärntenstraße</a:t>
            </a:r>
            <a:r>
              <a:rPr lang="de-DE" sz="1800" b="0" i="0" u="none" strike="noStrike" dirty="0">
                <a:solidFill>
                  <a:srgbClr val="000000"/>
                </a:solidFill>
                <a:effectLst/>
                <a:latin typeface="Times" panose="02020603050405020304" pitchFamily="18" charset="0"/>
                <a:cs typeface="Times" panose="02020603050405020304" pitchFamily="18" charset="0"/>
              </a:rPr>
              <a:t> 7</a:t>
            </a:r>
            <a:r>
              <a:rPr lang="de-DE" sz="1800" b="0" i="0" dirty="0">
                <a:solidFill>
                  <a:srgbClr val="000000"/>
                </a:solidFill>
                <a:effectLst/>
                <a:latin typeface="Times" panose="02020603050405020304" pitchFamily="18" charset="0"/>
                <a:cs typeface="Times" panose="02020603050405020304" pitchFamily="18" charset="0"/>
              </a:rPr>
              <a:t>​</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8598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4B2619F-C914-5DCD-6997-DDD2C799D716}"/>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Parkplätze</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DD73E0B2-A6ED-E44D-1497-1D7C728AC0DB}"/>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Die </a:t>
            </a:r>
            <a:r>
              <a:rPr lang="en-GB" sz="2400" b="0" i="0" u="none" strike="noStrike" dirty="0" err="1">
                <a:solidFill>
                  <a:srgbClr val="000000"/>
                </a:solidFill>
                <a:effectLst/>
                <a:latin typeface="Times" panose="02020603050405020304" pitchFamily="18" charset="0"/>
                <a:cs typeface="Times" panose="02020603050405020304" pitchFamily="18" charset="0"/>
              </a:rPr>
              <a:t>Parkplätze</a:t>
            </a:r>
            <a:r>
              <a:rPr lang="en-GB" sz="2400" b="0" i="0" u="none" strike="noStrike" dirty="0">
                <a:solidFill>
                  <a:srgbClr val="000000"/>
                </a:solidFill>
                <a:effectLst/>
                <a:latin typeface="Times" panose="02020603050405020304" pitchFamily="18" charset="0"/>
                <a:cs typeface="Times" panose="02020603050405020304" pitchFamily="18" charset="0"/>
              </a:rPr>
              <a:t> der Universität </a:t>
            </a:r>
            <a:r>
              <a:rPr lang="de-DE" sz="2400" b="0" i="0" u="none" strike="noStrike" dirty="0">
                <a:solidFill>
                  <a:srgbClr val="000000"/>
                </a:solidFill>
                <a:effectLst/>
                <a:latin typeface="Times" panose="02020603050405020304" pitchFamily="18" charset="0"/>
                <a:cs typeface="Times" panose="02020603050405020304" pitchFamily="18" charset="0"/>
              </a:rPr>
              <a:t>können</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kostenlos</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genutzt</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werden</a:t>
            </a:r>
            <a:r>
              <a:rPr lang="en-US"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err="1">
                <a:solidFill>
                  <a:srgbClr val="000000"/>
                </a:solidFill>
                <a:effectLst/>
                <a:latin typeface="Times" panose="02020603050405020304" pitchFamily="18" charset="0"/>
                <a:cs typeface="Times" panose="02020603050405020304" pitchFamily="18" charset="0"/>
              </a:rPr>
              <a:t>Übersicht</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Parkplätze</a:t>
            </a:r>
            <a:r>
              <a:rPr lang="en-GB" sz="2400" b="0" i="0" u="none" strike="noStrike" dirty="0">
                <a:solidFill>
                  <a:srgbClr val="000000"/>
                </a:solidFill>
                <a:effectLst/>
                <a:latin typeface="Times" panose="02020603050405020304" pitchFamily="18" charset="0"/>
                <a:cs typeface="Times" panose="02020603050405020304" pitchFamily="18" charset="0"/>
              </a:rPr>
              <a:t> in Bamberg (</a:t>
            </a:r>
            <a:r>
              <a:rPr lang="en-GB" sz="2400" b="0" i="0" u="none" strike="noStrike" dirty="0" err="1">
                <a:solidFill>
                  <a:srgbClr val="000000"/>
                </a:solidFill>
                <a:effectLst/>
                <a:latin typeface="Times" panose="02020603050405020304" pitchFamily="18" charset="0"/>
                <a:cs typeface="Times" panose="02020603050405020304" pitchFamily="18" charset="0"/>
              </a:rPr>
              <a:t>teilweise</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kostenpflichtig</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US" sz="2400" b="0" i="0" dirty="0">
                <a:solidFill>
                  <a:srgbClr val="000000"/>
                </a:solidFill>
                <a:effectLst/>
                <a:latin typeface="Times" panose="02020603050405020304" pitchFamily="18" charset="0"/>
                <a:cs typeface="Times" panose="02020603050405020304" pitchFamily="18" charset="0"/>
              </a:rPr>
              <a:t>​</a:t>
            </a:r>
            <a:br>
              <a:rPr lang="en-US" sz="2400" dirty="0">
                <a:solidFill>
                  <a:srgbClr val="000000"/>
                </a:solidFill>
                <a:latin typeface="Times" panose="02020603050405020304" pitchFamily="18" charset="0"/>
                <a:cs typeface="Times" panose="02020603050405020304" pitchFamily="18" charset="0"/>
              </a:rPr>
            </a:br>
            <a:r>
              <a:rPr lang="en-GB" sz="2400" b="0" i="0" u="sng" strike="noStrike" dirty="0">
                <a:solidFill>
                  <a:srgbClr val="000000"/>
                </a:solidFill>
                <a:effectLst/>
                <a:latin typeface="Times" panose="02020603050405020304" pitchFamily="18" charset="0"/>
                <a:cs typeface="Times" panose="02020603050405020304" pitchFamily="18" charset="0"/>
                <a:hlinkClick r:id="rId2"/>
              </a:rPr>
              <a:t>(</a:t>
            </a:r>
            <a:r>
              <a:rPr lang="en-GB" sz="2400" b="0" i="0" u="sng" strike="noStrike" dirty="0" err="1">
                <a:solidFill>
                  <a:srgbClr val="000000"/>
                </a:solidFill>
                <a:effectLst/>
                <a:latin typeface="Times" panose="02020603050405020304" pitchFamily="18" charset="0"/>
                <a:cs typeface="Times" panose="02020603050405020304" pitchFamily="18" charset="0"/>
                <a:hlinkClick r:id="rId2"/>
              </a:rPr>
              <a:t>Übersicht</a:t>
            </a:r>
            <a:r>
              <a:rPr lang="en-GB" sz="2400" b="0" i="0" u="sng" strike="noStrike" dirty="0">
                <a:solidFill>
                  <a:srgbClr val="000000"/>
                </a:solidFill>
                <a:effectLst/>
                <a:latin typeface="Times" panose="02020603050405020304" pitchFamily="18" charset="0"/>
                <a:cs typeface="Times" panose="02020603050405020304" pitchFamily="18" charset="0"/>
                <a:hlinkClick r:id="rId2"/>
              </a:rPr>
              <a:t> </a:t>
            </a:r>
            <a:r>
              <a:rPr lang="en-GB" sz="2400" b="0" i="0" u="sng" strike="noStrike" dirty="0" err="1">
                <a:solidFill>
                  <a:srgbClr val="000000"/>
                </a:solidFill>
                <a:effectLst/>
                <a:latin typeface="Times" panose="02020603050405020304" pitchFamily="18" charset="0"/>
                <a:cs typeface="Times" panose="02020603050405020304" pitchFamily="18" charset="0"/>
                <a:hlinkClick r:id="rId2"/>
              </a:rPr>
              <a:t>Parkplätze</a:t>
            </a:r>
            <a:r>
              <a:rPr lang="en-GB" sz="2400" b="0" i="0" u="sng" strike="noStrike" dirty="0">
                <a:solidFill>
                  <a:srgbClr val="000000"/>
                </a:solidFill>
                <a:effectLst/>
                <a:latin typeface="Times" panose="02020603050405020304" pitchFamily="18" charset="0"/>
                <a:cs typeface="Times" panose="02020603050405020304" pitchFamily="18" charset="0"/>
                <a:hlinkClick r:id="rId2"/>
              </a:rPr>
              <a:t>)</a:t>
            </a:r>
            <a:r>
              <a:rPr lang="en-GB" sz="2400" b="0" i="0" dirty="0">
                <a:solidFill>
                  <a:srgbClr val="000000"/>
                </a:solidFill>
                <a:effectLst/>
                <a:latin typeface="Times" panose="02020603050405020304" pitchFamily="18" charset="0"/>
                <a:cs typeface="Times" panose="02020603050405020304" pitchFamily="18" charset="0"/>
              </a:rPr>
              <a:t>​</a:t>
            </a:r>
          </a:p>
          <a:p>
            <a:pPr algn="ctr" rtl="0" fontAlgn="base"/>
            <a:r>
              <a:rPr lang="en-GB" sz="1800" b="0" i="0" dirty="0">
                <a:solidFill>
                  <a:srgbClr val="000000"/>
                </a:solidFill>
                <a:effectLst/>
                <a:latin typeface="Times" panose="02020603050405020304" pitchFamily="18" charset="0"/>
                <a:cs typeface="Times" panose="02020603050405020304" pitchFamily="18" charset="0"/>
              </a:rPr>
              <a:t>​</a:t>
            </a:r>
            <a:endParaRPr lang="en-GB" b="0" i="0" dirty="0">
              <a:solidFill>
                <a:srgbClr val="000000"/>
              </a:solidFill>
              <a:effectLst/>
              <a:latin typeface="Times" panose="02020603050405020304" pitchFamily="18" charset="0"/>
              <a:cs typeface="Times" panose="02020603050405020304" pitchFamily="18" charset="0"/>
            </a:endParaRPr>
          </a:p>
          <a:p>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5326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11F91D-953C-1934-DD3D-41F913839640}"/>
              </a:ext>
            </a:extLst>
          </p:cNvPr>
          <p:cNvSpPr>
            <a:spLocks noGrp="1"/>
          </p:cNvSpPr>
          <p:nvPr>
            <p:ph type="title"/>
          </p:nvPr>
        </p:nvSpPr>
        <p:spPr/>
        <p:txBody>
          <a:bodyPr/>
          <a:lstStyle/>
          <a:p>
            <a:r>
              <a:rPr lang="en-GB" dirty="0">
                <a:latin typeface="Times" panose="02020603050405020304" pitchFamily="18" charset="0"/>
                <a:cs typeface="Times" panose="02020603050405020304" pitchFamily="18" charset="0"/>
              </a:rPr>
              <a:t>Um das </a:t>
            </a:r>
            <a:r>
              <a:rPr lang="en-GB" dirty="0" err="1">
                <a:latin typeface="Times" panose="02020603050405020304" pitchFamily="18" charset="0"/>
                <a:cs typeface="Times" panose="02020603050405020304" pitchFamily="18" charset="0"/>
              </a:rPr>
              <a:t>Gebäude</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herum</a:t>
            </a:r>
            <a:r>
              <a:rPr lang="en-GB" dirty="0">
                <a:latin typeface="Times" panose="02020603050405020304" pitchFamily="18" charset="0"/>
                <a:cs typeface="Times" panose="02020603050405020304" pitchFamily="18" charset="0"/>
              </a:rPr>
              <a:t>​</a:t>
            </a:r>
          </a:p>
        </p:txBody>
      </p:sp>
      <p:sp>
        <p:nvSpPr>
          <p:cNvPr id="5" name="Inhaltsplatzhalter 4">
            <a:extLst>
              <a:ext uri="{FF2B5EF4-FFF2-40B4-BE49-F238E27FC236}">
                <a16:creationId xmlns:a16="http://schemas.microsoft.com/office/drawing/2014/main" id="{D5579A8F-3271-9691-69DD-5C7EEC5A196E}"/>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pPr marL="0" indent="0" algn="l" rtl="0" fontAlgn="base">
              <a:buNone/>
            </a:pPr>
            <a:r>
              <a:rPr lang="de-DE" sz="2400" b="0" i="0" u="none" strike="noStrike" dirty="0">
                <a:solidFill>
                  <a:srgbClr val="000000"/>
                </a:solidFill>
                <a:effectLst/>
                <a:latin typeface="Times" panose="02020603050405020304" pitchFamily="18" charset="0"/>
                <a:cs typeface="Times" panose="02020603050405020304" pitchFamily="18" charset="0"/>
              </a:rPr>
              <a:t>Außer dem Universitätsgebäude gibt es hier: </a:t>
            </a:r>
            <a:r>
              <a:rPr lang="de-DE"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Bäcker</a:t>
            </a:r>
            <a:r>
              <a:rPr lang="en-US"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Apotheke </a:t>
            </a:r>
            <a:r>
              <a:rPr lang="en-GB"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a:solidFill>
                  <a:srgbClr val="000000"/>
                </a:solidFill>
                <a:effectLst/>
                <a:latin typeface="Times" panose="02020603050405020304" pitchFamily="18" charset="0"/>
                <a:cs typeface="Times" panose="02020603050405020304" pitchFamily="18" charset="0"/>
              </a:rPr>
              <a:t>Lidl, </a:t>
            </a:r>
            <a:r>
              <a:rPr lang="en-GB" sz="2400" b="0" i="0" u="none" strike="noStrike" dirty="0" err="1">
                <a:solidFill>
                  <a:srgbClr val="000000"/>
                </a:solidFill>
                <a:effectLst/>
                <a:latin typeface="Times" panose="02020603050405020304" pitchFamily="18" charset="0"/>
                <a:cs typeface="Times" panose="02020603050405020304" pitchFamily="18" charset="0"/>
              </a:rPr>
              <a:t>Netto</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Edeka</a:t>
            </a:r>
            <a:r>
              <a:rPr lang="en-GB" sz="2400" b="0" i="0" u="none" strike="noStrike" dirty="0">
                <a:solidFill>
                  <a:srgbClr val="000000"/>
                </a:solidFill>
                <a:effectLst/>
                <a:latin typeface="Times" panose="02020603050405020304" pitchFamily="18" charset="0"/>
                <a:cs typeface="Times" panose="02020603050405020304" pitchFamily="18" charset="0"/>
              </a:rPr>
              <a:t>, Aldi Süd</a:t>
            </a:r>
            <a:r>
              <a:rPr lang="en-US"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en-GB" sz="2400" b="0" i="0" u="none" strike="noStrike" dirty="0" err="1">
                <a:solidFill>
                  <a:srgbClr val="000000"/>
                </a:solidFill>
                <a:effectLst/>
                <a:latin typeface="Times" panose="02020603050405020304" pitchFamily="18" charset="0"/>
                <a:cs typeface="Times" panose="02020603050405020304" pitchFamily="18" charset="0"/>
              </a:rPr>
              <a:t>Universitätsgebäude</a:t>
            </a:r>
            <a:r>
              <a:rPr lang="en-GB" sz="2400" b="0" i="0" u="none" strike="noStrike" dirty="0">
                <a:solidFill>
                  <a:srgbClr val="000000"/>
                </a:solidFill>
                <a:effectLst/>
                <a:latin typeface="Times" panose="02020603050405020304" pitchFamily="18" charset="0"/>
                <a:cs typeface="Times" panose="02020603050405020304" pitchFamily="18" charset="0"/>
              </a:rPr>
              <a:t> </a:t>
            </a:r>
            <a:r>
              <a:rPr lang="en-GB" sz="2400" b="0" i="0" u="none" strike="noStrike" dirty="0" err="1">
                <a:solidFill>
                  <a:srgbClr val="000000"/>
                </a:solidFill>
                <a:effectLst/>
                <a:latin typeface="Times" panose="02020603050405020304" pitchFamily="18" charset="0"/>
                <a:cs typeface="Times" panose="02020603050405020304" pitchFamily="18" charset="0"/>
              </a:rPr>
              <a:t>Kärntenstraße</a:t>
            </a:r>
            <a:r>
              <a:rPr lang="en-GB" sz="2400" b="0" i="0" u="none" strike="noStrike" dirty="0">
                <a:solidFill>
                  <a:srgbClr val="000000"/>
                </a:solidFill>
                <a:effectLst/>
                <a:latin typeface="Times" panose="02020603050405020304" pitchFamily="18" charset="0"/>
                <a:cs typeface="Times" panose="02020603050405020304" pitchFamily="18" charset="0"/>
              </a:rPr>
              <a:t> 7</a:t>
            </a:r>
            <a:endParaRPr lang="de-DE" sz="2400" b="0" i="0" dirty="0">
              <a:solidFill>
                <a:srgbClr val="000000"/>
              </a:solidFill>
              <a:effectLst/>
              <a:latin typeface="Times" panose="02020603050405020304" pitchFamily="18" charset="0"/>
              <a:cs typeface="Times" panose="02020603050405020304" pitchFamily="18" charset="0"/>
            </a:endParaRPr>
          </a:p>
          <a:p>
            <a:pPr marL="0" indent="0">
              <a:buNone/>
            </a:pP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7061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E9994-05C7-8DD1-4C8D-647B755BD01C}"/>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Zeitangaben</a:t>
            </a:r>
            <a:endParaRPr lang="en-GB"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71DB9718-D8DC-6148-4BD9-97B71C1DDA37}"/>
              </a:ext>
            </a:extLst>
          </p:cNvPr>
          <p:cNvSpPr>
            <a:spLocks noGrp="1"/>
          </p:cNvSpPr>
          <p:nvPr>
            <p:ph idx="1"/>
          </p:nvPr>
        </p:nvSpPr>
        <p:spPr/>
        <p:txBody>
          <a:bodyPr/>
          <a:lstStyle/>
          <a:p>
            <a:pPr algn="l" rtl="0" fontAlgn="base">
              <a:buFont typeface="Arial" panose="020B0604020202020204" pitchFamily="34" charset="0"/>
              <a:buChar char="•"/>
            </a:pPr>
            <a:endParaRPr lang="de-DE" sz="2400" b="0" i="0" u="none" strike="noStrike" dirty="0">
              <a:solidFill>
                <a:srgbClr val="000000"/>
              </a:solidFill>
              <a:effectLst/>
              <a:latin typeface="Times" panose="02020603050405020304" pitchFamily="18" charset="0"/>
              <a:cs typeface="Times" panose="02020603050405020304" pitchFamily="18" charset="0"/>
            </a:endParaRP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Falls nicht anders vermerkt beginnen die Veranstaltungen c.t., </a:t>
            </a:r>
            <a:r>
              <a:rPr lang="en-US" sz="2400" b="0" i="0" dirty="0">
                <a:solidFill>
                  <a:srgbClr val="000000"/>
                </a:solidFill>
                <a:effectLst/>
                <a:latin typeface="Times" panose="02020603050405020304" pitchFamily="18" charset="0"/>
                <a:cs typeface="Times" panose="02020603050405020304" pitchFamily="18" charset="0"/>
              </a:rPr>
              <a:t>​</a:t>
            </a:r>
            <a:br>
              <a:rPr lang="en-US" sz="2400" b="0" i="0" dirty="0">
                <a:solidFill>
                  <a:srgbClr val="000000"/>
                </a:solidFill>
                <a:effectLst/>
                <a:latin typeface="Times" panose="02020603050405020304" pitchFamily="18" charset="0"/>
                <a:cs typeface="Times" panose="02020603050405020304" pitchFamily="18" charset="0"/>
              </a:rPr>
            </a:br>
            <a:r>
              <a:rPr lang="de-DE" sz="2400" b="0" i="0" u="none" strike="noStrike" dirty="0">
                <a:solidFill>
                  <a:srgbClr val="000000"/>
                </a:solidFill>
                <a:effectLst/>
                <a:latin typeface="Times" panose="02020603050405020304" pitchFamily="18" charset="0"/>
                <a:cs typeface="Times" panose="02020603050405020304" pitchFamily="18" charset="0"/>
              </a:rPr>
              <a:t>Latein für cum tempore, bedeutet mit akademischem Viertel. </a:t>
            </a:r>
            <a:r>
              <a:rPr lang="en-US"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endParaRPr lang="de-DE" sz="2400" b="0" i="0" u="none" strike="noStrike" dirty="0">
              <a:solidFill>
                <a:srgbClr val="000000"/>
              </a:solidFill>
              <a:effectLst/>
              <a:latin typeface="Times" panose="02020603050405020304" pitchFamily="18" charset="0"/>
              <a:cs typeface="Times" panose="02020603050405020304" pitchFamily="18" charset="0"/>
            </a:endParaRP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Beispiel: </a:t>
            </a:r>
            <a:r>
              <a:rPr lang="de-DE" sz="2400" b="1" i="0" u="none" strike="noStrike" dirty="0">
                <a:solidFill>
                  <a:srgbClr val="000000"/>
                </a:solidFill>
                <a:effectLst/>
                <a:latin typeface="Times" panose="02020603050405020304" pitchFamily="18" charset="0"/>
                <a:cs typeface="Times" panose="02020603050405020304" pitchFamily="18" charset="0"/>
              </a:rPr>
              <a:t>10 Uhr c.t. </a:t>
            </a:r>
            <a:r>
              <a:rPr lang="de-DE" sz="2400" b="0" i="0" u="none" strike="noStrike" dirty="0">
                <a:solidFill>
                  <a:srgbClr val="000000"/>
                </a:solidFill>
                <a:effectLst/>
                <a:latin typeface="Times" panose="02020603050405020304" pitchFamily="18" charset="0"/>
                <a:cs typeface="Times" panose="02020603050405020304" pitchFamily="18" charset="0"/>
              </a:rPr>
              <a:t>bedeutet, dass die Veranstaltung um </a:t>
            </a:r>
            <a:r>
              <a:rPr lang="de-DE" sz="2400" b="1" i="0" u="none" strike="noStrike" dirty="0">
                <a:solidFill>
                  <a:srgbClr val="000000"/>
                </a:solidFill>
                <a:effectLst/>
                <a:latin typeface="Times" panose="02020603050405020304" pitchFamily="18" charset="0"/>
                <a:cs typeface="Times" panose="02020603050405020304" pitchFamily="18" charset="0"/>
              </a:rPr>
              <a:t>10:15 Uhr</a:t>
            </a:r>
            <a:r>
              <a:rPr lang="de-DE" sz="2400" b="0" i="0" u="none" strike="noStrike" dirty="0">
                <a:solidFill>
                  <a:srgbClr val="000000"/>
                </a:solidFill>
                <a:effectLst/>
                <a:latin typeface="Times" panose="02020603050405020304" pitchFamily="18" charset="0"/>
                <a:cs typeface="Times" panose="02020603050405020304" pitchFamily="18" charset="0"/>
              </a:rPr>
              <a:t> beginnt. </a:t>
            </a:r>
            <a:r>
              <a:rPr lang="en-US"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endParaRPr lang="de-DE" sz="2400" b="0" i="0" u="none" strike="noStrike" dirty="0">
              <a:solidFill>
                <a:srgbClr val="000000"/>
              </a:solidFill>
              <a:effectLst/>
              <a:latin typeface="Times" panose="02020603050405020304" pitchFamily="18" charset="0"/>
              <a:cs typeface="Times" panose="02020603050405020304" pitchFamily="18" charset="0"/>
            </a:endParaRP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s.t. bedeutet sin tempore und </a:t>
            </a:r>
            <a:r>
              <a:rPr lang="de-DE" sz="2400" b="1" i="0" u="none" strike="noStrike" dirty="0">
                <a:solidFill>
                  <a:srgbClr val="000000"/>
                </a:solidFill>
                <a:effectLst/>
                <a:latin typeface="Times" panose="02020603050405020304" pitchFamily="18" charset="0"/>
                <a:cs typeface="Times" panose="02020603050405020304" pitchFamily="18" charset="0"/>
              </a:rPr>
              <a:t>10 Uhr s.t. </a:t>
            </a:r>
            <a:r>
              <a:rPr lang="de-DE" sz="2400" b="0" i="0" u="none" strike="noStrike" dirty="0">
                <a:solidFill>
                  <a:srgbClr val="000000"/>
                </a:solidFill>
                <a:effectLst/>
                <a:latin typeface="Times" panose="02020603050405020304" pitchFamily="18" charset="0"/>
                <a:cs typeface="Times" panose="02020603050405020304" pitchFamily="18" charset="0"/>
              </a:rPr>
              <a:t>bedeutet </a:t>
            </a:r>
            <a:r>
              <a:rPr lang="de-DE" sz="2400" b="1" i="0" u="none" strike="noStrike" dirty="0">
                <a:solidFill>
                  <a:srgbClr val="000000"/>
                </a:solidFill>
                <a:effectLst/>
                <a:latin typeface="Times" panose="02020603050405020304" pitchFamily="18" charset="0"/>
                <a:cs typeface="Times" panose="02020603050405020304" pitchFamily="18" charset="0"/>
              </a:rPr>
              <a:t>10:00 Uhr</a:t>
            </a:r>
            <a:r>
              <a:rPr lang="en-US" sz="2400" b="0" i="0" dirty="0">
                <a:solidFill>
                  <a:srgbClr val="000000"/>
                </a:solidFill>
                <a:effectLst/>
                <a:latin typeface="Times" panose="02020603050405020304" pitchFamily="18" charset="0"/>
                <a:cs typeface="Times" panose="02020603050405020304" pitchFamily="18" charset="0"/>
              </a:rPr>
              <a:t>​</a:t>
            </a:r>
          </a:p>
          <a:p>
            <a:pPr marL="0" indent="0" algn="l" rtl="0" fontAlgn="base">
              <a:buNone/>
            </a:pPr>
            <a:endParaRPr lang="de-DE" b="0" i="0" dirty="0">
              <a:solidFill>
                <a:srgbClr val="000000"/>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1194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1BE513-30CE-A93F-18EF-62DA005742CD}"/>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Erklärung der Onlinedienste</a:t>
            </a:r>
            <a:endParaRPr lang="en-GB" dirty="0">
              <a:latin typeface="Times" panose="02020603050405020304" pitchFamily="18" charset="0"/>
              <a:cs typeface="Times" panose="02020603050405020304" pitchFamily="18" charset="0"/>
            </a:endParaRPr>
          </a:p>
        </p:txBody>
      </p:sp>
      <p:sp>
        <p:nvSpPr>
          <p:cNvPr id="5" name="Textplatzhalter 4">
            <a:extLst>
              <a:ext uri="{FF2B5EF4-FFF2-40B4-BE49-F238E27FC236}">
                <a16:creationId xmlns:a16="http://schemas.microsoft.com/office/drawing/2014/main" id="{50746E4A-5512-6C82-FC39-FE1263037213}"/>
              </a:ext>
            </a:extLst>
          </p:cNvPr>
          <p:cNvSpPr>
            <a:spLocks noGrp="1"/>
          </p:cNvSpPr>
          <p:nvPr>
            <p:ph type="body" idx="1"/>
          </p:nvPr>
        </p:nvSpPr>
        <p:spPr/>
        <p:txBody>
          <a:bodyPr/>
          <a:lstStyle/>
          <a:p>
            <a:r>
              <a:rPr lang="de-DE" dirty="0">
                <a:solidFill>
                  <a:schemeClr val="tx1"/>
                </a:solidFill>
                <a:latin typeface="Times" panose="02020603050405020304" pitchFamily="18" charset="0"/>
                <a:cs typeface="Times" panose="02020603050405020304" pitchFamily="18" charset="0"/>
              </a:rPr>
              <a:t>Alle Dienste, die ihr braucht, werden hier erklärt</a:t>
            </a:r>
            <a:endParaRPr lang="en-GB"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6218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5B8E90-9F31-F4BE-DEB0-368502616B73}"/>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Info zu den Diensten</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F72A04FC-C749-AD1C-2C82-08583980B3B7}"/>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Es gibt eine Kurzlinksammlung</a:t>
            </a:r>
          </a:p>
          <a:p>
            <a:r>
              <a:rPr lang="de-DE" dirty="0" err="1">
                <a:latin typeface="Times" panose="02020603050405020304" pitchFamily="18" charset="0"/>
                <a:cs typeface="Times" panose="02020603050405020304" pitchFamily="18" charset="0"/>
              </a:rPr>
              <a:t>StuVe</a:t>
            </a:r>
            <a:r>
              <a:rPr lang="de-DE" dirty="0">
                <a:latin typeface="Times" panose="02020603050405020304" pitchFamily="18" charset="0"/>
                <a:cs typeface="Times" panose="02020603050405020304" pitchFamily="18" charset="0"/>
              </a:rPr>
              <a:t> Bamberg: </a:t>
            </a:r>
            <a:r>
              <a:rPr lang="en-GB" dirty="0" err="1">
                <a:latin typeface="Times" panose="02020603050405020304" pitchFamily="18" charset="0"/>
                <a:cs typeface="Times" panose="02020603050405020304" pitchFamily="18" charset="0"/>
                <a:hlinkClick r:id="rId3"/>
              </a:rPr>
              <a:t>Kurzlinksammlung</a:t>
            </a:r>
            <a:endParaRPr lang="en-GB" dirty="0">
              <a:latin typeface="Times" panose="02020603050405020304" pitchFamily="18" charset="0"/>
              <a:cs typeface="Times" panose="02020603050405020304" pitchFamily="18" charset="0"/>
            </a:endParaRPr>
          </a:p>
          <a:p>
            <a:pPr marL="0" indent="0">
              <a:buNone/>
            </a:pPr>
            <a:endParaRPr lang="en-GB" dirty="0">
              <a:latin typeface="Times" panose="02020603050405020304" pitchFamily="18" charset="0"/>
              <a:cs typeface="Times" panose="02020603050405020304" pitchFamily="18" charset="0"/>
            </a:endParaRPr>
          </a:p>
          <a:p>
            <a:r>
              <a:rPr lang="en-GB" dirty="0">
                <a:latin typeface="Times" panose="02020603050405020304" pitchFamily="18" charset="0"/>
                <a:cs typeface="Times" panose="02020603050405020304" pitchFamily="18" charset="0"/>
              </a:rPr>
              <a:t>Die </a:t>
            </a:r>
            <a:r>
              <a:rPr lang="en-GB" dirty="0" err="1">
                <a:latin typeface="Times" panose="02020603050405020304" pitchFamily="18" charset="0"/>
                <a:cs typeface="Times" panose="02020603050405020304" pitchFamily="18" charset="0"/>
              </a:rPr>
              <a:t>wichtigste</a:t>
            </a:r>
            <a:r>
              <a:rPr lang="en-GB" dirty="0">
                <a:latin typeface="Times" panose="02020603050405020304" pitchFamily="18" charset="0"/>
                <a:cs typeface="Times" panose="02020603050405020304" pitchFamily="18" charset="0"/>
              </a:rPr>
              <a:t> Seiten </a:t>
            </a:r>
            <a:r>
              <a:rPr lang="en-GB" dirty="0" err="1">
                <a:latin typeface="Times" panose="02020603050405020304" pitchFamily="18" charset="0"/>
                <a:cs typeface="Times" panose="02020603050405020304" pitchFamily="18" charset="0"/>
              </a:rPr>
              <a:t>im</a:t>
            </a:r>
            <a:r>
              <a:rPr lang="en-GB" dirty="0">
                <a:latin typeface="Times" panose="02020603050405020304" pitchFamily="18" charset="0"/>
                <a:cs typeface="Times" panose="02020603050405020304" pitchFamily="18" charset="0"/>
              </a:rPr>
              <a:t> Uni-</a:t>
            </a:r>
            <a:r>
              <a:rPr lang="en-GB" dirty="0" err="1">
                <a:latin typeface="Times" panose="02020603050405020304" pitchFamily="18" charset="0"/>
                <a:cs typeface="Times" panose="02020603050405020304" pitchFamily="18" charset="0"/>
              </a:rPr>
              <a:t>Alltag</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sind</a:t>
            </a:r>
            <a:endParaRPr lang="en-GB" dirty="0">
              <a:latin typeface="Times" panose="02020603050405020304" pitchFamily="18" charset="0"/>
              <a:cs typeface="Times" panose="02020603050405020304" pitchFamily="18" charset="0"/>
            </a:endParaRPr>
          </a:p>
          <a:p>
            <a:pPr lvl="1"/>
            <a:r>
              <a:rPr lang="en-GB" dirty="0" err="1">
                <a:latin typeface="Times" panose="02020603050405020304" pitchFamily="18" charset="0"/>
                <a:cs typeface="Times" panose="02020603050405020304" pitchFamily="18" charset="0"/>
              </a:rPr>
              <a:t>FlexNow</a:t>
            </a:r>
            <a:endParaRPr lang="en-GB" dirty="0">
              <a:latin typeface="Times" panose="02020603050405020304" pitchFamily="18" charset="0"/>
              <a:cs typeface="Times" panose="02020603050405020304" pitchFamily="18" charset="0"/>
            </a:endParaRPr>
          </a:p>
          <a:p>
            <a:pPr lvl="1"/>
            <a:r>
              <a:rPr lang="en-GB" dirty="0" err="1">
                <a:latin typeface="Times" panose="02020603050405020304" pitchFamily="18" charset="0"/>
                <a:cs typeface="Times" panose="02020603050405020304" pitchFamily="18" charset="0"/>
              </a:rPr>
              <a:t>UnivIS</a:t>
            </a:r>
            <a:endParaRPr lang="en-GB" dirty="0">
              <a:latin typeface="Times" panose="02020603050405020304" pitchFamily="18" charset="0"/>
              <a:cs typeface="Times" panose="02020603050405020304" pitchFamily="18" charset="0"/>
            </a:endParaRPr>
          </a:p>
          <a:p>
            <a:pPr lvl="1"/>
            <a:r>
              <a:rPr lang="en-GB" dirty="0">
                <a:latin typeface="Times" panose="02020603050405020304" pitchFamily="18" charset="0"/>
                <a:cs typeface="Times" panose="02020603050405020304" pitchFamily="18" charset="0"/>
              </a:rPr>
              <a:t>VC</a:t>
            </a:r>
          </a:p>
          <a:p>
            <a:pPr lvl="1"/>
            <a:r>
              <a:rPr lang="en-GB" dirty="0">
                <a:latin typeface="Times" panose="02020603050405020304" pitchFamily="18" charset="0"/>
                <a:cs typeface="Times" panose="02020603050405020304" pitchFamily="18" charset="0"/>
              </a:rPr>
              <a:t>Online-</a:t>
            </a:r>
            <a:r>
              <a:rPr lang="en-GB" dirty="0" err="1">
                <a:latin typeface="Times" panose="02020603050405020304" pitchFamily="18" charset="0"/>
                <a:cs typeface="Times" panose="02020603050405020304" pitchFamily="18" charset="0"/>
              </a:rPr>
              <a:t>Dienste</a:t>
            </a:r>
            <a:r>
              <a:rPr lang="en-GB" dirty="0">
                <a:latin typeface="Times" panose="02020603050405020304" pitchFamily="18" charset="0"/>
                <a:cs typeface="Times" panose="02020603050405020304" pitchFamily="18" charset="0"/>
              </a:rPr>
              <a:t> der </a:t>
            </a:r>
            <a:r>
              <a:rPr lang="en-GB" dirty="0" err="1">
                <a:latin typeface="Times" panose="02020603050405020304" pitchFamily="18" charset="0"/>
                <a:cs typeface="Times" panose="02020603050405020304" pitchFamily="18" charset="0"/>
              </a:rPr>
              <a:t>Studienkanzlei</a:t>
            </a:r>
            <a:endParaRPr lang="en-GB" dirty="0">
              <a:latin typeface="Times" panose="02020603050405020304" pitchFamily="18" charset="0"/>
              <a:cs typeface="Times" panose="02020603050405020304" pitchFamily="18" charset="0"/>
            </a:endParaRPr>
          </a:p>
          <a:p>
            <a:pPr lvl="1"/>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789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D395A3-9F2B-B9EF-E890-C7789F8729A8}"/>
              </a:ext>
            </a:extLst>
          </p:cNvPr>
          <p:cNvSpPr>
            <a:spLocks noGrp="1"/>
          </p:cNvSpPr>
          <p:nvPr>
            <p:ph type="title"/>
          </p:nvPr>
        </p:nvSpPr>
        <p:spPr>
          <a:xfrm>
            <a:off x="2283912" y="410368"/>
            <a:ext cx="9069888" cy="1325563"/>
          </a:xfrm>
        </p:spPr>
        <p:txBody>
          <a:bodyPr/>
          <a:lstStyle/>
          <a:p>
            <a:r>
              <a:rPr lang="de-DE" dirty="0" err="1">
                <a:latin typeface="Times" panose="02020603050405020304" pitchFamily="18" charset="0"/>
                <a:cs typeface="Times" panose="02020603050405020304" pitchFamily="18" charset="0"/>
              </a:rPr>
              <a:t>EduRoam</a:t>
            </a:r>
            <a:r>
              <a:rPr lang="de-DE" dirty="0">
                <a:latin typeface="Times" panose="02020603050405020304" pitchFamily="18" charset="0"/>
                <a:cs typeface="Times" panose="02020603050405020304" pitchFamily="18" charset="0"/>
              </a:rPr>
              <a:t> einrichten</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E21B26D6-9D9C-407E-8E57-B55B2078198B}"/>
              </a:ext>
            </a:extLst>
          </p:cNvPr>
          <p:cNvSpPr>
            <a:spLocks noGrp="1"/>
          </p:cNvSpPr>
          <p:nvPr>
            <p:ph idx="1"/>
          </p:nvPr>
        </p:nvSpPr>
        <p:spPr>
          <a:xfrm>
            <a:off x="838200" y="1825625"/>
            <a:ext cx="10515600" cy="4351338"/>
          </a:xfrm>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W-Lan an der Uni</a:t>
            </a:r>
          </a:p>
          <a:p>
            <a:endParaRPr lang="de-DE" dirty="0">
              <a:latin typeface="Times" panose="02020603050405020304" pitchFamily="18" charset="0"/>
              <a:cs typeface="Times" panose="02020603050405020304" pitchFamily="18" charset="0"/>
            </a:endParaRPr>
          </a:p>
          <a:p>
            <a:r>
              <a:rPr lang="en-GB" dirty="0" err="1">
                <a:latin typeface="Times" panose="02020603050405020304" pitchFamily="18" charset="0"/>
                <a:cs typeface="Times" panose="02020603050405020304" pitchFamily="18" charset="0"/>
              </a:rPr>
              <a:t>Benutzt</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vorerst</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BayernWlan</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sofern</a:t>
            </a:r>
            <a:r>
              <a:rPr lang="en-GB" dirty="0">
                <a:latin typeface="Times" panose="02020603050405020304" pitchFamily="18" charset="0"/>
                <a:cs typeface="Times" panose="02020603050405020304" pitchFamily="18" charset="0"/>
              </a:rPr>
              <a:t> es </a:t>
            </a:r>
            <a:r>
              <a:rPr lang="en-GB" dirty="0" err="1">
                <a:latin typeface="Times" panose="02020603050405020304" pitchFamily="18" charset="0"/>
                <a:cs typeface="Times" panose="02020603050405020304" pitchFamily="18" charset="0"/>
              </a:rPr>
              <a:t>funktioniert</a:t>
            </a:r>
            <a:r>
              <a:rPr lang="en-GB" dirty="0">
                <a:latin typeface="Times" panose="02020603050405020304" pitchFamily="18" charset="0"/>
                <a:cs typeface="Times" panose="02020603050405020304" pitchFamily="18" charset="0"/>
              </a:rPr>
              <a:t>)</a:t>
            </a:r>
          </a:p>
          <a:p>
            <a:endParaRPr lang="en-GB" dirty="0">
              <a:latin typeface="Times" panose="02020603050405020304" pitchFamily="18" charset="0"/>
              <a:cs typeface="Times" panose="02020603050405020304" pitchFamily="18" charset="0"/>
            </a:endParaRPr>
          </a:p>
          <a:p>
            <a:r>
              <a:rPr lang="en-GB" dirty="0">
                <a:latin typeface="Times" panose="02020603050405020304" pitchFamily="18" charset="0"/>
                <a:cs typeface="Times" panose="02020603050405020304" pitchFamily="18" charset="0"/>
                <a:hlinkClick r:id="rId3"/>
              </a:rPr>
              <a:t>Link </a:t>
            </a:r>
            <a:r>
              <a:rPr lang="en-GB" dirty="0" err="1">
                <a:latin typeface="Times" panose="02020603050405020304" pitchFamily="18" charset="0"/>
                <a:cs typeface="Times" panose="02020603050405020304" pitchFamily="18" charset="0"/>
                <a:hlinkClick r:id="rId3"/>
              </a:rPr>
              <a:t>zur</a:t>
            </a:r>
            <a:r>
              <a:rPr lang="en-GB" dirty="0">
                <a:latin typeface="Times" panose="02020603050405020304" pitchFamily="18" charset="0"/>
                <a:cs typeface="Times" panose="02020603050405020304" pitchFamily="18" charset="0"/>
                <a:hlinkClick r:id="rId3"/>
              </a:rPr>
              <a:t> </a:t>
            </a:r>
            <a:r>
              <a:rPr lang="en-GB" dirty="0" err="1">
                <a:latin typeface="Times" panose="02020603050405020304" pitchFamily="18" charset="0"/>
                <a:cs typeface="Times" panose="02020603050405020304" pitchFamily="18" charset="0"/>
                <a:hlinkClick r:id="rId3"/>
              </a:rPr>
              <a:t>Anleitung</a:t>
            </a:r>
            <a:endParaRPr lang="en-GB" dirty="0">
              <a:latin typeface="Times" panose="02020603050405020304" pitchFamily="18" charset="0"/>
              <a:cs typeface="Times" panose="02020603050405020304" pitchFamily="18" charset="0"/>
            </a:endParaRPr>
          </a:p>
          <a:p>
            <a:endParaRPr lang="en-GB" dirty="0">
              <a:latin typeface="Times" panose="02020603050405020304" pitchFamily="18" charset="0"/>
              <a:cs typeface="Times" panose="02020603050405020304" pitchFamily="18" charset="0"/>
            </a:endParaRPr>
          </a:p>
          <a:p>
            <a:r>
              <a:rPr lang="en-GB" dirty="0" err="1">
                <a:latin typeface="Times" panose="02020603050405020304" pitchFamily="18" charset="0"/>
                <a:cs typeface="Times" panose="02020603050405020304" pitchFamily="18" charset="0"/>
              </a:rPr>
              <a:t>Sucht</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nach</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Eduroam</a:t>
            </a:r>
            <a:r>
              <a:rPr lang="en-GB" dirty="0">
                <a:latin typeface="Times" panose="02020603050405020304" pitchFamily="18" charset="0"/>
                <a:cs typeface="Times" panose="02020603050405020304" pitchFamily="18" charset="0"/>
              </a:rPr>
              <a:t> Uni Bamberg”</a:t>
            </a:r>
          </a:p>
        </p:txBody>
      </p:sp>
    </p:spTree>
    <p:extLst>
      <p:ext uri="{BB962C8B-B14F-4D97-AF65-F5344CB8AC3E}">
        <p14:creationId xmlns:p14="http://schemas.microsoft.com/office/powerpoint/2010/main" val="402166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5C7C89-FB93-0886-99FB-C35BB9B7B0AE}"/>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FlexNow</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14FF47FF-A841-4344-0EBB-B2DECD9D5A36}"/>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Prüfungs- und Veranstaltungsanmeldung, Notenübersicht</a:t>
            </a:r>
          </a:p>
          <a:p>
            <a:endParaRPr lang="de-DE" dirty="0">
              <a:latin typeface="Times" panose="02020603050405020304" pitchFamily="18" charset="0"/>
              <a:cs typeface="Times" panose="02020603050405020304" pitchFamily="18" charset="0"/>
            </a:endParaRPr>
          </a:p>
          <a:p>
            <a:r>
              <a:rPr lang="en-GB" dirty="0">
                <a:latin typeface="Times" panose="02020603050405020304" pitchFamily="18" charset="0"/>
                <a:cs typeface="Times" panose="02020603050405020304" pitchFamily="18" charset="0"/>
                <a:hlinkClick r:id="rId2"/>
              </a:rPr>
              <a:t>FlexNow Link</a:t>
            </a:r>
            <a:endParaRPr lang="en-GB" dirty="0">
              <a:latin typeface="Times" panose="02020603050405020304" pitchFamily="18" charset="0"/>
              <a:cs typeface="Times" panose="02020603050405020304" pitchFamily="18" charset="0"/>
            </a:endParaRPr>
          </a:p>
          <a:p>
            <a:endParaRPr lang="en-GB" dirty="0">
              <a:latin typeface="Times" panose="02020603050405020304" pitchFamily="18" charset="0"/>
              <a:cs typeface="Times" panose="02020603050405020304" pitchFamily="18" charset="0"/>
            </a:endParaRPr>
          </a:p>
          <a:p>
            <a:r>
              <a:rPr lang="en-GB" dirty="0">
                <a:latin typeface="Times" panose="02020603050405020304" pitchFamily="18" charset="0"/>
                <a:cs typeface="Times" panose="02020603050405020304" pitchFamily="18" charset="0"/>
              </a:rPr>
              <a:t>Zu </a:t>
            </a:r>
            <a:r>
              <a:rPr lang="en-GB" dirty="0" err="1">
                <a:latin typeface="Times" panose="02020603050405020304" pitchFamily="18" charset="0"/>
                <a:cs typeface="Times" panose="02020603050405020304" pitchFamily="18" charset="0"/>
              </a:rPr>
              <a:t>klärende</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Fragen</a:t>
            </a:r>
            <a:r>
              <a:rPr lang="en-GB" dirty="0">
                <a:latin typeface="Times" panose="02020603050405020304" pitchFamily="18" charset="0"/>
                <a:cs typeface="Times" panose="02020603050405020304" pitchFamily="18" charset="0"/>
              </a:rPr>
              <a:t>:</a:t>
            </a:r>
          </a:p>
          <a:p>
            <a:pPr lvl="1"/>
            <a:r>
              <a:rPr lang="en-GB" dirty="0">
                <a:latin typeface="Times" panose="02020603050405020304" pitchFamily="18" charset="0"/>
                <a:cs typeface="Times" panose="02020603050405020304" pitchFamily="18" charset="0"/>
              </a:rPr>
              <a:t>Wie </a:t>
            </a:r>
            <a:r>
              <a:rPr lang="en-GB" dirty="0" err="1">
                <a:latin typeface="Times" panose="02020603050405020304" pitchFamily="18" charset="0"/>
                <a:cs typeface="Times" panose="02020603050405020304" pitchFamily="18" charset="0"/>
              </a:rPr>
              <a:t>melde</a:t>
            </a:r>
            <a:r>
              <a:rPr lang="en-GB" dirty="0">
                <a:latin typeface="Times" panose="02020603050405020304" pitchFamily="18" charset="0"/>
                <a:cs typeface="Times" panose="02020603050405020304" pitchFamily="18" charset="0"/>
              </a:rPr>
              <a:t> ich Veranstaltungen an?</a:t>
            </a:r>
          </a:p>
          <a:p>
            <a:pPr lvl="1"/>
            <a:r>
              <a:rPr lang="en-GB" dirty="0">
                <a:latin typeface="Times" panose="02020603050405020304" pitchFamily="18" charset="0"/>
                <a:cs typeface="Times" panose="02020603050405020304" pitchFamily="18" charset="0"/>
              </a:rPr>
              <a:t>Wie </a:t>
            </a:r>
            <a:r>
              <a:rPr lang="en-GB" dirty="0" err="1">
                <a:latin typeface="Times" panose="02020603050405020304" pitchFamily="18" charset="0"/>
                <a:cs typeface="Times" panose="02020603050405020304" pitchFamily="18" charset="0"/>
              </a:rPr>
              <a:t>melde</a:t>
            </a:r>
            <a:r>
              <a:rPr lang="en-GB" dirty="0">
                <a:latin typeface="Times" panose="02020603050405020304" pitchFamily="18" charset="0"/>
                <a:cs typeface="Times" panose="02020603050405020304" pitchFamily="18" charset="0"/>
              </a:rPr>
              <a:t> ich </a:t>
            </a:r>
            <a:r>
              <a:rPr lang="en-GB" dirty="0" err="1">
                <a:latin typeface="Times" panose="02020603050405020304" pitchFamily="18" charset="0"/>
                <a:cs typeface="Times" panose="02020603050405020304" pitchFamily="18" charset="0"/>
              </a:rPr>
              <a:t>Prüfungen</a:t>
            </a:r>
            <a:r>
              <a:rPr lang="en-GB" dirty="0">
                <a:latin typeface="Times" panose="02020603050405020304" pitchFamily="18" charset="0"/>
                <a:cs typeface="Times" panose="02020603050405020304" pitchFamily="18" charset="0"/>
              </a:rPr>
              <a:t> an?</a:t>
            </a:r>
          </a:p>
          <a:p>
            <a:pPr lvl="1"/>
            <a:r>
              <a:rPr lang="en-GB" dirty="0">
                <a:latin typeface="Times" panose="02020603050405020304" pitchFamily="18" charset="0"/>
                <a:cs typeface="Times" panose="02020603050405020304" pitchFamily="18" charset="0"/>
              </a:rPr>
              <a:t>Wo </a:t>
            </a:r>
            <a:r>
              <a:rPr lang="en-GB" dirty="0" err="1">
                <a:latin typeface="Times" panose="02020603050405020304" pitchFamily="18" charset="0"/>
                <a:cs typeface="Times" panose="02020603050405020304" pitchFamily="18" charset="0"/>
              </a:rPr>
              <a:t>sehe</a:t>
            </a:r>
            <a:r>
              <a:rPr lang="en-GB" dirty="0">
                <a:latin typeface="Times" panose="02020603050405020304" pitchFamily="18" charset="0"/>
                <a:cs typeface="Times" panose="02020603050405020304" pitchFamily="18" charset="0"/>
              </a:rPr>
              <a:t> ich </a:t>
            </a:r>
            <a:r>
              <a:rPr lang="en-GB" dirty="0" err="1">
                <a:latin typeface="Times" panose="02020603050405020304" pitchFamily="18" charset="0"/>
                <a:cs typeface="Times" panose="02020603050405020304" pitchFamily="18" charset="0"/>
              </a:rPr>
              <a:t>meine</a:t>
            </a:r>
            <a:r>
              <a:rPr lang="en-GB" dirty="0">
                <a:latin typeface="Times" panose="02020603050405020304" pitchFamily="18" charset="0"/>
                <a:cs typeface="Times" panose="02020603050405020304" pitchFamily="18" charset="0"/>
              </a:rPr>
              <a:t> Noten?</a:t>
            </a:r>
          </a:p>
        </p:txBody>
      </p:sp>
    </p:spTree>
    <p:extLst>
      <p:ext uri="{BB962C8B-B14F-4D97-AF65-F5344CB8AC3E}">
        <p14:creationId xmlns:p14="http://schemas.microsoft.com/office/powerpoint/2010/main" val="233946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92641DC-8AE4-15BB-F308-71C9A27DC719}"/>
              </a:ext>
            </a:extLst>
          </p:cNvPr>
          <p:cNvSpPr>
            <a:spLocks noGrp="1"/>
          </p:cNvSpPr>
          <p:nvPr>
            <p:ph type="title"/>
          </p:nvPr>
        </p:nvSpPr>
        <p:spPr/>
        <p:txBody>
          <a:bodyPr/>
          <a:lstStyle/>
          <a:p>
            <a:r>
              <a:rPr lang="en-GB" dirty="0">
                <a:latin typeface="Times" panose="02020603050405020304" pitchFamily="18" charset="0"/>
                <a:cs typeface="Times" panose="02020603050405020304" pitchFamily="18" charset="0"/>
              </a:rPr>
              <a:t>Agenda</a:t>
            </a:r>
            <a:endParaRPr lang="de-DE" dirty="0">
              <a:latin typeface="Times" panose="02020603050405020304" pitchFamily="18" charset="0"/>
              <a:cs typeface="Times" panose="02020603050405020304" pitchFamily="18" charset="0"/>
            </a:endParaRPr>
          </a:p>
        </p:txBody>
      </p:sp>
      <p:sp>
        <p:nvSpPr>
          <p:cNvPr id="7" name="Inhaltsplatzhalter 2">
            <a:extLst>
              <a:ext uri="{FF2B5EF4-FFF2-40B4-BE49-F238E27FC236}">
                <a16:creationId xmlns:a16="http://schemas.microsoft.com/office/drawing/2014/main" id="{FD26753F-34D7-5307-F8A2-48C879C90D3D}"/>
              </a:ext>
            </a:extLst>
          </p:cNvPr>
          <p:cNvSpPr txBox="1">
            <a:spLocks/>
          </p:cNvSpPr>
          <p:nvPr/>
        </p:nvSpPr>
        <p:spPr>
          <a:xfrm>
            <a:off x="566529" y="2458872"/>
            <a:ext cx="343476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solidFill>
                  <a:schemeClr val="bg1"/>
                </a:solidFill>
                <a:latin typeface="Times" panose="02020603050405020304" pitchFamily="18" charset="0"/>
                <a:cs typeface="Times" panose="02020603050405020304" pitchFamily="18" charset="0"/>
              </a:rPr>
              <a:t>Dienstag</a:t>
            </a:r>
          </a:p>
          <a:p>
            <a:r>
              <a:rPr lang="de-DE" sz="3200" dirty="0">
                <a:solidFill>
                  <a:schemeClr val="bg1"/>
                </a:solidFill>
                <a:latin typeface="Times" panose="02020603050405020304" pitchFamily="18" charset="0"/>
                <a:cs typeface="Times" panose="02020603050405020304" pitchFamily="18" charset="0"/>
              </a:rPr>
              <a:t>Vorstellungsrunde</a:t>
            </a:r>
          </a:p>
          <a:p>
            <a:r>
              <a:rPr lang="de-DE" sz="3200" dirty="0">
                <a:solidFill>
                  <a:schemeClr val="bg1"/>
                </a:solidFill>
                <a:latin typeface="Times" panose="02020603050405020304" pitchFamily="18" charset="0"/>
                <a:cs typeface="Times" panose="02020603050405020304" pitchFamily="18" charset="0"/>
              </a:rPr>
              <a:t>Erstellen des Stundenplans</a:t>
            </a:r>
          </a:p>
        </p:txBody>
      </p:sp>
      <p:sp>
        <p:nvSpPr>
          <p:cNvPr id="8" name="Inhaltsplatzhalter 3">
            <a:extLst>
              <a:ext uri="{FF2B5EF4-FFF2-40B4-BE49-F238E27FC236}">
                <a16:creationId xmlns:a16="http://schemas.microsoft.com/office/drawing/2014/main" id="{5572E2F9-5877-B538-B518-3B9127AA0CFD}"/>
              </a:ext>
            </a:extLst>
          </p:cNvPr>
          <p:cNvSpPr txBox="1">
            <a:spLocks/>
          </p:cNvSpPr>
          <p:nvPr/>
        </p:nvSpPr>
        <p:spPr>
          <a:xfrm>
            <a:off x="4556918" y="2458872"/>
            <a:ext cx="388219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solidFill>
                  <a:schemeClr val="tx1">
                    <a:lumMod val="50000"/>
                    <a:lumOff val="50000"/>
                  </a:schemeClr>
                </a:solidFill>
                <a:latin typeface="Times" panose="02020603050405020304" pitchFamily="18" charset="0"/>
                <a:cs typeface="Times" panose="02020603050405020304" pitchFamily="18" charset="0"/>
              </a:rPr>
              <a:t>Mittwoch</a:t>
            </a:r>
          </a:p>
          <a:p>
            <a:r>
              <a:rPr lang="de-DE" sz="3000" dirty="0">
                <a:solidFill>
                  <a:schemeClr val="tx1">
                    <a:lumMod val="50000"/>
                    <a:lumOff val="50000"/>
                  </a:schemeClr>
                </a:solidFill>
                <a:latin typeface="Times" panose="02020603050405020304" pitchFamily="18" charset="0"/>
                <a:cs typeface="Times" panose="02020603050405020304" pitchFamily="18" charset="0"/>
              </a:rPr>
              <a:t>Willkommens-</a:t>
            </a:r>
            <a:br>
              <a:rPr lang="de-DE" sz="3000" dirty="0">
                <a:solidFill>
                  <a:schemeClr val="tx1">
                    <a:lumMod val="50000"/>
                    <a:lumOff val="50000"/>
                  </a:schemeClr>
                </a:solidFill>
                <a:latin typeface="Times" panose="02020603050405020304" pitchFamily="18" charset="0"/>
                <a:cs typeface="Times" panose="02020603050405020304" pitchFamily="18" charset="0"/>
              </a:rPr>
            </a:br>
            <a:r>
              <a:rPr lang="de-DE" sz="3000" dirty="0" err="1">
                <a:solidFill>
                  <a:schemeClr val="tx1">
                    <a:lumMod val="50000"/>
                    <a:lumOff val="50000"/>
                  </a:schemeClr>
                </a:solidFill>
                <a:latin typeface="Times" panose="02020603050405020304" pitchFamily="18" charset="0"/>
                <a:cs typeface="Times" panose="02020603050405020304" pitchFamily="18" charset="0"/>
              </a:rPr>
              <a:t>veranstaltung</a:t>
            </a:r>
            <a:r>
              <a:rPr lang="de-DE" sz="3000" dirty="0">
                <a:solidFill>
                  <a:schemeClr val="tx1">
                    <a:lumMod val="50000"/>
                    <a:lumOff val="50000"/>
                  </a:schemeClr>
                </a:solidFill>
                <a:latin typeface="Times" panose="02020603050405020304" pitchFamily="18" charset="0"/>
                <a:cs typeface="Times" panose="02020603050405020304" pitchFamily="18" charset="0"/>
              </a:rPr>
              <a:t> der SoWi</a:t>
            </a:r>
          </a:p>
          <a:p>
            <a:r>
              <a:rPr lang="de-DE" sz="3200" dirty="0">
                <a:solidFill>
                  <a:schemeClr val="tx1">
                    <a:lumMod val="50000"/>
                    <a:lumOff val="50000"/>
                  </a:schemeClr>
                </a:solidFill>
                <a:latin typeface="Times" panose="02020603050405020304" pitchFamily="18" charset="0"/>
                <a:cs typeface="Times" panose="02020603050405020304" pitchFamily="18" charset="0"/>
              </a:rPr>
              <a:t>Messe der hochschulnahen Gruppen</a:t>
            </a:r>
          </a:p>
        </p:txBody>
      </p:sp>
      <p:sp>
        <p:nvSpPr>
          <p:cNvPr id="9" name="Textfeld 8">
            <a:extLst>
              <a:ext uri="{FF2B5EF4-FFF2-40B4-BE49-F238E27FC236}">
                <a16:creationId xmlns:a16="http://schemas.microsoft.com/office/drawing/2014/main" id="{10B57511-B3CC-9AE1-949B-CB2819BC3292}"/>
              </a:ext>
            </a:extLst>
          </p:cNvPr>
          <p:cNvSpPr txBox="1"/>
          <p:nvPr/>
        </p:nvSpPr>
        <p:spPr>
          <a:xfrm>
            <a:off x="8190708" y="2458872"/>
            <a:ext cx="3882190" cy="3323987"/>
          </a:xfrm>
          <a:prstGeom prst="rect">
            <a:avLst/>
          </a:prstGeom>
          <a:noFill/>
        </p:spPr>
        <p:txBody>
          <a:bodyPr wrap="square" rtlCol="0">
            <a:spAutoFit/>
          </a:bodyPr>
          <a:lstStyle/>
          <a:p>
            <a:r>
              <a:rPr lang="de-DE" sz="3200" b="1" dirty="0">
                <a:solidFill>
                  <a:schemeClr val="tx1">
                    <a:lumMod val="50000"/>
                    <a:lumOff val="50000"/>
                  </a:schemeClr>
                </a:solidFill>
                <a:latin typeface="Times" panose="02020603050405020304" pitchFamily="18" charset="0"/>
                <a:cs typeface="Times" panose="02020603050405020304" pitchFamily="18" charset="0"/>
              </a:rPr>
              <a:t>Donnerstag</a:t>
            </a:r>
          </a:p>
          <a:p>
            <a:pPr marL="285750" indent="-285750">
              <a:buFont typeface="Arial" panose="020B0604020202020204" pitchFamily="34" charset="0"/>
              <a:buChar char="•"/>
            </a:pPr>
            <a:r>
              <a:rPr lang="de-DE" sz="3200" dirty="0">
                <a:solidFill>
                  <a:schemeClr val="tx1">
                    <a:lumMod val="50000"/>
                    <a:lumOff val="50000"/>
                  </a:schemeClr>
                </a:solidFill>
                <a:latin typeface="Times" panose="02020603050405020304" pitchFamily="18" charset="0"/>
                <a:cs typeface="Times" panose="02020603050405020304" pitchFamily="18" charset="0"/>
              </a:rPr>
              <a:t>Bibliotheksführung und Mensa</a:t>
            </a:r>
          </a:p>
          <a:p>
            <a:pPr marL="285750" indent="-285750">
              <a:buFont typeface="Arial" panose="020B0604020202020204" pitchFamily="34" charset="0"/>
              <a:buChar char="•"/>
            </a:pPr>
            <a:r>
              <a:rPr lang="de-DE" sz="3200" dirty="0">
                <a:solidFill>
                  <a:schemeClr val="tx1">
                    <a:lumMod val="50000"/>
                    <a:lumOff val="50000"/>
                  </a:schemeClr>
                </a:solidFill>
                <a:latin typeface="Times" panose="02020603050405020304" pitchFamily="18" charset="0"/>
                <a:cs typeface="Times" panose="02020603050405020304" pitchFamily="18" charset="0"/>
              </a:rPr>
              <a:t>Tutorium mit Raum für Fragen </a:t>
            </a:r>
          </a:p>
          <a:p>
            <a:pPr marL="285750" indent="-285750">
              <a:buFont typeface="Arial" panose="020B0604020202020204" pitchFamily="34" charset="0"/>
              <a:buChar char="•"/>
            </a:pPr>
            <a:r>
              <a:rPr lang="de-DE" sz="3200" dirty="0">
                <a:solidFill>
                  <a:schemeClr val="tx1">
                    <a:lumMod val="50000"/>
                    <a:lumOff val="50000"/>
                  </a:schemeClr>
                </a:solidFill>
                <a:latin typeface="Times" panose="02020603050405020304" pitchFamily="18" charset="0"/>
                <a:cs typeface="Times" panose="02020603050405020304" pitchFamily="18" charset="0"/>
              </a:rPr>
              <a:t>Uni Olympiade</a:t>
            </a:r>
            <a:endParaRPr lang="de-DE" dirty="0">
              <a:solidFill>
                <a:schemeClr val="tx1">
                  <a:lumMod val="50000"/>
                  <a:lumOff val="50000"/>
                </a:schemeClr>
              </a:solidFill>
              <a:latin typeface="Times" panose="02020603050405020304" pitchFamily="18" charset="0"/>
              <a:cs typeface="Times" panose="02020603050405020304" pitchFamily="18" charset="0"/>
            </a:endParaRPr>
          </a:p>
          <a:p>
            <a:endParaRPr lang="de-DE"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4481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linds(horizont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linds(horizont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linds(horizont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blinds(horizontal)">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blinds(horizontal)">
                                      <p:cBhvr>
                                        <p:cTn id="5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3F7953E-F630-C8D0-84C2-E9A0BD8A4672}"/>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UnivIS</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33A50FEF-D06A-EFE0-4DFE-30B5763417EB}"/>
              </a:ext>
            </a:extLst>
          </p:cNvPr>
          <p:cNvSpPr>
            <a:spLocks noGrp="1"/>
          </p:cNvSpPr>
          <p:nvPr>
            <p:ph idx="1"/>
          </p:nvPr>
        </p:nvSpPr>
        <p:spPr/>
        <p:txBody>
          <a:bodyPr>
            <a:normAutofit fontScale="85000" lnSpcReduction="20000"/>
          </a:bodyPr>
          <a:lstStyle/>
          <a:p>
            <a:r>
              <a:rPr lang="de-DE" dirty="0">
                <a:latin typeface="Times" panose="02020603050405020304" pitchFamily="18" charset="0"/>
                <a:cs typeface="Times" panose="02020603050405020304" pitchFamily="18" charset="0"/>
              </a:rPr>
              <a:t>Veranstaltungsübersicht</a:t>
            </a:r>
          </a:p>
          <a:p>
            <a:r>
              <a:rPr lang="de-DE" dirty="0">
                <a:latin typeface="Times" panose="02020603050405020304" pitchFamily="18" charset="0"/>
                <a:cs typeface="Times" panose="02020603050405020304" pitchFamily="18" charset="0"/>
              </a:rPr>
              <a:t>Stundenplanerstellung</a:t>
            </a:r>
          </a:p>
          <a:p>
            <a:r>
              <a:rPr lang="de-DE" dirty="0">
                <a:latin typeface="Times" panose="02020603050405020304" pitchFamily="18" charset="0"/>
                <a:cs typeface="Times" panose="02020603050405020304" pitchFamily="18" charset="0"/>
              </a:rPr>
              <a:t>Vorlesungsverzeichnis für das aktuelle Semester</a:t>
            </a:r>
          </a:p>
          <a:p>
            <a:r>
              <a:rPr lang="de-DE" dirty="0">
                <a:latin typeface="Times" panose="02020603050405020304" pitchFamily="18" charset="0"/>
                <a:cs typeface="Times" panose="02020603050405020304" pitchFamily="18" charset="0"/>
              </a:rPr>
              <a:t>Informationen zu Veranstaltungen, Personen, Räumen, etc.</a:t>
            </a:r>
          </a:p>
          <a:p>
            <a:endParaRPr lang="de-DE" dirty="0">
              <a:latin typeface="Times" panose="02020603050405020304" pitchFamily="18" charset="0"/>
              <a:cs typeface="Times" panose="02020603050405020304" pitchFamily="18" charset="0"/>
            </a:endParaRPr>
          </a:p>
          <a:p>
            <a:r>
              <a:rPr lang="de-DE" dirty="0" err="1">
                <a:latin typeface="Times" panose="02020603050405020304" pitchFamily="18" charset="0"/>
                <a:cs typeface="Times" panose="02020603050405020304" pitchFamily="18" charset="0"/>
                <a:hlinkClick r:id="rId2"/>
              </a:rPr>
              <a:t>UnivIS</a:t>
            </a:r>
            <a:r>
              <a:rPr lang="de-DE" dirty="0">
                <a:latin typeface="Times" panose="02020603050405020304" pitchFamily="18" charset="0"/>
                <a:cs typeface="Times" panose="02020603050405020304" pitchFamily="18" charset="0"/>
                <a:hlinkClick r:id="rId2"/>
              </a:rPr>
              <a:t> Link</a:t>
            </a:r>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Zu klärende Fragen:</a:t>
            </a:r>
          </a:p>
          <a:p>
            <a:pPr lvl="1"/>
            <a:r>
              <a:rPr lang="de-DE" dirty="0">
                <a:latin typeface="Times" panose="02020603050405020304" pitchFamily="18" charset="0"/>
                <a:cs typeface="Times" panose="02020603050405020304" pitchFamily="18" charset="0"/>
              </a:rPr>
              <a:t>Wo sehe ich die Veranstaltungen meines Faches?</a:t>
            </a:r>
          </a:p>
          <a:p>
            <a:pPr lvl="1"/>
            <a:r>
              <a:rPr lang="de-DE" dirty="0">
                <a:latin typeface="Times" panose="02020603050405020304" pitchFamily="18" charset="0"/>
                <a:cs typeface="Times" panose="02020603050405020304" pitchFamily="18" charset="0"/>
              </a:rPr>
              <a:t>Woher weiß ich, was ich belegen sollte?</a:t>
            </a:r>
          </a:p>
          <a:p>
            <a:pPr lvl="2"/>
            <a:r>
              <a:rPr lang="de-DE" dirty="0">
                <a:latin typeface="Times" panose="02020603050405020304" pitchFamily="18" charset="0"/>
                <a:cs typeface="Times" panose="02020603050405020304" pitchFamily="18" charset="0"/>
              </a:rPr>
              <a:t>Studienverlaufsplan!</a:t>
            </a:r>
            <a:endParaRPr lang="en-GB" dirty="0">
              <a:latin typeface="Times" panose="02020603050405020304" pitchFamily="18" charset="0"/>
              <a:cs typeface="Times" panose="02020603050405020304" pitchFamily="18" charset="0"/>
            </a:endParaRPr>
          </a:p>
          <a:p>
            <a:pPr lvl="1"/>
            <a:r>
              <a:rPr lang="en-GB" dirty="0" err="1">
                <a:latin typeface="Times" panose="02020603050405020304" pitchFamily="18" charset="0"/>
                <a:cs typeface="Times" panose="02020603050405020304" pitchFamily="18" charset="0"/>
              </a:rPr>
              <a:t>Wofür</a:t>
            </a:r>
            <a:r>
              <a:rPr lang="en-GB" dirty="0">
                <a:latin typeface="Times" panose="02020603050405020304" pitchFamily="18" charset="0"/>
                <a:cs typeface="Times" panose="02020603050405020304" pitchFamily="18" charset="0"/>
              </a:rPr>
              <a:t> </a:t>
            </a:r>
            <a:r>
              <a:rPr lang="en-GB" dirty="0" err="1">
                <a:latin typeface="Times" panose="02020603050405020304" pitchFamily="18" charset="0"/>
                <a:cs typeface="Times" panose="02020603050405020304" pitchFamily="18" charset="0"/>
              </a:rPr>
              <a:t>stehen</a:t>
            </a:r>
            <a:r>
              <a:rPr lang="en-GB" dirty="0">
                <a:latin typeface="Times" panose="02020603050405020304" pitchFamily="18" charset="0"/>
                <a:cs typeface="Times" panose="02020603050405020304" pitchFamily="18" charset="0"/>
              </a:rPr>
              <a:t> die </a:t>
            </a:r>
            <a:r>
              <a:rPr lang="en-GB" dirty="0" err="1">
                <a:latin typeface="Times" panose="02020603050405020304" pitchFamily="18" charset="0"/>
                <a:cs typeface="Times" panose="02020603050405020304" pitchFamily="18" charset="0"/>
              </a:rPr>
              <a:t>Abkürzungen</a:t>
            </a:r>
            <a:r>
              <a:rPr lang="en-GB" dirty="0">
                <a:latin typeface="Times" panose="02020603050405020304" pitchFamily="18" charset="0"/>
                <a:cs typeface="Times" panose="02020603050405020304" pitchFamily="18" charset="0"/>
              </a:rPr>
              <a:t>?</a:t>
            </a:r>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5152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3F7953E-F630-C8D0-84C2-E9A0BD8A4672}"/>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VC – Virtueller Campus</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33A50FEF-D06A-EFE0-4DFE-30B5763417EB}"/>
              </a:ext>
            </a:extLst>
          </p:cNvPr>
          <p:cNvSpPr>
            <a:spLocks noGrp="1"/>
          </p:cNvSpPr>
          <p:nvPr>
            <p:ph idx="1"/>
          </p:nvPr>
        </p:nvSpPr>
        <p:spPr/>
        <p:txBody>
          <a:bodyPr>
            <a:normAutofit fontScale="70000" lnSpcReduction="20000"/>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Kurse für jegliche Veranstaltungen mit Skripten, Übungen, Infos, etc.</a:t>
            </a:r>
          </a:p>
          <a:p>
            <a:r>
              <a:rPr lang="de-DE" dirty="0">
                <a:latin typeface="Times" panose="02020603050405020304" pitchFamily="18" charset="0"/>
                <a:cs typeface="Times" panose="02020603050405020304" pitchFamily="18" charset="0"/>
              </a:rPr>
              <a:t>Für die meisten Kurse benötigt man ein Zugangspasswort.</a:t>
            </a:r>
          </a:p>
          <a:p>
            <a:r>
              <a:rPr lang="de-DE" dirty="0">
                <a:latin typeface="Times" panose="02020603050405020304" pitchFamily="18" charset="0"/>
                <a:cs typeface="Times" panose="02020603050405020304" pitchFamily="18" charset="0"/>
              </a:rPr>
              <a:t>Passwörter erhält man meist per Mail, nachdem man sich erfolgreich für die Lehrveranstaltung angemeldet hat. Ansonsten vom Dozierenden in der ersten Veranstaltungssitzung. </a:t>
            </a:r>
          </a:p>
          <a:p>
            <a:endParaRPr lang="de-DE" dirty="0">
              <a:latin typeface="Times" panose="02020603050405020304" pitchFamily="18" charset="0"/>
              <a:cs typeface="Times" panose="02020603050405020304" pitchFamily="18" charset="0"/>
            </a:endParaRPr>
          </a:p>
          <a:p>
            <a:pPr marL="0" indent="0">
              <a:buNone/>
            </a:pPr>
            <a:r>
              <a:rPr lang="de-DE" dirty="0">
                <a:latin typeface="Times" panose="02020603050405020304" pitchFamily="18" charset="0"/>
                <a:cs typeface="Times" panose="02020603050405020304" pitchFamily="18" charset="0"/>
              </a:rPr>
              <a:t>Nützliche VC-Kurse:</a:t>
            </a:r>
          </a:p>
          <a:p>
            <a:r>
              <a:rPr lang="de-DE" dirty="0">
                <a:latin typeface="Times" panose="02020603050405020304" pitchFamily="18" charset="0"/>
                <a:cs typeface="Times" panose="02020603050405020304" pitchFamily="18" charset="0"/>
              </a:rPr>
              <a:t>Erstsemestereinführung BA Soziologie (alle wichtigen Infos der </a:t>
            </a:r>
            <a:r>
              <a:rPr lang="de-DE" dirty="0" err="1">
                <a:latin typeface="Times" panose="02020603050405020304" pitchFamily="18" charset="0"/>
                <a:cs typeface="Times" panose="02020603050405020304" pitchFamily="18" charset="0"/>
              </a:rPr>
              <a:t>EET‘s</a:t>
            </a:r>
            <a:r>
              <a:rPr lang="de-DE" dirty="0">
                <a:latin typeface="Times" panose="02020603050405020304" pitchFamily="18" charset="0"/>
                <a:cs typeface="Times" panose="02020603050405020304" pitchFamily="18" charset="0"/>
              </a:rPr>
              <a:t> für euch auf einer Seite)</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	Link: </a:t>
            </a:r>
            <a:r>
              <a:rPr lang="de-DE" dirty="0">
                <a:latin typeface="Times" panose="02020603050405020304" pitchFamily="18" charset="0"/>
                <a:cs typeface="Times" panose="02020603050405020304" pitchFamily="18" charset="0"/>
                <a:hlinkClick r:id="rId2"/>
              </a:rPr>
              <a:t>https://vc.uni-bamberg.de/course/view.php?id=65219</a:t>
            </a:r>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Informationen der Fachschaft </a:t>
            </a:r>
            <a:r>
              <a:rPr lang="de-DE" dirty="0" err="1">
                <a:latin typeface="Times" panose="02020603050405020304" pitchFamily="18" charset="0"/>
                <a:cs typeface="Times" panose="02020603050405020304" pitchFamily="18" charset="0"/>
              </a:rPr>
              <a:t>SoWi</a:t>
            </a:r>
            <a:r>
              <a:rPr lang="de-DE" dirty="0">
                <a:latin typeface="Times" panose="02020603050405020304" pitchFamily="18" charset="0"/>
                <a:cs typeface="Times" panose="02020603050405020304" pitchFamily="18" charset="0"/>
              </a:rPr>
              <a:t> </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	</a:t>
            </a:r>
            <a:r>
              <a:rPr lang="de-DE" b="0" i="0" u="none" strike="noStrike" dirty="0">
                <a:solidFill>
                  <a:srgbClr val="000000"/>
                </a:solidFill>
                <a:effectLst/>
                <a:latin typeface="Times" panose="02020603050405020304" pitchFamily="18" charset="0"/>
                <a:cs typeface="Times" panose="02020603050405020304" pitchFamily="18" charset="0"/>
              </a:rPr>
              <a:t>Link:  </a:t>
            </a:r>
            <a:r>
              <a:rPr lang="de-DE" b="0" i="0" u="sng" strike="noStrike" dirty="0">
                <a:solidFill>
                  <a:srgbClr val="9454C3"/>
                </a:solidFill>
                <a:effectLst/>
                <a:latin typeface="Times" panose="02020603050405020304" pitchFamily="18" charset="0"/>
                <a:cs typeface="Times" panose="02020603050405020304" pitchFamily="18" charset="0"/>
                <a:hlinkClick r:id="rId3"/>
              </a:rPr>
              <a:t>(VC Kurs FS-SOWI)</a:t>
            </a:r>
            <a:r>
              <a:rPr lang="de-DE" b="0" i="0" u="none" strike="noStrike" dirty="0">
                <a:solidFill>
                  <a:srgbClr val="000000"/>
                </a:solidFill>
                <a:effectLst/>
                <a:latin typeface="Times" panose="02020603050405020304" pitchFamily="18" charset="0"/>
                <a:cs typeface="Times" panose="02020603050405020304" pitchFamily="18" charset="0"/>
              </a:rPr>
              <a:t> </a:t>
            </a:r>
          </a:p>
          <a:p>
            <a:r>
              <a:rPr lang="it-IT" dirty="0">
                <a:solidFill>
                  <a:srgbClr val="000000"/>
                </a:solidFill>
                <a:latin typeface="Times" panose="02020603050405020304" pitchFamily="18" charset="0"/>
                <a:cs typeface="Times" panose="02020603050405020304" pitchFamily="18" charset="0"/>
              </a:rPr>
              <a:t>Corporate Design </a:t>
            </a:r>
            <a:r>
              <a:rPr lang="it-IT" dirty="0" err="1">
                <a:solidFill>
                  <a:srgbClr val="000000"/>
                </a:solidFill>
                <a:latin typeface="Times" panose="02020603050405020304" pitchFamily="18" charset="0"/>
                <a:cs typeface="Times" panose="02020603050405020304" pitchFamily="18" charset="0"/>
              </a:rPr>
              <a:t>der</a:t>
            </a:r>
            <a:r>
              <a:rPr lang="it-IT" dirty="0">
                <a:solidFill>
                  <a:srgbClr val="000000"/>
                </a:solidFill>
                <a:latin typeface="Times" panose="02020603050405020304" pitchFamily="18" charset="0"/>
                <a:cs typeface="Times" panose="02020603050405020304" pitchFamily="18" charset="0"/>
              </a:rPr>
              <a:t> Uni Bamberg (Uni-Design-</a:t>
            </a:r>
            <a:r>
              <a:rPr lang="it-IT" dirty="0" err="1">
                <a:solidFill>
                  <a:srgbClr val="000000"/>
                </a:solidFill>
                <a:latin typeface="Times" panose="02020603050405020304" pitchFamily="18" charset="0"/>
                <a:cs typeface="Times" panose="02020603050405020304" pitchFamily="18" charset="0"/>
              </a:rPr>
              <a:t>Vorlagen</a:t>
            </a:r>
            <a:r>
              <a:rPr lang="it-IT" dirty="0">
                <a:solidFill>
                  <a:srgbClr val="000000"/>
                </a:solidFill>
                <a:latin typeface="Times" panose="02020603050405020304" pitchFamily="18" charset="0"/>
                <a:cs typeface="Times" panose="02020603050405020304" pitchFamily="18" charset="0"/>
              </a:rPr>
              <a:t> </a:t>
            </a:r>
            <a:r>
              <a:rPr lang="it-IT" dirty="0" err="1">
                <a:solidFill>
                  <a:srgbClr val="000000"/>
                </a:solidFill>
                <a:latin typeface="Times" panose="02020603050405020304" pitchFamily="18" charset="0"/>
                <a:cs typeface="Times" panose="02020603050405020304" pitchFamily="18" charset="0"/>
              </a:rPr>
              <a:t>für</a:t>
            </a:r>
            <a:r>
              <a:rPr lang="it-IT" dirty="0">
                <a:solidFill>
                  <a:srgbClr val="000000"/>
                </a:solidFill>
                <a:latin typeface="Times" panose="02020603050405020304" pitchFamily="18" charset="0"/>
                <a:cs typeface="Times" panose="02020603050405020304" pitchFamily="18" charset="0"/>
              </a:rPr>
              <a:t> Word/PP/etc. </a:t>
            </a:r>
            <a:r>
              <a:rPr lang="it-IT" dirty="0" err="1">
                <a:solidFill>
                  <a:srgbClr val="000000"/>
                </a:solidFill>
                <a:latin typeface="Times" panose="02020603050405020304" pitchFamily="18" charset="0"/>
                <a:cs typeface="Times" panose="02020603050405020304" pitchFamily="18" charset="0"/>
              </a:rPr>
              <a:t>für</a:t>
            </a:r>
            <a:r>
              <a:rPr lang="it-IT" dirty="0">
                <a:solidFill>
                  <a:srgbClr val="000000"/>
                </a:solidFill>
                <a:latin typeface="Times" panose="02020603050405020304" pitchFamily="18" charset="0"/>
                <a:cs typeface="Times" panose="02020603050405020304" pitchFamily="18" charset="0"/>
              </a:rPr>
              <a:t> </a:t>
            </a:r>
            <a:r>
              <a:rPr lang="it-IT" dirty="0" err="1">
                <a:solidFill>
                  <a:srgbClr val="000000"/>
                </a:solidFill>
                <a:latin typeface="Times" panose="02020603050405020304" pitchFamily="18" charset="0"/>
                <a:cs typeface="Times" panose="02020603050405020304" pitchFamily="18" charset="0"/>
              </a:rPr>
              <a:t>Hausarbeiten</a:t>
            </a:r>
            <a:r>
              <a:rPr lang="it-IT" dirty="0">
                <a:solidFill>
                  <a:srgbClr val="000000"/>
                </a:solidFill>
                <a:latin typeface="Times" panose="02020603050405020304" pitchFamily="18" charset="0"/>
                <a:cs typeface="Times" panose="02020603050405020304" pitchFamily="18" charset="0"/>
              </a:rPr>
              <a:t> </a:t>
            </a:r>
            <a:r>
              <a:rPr lang="it-IT" dirty="0" err="1">
                <a:solidFill>
                  <a:srgbClr val="000000"/>
                </a:solidFill>
                <a:latin typeface="Times" panose="02020603050405020304" pitchFamily="18" charset="0"/>
                <a:cs typeface="Times" panose="02020603050405020304" pitchFamily="18" charset="0"/>
              </a:rPr>
              <a:t>usw</a:t>
            </a:r>
            <a:r>
              <a:rPr lang="it-IT" dirty="0">
                <a:solidFill>
                  <a:srgbClr val="000000"/>
                </a:solidFill>
                <a:latin typeface="Times" panose="02020603050405020304" pitchFamily="18" charset="0"/>
                <a:cs typeface="Times" panose="02020603050405020304" pitchFamily="18" charset="0"/>
              </a:rPr>
              <a:t>)</a:t>
            </a:r>
          </a:p>
          <a:p>
            <a:pPr marL="0" indent="0">
              <a:buNone/>
            </a:pPr>
            <a:r>
              <a:rPr lang="it-IT" dirty="0">
                <a:solidFill>
                  <a:srgbClr val="000000"/>
                </a:solidFill>
                <a:latin typeface="Times" panose="02020603050405020304" pitchFamily="18" charset="0"/>
                <a:cs typeface="Times" panose="02020603050405020304" pitchFamily="18" charset="0"/>
                <a:sym typeface="Wingdings" panose="05000000000000000000" pitchFamily="2" charset="2"/>
              </a:rPr>
              <a:t>	Link: </a:t>
            </a:r>
            <a:r>
              <a:rPr lang="de-DE" dirty="0">
                <a:solidFill>
                  <a:srgbClr val="000000"/>
                </a:solidFill>
                <a:latin typeface="Times" panose="02020603050405020304" pitchFamily="18" charset="0"/>
                <a:cs typeface="Times" panose="02020603050405020304" pitchFamily="18" charset="0"/>
                <a:hlinkClick r:id="rId4"/>
              </a:rPr>
              <a:t>https://vc.uni-bamberg.de/course/view.php?id=265</a:t>
            </a:r>
            <a:endParaRPr lang="de-DE" dirty="0">
              <a:solidFill>
                <a:srgbClr val="000000"/>
              </a:solidFill>
              <a:latin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73492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09E355D-95E7-F646-08E6-4B22AB2D2B0E}"/>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Studierendenkanzlei</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C3F0C066-0DDF-8EE6-B8EF-A758ADA8618E}"/>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Für Immatrikulationsbescheinigungen und Bafög Bescheide</a:t>
            </a: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hlinkClick r:id="rId2"/>
              </a:rPr>
              <a:t>Online-Dienste der Studierendenkanzlei</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2046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0A78818-3271-D0E4-4D90-56C7524732DC}"/>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Stundenplanerstellung</a:t>
            </a:r>
            <a:endParaRPr lang="en-GB" dirty="0">
              <a:latin typeface="Times" panose="02020603050405020304" pitchFamily="18" charset="0"/>
              <a:cs typeface="Times" panose="02020603050405020304" pitchFamily="18" charset="0"/>
            </a:endParaRPr>
          </a:p>
        </p:txBody>
      </p:sp>
      <p:sp>
        <p:nvSpPr>
          <p:cNvPr id="5" name="Textplatzhalter 4">
            <a:extLst>
              <a:ext uri="{FF2B5EF4-FFF2-40B4-BE49-F238E27FC236}">
                <a16:creationId xmlns:a16="http://schemas.microsoft.com/office/drawing/2014/main" id="{A8D430E1-74AD-7458-ECA0-690F7534FC4D}"/>
              </a:ext>
            </a:extLst>
          </p:cNvPr>
          <p:cNvSpPr>
            <a:spLocks noGrp="1"/>
          </p:cNvSpPr>
          <p:nvPr>
            <p:ph type="body" idx="1"/>
          </p:nvPr>
        </p:nvSpPr>
        <p:spPr/>
        <p:txBody>
          <a:bodyPr/>
          <a:lstStyle/>
          <a:p>
            <a:r>
              <a:rPr lang="de-DE" dirty="0">
                <a:latin typeface="Times" panose="02020603050405020304" pitchFamily="18" charset="0"/>
                <a:cs typeface="Times" panose="02020603050405020304" pitchFamily="18" charset="0"/>
              </a:rPr>
              <a:t>Orientiert euch an eurem Studienverlaufsplan</a:t>
            </a:r>
          </a:p>
          <a:p>
            <a:r>
              <a:rPr lang="de-DE" dirty="0">
                <a:latin typeface="Times" panose="02020603050405020304" pitchFamily="18" charset="0"/>
                <a:cs typeface="Times" panose="02020603050405020304" pitchFamily="18" charset="0"/>
              </a:rPr>
              <a:t>Bei Fragen sind eure Tutor:innen für euch da</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78426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4CCB2-AC52-DAB9-9035-0292FDC1FDA3}"/>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Was brauche ich zur Stundenplanerstellung?</a:t>
            </a:r>
          </a:p>
        </p:txBody>
      </p:sp>
      <p:sp>
        <p:nvSpPr>
          <p:cNvPr id="3" name="Inhaltsplatzhalter 2">
            <a:extLst>
              <a:ext uri="{FF2B5EF4-FFF2-40B4-BE49-F238E27FC236}">
                <a16:creationId xmlns:a16="http://schemas.microsoft.com/office/drawing/2014/main" id="{03E00B5A-65A7-C5CF-3855-9D6740E4C416}"/>
              </a:ext>
            </a:extLst>
          </p:cNvPr>
          <p:cNvSpPr>
            <a:spLocks noGrp="1"/>
          </p:cNvSpPr>
          <p:nvPr>
            <p:ph idx="1"/>
          </p:nvPr>
        </p:nvSpPr>
        <p:spPr/>
        <p:txBody>
          <a:bodyPr/>
          <a:lstStyle/>
          <a:p>
            <a:pPr marL="0" indent="0">
              <a:buNone/>
            </a:pPr>
            <a:endParaRPr lang="de-DE" dirty="0"/>
          </a:p>
          <a:p>
            <a:r>
              <a:rPr lang="de-DE" dirty="0">
                <a:latin typeface="Times" panose="02020603050405020304" pitchFamily="18" charset="0"/>
                <a:cs typeface="Times" panose="02020603050405020304" pitchFamily="18" charset="0"/>
              </a:rPr>
              <a:t>Persönliche Zugangsdaten: </a:t>
            </a:r>
            <a:r>
              <a:rPr lang="de-DE" dirty="0" err="1">
                <a:latin typeface="Times" panose="02020603050405020304" pitchFamily="18" charset="0"/>
                <a:cs typeface="Times" panose="02020603050405020304" pitchFamily="18" charset="0"/>
              </a:rPr>
              <a:t>ba</a:t>
            </a:r>
            <a:r>
              <a:rPr lang="de-DE" dirty="0">
                <a:latin typeface="Times" panose="02020603050405020304" pitchFamily="18" charset="0"/>
                <a:cs typeface="Times" panose="02020603050405020304" pitchFamily="18" charset="0"/>
              </a:rPr>
              <a:t>-Nummer &amp; Passwort</a:t>
            </a:r>
          </a:p>
          <a:p>
            <a:endParaRPr lang="de-DE" dirty="0">
              <a:latin typeface="Times" panose="02020603050405020304" pitchFamily="18" charset="0"/>
              <a:cs typeface="Times" panose="02020603050405020304" pitchFamily="18" charset="0"/>
            </a:endParaRPr>
          </a:p>
          <a:p>
            <a:r>
              <a:rPr lang="de-DE" dirty="0" err="1">
                <a:latin typeface="Times" panose="02020603050405020304" pitchFamily="18" charset="0"/>
                <a:cs typeface="Times" panose="02020603050405020304" pitchFamily="18" charset="0"/>
              </a:rPr>
              <a:t>Websiten</a:t>
            </a:r>
            <a:r>
              <a:rPr lang="de-DE" dirty="0">
                <a:latin typeface="Times" panose="02020603050405020304" pitchFamily="18" charset="0"/>
                <a:cs typeface="Times" panose="02020603050405020304" pitchFamily="18" charset="0"/>
              </a:rPr>
              <a:t>: </a:t>
            </a:r>
            <a:r>
              <a:rPr lang="de-DE" dirty="0" err="1">
                <a:latin typeface="Times" panose="02020603050405020304" pitchFamily="18" charset="0"/>
                <a:cs typeface="Times" panose="02020603050405020304" pitchFamily="18" charset="0"/>
              </a:rPr>
              <a:t>UnivIS</a:t>
            </a:r>
            <a:r>
              <a:rPr lang="de-DE" dirty="0">
                <a:latin typeface="Times" panose="02020603050405020304" pitchFamily="18" charset="0"/>
                <a:cs typeface="Times" panose="02020603050405020304" pitchFamily="18" charset="0"/>
              </a:rPr>
              <a:t> und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a:p>
            <a:pPr marL="0" indent="0">
              <a:buNone/>
            </a:pPr>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Start auf </a:t>
            </a:r>
            <a:r>
              <a:rPr lang="de-DE" dirty="0" err="1">
                <a:latin typeface="Times" panose="02020603050405020304" pitchFamily="18" charset="0"/>
                <a:cs typeface="Times" panose="02020603050405020304" pitchFamily="18" charset="0"/>
              </a:rPr>
              <a:t>UnivIS</a:t>
            </a:r>
            <a:r>
              <a:rPr lang="de-DE" dirty="0">
                <a:latin typeface="Times" panose="02020603050405020304" pitchFamily="18" charset="0"/>
                <a:cs typeface="Times" panose="02020603050405020304" pitchFamily="18" charset="0"/>
              </a:rPr>
              <a:t>		</a:t>
            </a:r>
            <a:r>
              <a:rPr lang="de-DE" dirty="0">
                <a:latin typeface="Times" panose="02020603050405020304" pitchFamily="18" charset="0"/>
                <a:cs typeface="Times" panose="02020603050405020304" pitchFamily="18" charset="0"/>
                <a:sym typeface="Wingdings" panose="05000000000000000000" pitchFamily="2" charset="2"/>
              </a:rPr>
              <a:t> 	</a:t>
            </a:r>
            <a:r>
              <a:rPr lang="de-DE" dirty="0" err="1">
                <a:latin typeface="Times" panose="02020603050405020304" pitchFamily="18" charset="0"/>
                <a:cs typeface="Times" panose="02020603050405020304" pitchFamily="18" charset="0"/>
                <a:hlinkClick r:id="rId2"/>
              </a:rPr>
              <a:t>UnivIS</a:t>
            </a:r>
            <a:r>
              <a:rPr lang="de-DE" dirty="0">
                <a:latin typeface="Times" panose="02020603050405020304" pitchFamily="18" charset="0"/>
                <a:cs typeface="Times" panose="02020603050405020304" pitchFamily="18" charset="0"/>
                <a:hlinkClick r:id="rId2"/>
              </a:rPr>
              <a:t> Link</a:t>
            </a:r>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4265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251-9BB3-B9C3-E4F4-59DBAB7A5AF6}"/>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Lehrveranstaltungen finden - </a:t>
            </a:r>
            <a:r>
              <a:rPr lang="de-DE" dirty="0" err="1">
                <a:latin typeface="Times" panose="02020603050405020304" pitchFamily="18" charset="0"/>
                <a:cs typeface="Times" panose="02020603050405020304" pitchFamily="18" charset="0"/>
              </a:rPr>
              <a:t>UnivIS</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A2821787-CABD-BF60-3C84-C4DC4E69100E}"/>
              </a:ext>
            </a:extLst>
          </p:cNvPr>
          <p:cNvSpPr>
            <a:spLocks noGrp="1"/>
          </p:cNvSpPr>
          <p:nvPr>
            <p:ph idx="1"/>
          </p:nvPr>
        </p:nvSpPr>
        <p:spPr/>
        <p:txBody>
          <a:bodyPr>
            <a:normAutofit lnSpcReduction="10000"/>
          </a:bodyPr>
          <a:lstStyle/>
          <a:p>
            <a:r>
              <a:rPr lang="de-DE" dirty="0">
                <a:latin typeface="Times" panose="02020603050405020304" pitchFamily="18" charset="0"/>
                <a:cs typeface="Times" panose="02020603050405020304" pitchFamily="18" charset="0"/>
              </a:rPr>
              <a:t>Vorlesungsverzeichnis</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Fakultät Sozial- und Wirtschaftswissenschaften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Bachelor-/Masterstudiengang Soziologie</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Bachelor Soziologie</a:t>
            </a:r>
          </a:p>
          <a:p>
            <a:pPr lvl="1"/>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Unterschiedliche Bezeichnungen und Formen von Veranstaltungen:</a:t>
            </a:r>
          </a:p>
          <a:p>
            <a:pPr lvl="1"/>
            <a:r>
              <a:rPr lang="de-DE" dirty="0">
                <a:latin typeface="Times" panose="02020603050405020304" pitchFamily="18" charset="0"/>
                <a:cs typeface="Times" panose="02020603050405020304" pitchFamily="18" charset="0"/>
              </a:rPr>
              <a:t>V : Vorlesung</a:t>
            </a:r>
          </a:p>
          <a:p>
            <a:pPr lvl="1"/>
            <a:r>
              <a:rPr lang="de-DE" dirty="0">
                <a:latin typeface="Times" panose="02020603050405020304" pitchFamily="18" charset="0"/>
                <a:cs typeface="Times" panose="02020603050405020304" pitchFamily="18" charset="0"/>
              </a:rPr>
              <a:t>Ü : Übung</a:t>
            </a:r>
          </a:p>
          <a:p>
            <a:pPr lvl="1"/>
            <a:r>
              <a:rPr lang="de-DE" dirty="0">
                <a:latin typeface="Times" panose="02020603050405020304" pitchFamily="18" charset="0"/>
                <a:cs typeface="Times" panose="02020603050405020304" pitchFamily="18" charset="0"/>
              </a:rPr>
              <a:t>TU : Tutorium</a:t>
            </a:r>
          </a:p>
          <a:p>
            <a:pPr lvl="1"/>
            <a:r>
              <a:rPr lang="de-DE" dirty="0">
                <a:latin typeface="Times" panose="02020603050405020304" pitchFamily="18" charset="0"/>
                <a:cs typeface="Times" panose="02020603050405020304" pitchFamily="18" charset="0"/>
              </a:rPr>
              <a:t>S : Seminar</a:t>
            </a:r>
          </a:p>
          <a:p>
            <a:pPr lvl="1"/>
            <a:r>
              <a:rPr lang="de-DE" dirty="0">
                <a:latin typeface="Times" panose="02020603050405020304" pitchFamily="18" charset="0"/>
                <a:cs typeface="Times" panose="02020603050405020304" pitchFamily="18" charset="0"/>
              </a:rPr>
              <a:t>K : Kolloquium</a:t>
            </a:r>
          </a:p>
        </p:txBody>
      </p:sp>
    </p:spTree>
    <p:extLst>
      <p:ext uri="{BB962C8B-B14F-4D97-AF65-F5344CB8AC3E}">
        <p14:creationId xmlns:p14="http://schemas.microsoft.com/office/powerpoint/2010/main" val="370682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B655D-933B-FEE4-14DC-C6AE2170AA1F}"/>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Stundenplan erstellen - </a:t>
            </a:r>
            <a:r>
              <a:rPr lang="de-DE" dirty="0" err="1">
                <a:latin typeface="Times" panose="02020603050405020304" pitchFamily="18" charset="0"/>
                <a:cs typeface="Times" panose="02020603050405020304" pitchFamily="18" charset="0"/>
              </a:rPr>
              <a:t>UnivIS</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4721D0D7-1F94-A860-E6EF-8C3E432B59A4}"/>
              </a:ext>
            </a:extLst>
          </p:cNvPr>
          <p:cNvSpPr>
            <a:spLocks noGrp="1"/>
          </p:cNvSpPr>
          <p:nvPr>
            <p:ph idx="1"/>
          </p:nvPr>
        </p:nvSpPr>
        <p:spPr/>
        <p:txBody>
          <a:bodyPr>
            <a:normAutofit/>
          </a:bodyPr>
          <a:lstStyle/>
          <a:p>
            <a:r>
              <a:rPr lang="de-DE" dirty="0">
                <a:latin typeface="Times" panose="02020603050405020304" pitchFamily="18" charset="0"/>
                <a:cs typeface="Times" panose="02020603050405020304" pitchFamily="18" charset="0"/>
              </a:rPr>
              <a:t>Erste Veranstaltung auswählen: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Soziologische Grundlagen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Einführung in das soziologische Arbeiten (Dienstag)</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Auswählen und zur Sammlung hinzufügen</a:t>
            </a:r>
          </a:p>
          <a:p>
            <a:pPr marL="0" indent="0">
              <a:buNone/>
            </a:pPr>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Stundenplan ansehen: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Sammlung/Stundenplan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Stundenplan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Lange Veranstaltungsnamen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Zeitangaben einblenden</a:t>
            </a:r>
          </a:p>
          <a:p>
            <a:pPr marL="0" indent="0">
              <a:buNone/>
            </a:pPr>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219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30A4C-307C-D1BE-0C75-65611E275CF0}"/>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Stundenplan erstellen - </a:t>
            </a:r>
            <a:r>
              <a:rPr lang="de-DE" dirty="0" err="1">
                <a:latin typeface="Times" panose="02020603050405020304" pitchFamily="18" charset="0"/>
                <a:cs typeface="Times" panose="02020603050405020304" pitchFamily="18" charset="0"/>
              </a:rPr>
              <a:t>UnivIS</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29899933-ACAC-AED5-DB24-A61D007360E7}"/>
              </a:ext>
            </a:extLst>
          </p:cNvPr>
          <p:cNvSpPr>
            <a:spLocks noGrp="1"/>
          </p:cNvSpPr>
          <p:nvPr>
            <p:ph idx="1"/>
          </p:nvPr>
        </p:nvSpPr>
        <p:spPr/>
        <p:txBody>
          <a:bodyPr>
            <a:normAutofit fontScale="92500" lnSpcReduction="20000"/>
          </a:bodyPr>
          <a:lstStyle/>
          <a:p>
            <a:pPr marL="0" indent="0">
              <a:buNone/>
            </a:pPr>
            <a:endParaRPr lang="de-DE" dirty="0">
              <a:latin typeface="Times" panose="02020603050405020304" pitchFamily="18" charset="0"/>
              <a:cs typeface="Times" panose="02020603050405020304" pitchFamily="18" charset="0"/>
            </a:endParaRPr>
          </a:p>
          <a:p>
            <a:pPr marL="0" indent="0">
              <a:buNone/>
            </a:pPr>
            <a:r>
              <a:rPr lang="de-DE" dirty="0">
                <a:latin typeface="Times" panose="02020603050405020304" pitchFamily="18" charset="0"/>
                <a:cs typeface="Times" panose="02020603050405020304" pitchFamily="18" charset="0"/>
              </a:rPr>
              <a:t>Weitere Veranstaltungen hinzufügen:</a:t>
            </a:r>
          </a:p>
          <a:p>
            <a:r>
              <a:rPr lang="de-DE" dirty="0">
                <a:latin typeface="Times" panose="02020603050405020304" pitchFamily="18" charset="0"/>
                <a:cs typeface="Times" panose="02020603050405020304" pitchFamily="18" charset="0"/>
              </a:rPr>
              <a:t>Wieder auf Vorlesungsverzeichnis und Veranstaltung(en) auswählen</a:t>
            </a:r>
          </a:p>
          <a:p>
            <a:r>
              <a:rPr lang="de-DE" dirty="0">
                <a:latin typeface="Times" panose="02020603050405020304" pitchFamily="18" charset="0"/>
                <a:cs typeface="Times" panose="02020603050405020304" pitchFamily="18" charset="0"/>
              </a:rPr>
              <a:t>Zur Sammlung hinzufügen/entfernen und im Stundenplan einsehen</a:t>
            </a:r>
          </a:p>
          <a:p>
            <a:r>
              <a:rPr lang="de-DE" dirty="0">
                <a:latin typeface="Times" panose="02020603050405020304" pitchFamily="18" charset="0"/>
                <a:cs typeface="Times" panose="02020603050405020304" pitchFamily="18" charset="0"/>
              </a:rPr>
              <a:t>Auf zeitliche Überschneidungen und Wegzeiten achten!</a:t>
            </a:r>
          </a:p>
          <a:p>
            <a:r>
              <a:rPr lang="de-DE" dirty="0">
                <a:latin typeface="Times" panose="02020603050405020304" pitchFamily="18" charset="0"/>
                <a:cs typeface="Times" panose="02020603050405020304" pitchFamily="18" charset="0"/>
              </a:rPr>
              <a:t>Wenn alles passt die Lehrveranstaltungen über </a:t>
            </a:r>
            <a:r>
              <a:rPr lang="de-DE" dirty="0" err="1">
                <a:latin typeface="Times" panose="02020603050405020304" pitchFamily="18" charset="0"/>
                <a:cs typeface="Times" panose="02020603050405020304" pitchFamily="18" charset="0"/>
              </a:rPr>
              <a:t>FlexNow</a:t>
            </a:r>
            <a:r>
              <a:rPr lang="de-DE" dirty="0">
                <a:latin typeface="Times" panose="02020603050405020304" pitchFamily="18" charset="0"/>
                <a:cs typeface="Times" panose="02020603050405020304" pitchFamily="18" charset="0"/>
              </a:rPr>
              <a:t> anmelden</a:t>
            </a: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Was soll/muss ich im ersten Semester überhaupt belegen?</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Beispielstundenplan</a:t>
            </a:r>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7126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F1B38-E263-99D3-DA27-1DCE7B3609C3}"/>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Weitere Hinweise - </a:t>
            </a:r>
            <a:r>
              <a:rPr lang="de-DE" dirty="0" err="1">
                <a:latin typeface="Times" panose="02020603050405020304" pitchFamily="18" charset="0"/>
                <a:cs typeface="Times" panose="02020603050405020304" pitchFamily="18" charset="0"/>
              </a:rPr>
              <a:t>UnivIS</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5489A86B-8A64-7268-3F00-77D2C095D871}"/>
              </a:ext>
            </a:extLst>
          </p:cNvPr>
          <p:cNvSpPr>
            <a:spLocks noGrp="1"/>
          </p:cNvSpPr>
          <p:nvPr>
            <p:ph idx="1"/>
          </p:nvPr>
        </p:nvSpPr>
        <p:spPr/>
        <p:txBody>
          <a:bodyPr>
            <a:normAutofit lnSpcReduction="10000"/>
          </a:bodyPr>
          <a:lstStyle/>
          <a:p>
            <a:r>
              <a:rPr lang="de-DE" dirty="0">
                <a:latin typeface="Times" panose="02020603050405020304" pitchFamily="18" charset="0"/>
                <a:cs typeface="Times" panose="02020603050405020304" pitchFamily="18" charset="0"/>
              </a:rPr>
              <a:t>Statistik findet ihr unter:</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Vorlesungsverzeichnis</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Fakultät Sozial- und Wirtschaftswissenschaften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Weitere Fächer</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Statistik und Ökonometrie</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Bachelor</a:t>
            </a:r>
          </a:p>
          <a:p>
            <a:pPr lvl="1"/>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Sprachkurse findet ihr unter:</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Vorlesungsverzeichnis</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Zentrale und wissenschaftliche Einrichtungen</a:t>
            </a:r>
          </a:p>
          <a:p>
            <a:pPr lvl="1">
              <a:buFont typeface="Wingdings" panose="05000000000000000000" pitchFamily="2" charset="2"/>
              <a:buChar char="Ø"/>
            </a:pPr>
            <a:r>
              <a:rPr lang="de-DE" dirty="0">
                <a:latin typeface="Times" panose="02020603050405020304" pitchFamily="18" charset="0"/>
                <a:cs typeface="Times" panose="02020603050405020304" pitchFamily="18" charset="0"/>
              </a:rPr>
              <a:t>Sprachenzentrum</a:t>
            </a:r>
          </a:p>
          <a:p>
            <a:pPr lvl="1"/>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4074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4F558-A4F4-C747-EBCB-2B205919E87E}"/>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Was soll/muss ich belegen?</a:t>
            </a:r>
          </a:p>
        </p:txBody>
      </p:sp>
      <p:sp>
        <p:nvSpPr>
          <p:cNvPr id="3" name="Inhaltsplatzhalter 2">
            <a:extLst>
              <a:ext uri="{FF2B5EF4-FFF2-40B4-BE49-F238E27FC236}">
                <a16:creationId xmlns:a16="http://schemas.microsoft.com/office/drawing/2014/main" id="{E5DD2783-E342-2BA1-08E2-9D48075B30FF}"/>
              </a:ext>
            </a:extLst>
          </p:cNvPr>
          <p:cNvSpPr>
            <a:spLocks noGrp="1"/>
          </p:cNvSpPr>
          <p:nvPr>
            <p:ph idx="1"/>
          </p:nvPr>
        </p:nvSpPr>
        <p:spPr>
          <a:xfrm>
            <a:off x="838200" y="1825625"/>
            <a:ext cx="11173178" cy="4351338"/>
          </a:xfrm>
        </p:spPr>
        <p:txBody>
          <a:bodyPr>
            <a:normAutofit fontScale="77500" lnSpcReduction="20000"/>
          </a:bodyPr>
          <a:lstStyle/>
          <a:p>
            <a:r>
              <a:rPr lang="de-DE" dirty="0">
                <a:latin typeface="Times" panose="02020603050405020304" pitchFamily="18" charset="0"/>
                <a:cs typeface="Times" panose="02020603050405020304" pitchFamily="18" charset="0"/>
              </a:rPr>
              <a:t>Grobes Ziel sind 30 </a:t>
            </a:r>
            <a:r>
              <a:rPr lang="de-DE" dirty="0" err="1">
                <a:latin typeface="Times" panose="02020603050405020304" pitchFamily="18" charset="0"/>
                <a:cs typeface="Times" panose="02020603050405020304" pitchFamily="18" charset="0"/>
              </a:rPr>
              <a:t>Ects</a:t>
            </a:r>
            <a:r>
              <a:rPr lang="de-DE" dirty="0">
                <a:latin typeface="Times" panose="02020603050405020304" pitchFamily="18" charset="0"/>
                <a:cs typeface="Times" panose="02020603050405020304" pitchFamily="18" charset="0"/>
              </a:rPr>
              <a:t> pro Semester (ca. 6 abgeschlossene Veranstaltungen)</a:t>
            </a:r>
          </a:p>
          <a:p>
            <a:pPr marL="0" indent="0">
              <a:buNone/>
            </a:pPr>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Dieses Semester </a:t>
            </a:r>
            <a:r>
              <a:rPr lang="de-DE" u="sng" dirty="0">
                <a:latin typeface="Times" panose="02020603050405020304" pitchFamily="18" charset="0"/>
                <a:cs typeface="Times" panose="02020603050405020304" pitchFamily="18" charset="0"/>
              </a:rPr>
              <a:t>auf jeden Fall </a:t>
            </a:r>
            <a:r>
              <a:rPr lang="de-DE" dirty="0">
                <a:latin typeface="Times" panose="02020603050405020304" pitchFamily="18" charset="0"/>
                <a:cs typeface="Times" panose="02020603050405020304" pitchFamily="18" charset="0"/>
              </a:rPr>
              <a:t>belegen:</a:t>
            </a:r>
          </a:p>
          <a:p>
            <a:pPr lvl="1"/>
            <a:r>
              <a:rPr lang="de-DE" dirty="0">
                <a:latin typeface="Times" panose="02020603050405020304" pitchFamily="18" charset="0"/>
                <a:cs typeface="Times" panose="02020603050405020304" pitchFamily="18" charset="0"/>
              </a:rPr>
              <a:t>Einführung ins soziologische Arbeiten (Dienstag)</a:t>
            </a:r>
          </a:p>
          <a:p>
            <a:pPr marL="457200" lvl="1" indent="0">
              <a:buNone/>
            </a:pPr>
            <a:r>
              <a:rPr lang="de-DE" dirty="0">
                <a:latin typeface="Times" panose="02020603050405020304" pitchFamily="18" charset="0"/>
                <a:cs typeface="Times" panose="02020603050405020304" pitchFamily="18" charset="0"/>
              </a:rPr>
              <a:t>   (gibt </a:t>
            </a:r>
            <a:r>
              <a:rPr lang="de-DE" dirty="0" err="1">
                <a:latin typeface="Times" panose="02020603050405020304" pitchFamily="18" charset="0"/>
                <a:cs typeface="Times" panose="02020603050405020304" pitchFamily="18" charset="0"/>
              </a:rPr>
              <a:t>wsl</a:t>
            </a:r>
            <a:r>
              <a:rPr lang="de-DE" dirty="0">
                <a:latin typeface="Times" panose="02020603050405020304" pitchFamily="18" charset="0"/>
                <a:cs typeface="Times" panose="02020603050405020304" pitchFamily="18" charset="0"/>
              </a:rPr>
              <a:t>. nur den Dienstagstermin, evtl. noch den am Donnerstag)</a:t>
            </a:r>
          </a:p>
          <a:p>
            <a:pPr lvl="1"/>
            <a:r>
              <a:rPr lang="de-DE" dirty="0">
                <a:latin typeface="Times" panose="02020603050405020304" pitchFamily="18" charset="0"/>
                <a:cs typeface="Times" panose="02020603050405020304" pitchFamily="18" charset="0"/>
              </a:rPr>
              <a:t>Methoden der Statistik 1 – Vorlesung, Übung und Tutorium</a:t>
            </a:r>
          </a:p>
          <a:p>
            <a:pPr lvl="1"/>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Dieses Semester </a:t>
            </a:r>
            <a:r>
              <a:rPr lang="de-DE" u="sng" dirty="0">
                <a:latin typeface="Times" panose="02020603050405020304" pitchFamily="18" charset="0"/>
                <a:cs typeface="Times" panose="02020603050405020304" pitchFamily="18" charset="0"/>
              </a:rPr>
              <a:t>eventuell</a:t>
            </a:r>
            <a:r>
              <a:rPr lang="de-DE" dirty="0">
                <a:latin typeface="Times" panose="02020603050405020304" pitchFamily="18" charset="0"/>
                <a:cs typeface="Times" panose="02020603050405020304" pitchFamily="18" charset="0"/>
              </a:rPr>
              <a:t> belegen:</a:t>
            </a:r>
          </a:p>
          <a:p>
            <a:pPr lvl="1"/>
            <a:r>
              <a:rPr lang="de-DE" dirty="0">
                <a:latin typeface="Times" panose="02020603050405020304" pitchFamily="18" charset="0"/>
                <a:cs typeface="Times" panose="02020603050405020304" pitchFamily="18" charset="0"/>
              </a:rPr>
              <a:t>Allgemeine Soziologie 2 (Vorlesung + Übung + Tutorium)</a:t>
            </a:r>
          </a:p>
          <a:p>
            <a:pPr lvl="1"/>
            <a:r>
              <a:rPr lang="de-DE" dirty="0">
                <a:latin typeface="Times" panose="02020603050405020304" pitchFamily="18" charset="0"/>
                <a:cs typeface="Times" panose="02020603050405020304" pitchFamily="18" charset="0"/>
              </a:rPr>
              <a:t>Einführung in die Methoden der empirischen Sozialforschung Teil II</a:t>
            </a:r>
          </a:p>
          <a:p>
            <a:pPr marL="457200" lvl="1" indent="0">
              <a:buNone/>
            </a:pPr>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Dieses Semester </a:t>
            </a:r>
            <a:r>
              <a:rPr lang="de-DE" u="sng" dirty="0">
                <a:latin typeface="Times" panose="02020603050405020304" pitchFamily="18" charset="0"/>
                <a:cs typeface="Times" panose="02020603050405020304" pitchFamily="18" charset="0"/>
              </a:rPr>
              <a:t>auf keinen Fall </a:t>
            </a:r>
            <a:r>
              <a:rPr lang="de-DE" dirty="0">
                <a:latin typeface="Times" panose="02020603050405020304" pitchFamily="18" charset="0"/>
                <a:cs typeface="Times" panose="02020603050405020304" pitchFamily="18" charset="0"/>
              </a:rPr>
              <a:t>belegen: </a:t>
            </a:r>
          </a:p>
          <a:p>
            <a:pPr lvl="1"/>
            <a:r>
              <a:rPr lang="de-DE" dirty="0">
                <a:latin typeface="Times" panose="02020603050405020304" pitchFamily="18" charset="0"/>
                <a:cs typeface="Times" panose="02020603050405020304" pitchFamily="18" charset="0"/>
              </a:rPr>
              <a:t>Sozialstruktur im internationalen Vergleich I und II (Prüfung über 2 Semester) </a:t>
            </a:r>
            <a:r>
              <a:rPr lang="de-DE" dirty="0">
                <a:latin typeface="Times" panose="02020603050405020304" pitchFamily="18" charset="0"/>
                <a:cs typeface="Times" panose="02020603050405020304" pitchFamily="18" charset="0"/>
                <a:sym typeface="Wingdings" panose="05000000000000000000" pitchFamily="2" charset="2"/>
              </a:rPr>
              <a:t>im 2.Semester belegen!</a:t>
            </a:r>
            <a:endParaRPr lang="de-DE" dirty="0">
              <a:latin typeface="Times" panose="02020603050405020304" pitchFamily="18" charset="0"/>
              <a:cs typeface="Times" panose="02020603050405020304" pitchFamily="18" charset="0"/>
            </a:endParaRPr>
          </a:p>
          <a:p>
            <a:pPr lvl="1"/>
            <a:r>
              <a:rPr lang="de-DE" dirty="0">
                <a:latin typeface="Times" panose="02020603050405020304" pitchFamily="18" charset="0"/>
                <a:cs typeface="Times" panose="02020603050405020304" pitchFamily="18" charset="0"/>
              </a:rPr>
              <a:t>Soziologisches Forschungspraktikum (empfohlen ab 3.Semester </a:t>
            </a:r>
            <a:r>
              <a:rPr lang="de-DE" dirty="0">
                <a:latin typeface="Times" panose="02020603050405020304" pitchFamily="18" charset="0"/>
                <a:cs typeface="Times" panose="02020603050405020304" pitchFamily="18" charset="0"/>
                <a:sym typeface="Wingdings" panose="05000000000000000000" pitchFamily="2" charset="2"/>
              </a:rPr>
              <a:t> für euch also wegen SS ab dem 4ten)</a:t>
            </a:r>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8078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374CBD2-42A0-FC54-8F86-474C31B86B56}"/>
              </a:ext>
            </a:extLst>
          </p:cNvPr>
          <p:cNvSpPr>
            <a:spLocks noGrp="1"/>
          </p:cNvSpPr>
          <p:nvPr>
            <p:ph type="title"/>
          </p:nvPr>
        </p:nvSpPr>
        <p:spPr/>
        <p:txBody>
          <a:bodyPr/>
          <a:lstStyle/>
          <a:p>
            <a:r>
              <a:rPr lang="de-DE" b="1" dirty="0">
                <a:latin typeface="Times" panose="02020603050405020304" pitchFamily="18" charset="0"/>
                <a:cs typeface="Times" panose="02020603050405020304" pitchFamily="18" charset="0"/>
              </a:rPr>
              <a:t>Rund ums Tutorium</a:t>
            </a:r>
            <a:br>
              <a:rPr lang="de-DE" dirty="0">
                <a:latin typeface="Times" panose="02020603050405020304" pitchFamily="18" charset="0"/>
                <a:cs typeface="Times" panose="02020603050405020304" pitchFamily="18" charset="0"/>
              </a:rPr>
            </a:br>
            <a:r>
              <a:rPr lang="de-DE" dirty="0">
                <a:latin typeface="Times" panose="02020603050405020304" pitchFamily="18" charset="0"/>
                <a:cs typeface="Times" panose="02020603050405020304" pitchFamily="18" charset="0"/>
              </a:rPr>
              <a:t>Was passiert die nächsten Tage?</a:t>
            </a:r>
          </a:p>
        </p:txBody>
      </p:sp>
      <p:sp>
        <p:nvSpPr>
          <p:cNvPr id="5" name="Inhaltsplatzhalter 4">
            <a:extLst>
              <a:ext uri="{FF2B5EF4-FFF2-40B4-BE49-F238E27FC236}">
                <a16:creationId xmlns:a16="http://schemas.microsoft.com/office/drawing/2014/main" id="{C4E6D3DF-B4E5-A1B3-2AA6-14C354B9A54A}"/>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Einführung in das Universitätsleben</a:t>
            </a:r>
          </a:p>
          <a:p>
            <a:r>
              <a:rPr lang="de-DE" dirty="0">
                <a:latin typeface="Times" panose="02020603050405020304" pitchFamily="18" charset="0"/>
                <a:cs typeface="Times" panose="02020603050405020304" pitchFamily="18" charset="0"/>
              </a:rPr>
              <a:t>Erstellung des Stundenplans</a:t>
            </a:r>
          </a:p>
          <a:p>
            <a:r>
              <a:rPr lang="de-DE" dirty="0">
                <a:latin typeface="Times" panose="02020603050405020304" pitchFamily="18" charset="0"/>
                <a:cs typeface="Times" panose="02020603050405020304" pitchFamily="18" charset="0"/>
              </a:rPr>
              <a:t>Bibliotheksführung</a:t>
            </a:r>
          </a:p>
          <a:p>
            <a:r>
              <a:rPr lang="de-DE" dirty="0">
                <a:latin typeface="Times" panose="02020603050405020304" pitchFamily="18" charset="0"/>
                <a:cs typeface="Times" panose="02020603050405020304" pitchFamily="18" charset="0"/>
              </a:rPr>
              <a:t>Events, um eure </a:t>
            </a:r>
            <a:r>
              <a:rPr lang="de-DE" dirty="0" err="1">
                <a:latin typeface="Times" panose="02020603050405020304" pitchFamily="18" charset="0"/>
                <a:cs typeface="Times" panose="02020603050405020304" pitchFamily="18" charset="0"/>
              </a:rPr>
              <a:t>Kommiliton:innen</a:t>
            </a:r>
            <a:r>
              <a:rPr lang="de-DE" dirty="0">
                <a:latin typeface="Times" panose="02020603050405020304" pitchFamily="18" charset="0"/>
                <a:cs typeface="Times" panose="02020603050405020304" pitchFamily="18" charset="0"/>
              </a:rPr>
              <a:t> kennenzulernen</a:t>
            </a:r>
          </a:p>
          <a:p>
            <a:pPr marL="0" indent="0">
              <a:buNone/>
            </a:pPr>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6648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27B0-C1D6-9B95-6587-7C7730DBA6EF}"/>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Empfehlung Stundenplan </a:t>
            </a:r>
          </a:p>
        </p:txBody>
      </p:sp>
      <p:sp>
        <p:nvSpPr>
          <p:cNvPr id="3" name="Inhaltsplatzhalter 2">
            <a:extLst>
              <a:ext uri="{FF2B5EF4-FFF2-40B4-BE49-F238E27FC236}">
                <a16:creationId xmlns:a16="http://schemas.microsoft.com/office/drawing/2014/main" id="{F197EB7C-1D42-2EC3-C7FA-713E91B4B48B}"/>
              </a:ext>
            </a:extLst>
          </p:cNvPr>
          <p:cNvSpPr>
            <a:spLocks noGrp="1"/>
          </p:cNvSpPr>
          <p:nvPr>
            <p:ph idx="1"/>
          </p:nvPr>
        </p:nvSpPr>
        <p:spPr>
          <a:xfrm>
            <a:off x="838200" y="1949450"/>
            <a:ext cx="10515600" cy="4351338"/>
          </a:xfrm>
        </p:spPr>
        <p:txBody>
          <a:bodyPr>
            <a:normAutofit fontScale="62500" lnSpcReduction="20000"/>
          </a:bodyPr>
          <a:lstStyle/>
          <a:p>
            <a:pPr marL="0" indent="0">
              <a:buNone/>
            </a:pPr>
            <a:r>
              <a:rPr lang="de-DE" u="sng" dirty="0">
                <a:latin typeface="Times" panose="02020603050405020304" pitchFamily="18" charset="0"/>
                <a:cs typeface="Times" panose="02020603050405020304" pitchFamily="18" charset="0"/>
              </a:rPr>
              <a:t>Empfehlung 1.Semester:</a:t>
            </a:r>
          </a:p>
          <a:p>
            <a:r>
              <a:rPr lang="de-DE" dirty="0">
                <a:latin typeface="Times" panose="02020603050405020304" pitchFamily="18" charset="0"/>
                <a:cs typeface="Times" panose="02020603050405020304" pitchFamily="18" charset="0"/>
              </a:rPr>
              <a:t>Einführung ins soziologische Arbeiten</a:t>
            </a:r>
          </a:p>
          <a:p>
            <a:r>
              <a:rPr lang="de-DE" dirty="0">
                <a:latin typeface="Times" panose="02020603050405020304" pitchFamily="18" charset="0"/>
                <a:cs typeface="Times" panose="02020603050405020304" pitchFamily="18" charset="0"/>
              </a:rPr>
              <a:t>Statistik 1 (Vorlesung + Tutorium + Übung)</a:t>
            </a:r>
          </a:p>
          <a:p>
            <a:r>
              <a:rPr lang="de-DE" dirty="0">
                <a:latin typeface="Times" panose="02020603050405020304" pitchFamily="18" charset="0"/>
                <a:cs typeface="Times" panose="02020603050405020304" pitchFamily="18" charset="0"/>
              </a:rPr>
              <a:t>(im 1. oder 3.Semester) Allgemeine Soziologie II (Vorlesung + Übung + Tutorium)</a:t>
            </a:r>
          </a:p>
          <a:p>
            <a:r>
              <a:rPr lang="de-DE" dirty="0">
                <a:latin typeface="Times" panose="02020603050405020304" pitchFamily="18" charset="0"/>
                <a:cs typeface="Times" panose="02020603050405020304" pitchFamily="18" charset="0"/>
              </a:rPr>
              <a:t>(im 1. oder 3.Semester) Einführung in die Methoden der empirischen Sozialforschung Teil II</a:t>
            </a:r>
          </a:p>
          <a:p>
            <a:r>
              <a:rPr lang="de-DE" dirty="0">
                <a:latin typeface="Times" panose="02020603050405020304" pitchFamily="18" charset="0"/>
                <a:cs typeface="Times" panose="02020603050405020304" pitchFamily="18" charset="0"/>
              </a:rPr>
              <a:t>+ 2 - 4 Veranstaltungen aus verschiedenen Schwerpunkten, die euch interessieren</a:t>
            </a:r>
          </a:p>
          <a:p>
            <a:pPr marL="0" indent="0">
              <a:buNone/>
            </a:pPr>
            <a:endParaRPr lang="de-DE" dirty="0">
              <a:latin typeface="Times" panose="02020603050405020304" pitchFamily="18" charset="0"/>
              <a:cs typeface="Times" panose="02020603050405020304" pitchFamily="18" charset="0"/>
            </a:endParaRPr>
          </a:p>
          <a:p>
            <a:pPr marL="0" indent="0">
              <a:buNone/>
            </a:pPr>
            <a:r>
              <a:rPr lang="de-DE" u="sng" dirty="0">
                <a:latin typeface="Times" panose="02020603050405020304" pitchFamily="18" charset="0"/>
                <a:cs typeface="Times" panose="02020603050405020304" pitchFamily="18" charset="0"/>
              </a:rPr>
              <a:t>Empfehlung 2.Semester:</a:t>
            </a:r>
          </a:p>
          <a:p>
            <a:r>
              <a:rPr lang="de-DE" dirty="0">
                <a:latin typeface="Times" panose="02020603050405020304" pitchFamily="18" charset="0"/>
                <a:cs typeface="Times" panose="02020603050405020304" pitchFamily="18" charset="0"/>
              </a:rPr>
              <a:t>Sozialstruktur im internationalen Vergleich I und II </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   </a:t>
            </a:r>
            <a:r>
              <a:rPr lang="de-DE" dirty="0">
                <a:latin typeface="Times" panose="02020603050405020304" pitchFamily="18" charset="0"/>
                <a:cs typeface="Times" panose="02020603050405020304" pitchFamily="18" charset="0"/>
              </a:rPr>
              <a:t>Prüfung geht über 2 Semester. Ihr startet mit Teil 1 der Vorlesung im 2.Semester, macht Teil 2 </a:t>
            </a:r>
          </a:p>
          <a:p>
            <a:pPr marL="0" indent="0">
              <a:buNone/>
            </a:pPr>
            <a:r>
              <a:rPr lang="de-DE" dirty="0">
                <a:latin typeface="Times" panose="02020603050405020304" pitchFamily="18" charset="0"/>
                <a:cs typeface="Times" panose="02020603050405020304" pitchFamily="18" charset="0"/>
              </a:rPr>
              <a:t>       im 3.Semester und schreibt dann die Prüfung über beide Teile am Ende des 3.Semesters.</a:t>
            </a:r>
          </a:p>
          <a:p>
            <a:r>
              <a:rPr lang="de-DE" dirty="0">
                <a:latin typeface="Times" panose="02020603050405020304" pitchFamily="18" charset="0"/>
                <a:cs typeface="Times" panose="02020603050405020304" pitchFamily="18" charset="0"/>
              </a:rPr>
              <a:t>Allgemeine Soziologie I</a:t>
            </a:r>
          </a:p>
          <a:p>
            <a:r>
              <a:rPr lang="de-DE" dirty="0">
                <a:latin typeface="Times" panose="02020603050405020304" pitchFamily="18" charset="0"/>
                <a:cs typeface="Times" panose="02020603050405020304" pitchFamily="18" charset="0"/>
              </a:rPr>
              <a:t>Einführung in die Methoden der empirischen Sozialforschung Teil I</a:t>
            </a: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a:p>
            <a:pPr marL="0" indent="0">
              <a:buNone/>
            </a:pPr>
            <a:endParaRPr lang="de-DE" dirty="0">
              <a:latin typeface="Times" panose="02020603050405020304" pitchFamily="18" charset="0"/>
              <a:cs typeface="Times" panose="02020603050405020304" pitchFamily="18" charset="0"/>
            </a:endParaRPr>
          </a:p>
          <a:p>
            <a:pPr marL="0" indent="0">
              <a:buNone/>
            </a:pPr>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9648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D53D-1926-502C-B946-C1C0D2235F6A}"/>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Stundenplan 1.Semester</a:t>
            </a:r>
          </a:p>
        </p:txBody>
      </p:sp>
      <p:sp>
        <p:nvSpPr>
          <p:cNvPr id="3" name="Inhaltsplatzhalter 2">
            <a:extLst>
              <a:ext uri="{FF2B5EF4-FFF2-40B4-BE49-F238E27FC236}">
                <a16:creationId xmlns:a16="http://schemas.microsoft.com/office/drawing/2014/main" id="{47F46775-E5CF-221C-48E9-DABEE198C0DB}"/>
              </a:ext>
            </a:extLst>
          </p:cNvPr>
          <p:cNvSpPr>
            <a:spLocks noGrp="1"/>
          </p:cNvSpPr>
          <p:nvPr>
            <p:ph idx="1"/>
          </p:nvPr>
        </p:nvSpPr>
        <p:spPr>
          <a:xfrm>
            <a:off x="838200" y="1825625"/>
            <a:ext cx="10515600" cy="4622007"/>
          </a:xfrm>
        </p:spPr>
        <p:txBody>
          <a:bodyPr numCol="2">
            <a:normAutofit/>
          </a:bodyPr>
          <a:lstStyle/>
          <a:p>
            <a:pPr marL="0" indent="0">
              <a:buNone/>
            </a:pPr>
            <a:r>
              <a:rPr lang="de-DE" sz="2000" b="1" dirty="0">
                <a:latin typeface="Times" panose="02020603050405020304" pitchFamily="18" charset="0"/>
                <a:cs typeface="Times" panose="02020603050405020304" pitchFamily="18" charset="0"/>
              </a:rPr>
              <a:t>Einführung ins soziologische Arbeiten </a:t>
            </a:r>
            <a:endParaRPr lang="de-DE" sz="2000" b="1" dirty="0">
              <a:latin typeface="Times" panose="02020603050405020304" pitchFamily="18" charset="0"/>
              <a:cs typeface="Times" panose="02020603050405020304" pitchFamily="18" charset="0"/>
              <a:sym typeface="Wingdings" panose="05000000000000000000" pitchFamily="2" charset="2"/>
            </a:endParaRPr>
          </a:p>
          <a:p>
            <a:r>
              <a:rPr lang="de-DE" sz="2000" dirty="0">
                <a:latin typeface="Times" panose="02020603050405020304" pitchFamily="18" charset="0"/>
                <a:cs typeface="Times" panose="02020603050405020304" pitchFamily="18" charset="0"/>
              </a:rPr>
              <a:t>Dienstag 10-12 Uhr</a:t>
            </a:r>
          </a:p>
          <a:p>
            <a:endParaRPr lang="de-DE" sz="2000" dirty="0">
              <a:latin typeface="Times" panose="02020603050405020304" pitchFamily="18" charset="0"/>
              <a:cs typeface="Times" panose="02020603050405020304" pitchFamily="18" charset="0"/>
            </a:endParaRPr>
          </a:p>
          <a:p>
            <a:pPr marL="0" indent="0">
              <a:buNone/>
            </a:pPr>
            <a:r>
              <a:rPr lang="de-DE" sz="2000" b="1" dirty="0">
                <a:latin typeface="Times" panose="02020603050405020304" pitchFamily="18" charset="0"/>
                <a:cs typeface="Times" panose="02020603050405020304" pitchFamily="18" charset="0"/>
              </a:rPr>
              <a:t>Statistik 1 Vorlesung </a:t>
            </a:r>
            <a:endParaRPr lang="de-DE" sz="2000" b="1" dirty="0">
              <a:latin typeface="Times" panose="02020603050405020304" pitchFamily="18" charset="0"/>
              <a:cs typeface="Times" panose="02020603050405020304" pitchFamily="18" charset="0"/>
              <a:sym typeface="Wingdings" panose="05000000000000000000" pitchFamily="2" charset="2"/>
            </a:endParaRPr>
          </a:p>
          <a:p>
            <a:r>
              <a:rPr lang="de-DE" sz="2000" dirty="0">
                <a:latin typeface="Times" panose="02020603050405020304" pitchFamily="18" charset="0"/>
                <a:cs typeface="Times" panose="02020603050405020304" pitchFamily="18" charset="0"/>
              </a:rPr>
              <a:t>Donnerstag 10-14 Uhr</a:t>
            </a:r>
          </a:p>
          <a:p>
            <a:endParaRPr lang="de-DE" sz="2000" dirty="0">
              <a:latin typeface="Times" panose="02020603050405020304" pitchFamily="18" charset="0"/>
              <a:cs typeface="Times" panose="02020603050405020304" pitchFamily="18" charset="0"/>
            </a:endParaRPr>
          </a:p>
          <a:p>
            <a:pPr marL="0" indent="0">
              <a:buNone/>
            </a:pPr>
            <a:r>
              <a:rPr lang="de-DE" sz="2000" b="1" dirty="0">
                <a:latin typeface="Times" panose="02020603050405020304" pitchFamily="18" charset="0"/>
                <a:cs typeface="Times" panose="02020603050405020304" pitchFamily="18" charset="0"/>
              </a:rPr>
              <a:t>Statistik 1 Übung: </a:t>
            </a:r>
            <a:r>
              <a:rPr lang="de-DE" sz="2000" dirty="0">
                <a:latin typeface="Times" panose="02020603050405020304" pitchFamily="18" charset="0"/>
                <a:cs typeface="Times" panose="02020603050405020304" pitchFamily="18" charset="0"/>
              </a:rPr>
              <a:t>			</a:t>
            </a:r>
          </a:p>
          <a:p>
            <a:r>
              <a:rPr lang="de-DE" sz="2000" dirty="0">
                <a:latin typeface="Times" panose="02020603050405020304" pitchFamily="18" charset="0"/>
                <a:cs typeface="Times" panose="02020603050405020304" pitchFamily="18" charset="0"/>
              </a:rPr>
              <a:t>Gruppe 1 Montag 10-12 Uhr	</a:t>
            </a:r>
          </a:p>
          <a:p>
            <a:r>
              <a:rPr lang="de-DE" sz="2000" dirty="0">
                <a:latin typeface="Times" panose="02020603050405020304" pitchFamily="18" charset="0"/>
                <a:cs typeface="Times" panose="02020603050405020304" pitchFamily="18" charset="0"/>
              </a:rPr>
              <a:t>Gruppe 2 Dienstag 8-10 Uhr</a:t>
            </a:r>
          </a:p>
          <a:p>
            <a:endParaRPr lang="de-DE" sz="2000" dirty="0">
              <a:latin typeface="Times" panose="02020603050405020304" pitchFamily="18" charset="0"/>
              <a:cs typeface="Times" panose="02020603050405020304" pitchFamily="18" charset="0"/>
            </a:endParaRPr>
          </a:p>
          <a:p>
            <a:pPr marL="0" indent="0">
              <a:buNone/>
            </a:pPr>
            <a:endParaRPr lang="de-DE" sz="2000" dirty="0">
              <a:latin typeface="Times" panose="02020603050405020304" pitchFamily="18" charset="0"/>
              <a:cs typeface="Times" panose="02020603050405020304" pitchFamily="18" charset="0"/>
            </a:endParaRPr>
          </a:p>
          <a:p>
            <a:pPr marL="0" indent="0">
              <a:buNone/>
            </a:pPr>
            <a:endParaRPr lang="de-DE" sz="2000" dirty="0">
              <a:latin typeface="Times" panose="02020603050405020304" pitchFamily="18" charset="0"/>
              <a:cs typeface="Times" panose="02020603050405020304" pitchFamily="18" charset="0"/>
            </a:endParaRPr>
          </a:p>
          <a:p>
            <a:pPr marL="0" indent="0">
              <a:buNone/>
            </a:pPr>
            <a:endParaRPr lang="de-DE" sz="2000" dirty="0">
              <a:latin typeface="Times" panose="02020603050405020304" pitchFamily="18" charset="0"/>
              <a:cs typeface="Times" panose="02020603050405020304" pitchFamily="18" charset="0"/>
            </a:endParaRPr>
          </a:p>
          <a:p>
            <a:pPr marL="0" indent="0">
              <a:buNone/>
            </a:pPr>
            <a:endParaRPr lang="de-DE" sz="2000" dirty="0">
              <a:latin typeface="Times" panose="02020603050405020304" pitchFamily="18" charset="0"/>
              <a:cs typeface="Times" panose="02020603050405020304" pitchFamily="18" charset="0"/>
            </a:endParaRPr>
          </a:p>
          <a:p>
            <a:pPr marL="0" indent="0">
              <a:buNone/>
            </a:pPr>
            <a:r>
              <a:rPr lang="de-DE" sz="2000" b="1" dirty="0">
                <a:latin typeface="Times" panose="02020603050405020304" pitchFamily="18" charset="0"/>
                <a:cs typeface="Times" panose="02020603050405020304" pitchFamily="18" charset="0"/>
              </a:rPr>
              <a:t>Statistik 1 Tutorium:</a:t>
            </a:r>
          </a:p>
          <a:p>
            <a:r>
              <a:rPr lang="de-DE" sz="2000" dirty="0">
                <a:latin typeface="Times" panose="02020603050405020304" pitchFamily="18" charset="0"/>
                <a:cs typeface="Times" panose="02020603050405020304" pitchFamily="18" charset="0"/>
              </a:rPr>
              <a:t>Gruppe 3 Dienstag 16-18 Uhr</a:t>
            </a:r>
          </a:p>
          <a:p>
            <a:r>
              <a:rPr lang="de-DE" sz="2000" dirty="0">
                <a:latin typeface="Times" panose="02020603050405020304" pitchFamily="18" charset="0"/>
                <a:cs typeface="Times" panose="02020603050405020304" pitchFamily="18" charset="0"/>
              </a:rPr>
              <a:t>Gruppe 5 Mittwoch 12-14 Uhr</a:t>
            </a:r>
          </a:p>
          <a:p>
            <a:r>
              <a:rPr lang="de-DE" sz="2000" dirty="0">
                <a:latin typeface="Times" panose="02020603050405020304" pitchFamily="18" charset="0"/>
                <a:cs typeface="Times" panose="02020603050405020304" pitchFamily="18" charset="0"/>
              </a:rPr>
              <a:t>Gruppe 6 Donnerstag 8-10 Uhr</a:t>
            </a:r>
          </a:p>
          <a:p>
            <a:r>
              <a:rPr lang="de-DE" sz="2000" dirty="0">
                <a:latin typeface="Times" panose="02020603050405020304" pitchFamily="18" charset="0"/>
                <a:cs typeface="Times" panose="02020603050405020304" pitchFamily="18" charset="0"/>
              </a:rPr>
              <a:t>Gruppe 7 Donnerstag 16-18 Uhr</a:t>
            </a:r>
          </a:p>
          <a:p>
            <a:r>
              <a:rPr lang="de-DE" sz="2000" dirty="0">
                <a:latin typeface="Times" panose="02020603050405020304" pitchFamily="18" charset="0"/>
                <a:cs typeface="Times" panose="02020603050405020304" pitchFamily="18" charset="0"/>
              </a:rPr>
              <a:t>Gruppe 8 Freitag 12-14 Uhr</a:t>
            </a:r>
          </a:p>
        </p:txBody>
      </p:sp>
    </p:spTree>
    <p:extLst>
      <p:ext uri="{BB962C8B-B14F-4D97-AF65-F5344CB8AC3E}">
        <p14:creationId xmlns:p14="http://schemas.microsoft.com/office/powerpoint/2010/main" val="237238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3686F-92D6-0FF5-D64F-7ADDEE5F583D}"/>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Beispiel Stundenplan 1.Semester</a:t>
            </a:r>
            <a:br>
              <a:rPr lang="de-DE" dirty="0">
                <a:latin typeface="Times" panose="02020603050405020304" pitchFamily="18" charset="0"/>
                <a:cs typeface="Times" panose="02020603050405020304" pitchFamily="18" charset="0"/>
              </a:rPr>
            </a:br>
            <a:r>
              <a:rPr lang="de-DE" sz="2400" dirty="0">
                <a:latin typeface="Times" panose="02020603050405020304" pitchFamily="18" charset="0"/>
                <a:cs typeface="Times" panose="02020603050405020304" pitchFamily="18" charset="0"/>
              </a:rPr>
              <a:t>(Einführung + Statistik + Empirie) + 2 bis 4 Schwerpunktseminare</a:t>
            </a:r>
            <a:endParaRPr lang="de-DE" sz="2400" dirty="0"/>
          </a:p>
        </p:txBody>
      </p:sp>
      <p:pic>
        <p:nvPicPr>
          <p:cNvPr id="9" name="Inhaltsplatzhalter 8">
            <a:extLst>
              <a:ext uri="{FF2B5EF4-FFF2-40B4-BE49-F238E27FC236}">
                <a16:creationId xmlns:a16="http://schemas.microsoft.com/office/drawing/2014/main" id="{E3FC38CC-8473-1CEC-85FB-FD145C0E4745}"/>
              </a:ext>
            </a:extLst>
          </p:cNvPr>
          <p:cNvPicPr>
            <a:picLocks noGrp="1" noChangeAspect="1"/>
          </p:cNvPicPr>
          <p:nvPr>
            <p:ph idx="1"/>
          </p:nvPr>
        </p:nvPicPr>
        <p:blipFill>
          <a:blip r:embed="rId2"/>
          <a:stretch>
            <a:fillRect/>
          </a:stretch>
        </p:blipFill>
        <p:spPr>
          <a:xfrm>
            <a:off x="0" y="1935364"/>
            <a:ext cx="12192000" cy="4084435"/>
          </a:xfrm>
        </p:spPr>
      </p:pic>
    </p:spTree>
    <p:extLst>
      <p:ext uri="{BB962C8B-B14F-4D97-AF65-F5344CB8AC3E}">
        <p14:creationId xmlns:p14="http://schemas.microsoft.com/office/powerpoint/2010/main" val="291276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3686F-92D6-0FF5-D64F-7ADDEE5F583D}"/>
              </a:ext>
            </a:extLst>
          </p:cNvPr>
          <p:cNvSpPr>
            <a:spLocks noGrp="1"/>
          </p:cNvSpPr>
          <p:nvPr>
            <p:ph type="title"/>
          </p:nvPr>
        </p:nvSpPr>
        <p:spPr>
          <a:xfrm>
            <a:off x="2283912" y="410368"/>
            <a:ext cx="9717588" cy="1325563"/>
          </a:xfrm>
        </p:spPr>
        <p:txBody>
          <a:bodyPr>
            <a:normAutofit/>
          </a:bodyPr>
          <a:lstStyle/>
          <a:p>
            <a:r>
              <a:rPr lang="de-DE" dirty="0">
                <a:latin typeface="Times" panose="02020603050405020304" pitchFamily="18" charset="0"/>
                <a:cs typeface="Times" panose="02020603050405020304" pitchFamily="18" charset="0"/>
              </a:rPr>
              <a:t>Beispiel Stundenplan 1.Semester</a:t>
            </a:r>
            <a:br>
              <a:rPr lang="de-DE" dirty="0">
                <a:latin typeface="Times" panose="02020603050405020304" pitchFamily="18" charset="0"/>
                <a:cs typeface="Times" panose="02020603050405020304" pitchFamily="18" charset="0"/>
              </a:rPr>
            </a:br>
            <a:r>
              <a:rPr lang="de-DE" sz="2400" dirty="0">
                <a:latin typeface="Times" panose="02020603050405020304" pitchFamily="18" charset="0"/>
                <a:cs typeface="Times" panose="02020603050405020304" pitchFamily="18" charset="0"/>
              </a:rPr>
              <a:t>(Einführung + Statistik + Empirie + Allg. Soziologie) + 2 bis 3 SP-Seminare</a:t>
            </a:r>
            <a:endParaRPr lang="de-DE" sz="2400" dirty="0"/>
          </a:p>
        </p:txBody>
      </p:sp>
      <p:pic>
        <p:nvPicPr>
          <p:cNvPr id="7" name="Inhaltsplatzhalter 6">
            <a:extLst>
              <a:ext uri="{FF2B5EF4-FFF2-40B4-BE49-F238E27FC236}">
                <a16:creationId xmlns:a16="http://schemas.microsoft.com/office/drawing/2014/main" id="{5EFE805C-2C5B-64F5-CAB9-676E93377AB3}"/>
              </a:ext>
            </a:extLst>
          </p:cNvPr>
          <p:cNvPicPr>
            <a:picLocks noGrp="1" noChangeAspect="1"/>
          </p:cNvPicPr>
          <p:nvPr>
            <p:ph idx="1"/>
          </p:nvPr>
        </p:nvPicPr>
        <p:blipFill>
          <a:blip r:embed="rId2"/>
          <a:stretch>
            <a:fillRect/>
          </a:stretch>
        </p:blipFill>
        <p:spPr>
          <a:xfrm>
            <a:off x="2823" y="1735931"/>
            <a:ext cx="12189177" cy="4531775"/>
          </a:xfrm>
        </p:spPr>
      </p:pic>
    </p:spTree>
    <p:extLst>
      <p:ext uri="{BB962C8B-B14F-4D97-AF65-F5344CB8AC3E}">
        <p14:creationId xmlns:p14="http://schemas.microsoft.com/office/powerpoint/2010/main" val="3740162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52D50-192C-DDA5-44A9-26769D165FDA}"/>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Lehrveranstaltungen anmelden</a:t>
            </a:r>
          </a:p>
        </p:txBody>
      </p:sp>
      <p:sp>
        <p:nvSpPr>
          <p:cNvPr id="3" name="Inhaltsplatzhalter 2">
            <a:extLst>
              <a:ext uri="{FF2B5EF4-FFF2-40B4-BE49-F238E27FC236}">
                <a16:creationId xmlns:a16="http://schemas.microsoft.com/office/drawing/2014/main" id="{01D894AE-C77D-B06F-7773-0BF9BE90BEDC}"/>
              </a:ext>
            </a:extLst>
          </p:cNvPr>
          <p:cNvSpPr>
            <a:spLocks noGrp="1"/>
          </p:cNvSpPr>
          <p:nvPr>
            <p:ph idx="1"/>
          </p:nvPr>
        </p:nvSpPr>
        <p:spPr/>
        <p:txBody>
          <a:bodyPr>
            <a:normAutofit fontScale="92500" lnSpcReduction="20000"/>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Wenn ihr mit eurem Stundenplan soweit zufrieden seid, meldet ihr euch über </a:t>
            </a:r>
            <a:r>
              <a:rPr lang="de-DE" dirty="0" err="1">
                <a:latin typeface="Times" panose="02020603050405020304" pitchFamily="18" charset="0"/>
                <a:cs typeface="Times" panose="02020603050405020304" pitchFamily="18" charset="0"/>
              </a:rPr>
              <a:t>FlexNow</a:t>
            </a:r>
            <a:r>
              <a:rPr lang="de-DE" dirty="0">
                <a:latin typeface="Times" panose="02020603050405020304" pitchFamily="18" charset="0"/>
                <a:cs typeface="Times" panose="02020603050405020304" pitchFamily="18" charset="0"/>
              </a:rPr>
              <a:t> für die ausgewählten </a:t>
            </a:r>
            <a:r>
              <a:rPr lang="de-DE" b="1" dirty="0">
                <a:latin typeface="Times" panose="02020603050405020304" pitchFamily="18" charset="0"/>
                <a:cs typeface="Times" panose="02020603050405020304" pitchFamily="18" charset="0"/>
              </a:rPr>
              <a:t>Lehrveranstaltungen</a:t>
            </a:r>
            <a:r>
              <a:rPr lang="de-DE" dirty="0">
                <a:latin typeface="Times" panose="02020603050405020304" pitchFamily="18" charset="0"/>
                <a:cs typeface="Times" panose="02020603050405020304" pitchFamily="18" charset="0"/>
              </a:rPr>
              <a:t> an.</a:t>
            </a: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Die </a:t>
            </a:r>
            <a:r>
              <a:rPr lang="de-DE" b="1" dirty="0">
                <a:latin typeface="Times" panose="02020603050405020304" pitchFamily="18" charset="0"/>
                <a:cs typeface="Times" panose="02020603050405020304" pitchFamily="18" charset="0"/>
              </a:rPr>
              <a:t>Prüfungsanmeldung</a:t>
            </a:r>
            <a:r>
              <a:rPr lang="de-DE" dirty="0">
                <a:latin typeface="Times" panose="02020603050405020304" pitchFamily="18" charset="0"/>
                <a:cs typeface="Times" panose="02020603050405020304" pitchFamily="18" charset="0"/>
              </a:rPr>
              <a:t> erfolgt separat, später im Semester auch über </a:t>
            </a:r>
            <a:r>
              <a:rPr lang="de-DE" dirty="0" err="1">
                <a:latin typeface="Times" panose="02020603050405020304" pitchFamily="18" charset="0"/>
                <a:cs typeface="Times" panose="02020603050405020304" pitchFamily="18" charset="0"/>
              </a:rPr>
              <a:t>FlexNow</a:t>
            </a:r>
            <a:r>
              <a:rPr lang="de-DE" dirty="0">
                <a:latin typeface="Times" panose="02020603050405020304" pitchFamily="18" charset="0"/>
                <a:cs typeface="Times" panose="02020603050405020304" pitchFamily="18" charset="0"/>
              </a:rPr>
              <a:t>. Hierfür unbedingt die Anmeldefristen der jeweiligen Lehrveranstaltungen/Lehrstühle/etc. beachten!</a:t>
            </a:r>
          </a:p>
          <a:p>
            <a:r>
              <a:rPr lang="de-DE" dirty="0">
                <a:latin typeface="Times" panose="02020603050405020304" pitchFamily="18" charset="0"/>
                <a:cs typeface="Times" panose="02020603050405020304" pitchFamily="18" charset="0"/>
              </a:rPr>
              <a:t>Es gibt Unterschiede zwischen zentral und dezentral organisierten Prüfungen und auch bei Lehrveranstaltungen anderer Studiengänge kann der Anmeldevorgang und Zeitraum variieren.</a:t>
            </a:r>
          </a:p>
          <a:p>
            <a:r>
              <a:rPr lang="de-DE" dirty="0">
                <a:latin typeface="Times" panose="02020603050405020304" pitchFamily="18" charset="0"/>
                <a:cs typeface="Times" panose="02020603050405020304" pitchFamily="18" charset="0"/>
              </a:rPr>
              <a:t>Alle Infos dazu bekommt ihr aber normalerweise von den Dozierenden in der ersten Sitzung der Veranstaltung, im dazugehörigen VC-Kurs oder über die Website des Prüfungsamtes.  </a:t>
            </a:r>
          </a:p>
        </p:txBody>
      </p:sp>
    </p:spTree>
    <p:extLst>
      <p:ext uri="{BB962C8B-B14F-4D97-AF65-F5344CB8AC3E}">
        <p14:creationId xmlns:p14="http://schemas.microsoft.com/office/powerpoint/2010/main" val="52043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493D8-484C-ABBE-FE5E-F56A8FA510CC}"/>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Lehrveranstaltungen anmelden</a:t>
            </a:r>
          </a:p>
        </p:txBody>
      </p:sp>
      <p:sp>
        <p:nvSpPr>
          <p:cNvPr id="3" name="Inhaltsplatzhalter 2">
            <a:extLst>
              <a:ext uri="{FF2B5EF4-FFF2-40B4-BE49-F238E27FC236}">
                <a16:creationId xmlns:a16="http://schemas.microsoft.com/office/drawing/2014/main" id="{D530B503-EF4C-9B55-10DB-7BDE7D88507F}"/>
              </a:ext>
            </a:extLst>
          </p:cNvPr>
          <p:cNvSpPr>
            <a:spLocks noGrp="1"/>
          </p:cNvSpPr>
          <p:nvPr>
            <p:ph idx="1"/>
          </p:nvPr>
        </p:nvSpPr>
        <p:spPr/>
        <p:txBody>
          <a:bodyPr/>
          <a:lstStyle/>
          <a:p>
            <a:r>
              <a:rPr lang="de-DE" dirty="0">
                <a:latin typeface="Times" panose="02020603050405020304" pitchFamily="18" charset="0"/>
                <a:cs typeface="Times" panose="02020603050405020304" pitchFamily="18" charset="0"/>
              </a:rPr>
              <a:t>Anmeldung über </a:t>
            </a:r>
            <a:r>
              <a:rPr lang="de-DE" dirty="0" err="1">
                <a:latin typeface="Times" panose="02020603050405020304" pitchFamily="18" charset="0"/>
                <a:cs typeface="Times" panose="02020603050405020304" pitchFamily="18" charset="0"/>
              </a:rPr>
              <a:t>FlexNow</a:t>
            </a:r>
            <a:r>
              <a:rPr lang="de-DE" dirty="0">
                <a:latin typeface="Times" panose="02020603050405020304" pitchFamily="18" charset="0"/>
                <a:cs typeface="Times" panose="02020603050405020304" pitchFamily="18" charset="0"/>
              </a:rPr>
              <a:t>		</a:t>
            </a:r>
            <a:r>
              <a:rPr lang="de-DE" dirty="0">
                <a:latin typeface="Times" panose="02020603050405020304" pitchFamily="18" charset="0"/>
                <a:cs typeface="Times" panose="02020603050405020304" pitchFamily="18" charset="0"/>
                <a:sym typeface="Wingdings" panose="05000000000000000000" pitchFamily="2" charset="2"/>
              </a:rPr>
              <a:t> </a:t>
            </a:r>
            <a:r>
              <a:rPr lang="en-GB" dirty="0" err="1">
                <a:latin typeface="Times" panose="02020603050405020304" pitchFamily="18" charset="0"/>
                <a:cs typeface="Times" panose="02020603050405020304" pitchFamily="18" charset="0"/>
                <a:hlinkClick r:id="rId2"/>
              </a:rPr>
              <a:t>FlexNow</a:t>
            </a:r>
            <a:r>
              <a:rPr lang="en-GB" dirty="0">
                <a:latin typeface="Times" panose="02020603050405020304" pitchFamily="18" charset="0"/>
                <a:cs typeface="Times" panose="02020603050405020304" pitchFamily="18" charset="0"/>
                <a:hlinkClick r:id="rId2"/>
              </a:rPr>
              <a:t> Link</a:t>
            </a:r>
            <a:endParaRPr lang="en-GB"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Hierfür braucht ihr: </a:t>
            </a:r>
          </a:p>
          <a:p>
            <a:pPr lvl="1"/>
            <a:r>
              <a:rPr lang="de-DE" dirty="0" err="1">
                <a:latin typeface="Times" panose="02020603050405020304" pitchFamily="18" charset="0"/>
                <a:cs typeface="Times" panose="02020603050405020304" pitchFamily="18" charset="0"/>
              </a:rPr>
              <a:t>ba</a:t>
            </a:r>
            <a:r>
              <a:rPr lang="de-DE" dirty="0">
                <a:latin typeface="Times" panose="02020603050405020304" pitchFamily="18" charset="0"/>
                <a:cs typeface="Times" panose="02020603050405020304" pitchFamily="18" charset="0"/>
              </a:rPr>
              <a:t>-Nummer und Passwort</a:t>
            </a:r>
          </a:p>
          <a:p>
            <a:pPr lvl="1"/>
            <a:r>
              <a:rPr lang="de-DE" dirty="0">
                <a:latin typeface="Times" panose="02020603050405020304" pitchFamily="18" charset="0"/>
                <a:cs typeface="Times" panose="02020603050405020304" pitchFamily="18" charset="0"/>
              </a:rPr>
              <a:t>Namen und Lehrstuhl der Veranstaltungen, die ihr anmelden wollt</a:t>
            </a: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9254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493D8-484C-ABBE-FE5E-F56A8FA510CC}"/>
              </a:ext>
            </a:extLst>
          </p:cNvPr>
          <p:cNvSpPr>
            <a:spLocks noGrp="1"/>
          </p:cNvSpPr>
          <p:nvPr>
            <p:ph type="title"/>
          </p:nvPr>
        </p:nvSpPr>
        <p:spPr>
          <a:xfrm>
            <a:off x="2283911" y="410368"/>
            <a:ext cx="9650913" cy="1325563"/>
          </a:xfrm>
        </p:spPr>
        <p:txBody>
          <a:bodyPr/>
          <a:lstStyle/>
          <a:p>
            <a:r>
              <a:rPr lang="de-DE" dirty="0">
                <a:latin typeface="Times" panose="02020603050405020304" pitchFamily="18" charset="0"/>
                <a:cs typeface="Times" panose="02020603050405020304" pitchFamily="18" charset="0"/>
              </a:rPr>
              <a:t>Lehrveranstaltungen anmelden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pic>
        <p:nvPicPr>
          <p:cNvPr id="5" name="Inhaltsplatzhalter 4">
            <a:extLst>
              <a:ext uri="{FF2B5EF4-FFF2-40B4-BE49-F238E27FC236}">
                <a16:creationId xmlns:a16="http://schemas.microsoft.com/office/drawing/2014/main" id="{9D1C8EF9-69A9-16EB-B145-AA580A43BE24}"/>
              </a:ext>
            </a:extLst>
          </p:cNvPr>
          <p:cNvPicPr>
            <a:picLocks noGrp="1" noChangeAspect="1"/>
          </p:cNvPicPr>
          <p:nvPr>
            <p:ph idx="1"/>
          </p:nvPr>
        </p:nvPicPr>
        <p:blipFill>
          <a:blip r:embed="rId2"/>
          <a:stretch>
            <a:fillRect/>
          </a:stretch>
        </p:blipFill>
        <p:spPr>
          <a:xfrm>
            <a:off x="200025" y="1829308"/>
            <a:ext cx="11791949" cy="5702666"/>
          </a:xfrm>
        </p:spPr>
      </p:pic>
    </p:spTree>
    <p:extLst>
      <p:ext uri="{BB962C8B-B14F-4D97-AF65-F5344CB8AC3E}">
        <p14:creationId xmlns:p14="http://schemas.microsoft.com/office/powerpoint/2010/main" val="360606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Lehrveranstaltungen finden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p:txBody>
          <a:bodyPr>
            <a:normAutofit lnSpcReduction="10000"/>
          </a:bodyPr>
          <a:lstStyle/>
          <a:p>
            <a:r>
              <a:rPr lang="de-DE" dirty="0">
                <a:latin typeface="Times" panose="02020603050405020304" pitchFamily="18" charset="0"/>
                <a:cs typeface="Times" panose="02020603050405020304" pitchFamily="18" charset="0"/>
              </a:rPr>
              <a:t>Fakultät auswählen </a:t>
            </a:r>
            <a:r>
              <a:rPr lang="de-DE" dirty="0">
                <a:latin typeface="Times" panose="02020603050405020304" pitchFamily="18" charset="0"/>
                <a:cs typeface="Times" panose="02020603050405020304" pitchFamily="18" charset="0"/>
                <a:sym typeface="Wingdings" panose="05000000000000000000" pitchFamily="2" charset="2"/>
              </a:rPr>
              <a:t> Sozial- und Wirtschaftswissenschaften</a:t>
            </a: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r>
              <a:rPr lang="de-DE" dirty="0">
                <a:latin typeface="Times" panose="02020603050405020304" pitchFamily="18" charset="0"/>
                <a:cs typeface="Times" panose="02020603050405020304" pitchFamily="18" charset="0"/>
                <a:sym typeface="Wingdings" panose="05000000000000000000" pitchFamily="2" charset="2"/>
              </a:rPr>
              <a:t>Lehrstuhl der Veranstaltung auswählen  z.B. für Statistik 1 wäre es der Lehrstuhl für Statistik und Ökonometrie</a:t>
            </a: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pic>
        <p:nvPicPr>
          <p:cNvPr id="7" name="Grafik 6" descr="Ein Bild, das Text, Screenshot, Schrift, Reihe enthält.&#10;&#10;Automatisch generierte Beschreibung">
            <a:extLst>
              <a:ext uri="{FF2B5EF4-FFF2-40B4-BE49-F238E27FC236}">
                <a16:creationId xmlns:a16="http://schemas.microsoft.com/office/drawing/2014/main" id="{F840EDC7-5840-3CB9-3FBC-FADCAA67F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2343150"/>
            <a:ext cx="5800725" cy="2443310"/>
          </a:xfrm>
          <a:prstGeom prst="rect">
            <a:avLst/>
          </a:prstGeom>
        </p:spPr>
      </p:pic>
    </p:spTree>
    <p:extLst>
      <p:ext uri="{BB962C8B-B14F-4D97-AF65-F5344CB8AC3E}">
        <p14:creationId xmlns:p14="http://schemas.microsoft.com/office/powerpoint/2010/main" val="56528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BDAFC-0FA2-3042-0C44-8C294322857F}"/>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Lehrveranstaltungen finden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pic>
        <p:nvPicPr>
          <p:cNvPr id="5" name="Inhaltsplatzhalter 4" descr="Ein Bild, das Text, Software, Webseite, Computersymbol enthält.&#10;&#10;Automatisch generierte Beschreibung">
            <a:extLst>
              <a:ext uri="{FF2B5EF4-FFF2-40B4-BE49-F238E27FC236}">
                <a16:creationId xmlns:a16="http://schemas.microsoft.com/office/drawing/2014/main" id="{F5A87E5A-A75C-3583-AF17-77FCB8299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3061"/>
            <a:ext cx="12030305" cy="5412639"/>
          </a:xfrm>
        </p:spPr>
      </p:pic>
    </p:spTree>
    <p:extLst>
      <p:ext uri="{BB962C8B-B14F-4D97-AF65-F5344CB8AC3E}">
        <p14:creationId xmlns:p14="http://schemas.microsoft.com/office/powerpoint/2010/main" val="63646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Lehrveranstaltungen finden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p:txBody>
          <a:bodyPr>
            <a:normAutofit/>
          </a:bodyPr>
          <a:lstStyle/>
          <a:p>
            <a:r>
              <a:rPr lang="de-DE" dirty="0">
                <a:latin typeface="Times" panose="02020603050405020304" pitchFamily="18" charset="0"/>
                <a:cs typeface="Times" panose="02020603050405020304" pitchFamily="18" charset="0"/>
                <a:sym typeface="Wingdings" panose="05000000000000000000" pitchFamily="2" charset="2"/>
              </a:rPr>
              <a:t>Jetzt wird euch die Liste aller verfügbaren Lehrveranstaltungen des ausgewählten Lehrstuhls angezeigt.</a:t>
            </a:r>
          </a:p>
          <a:p>
            <a:r>
              <a:rPr lang="de-DE" dirty="0">
                <a:latin typeface="Times" panose="02020603050405020304" pitchFamily="18" charset="0"/>
                <a:cs typeface="Times" panose="02020603050405020304" pitchFamily="18" charset="0"/>
                <a:sym typeface="Wingdings" panose="05000000000000000000" pitchFamily="2" charset="2"/>
              </a:rPr>
              <a:t>runterscrollen bis ihr die gewünschte Lehrveranstaltung findet</a:t>
            </a:r>
          </a:p>
          <a:p>
            <a:endParaRPr lang="de-DE" dirty="0">
              <a:latin typeface="Times" panose="02020603050405020304" pitchFamily="18" charset="0"/>
              <a:cs typeface="Times" panose="02020603050405020304" pitchFamily="18" charset="0"/>
              <a:sym typeface="Wingdings" panose="05000000000000000000" pitchFamily="2" charset="2"/>
            </a:endParaRPr>
          </a:p>
          <a:p>
            <a:r>
              <a:rPr lang="de-DE" dirty="0">
                <a:latin typeface="Times" panose="02020603050405020304" pitchFamily="18" charset="0"/>
                <a:cs typeface="Times" panose="02020603050405020304" pitchFamily="18" charset="0"/>
                <a:sym typeface="Wingdings" panose="05000000000000000000" pitchFamily="2" charset="2"/>
              </a:rPr>
              <a:t>Tipp: Eure gesuchte Lehrveranstaltung ist nicht dabei? </a:t>
            </a:r>
          </a:p>
          <a:p>
            <a:pPr lvl="1"/>
            <a:r>
              <a:rPr lang="de-DE" dirty="0">
                <a:latin typeface="Times" panose="02020603050405020304" pitchFamily="18" charset="0"/>
                <a:cs typeface="Times" panose="02020603050405020304" pitchFamily="18" charset="0"/>
                <a:sym typeface="Wingdings" panose="05000000000000000000" pitchFamily="2" charset="2"/>
              </a:rPr>
              <a:t>Checkt nochmal ob ihr Fakultät und Lehrstuhl richtig angegeben habt </a:t>
            </a:r>
          </a:p>
          <a:p>
            <a:pPr marL="457200" lvl="1" indent="0">
              <a:buNone/>
            </a:pPr>
            <a:r>
              <a:rPr lang="de-DE" dirty="0">
                <a:latin typeface="Times" panose="02020603050405020304" pitchFamily="18" charset="0"/>
                <a:cs typeface="Times" panose="02020603050405020304" pitchFamily="18" charset="0"/>
                <a:sym typeface="Wingdings" panose="05000000000000000000" pitchFamily="2" charset="2"/>
              </a:rPr>
              <a:t>	(ggf. bei </a:t>
            </a:r>
            <a:r>
              <a:rPr lang="de-DE" dirty="0" err="1">
                <a:latin typeface="Times" panose="02020603050405020304" pitchFamily="18" charset="0"/>
                <a:cs typeface="Times" panose="02020603050405020304" pitchFamily="18" charset="0"/>
                <a:sym typeface="Wingdings" panose="05000000000000000000" pitchFamily="2" charset="2"/>
              </a:rPr>
              <a:t>UnivIS</a:t>
            </a:r>
            <a:r>
              <a:rPr lang="de-DE" dirty="0">
                <a:latin typeface="Times" panose="02020603050405020304" pitchFamily="18" charset="0"/>
                <a:cs typeface="Times" panose="02020603050405020304" pitchFamily="18" charset="0"/>
                <a:sym typeface="Wingdings" panose="05000000000000000000" pitchFamily="2" charset="2"/>
              </a:rPr>
              <a:t> nachlesen)</a:t>
            </a:r>
          </a:p>
          <a:p>
            <a:pPr lvl="1"/>
            <a:r>
              <a:rPr lang="de-DE" dirty="0">
                <a:latin typeface="Times" panose="02020603050405020304" pitchFamily="18" charset="0"/>
                <a:cs typeface="Times" panose="02020603050405020304" pitchFamily="18" charset="0"/>
                <a:sym typeface="Wingdings" panose="05000000000000000000" pitchFamily="2" charset="2"/>
              </a:rPr>
              <a:t>Manche Lehrveranstaltungen verstecken sich auch unter einem anderen Lehrstuhl. Geht die anderen möglichen Lehrstühle durch.</a:t>
            </a: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1070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559818-7DEE-E901-8F75-6A66ABC05B50}"/>
              </a:ext>
            </a:extLst>
          </p:cNvPr>
          <p:cNvSpPr>
            <a:spLocks noGrp="1"/>
          </p:cNvSpPr>
          <p:nvPr>
            <p:ph type="title"/>
          </p:nvPr>
        </p:nvSpPr>
        <p:spPr/>
        <p:txBody>
          <a:bodyPr/>
          <a:lstStyle/>
          <a:p>
            <a:r>
              <a:rPr lang="de-DE" b="1" dirty="0">
                <a:latin typeface="Times"/>
                <a:cs typeface="Times"/>
              </a:rPr>
              <a:t>Was machen wir heute?</a:t>
            </a:r>
            <a:endParaRPr lang="de-DE" dirty="0"/>
          </a:p>
        </p:txBody>
      </p:sp>
      <p:sp>
        <p:nvSpPr>
          <p:cNvPr id="5" name="Inhaltsplatzhalter 4">
            <a:extLst>
              <a:ext uri="{FF2B5EF4-FFF2-40B4-BE49-F238E27FC236}">
                <a16:creationId xmlns:a16="http://schemas.microsoft.com/office/drawing/2014/main" id="{AAF28CF8-0B38-58FC-E9CD-598EF689F32E}"/>
              </a:ext>
            </a:extLst>
          </p:cNvPr>
          <p:cNvSpPr>
            <a:spLocks noGrp="1"/>
          </p:cNvSpPr>
          <p:nvPr>
            <p:ph idx="1"/>
          </p:nvPr>
        </p:nvSpPr>
        <p:spPr/>
        <p:txBody>
          <a:bodyPr>
            <a:normAutofit lnSpcReduction="10000"/>
          </a:bodyPr>
          <a:lstStyle/>
          <a:p>
            <a:pPr marL="0" indent="0">
              <a:buNone/>
            </a:pPr>
            <a:r>
              <a:rPr lang="de-DE" dirty="0">
                <a:latin typeface="Times"/>
                <a:cs typeface="Times"/>
              </a:rPr>
              <a:t>Vorstellungsrunde</a:t>
            </a:r>
          </a:p>
          <a:p>
            <a:pPr marL="0" indent="0">
              <a:buNone/>
            </a:pPr>
            <a:endParaRPr lang="de-DE" dirty="0">
              <a:latin typeface="Times"/>
              <a:cs typeface="Times"/>
            </a:endParaRPr>
          </a:p>
          <a:p>
            <a:pPr marL="0" indent="0">
              <a:buNone/>
            </a:pPr>
            <a:r>
              <a:rPr lang="de-DE" dirty="0">
                <a:latin typeface="Times"/>
                <a:cs typeface="Times"/>
              </a:rPr>
              <a:t>Erklärung der Onlinedienste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Times" pitchFamily="2" charset="0"/>
                <a:ea typeface="+mn-ea"/>
                <a:cs typeface="+mn-cs"/>
              </a:rPr>
              <a:t>FlexNow, UnivIS, VPN, </a:t>
            </a:r>
            <a:r>
              <a:rPr kumimoji="0" lang="de-DE" sz="2800" b="0" i="0" u="none" strike="noStrike" kern="1200" cap="none" spc="0" normalizeH="0" baseline="0" noProof="0" dirty="0" err="1">
                <a:ln>
                  <a:noFill/>
                </a:ln>
                <a:solidFill>
                  <a:prstClr val="black"/>
                </a:solidFill>
                <a:effectLst/>
                <a:uLnTx/>
                <a:uFillTx/>
                <a:latin typeface="Times" pitchFamily="2" charset="0"/>
                <a:ea typeface="+mn-ea"/>
                <a:cs typeface="+mn-cs"/>
              </a:rPr>
              <a:t>CampusPrint</a:t>
            </a:r>
            <a:r>
              <a:rPr kumimoji="0" lang="de-DE" sz="2800" b="0" i="0" u="none" strike="noStrike" kern="1200" cap="none" spc="0" normalizeH="0" baseline="0" noProof="0" dirty="0">
                <a:ln>
                  <a:noFill/>
                </a:ln>
                <a:solidFill>
                  <a:prstClr val="black"/>
                </a:solidFill>
                <a:effectLst/>
                <a:uLnTx/>
                <a:uFillTx/>
                <a:latin typeface="Times" pitchFamily="2" charset="0"/>
                <a:ea typeface="+mn-ea"/>
                <a:cs typeface="+mn-cs"/>
              </a:rPr>
              <a:t>, Studierendenkanzlei</a:t>
            </a:r>
          </a:p>
          <a:p>
            <a:pPr marL="0" marR="0" lvl="0" indent="0" algn="l" defTabSz="914400" rtl="0" eaLnBrk="1" fontAlgn="auto" latinLnBrk="0" hangingPunct="1">
              <a:lnSpc>
                <a:spcPct val="90000"/>
              </a:lnSpc>
              <a:spcBef>
                <a:spcPts val="1000"/>
              </a:spcBef>
              <a:spcAft>
                <a:spcPts val="0"/>
              </a:spcAft>
              <a:buClrTx/>
              <a:buSzTx/>
              <a:buNone/>
              <a:tabLst/>
              <a:defRPr/>
            </a:pPr>
            <a:endParaRPr lang="de-DE" dirty="0">
              <a:latin typeface="Times"/>
              <a:cs typeface="Times"/>
            </a:endParaRPr>
          </a:p>
          <a:p>
            <a:pPr marL="0" indent="0">
              <a:buNone/>
            </a:pPr>
            <a:r>
              <a:rPr lang="de-DE" dirty="0">
                <a:latin typeface="Times" pitchFamily="2" charset="0"/>
              </a:rPr>
              <a:t>Erstellung des Stundenplans</a:t>
            </a:r>
          </a:p>
          <a:p>
            <a:r>
              <a:rPr lang="de-DE" dirty="0">
                <a:latin typeface="Times" pitchFamily="2" charset="0"/>
              </a:rPr>
              <a:t>Studienverlaufsplan als Orientierung</a:t>
            </a:r>
          </a:p>
          <a:p>
            <a:r>
              <a:rPr lang="de-DE" dirty="0">
                <a:latin typeface="Times" pitchFamily="2" charset="0"/>
              </a:rPr>
              <a:t>Suchen und finden der Lehrveranstaltungen in UnivIS</a:t>
            </a:r>
          </a:p>
          <a:p>
            <a:r>
              <a:rPr lang="de-DE" dirty="0">
                <a:latin typeface="Times" pitchFamily="2" charset="0"/>
              </a:rPr>
              <a:t>Anmelden der Veranstaltungen mit FlexNow</a:t>
            </a:r>
          </a:p>
        </p:txBody>
      </p:sp>
    </p:spTree>
    <p:extLst>
      <p:ext uri="{BB962C8B-B14F-4D97-AF65-F5344CB8AC3E}">
        <p14:creationId xmlns:p14="http://schemas.microsoft.com/office/powerpoint/2010/main" val="97478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Lehrveranstaltungen anmelden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a:xfrm>
            <a:off x="838200" y="1825625"/>
            <a:ext cx="11353800" cy="4351338"/>
          </a:xfrm>
        </p:spPr>
        <p:txBody>
          <a:bodyPr>
            <a:normAutofit fontScale="85000" lnSpcReduction="20000"/>
          </a:bodyPr>
          <a:lstStyle/>
          <a:p>
            <a:pPr marL="0" indent="0">
              <a:buNone/>
            </a:pPr>
            <a:r>
              <a:rPr lang="de-DE" dirty="0">
                <a:latin typeface="Times" panose="02020603050405020304" pitchFamily="18" charset="0"/>
                <a:cs typeface="Times" panose="02020603050405020304" pitchFamily="18" charset="0"/>
                <a:sym typeface="Wingdings" panose="05000000000000000000" pitchFamily="2" charset="2"/>
              </a:rPr>
              <a:t>Lehrveranstaltung Anmelden – Beispiel </a:t>
            </a:r>
            <a:r>
              <a:rPr lang="de-DE" dirty="0" err="1">
                <a:latin typeface="Times" panose="02020603050405020304" pitchFamily="18" charset="0"/>
                <a:cs typeface="Times" panose="02020603050405020304" pitchFamily="18" charset="0"/>
                <a:sym typeface="Wingdings" panose="05000000000000000000" pitchFamily="2" charset="2"/>
              </a:rPr>
              <a:t>Statisitik</a:t>
            </a:r>
            <a:r>
              <a:rPr lang="de-DE" dirty="0">
                <a:latin typeface="Times" panose="02020603050405020304" pitchFamily="18" charset="0"/>
                <a:cs typeface="Times" panose="02020603050405020304" pitchFamily="18" charset="0"/>
                <a:sym typeface="Wingdings" panose="05000000000000000000" pitchFamily="2" charset="2"/>
              </a:rPr>
              <a:t> 1 Vorlesung:</a:t>
            </a:r>
          </a:p>
          <a:p>
            <a:pPr marL="0" indent="0">
              <a:buNone/>
            </a:pPr>
            <a:endParaRPr lang="de-DE" dirty="0">
              <a:latin typeface="Times" panose="02020603050405020304" pitchFamily="18" charset="0"/>
              <a:cs typeface="Times" panose="02020603050405020304" pitchFamily="18" charset="0"/>
              <a:sym typeface="Wingdings" panose="05000000000000000000" pitchFamily="2" charset="2"/>
            </a:endParaRPr>
          </a:p>
          <a:p>
            <a:r>
              <a:rPr lang="de-DE" dirty="0">
                <a:latin typeface="Times" panose="02020603050405020304" pitchFamily="18" charset="0"/>
                <a:cs typeface="Times" panose="02020603050405020304" pitchFamily="18" charset="0"/>
                <a:sym typeface="Wingdings" panose="05000000000000000000" pitchFamily="2" charset="2"/>
              </a:rPr>
              <a:t>Auf </a:t>
            </a:r>
            <a:r>
              <a:rPr lang="de-DE" dirty="0" err="1">
                <a:latin typeface="Times" panose="02020603050405020304" pitchFamily="18" charset="0"/>
                <a:cs typeface="Times" panose="02020603050405020304" pitchFamily="18" charset="0"/>
                <a:sym typeface="Wingdings" panose="05000000000000000000" pitchFamily="2" charset="2"/>
              </a:rPr>
              <a:t>FlexNow</a:t>
            </a:r>
            <a:r>
              <a:rPr lang="de-DE" dirty="0">
                <a:latin typeface="Times" panose="02020603050405020304" pitchFamily="18" charset="0"/>
                <a:cs typeface="Times" panose="02020603050405020304" pitchFamily="18" charset="0"/>
                <a:sym typeface="Wingdings" panose="05000000000000000000" pitchFamily="2" charset="2"/>
              </a:rPr>
              <a:t> &gt; </a:t>
            </a:r>
            <a:r>
              <a:rPr lang="de-DE" b="1" dirty="0">
                <a:latin typeface="Times" panose="02020603050405020304" pitchFamily="18" charset="0"/>
                <a:cs typeface="Times" panose="02020603050405020304" pitchFamily="18" charset="0"/>
                <a:sym typeface="Wingdings" panose="05000000000000000000" pitchFamily="2" charset="2"/>
              </a:rPr>
              <a:t>Lehrveranstaltung</a:t>
            </a:r>
            <a:r>
              <a:rPr lang="de-DE" dirty="0">
                <a:latin typeface="Times" panose="02020603050405020304" pitchFamily="18" charset="0"/>
                <a:cs typeface="Times" panose="02020603050405020304" pitchFamily="18" charset="0"/>
                <a:sym typeface="Wingdings" panose="05000000000000000000" pitchFamily="2" charset="2"/>
              </a:rPr>
              <a:t> &gt; Fakultät und Lehrstuhl auswählen</a:t>
            </a:r>
          </a:p>
          <a:p>
            <a:r>
              <a:rPr lang="de-DE" dirty="0">
                <a:latin typeface="Times" panose="02020603050405020304" pitchFamily="18" charset="0"/>
                <a:cs typeface="Times" panose="02020603050405020304" pitchFamily="18" charset="0"/>
                <a:sym typeface="Wingdings" panose="05000000000000000000" pitchFamily="2" charset="2"/>
              </a:rPr>
              <a:t>Runterscrollen bis ihr die Lehrveranstaltung „Methoden der Statistik I“ seht</a:t>
            </a:r>
          </a:p>
          <a:p>
            <a:r>
              <a:rPr lang="de-DE" dirty="0">
                <a:latin typeface="Times" panose="02020603050405020304" pitchFamily="18" charset="0"/>
                <a:cs typeface="Times" panose="02020603050405020304" pitchFamily="18" charset="0"/>
                <a:sym typeface="Wingdings" panose="05000000000000000000" pitchFamily="2" charset="2"/>
              </a:rPr>
              <a:t>Auf </a:t>
            </a:r>
            <a:r>
              <a:rPr lang="de-DE" b="1" dirty="0">
                <a:latin typeface="Times" panose="02020603050405020304" pitchFamily="18" charset="0"/>
                <a:cs typeface="Times" panose="02020603050405020304" pitchFamily="18" charset="0"/>
                <a:sym typeface="Wingdings" panose="05000000000000000000" pitchFamily="2" charset="2"/>
              </a:rPr>
              <a:t>„Anmelden“-Button </a:t>
            </a:r>
            <a:r>
              <a:rPr lang="de-DE" dirty="0">
                <a:latin typeface="Times" panose="02020603050405020304" pitchFamily="18" charset="0"/>
                <a:cs typeface="Times" panose="02020603050405020304" pitchFamily="18" charset="0"/>
                <a:sym typeface="Wingdings" panose="05000000000000000000" pitchFamily="2" charset="2"/>
              </a:rPr>
              <a:t>klicken</a:t>
            </a:r>
          </a:p>
          <a:p>
            <a:r>
              <a:rPr lang="de-DE" dirty="0">
                <a:latin typeface="Times" panose="02020603050405020304" pitchFamily="18" charset="0"/>
                <a:cs typeface="Times" panose="02020603050405020304" pitchFamily="18" charset="0"/>
                <a:sym typeface="Wingdings" panose="05000000000000000000" pitchFamily="2" charset="2"/>
              </a:rPr>
              <a:t>Die ausgewählte Lehrveranstaltung wurde nun in den Lehrveranstaltungskorb gelegt</a:t>
            </a:r>
          </a:p>
          <a:p>
            <a:r>
              <a:rPr lang="de-DE" dirty="0">
                <a:latin typeface="Times" panose="02020603050405020304" pitchFamily="18" charset="0"/>
                <a:cs typeface="Times" panose="02020603050405020304" pitchFamily="18" charset="0"/>
                <a:sym typeface="Wingdings" panose="05000000000000000000" pitchFamily="2" charset="2"/>
              </a:rPr>
              <a:t>Jetzt scrollt die Seite meist automatisch runter bis zum </a:t>
            </a:r>
            <a:r>
              <a:rPr lang="de-DE" b="1" dirty="0">
                <a:latin typeface="Times" panose="02020603050405020304" pitchFamily="18" charset="0"/>
                <a:cs typeface="Times" panose="02020603050405020304" pitchFamily="18" charset="0"/>
                <a:sym typeface="Wingdings" panose="05000000000000000000" pitchFamily="2" charset="2"/>
              </a:rPr>
              <a:t>Lehrveranstaltungskorb</a:t>
            </a:r>
          </a:p>
          <a:p>
            <a:r>
              <a:rPr lang="de-DE" dirty="0">
                <a:latin typeface="Times" panose="02020603050405020304" pitchFamily="18" charset="0"/>
                <a:cs typeface="Times" panose="02020603050405020304" pitchFamily="18" charset="0"/>
                <a:sym typeface="Wingdings" panose="05000000000000000000" pitchFamily="2" charset="2"/>
              </a:rPr>
              <a:t>Um die Anmeldung erfolgreich abzuschließen, müsst ihr hier unten unbedingt noch auf den </a:t>
            </a:r>
            <a:r>
              <a:rPr lang="de-DE" b="1" dirty="0">
                <a:latin typeface="Times" panose="02020603050405020304" pitchFamily="18" charset="0"/>
                <a:cs typeface="Times" panose="02020603050405020304" pitchFamily="18" charset="0"/>
                <a:sym typeface="Wingdings" panose="05000000000000000000" pitchFamily="2" charset="2"/>
              </a:rPr>
              <a:t>„Abschicken“-Button </a:t>
            </a:r>
            <a:r>
              <a:rPr lang="de-DE" dirty="0">
                <a:latin typeface="Times" panose="02020603050405020304" pitchFamily="18" charset="0"/>
                <a:cs typeface="Times" panose="02020603050405020304" pitchFamily="18" charset="0"/>
                <a:sym typeface="Wingdings" panose="05000000000000000000" pitchFamily="2" charset="2"/>
              </a:rPr>
              <a:t>klicken!! </a:t>
            </a:r>
          </a:p>
          <a:p>
            <a:r>
              <a:rPr lang="de-DE" dirty="0">
                <a:latin typeface="Times" panose="02020603050405020304" pitchFamily="18" charset="0"/>
                <a:cs typeface="Times" panose="02020603050405020304" pitchFamily="18" charset="0"/>
                <a:sym typeface="Wingdings" panose="05000000000000000000" pitchFamily="2" charset="2"/>
              </a:rPr>
              <a:t>Jetzt solltet ihr auf der Website eine Benachrichtigung über die erfolgreiche Anmeldung sehen und bald zusätzlich noch eine Bestätigungs-E-Mail an eure Uni-Mail-Adresse erhalten</a:t>
            </a:r>
          </a:p>
          <a:p>
            <a:pPr lvl="1"/>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70239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Lehrveranstaltungen anmelden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a:xfrm>
            <a:off x="838200" y="1825625"/>
            <a:ext cx="11353800" cy="4351338"/>
          </a:xfrm>
        </p:spPr>
        <p:txBody>
          <a:bodyPr>
            <a:normAutofit/>
          </a:bodyPr>
          <a:lstStyle/>
          <a:p>
            <a:pPr marL="0" indent="0">
              <a:buNone/>
            </a:pPr>
            <a:endParaRPr lang="de-DE" dirty="0">
              <a:latin typeface="Times" panose="02020603050405020304" pitchFamily="18" charset="0"/>
              <a:cs typeface="Times" panose="02020603050405020304" pitchFamily="18" charset="0"/>
              <a:sym typeface="Wingdings" panose="05000000000000000000" pitchFamily="2" charset="2"/>
            </a:endParaRP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Lehrveranstaltung Anmelden – Kurzfassung:</a:t>
            </a:r>
          </a:p>
          <a:p>
            <a:pPr marL="0" indent="0">
              <a:buNone/>
            </a:pPr>
            <a:endParaRPr lang="de-DE" dirty="0">
              <a:latin typeface="Times" panose="02020603050405020304" pitchFamily="18" charset="0"/>
              <a:cs typeface="Times" panose="02020603050405020304" pitchFamily="18" charset="0"/>
              <a:sym typeface="Wingdings" panose="05000000000000000000" pitchFamily="2" charset="2"/>
            </a:endParaRPr>
          </a:p>
          <a:p>
            <a:r>
              <a:rPr lang="de-DE" dirty="0">
                <a:latin typeface="Times" panose="02020603050405020304" pitchFamily="18" charset="0"/>
                <a:cs typeface="Times" panose="02020603050405020304" pitchFamily="18" charset="0"/>
                <a:sym typeface="Wingdings" panose="05000000000000000000" pitchFamily="2" charset="2"/>
              </a:rPr>
              <a:t>Auf </a:t>
            </a:r>
            <a:r>
              <a:rPr lang="de-DE" dirty="0" err="1">
                <a:latin typeface="Times" panose="02020603050405020304" pitchFamily="18" charset="0"/>
                <a:cs typeface="Times" panose="02020603050405020304" pitchFamily="18" charset="0"/>
                <a:sym typeface="Wingdings" panose="05000000000000000000" pitchFamily="2" charset="2"/>
              </a:rPr>
              <a:t>FlexNow</a:t>
            </a:r>
            <a:r>
              <a:rPr lang="de-DE" dirty="0">
                <a:latin typeface="Times" panose="02020603050405020304" pitchFamily="18" charset="0"/>
                <a:cs typeface="Times" panose="02020603050405020304" pitchFamily="18" charset="0"/>
                <a:sym typeface="Wingdings" panose="05000000000000000000" pitchFamily="2" charset="2"/>
              </a:rPr>
              <a:t> &gt; </a:t>
            </a:r>
            <a:r>
              <a:rPr lang="de-DE" b="1" dirty="0">
                <a:latin typeface="Times" panose="02020603050405020304" pitchFamily="18" charset="0"/>
                <a:cs typeface="Times" panose="02020603050405020304" pitchFamily="18" charset="0"/>
                <a:sym typeface="Wingdings" panose="05000000000000000000" pitchFamily="2" charset="2"/>
              </a:rPr>
              <a:t>Lehrveranstaltung</a:t>
            </a:r>
            <a:r>
              <a:rPr lang="de-DE" dirty="0">
                <a:latin typeface="Times" panose="02020603050405020304" pitchFamily="18" charset="0"/>
                <a:cs typeface="Times" panose="02020603050405020304" pitchFamily="18" charset="0"/>
                <a:sym typeface="Wingdings" panose="05000000000000000000" pitchFamily="2" charset="2"/>
              </a:rPr>
              <a:t> &gt; Fakultät und Lehrstuhl auswählen</a:t>
            </a:r>
          </a:p>
          <a:p>
            <a:r>
              <a:rPr lang="de-DE" dirty="0">
                <a:latin typeface="Times" panose="02020603050405020304" pitchFamily="18" charset="0"/>
                <a:cs typeface="Times" panose="02020603050405020304" pitchFamily="18" charset="0"/>
                <a:sym typeface="Wingdings" panose="05000000000000000000" pitchFamily="2" charset="2"/>
              </a:rPr>
              <a:t>Runterscrollen und Lehrveranstaltung mit „</a:t>
            </a:r>
            <a:r>
              <a:rPr lang="de-DE" b="1" dirty="0">
                <a:latin typeface="Times" panose="02020603050405020304" pitchFamily="18" charset="0"/>
                <a:cs typeface="Times" panose="02020603050405020304" pitchFamily="18" charset="0"/>
                <a:sym typeface="Wingdings" panose="05000000000000000000" pitchFamily="2" charset="2"/>
              </a:rPr>
              <a:t>Anmelden</a:t>
            </a:r>
            <a:r>
              <a:rPr lang="de-DE" dirty="0">
                <a:latin typeface="Times" panose="02020603050405020304" pitchFamily="18" charset="0"/>
                <a:cs typeface="Times" panose="02020603050405020304" pitchFamily="18" charset="0"/>
                <a:sym typeface="Wingdings" panose="05000000000000000000" pitchFamily="2" charset="2"/>
              </a:rPr>
              <a:t>“-Button auswählen</a:t>
            </a:r>
          </a:p>
          <a:p>
            <a:r>
              <a:rPr lang="de-DE" dirty="0">
                <a:latin typeface="Times" panose="02020603050405020304" pitchFamily="18" charset="0"/>
                <a:cs typeface="Times" panose="02020603050405020304" pitchFamily="18" charset="0"/>
                <a:sym typeface="Wingdings" panose="05000000000000000000" pitchFamily="2" charset="2"/>
              </a:rPr>
              <a:t>Ausgewählte Veranstaltung sollte jetzt im </a:t>
            </a:r>
            <a:r>
              <a:rPr lang="de-DE" b="1" dirty="0">
                <a:latin typeface="Times" panose="02020603050405020304" pitchFamily="18" charset="0"/>
                <a:cs typeface="Times" panose="02020603050405020304" pitchFamily="18" charset="0"/>
                <a:sym typeface="Wingdings" panose="05000000000000000000" pitchFamily="2" charset="2"/>
              </a:rPr>
              <a:t>Lehrveranstaltungskorb</a:t>
            </a:r>
            <a:r>
              <a:rPr lang="de-DE" dirty="0">
                <a:latin typeface="Times" panose="02020603050405020304" pitchFamily="18" charset="0"/>
                <a:cs typeface="Times" panose="02020603050405020304" pitchFamily="18" charset="0"/>
                <a:sym typeface="Wingdings" panose="05000000000000000000" pitchFamily="2" charset="2"/>
              </a:rPr>
              <a:t> liegen</a:t>
            </a:r>
          </a:p>
          <a:p>
            <a:r>
              <a:rPr lang="de-DE" dirty="0">
                <a:latin typeface="Times" panose="02020603050405020304" pitchFamily="18" charset="0"/>
                <a:cs typeface="Times" panose="02020603050405020304" pitchFamily="18" charset="0"/>
                <a:sym typeface="Wingdings" panose="05000000000000000000" pitchFamily="2" charset="2"/>
              </a:rPr>
              <a:t>Anmeldung abschließen durch „</a:t>
            </a:r>
            <a:r>
              <a:rPr lang="de-DE" b="1" dirty="0">
                <a:latin typeface="Times" panose="02020603050405020304" pitchFamily="18" charset="0"/>
                <a:cs typeface="Times" panose="02020603050405020304" pitchFamily="18" charset="0"/>
                <a:sym typeface="Wingdings" panose="05000000000000000000" pitchFamily="2" charset="2"/>
              </a:rPr>
              <a:t>Abschicken</a:t>
            </a:r>
            <a:r>
              <a:rPr lang="de-DE" dirty="0">
                <a:latin typeface="Times" panose="02020603050405020304" pitchFamily="18" charset="0"/>
                <a:cs typeface="Times" panose="02020603050405020304" pitchFamily="18" charset="0"/>
                <a:sym typeface="Wingdings" panose="05000000000000000000" pitchFamily="2" charset="2"/>
              </a:rPr>
              <a:t>“-Button im Lehrveranstaltungskorb</a:t>
            </a: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31253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Weitere Infos -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a:xfrm>
            <a:off x="838200" y="1825624"/>
            <a:ext cx="11353800" cy="4803775"/>
          </a:xfrm>
        </p:spPr>
        <p:txBody>
          <a:bodyPr>
            <a:normAutofit lnSpcReduction="10000"/>
          </a:bodyPr>
          <a:lstStyle/>
          <a:p>
            <a:r>
              <a:rPr lang="de-DE" sz="2600" dirty="0">
                <a:latin typeface="Times" panose="02020603050405020304" pitchFamily="18" charset="0"/>
                <a:cs typeface="Times" panose="02020603050405020304" pitchFamily="18" charset="0"/>
                <a:sym typeface="Wingdings" panose="05000000000000000000" pitchFamily="2" charset="2"/>
              </a:rPr>
              <a:t>Für die meisten Lehrveranstaltungen </a:t>
            </a:r>
            <a:r>
              <a:rPr lang="de-DE" sz="2600" b="1" dirty="0">
                <a:latin typeface="Times" panose="02020603050405020304" pitchFamily="18" charset="0"/>
                <a:cs typeface="Times" panose="02020603050405020304" pitchFamily="18" charset="0"/>
                <a:sym typeface="Wingdings" panose="05000000000000000000" pitchFamily="2" charset="2"/>
              </a:rPr>
              <a:t>muss</a:t>
            </a:r>
            <a:r>
              <a:rPr lang="de-DE" sz="2600" dirty="0">
                <a:latin typeface="Times" panose="02020603050405020304" pitchFamily="18" charset="0"/>
                <a:cs typeface="Times" panose="02020603050405020304" pitchFamily="18" charset="0"/>
                <a:sym typeface="Wingdings" panose="05000000000000000000" pitchFamily="2" charset="2"/>
              </a:rPr>
              <a:t> man sich anmelden, um teilnehmen zu können. Dies gilt vor allem für Seminare (Teilnehmerzahl oft begrenzt).</a:t>
            </a:r>
          </a:p>
          <a:p>
            <a:r>
              <a:rPr lang="de-DE" sz="2600" dirty="0">
                <a:latin typeface="Times" panose="02020603050405020304" pitchFamily="18" charset="0"/>
                <a:cs typeface="Times" panose="02020603050405020304" pitchFamily="18" charset="0"/>
                <a:sym typeface="Wingdings" panose="05000000000000000000" pitchFamily="2" charset="2"/>
              </a:rPr>
              <a:t>Für Prüfungsleistungen (Prüfung/Hausarbeit/…) </a:t>
            </a:r>
            <a:r>
              <a:rPr lang="de-DE" sz="2600" b="1" dirty="0">
                <a:latin typeface="Times" panose="02020603050405020304" pitchFamily="18" charset="0"/>
                <a:cs typeface="Times" panose="02020603050405020304" pitchFamily="18" charset="0"/>
                <a:sym typeface="Wingdings" panose="05000000000000000000" pitchFamily="2" charset="2"/>
              </a:rPr>
              <a:t>muss</a:t>
            </a:r>
            <a:r>
              <a:rPr lang="de-DE" sz="2600" dirty="0">
                <a:latin typeface="Times" panose="02020603050405020304" pitchFamily="18" charset="0"/>
                <a:cs typeface="Times" panose="02020603050405020304" pitchFamily="18" charset="0"/>
                <a:sym typeface="Wingdings" panose="05000000000000000000" pitchFamily="2" charset="2"/>
              </a:rPr>
              <a:t> man sich </a:t>
            </a:r>
            <a:r>
              <a:rPr lang="de-DE" sz="2600" b="1" dirty="0">
                <a:latin typeface="Times" panose="02020603050405020304" pitchFamily="18" charset="0"/>
                <a:cs typeface="Times" panose="02020603050405020304" pitchFamily="18" charset="0"/>
                <a:sym typeface="Wingdings" panose="05000000000000000000" pitchFamily="2" charset="2"/>
              </a:rPr>
              <a:t>immer </a:t>
            </a:r>
            <a:r>
              <a:rPr lang="de-DE" sz="2600" dirty="0">
                <a:latin typeface="Times" panose="02020603050405020304" pitchFamily="18" charset="0"/>
                <a:cs typeface="Times" panose="02020603050405020304" pitchFamily="18" charset="0"/>
                <a:sym typeface="Wingdings" panose="05000000000000000000" pitchFamily="2" charset="2"/>
              </a:rPr>
              <a:t>über </a:t>
            </a:r>
            <a:r>
              <a:rPr lang="de-DE" sz="2600" dirty="0" err="1">
                <a:latin typeface="Times" panose="02020603050405020304" pitchFamily="18" charset="0"/>
                <a:cs typeface="Times" panose="02020603050405020304" pitchFamily="18" charset="0"/>
                <a:sym typeface="Wingdings" panose="05000000000000000000" pitchFamily="2" charset="2"/>
              </a:rPr>
              <a:t>FlexNow</a:t>
            </a:r>
            <a:r>
              <a:rPr lang="de-DE" sz="2600" dirty="0">
                <a:latin typeface="Times" panose="02020603050405020304" pitchFamily="18" charset="0"/>
                <a:cs typeface="Times" panose="02020603050405020304" pitchFamily="18" charset="0"/>
                <a:sym typeface="Wingdings" panose="05000000000000000000" pitchFamily="2" charset="2"/>
              </a:rPr>
              <a:t> anmelden, damit diese angerechnet werden! Fristen beachten!</a:t>
            </a:r>
          </a:p>
          <a:p>
            <a:r>
              <a:rPr lang="de-DE" sz="2600" dirty="0">
                <a:latin typeface="Times" panose="02020603050405020304" pitchFamily="18" charset="0"/>
                <a:cs typeface="Times" panose="02020603050405020304" pitchFamily="18" charset="0"/>
                <a:sym typeface="Wingdings" panose="05000000000000000000" pitchFamily="2" charset="2"/>
              </a:rPr>
              <a:t>Unter „</a:t>
            </a:r>
            <a:r>
              <a:rPr lang="de-DE" sz="2600" i="1" dirty="0">
                <a:latin typeface="Times" panose="02020603050405020304" pitchFamily="18" charset="0"/>
                <a:cs typeface="Times" panose="02020603050405020304" pitchFamily="18" charset="0"/>
                <a:sym typeface="Wingdings" panose="05000000000000000000" pitchFamily="2" charset="2"/>
              </a:rPr>
              <a:t>Lehrveranstaltung</a:t>
            </a:r>
            <a:r>
              <a:rPr lang="de-DE" sz="2600" dirty="0">
                <a:latin typeface="Times" panose="02020603050405020304" pitchFamily="18" charset="0"/>
                <a:cs typeface="Times" panose="02020603050405020304" pitchFamily="18" charset="0"/>
                <a:sym typeface="Wingdings" panose="05000000000000000000" pitchFamily="2" charset="2"/>
              </a:rPr>
              <a:t>“ bzw. „</a:t>
            </a:r>
            <a:r>
              <a:rPr lang="de-DE" sz="2600" i="1" dirty="0">
                <a:latin typeface="Times" panose="02020603050405020304" pitchFamily="18" charset="0"/>
                <a:cs typeface="Times" panose="02020603050405020304" pitchFamily="18" charset="0"/>
                <a:sym typeface="Wingdings" panose="05000000000000000000" pitchFamily="2" charset="2"/>
              </a:rPr>
              <a:t>Prüfungen an-/abmelden</a:t>
            </a:r>
            <a:r>
              <a:rPr lang="de-DE" sz="2600" dirty="0">
                <a:latin typeface="Times" panose="02020603050405020304" pitchFamily="18" charset="0"/>
                <a:cs typeface="Times" panose="02020603050405020304" pitchFamily="18" charset="0"/>
                <a:sym typeface="Wingdings" panose="05000000000000000000" pitchFamily="2" charset="2"/>
              </a:rPr>
              <a:t>“ könnt ihr eure angemeldeten Veranstaltungen und Prüfungen im jeweiligen Zeitraum auch  wieder eigenständig abmelden.</a:t>
            </a:r>
          </a:p>
          <a:p>
            <a:r>
              <a:rPr lang="de-DE" sz="2600" dirty="0">
                <a:latin typeface="Times" panose="02020603050405020304" pitchFamily="18" charset="0"/>
                <a:cs typeface="Times" panose="02020603050405020304" pitchFamily="18" charset="0"/>
                <a:sym typeface="Wingdings" panose="05000000000000000000" pitchFamily="2" charset="2"/>
              </a:rPr>
              <a:t>Unter „</a:t>
            </a:r>
            <a:r>
              <a:rPr lang="de-DE" sz="2600" i="1" dirty="0">
                <a:latin typeface="Times" panose="02020603050405020304" pitchFamily="18" charset="0"/>
                <a:cs typeface="Times" panose="02020603050405020304" pitchFamily="18" charset="0"/>
                <a:sym typeface="Wingdings" panose="05000000000000000000" pitchFamily="2" charset="2"/>
              </a:rPr>
              <a:t>Studierendendaten</a:t>
            </a:r>
            <a:r>
              <a:rPr lang="de-DE" sz="2600" dirty="0">
                <a:latin typeface="Times" panose="02020603050405020304" pitchFamily="18" charset="0"/>
                <a:cs typeface="Times" panose="02020603050405020304" pitchFamily="18" charset="0"/>
                <a:sym typeface="Wingdings" panose="05000000000000000000" pitchFamily="2" charset="2"/>
              </a:rPr>
              <a:t>“ und „</a:t>
            </a:r>
            <a:r>
              <a:rPr lang="de-DE" sz="2600" i="1" dirty="0">
                <a:latin typeface="Times" panose="02020603050405020304" pitchFamily="18" charset="0"/>
                <a:cs typeface="Times" panose="02020603050405020304" pitchFamily="18" charset="0"/>
                <a:sym typeface="Wingdings" panose="05000000000000000000" pitchFamily="2" charset="2"/>
              </a:rPr>
              <a:t>Aktuelles</a:t>
            </a:r>
            <a:r>
              <a:rPr lang="de-DE" sz="2600" dirty="0">
                <a:latin typeface="Times" panose="02020603050405020304" pitchFamily="18" charset="0"/>
                <a:cs typeface="Times" panose="02020603050405020304" pitchFamily="18" charset="0"/>
                <a:sym typeface="Wingdings" panose="05000000000000000000" pitchFamily="2" charset="2"/>
              </a:rPr>
              <a:t>“ findet ihr weitere Infos zu euren angemeldeten und abgelegten Lehrveranstaltungen und Prüfungen.</a:t>
            </a:r>
          </a:p>
          <a:p>
            <a:r>
              <a:rPr lang="de-DE" sz="2600" dirty="0">
                <a:latin typeface="Times" panose="02020603050405020304" pitchFamily="18" charset="0"/>
                <a:cs typeface="Times" panose="02020603050405020304" pitchFamily="18" charset="0"/>
                <a:sym typeface="Wingdings" panose="05000000000000000000" pitchFamily="2" charset="2"/>
              </a:rPr>
              <a:t>Hier findet ihr auch Prüfungsinfos, wie Zeit und Ort angemeldeter Prüfungen, sowie bestandene und nicht-bestandene Prüfungsleistungen mit den jeweiligen ECTS-Punkten.</a:t>
            </a: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8557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Prüfungsanmeldung-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a:xfrm>
            <a:off x="838200" y="1825625"/>
            <a:ext cx="11353800" cy="4451350"/>
          </a:xfrm>
        </p:spPr>
        <p:txBody>
          <a:bodyPr>
            <a:normAutofit lnSpcReduction="10000"/>
          </a:bodyPr>
          <a:lstStyle/>
          <a:p>
            <a:r>
              <a:rPr lang="de-DE" dirty="0">
                <a:latin typeface="Times" panose="02020603050405020304" pitchFamily="18" charset="0"/>
                <a:cs typeface="Times" panose="02020603050405020304" pitchFamily="18" charset="0"/>
                <a:sym typeface="Wingdings" panose="05000000000000000000" pitchFamily="2" charset="2"/>
              </a:rPr>
              <a:t>Die allgemeinen An- und Abmeldefristen für </a:t>
            </a:r>
            <a:r>
              <a:rPr lang="de-DE" b="1" dirty="0">
                <a:latin typeface="Times" panose="02020603050405020304" pitchFamily="18" charset="0"/>
                <a:cs typeface="Times" panose="02020603050405020304" pitchFamily="18" charset="0"/>
                <a:sym typeface="Wingdings" panose="05000000000000000000" pitchFamily="2" charset="2"/>
              </a:rPr>
              <a:t>zentral</a:t>
            </a:r>
            <a:r>
              <a:rPr lang="de-DE" dirty="0">
                <a:latin typeface="Times" panose="02020603050405020304" pitchFamily="18" charset="0"/>
                <a:cs typeface="Times" panose="02020603050405020304" pitchFamily="18" charset="0"/>
                <a:sym typeface="Wingdings" panose="05000000000000000000" pitchFamily="2" charset="2"/>
              </a:rPr>
              <a:t>-organisierte Prüfungsleistungen findet ihr auf der Seite vom Prüfungsamt</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dieses Semester:	</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	Anmeldung vom 29.05.2024 (ab 10 Uhr) bis 17.06.2024 (23:59 Uhr)</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	Abmeldung vom 29.05.2024 (10 Uhr) bis 08.07.2024 (23:59 Uhr)</a:t>
            </a:r>
          </a:p>
          <a:p>
            <a:pPr marL="0" indent="0">
              <a:buNone/>
            </a:pPr>
            <a:endParaRPr lang="de-DE" dirty="0">
              <a:latin typeface="Times" panose="02020603050405020304" pitchFamily="18" charset="0"/>
              <a:cs typeface="Times" panose="02020603050405020304" pitchFamily="18" charset="0"/>
              <a:sym typeface="Wingdings" panose="05000000000000000000" pitchFamily="2" charset="2"/>
            </a:endParaRPr>
          </a:p>
          <a:p>
            <a:r>
              <a:rPr lang="de-DE" dirty="0">
                <a:latin typeface="Times" panose="02020603050405020304" pitchFamily="18" charset="0"/>
                <a:cs typeface="Times" panose="02020603050405020304" pitchFamily="18" charset="0"/>
                <a:sym typeface="Wingdings" panose="05000000000000000000" pitchFamily="2" charset="2"/>
              </a:rPr>
              <a:t>Genauere Infos darüber, wann/wie/wo genau ihr euch für die Prüfungsleistungen eurer Lehrveranstaltungen anmelden müsst, erfahrt ihr normalerweise in der ersten Sitzung der jeweiligen Lehrveranstaltung oder im dazugehörigen VC-Kurs.</a:t>
            </a:r>
          </a:p>
          <a:p>
            <a:endParaRPr lang="de-DE" dirty="0">
              <a:latin typeface="Times" panose="02020603050405020304" pitchFamily="18" charset="0"/>
              <a:cs typeface="Times" panose="02020603050405020304" pitchFamily="18" charset="0"/>
              <a:sym typeface="Wingdings" panose="05000000000000000000" pitchFamily="2" charset="2"/>
            </a:endParaRPr>
          </a:p>
          <a:p>
            <a:endParaRPr lang="de-DE" dirty="0">
              <a:latin typeface="Times" panose="02020603050405020304" pitchFamily="18" charset="0"/>
              <a:cs typeface="Times" panose="02020603050405020304" pitchFamily="18" charset="0"/>
            </a:endParaRP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43692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Prüfungsanmeldung- </a:t>
            </a:r>
            <a:r>
              <a:rPr lang="de-DE" dirty="0" err="1">
                <a:latin typeface="Times" panose="02020603050405020304" pitchFamily="18" charset="0"/>
                <a:cs typeface="Times" panose="02020603050405020304" pitchFamily="18" charset="0"/>
              </a:rPr>
              <a:t>FlexNow</a:t>
            </a:r>
            <a:endParaRPr lang="de-DE" dirty="0">
              <a:latin typeface="Times" panose="02020603050405020304" pitchFamily="18" charset="0"/>
              <a:cs typeface="Times" panose="02020603050405020304" pitchFamily="18" charset="0"/>
            </a:endParaRPr>
          </a:p>
        </p:txBody>
      </p:sp>
      <p:sp>
        <p:nvSpPr>
          <p:cNvPr id="3" name="Inhaltsplatzhalter 2">
            <a:extLst>
              <a:ext uri="{FF2B5EF4-FFF2-40B4-BE49-F238E27FC236}">
                <a16:creationId xmlns:a16="http://schemas.microsoft.com/office/drawing/2014/main" id="{6A1886C4-F207-97F4-85CF-586CE5E68F81}"/>
              </a:ext>
            </a:extLst>
          </p:cNvPr>
          <p:cNvSpPr>
            <a:spLocks noGrp="1"/>
          </p:cNvSpPr>
          <p:nvPr>
            <p:ph idx="1"/>
          </p:nvPr>
        </p:nvSpPr>
        <p:spPr>
          <a:xfrm>
            <a:off x="800100" y="1825625"/>
            <a:ext cx="11391900" cy="4451350"/>
          </a:xfrm>
        </p:spPr>
        <p:txBody>
          <a:bodyPr>
            <a:normAutofit fontScale="77500" lnSpcReduction="20000"/>
          </a:bodyPr>
          <a:lstStyle/>
          <a:p>
            <a:pPr marL="0" indent="0">
              <a:buNone/>
            </a:pPr>
            <a:r>
              <a:rPr lang="de-DE" dirty="0">
                <a:latin typeface="Times" panose="02020603050405020304" pitchFamily="18" charset="0"/>
                <a:cs typeface="Times" panose="02020603050405020304" pitchFamily="18" charset="0"/>
                <a:sym typeface="Wingdings" panose="05000000000000000000" pitchFamily="2" charset="2"/>
              </a:rPr>
              <a:t>WICHTIG! Vorsicht bei der Prüfungsanmeldung! NICHT aus Versehen einen Schwerpunkt wählen! </a:t>
            </a:r>
          </a:p>
          <a:p>
            <a:pPr marL="0" indent="0">
              <a:buNone/>
            </a:pPr>
            <a:r>
              <a:rPr lang="de-DE" dirty="0">
                <a:latin typeface="Times" panose="02020603050405020304" pitchFamily="18" charset="0"/>
                <a:cs typeface="Times" panose="02020603050405020304" pitchFamily="18" charset="0"/>
                <a:sym typeface="Wingdings" panose="05000000000000000000" pitchFamily="2" charset="2"/>
              </a:rPr>
              <a:t>Schwerpunkt kann nur 1x im Studium geändert werden.</a:t>
            </a:r>
          </a:p>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Bei der Prüfungsanmeldung wählt man aus, in welchem Bereich die Prüfungsleistungen angerechnet werden sollen. </a:t>
            </a:r>
          </a:p>
          <a:p>
            <a:r>
              <a:rPr lang="de-DE" dirty="0">
                <a:latin typeface="Times" panose="02020603050405020304" pitchFamily="18" charset="0"/>
                <a:cs typeface="Times" panose="02020603050405020304" pitchFamily="18" charset="0"/>
              </a:rPr>
              <a:t>Bei Prüfungen für Lehrveranstaltungen aus den Schwerpunkten, gibt es die Möglichkeit diese im Schwerpunkt anzumelden. </a:t>
            </a:r>
          </a:p>
          <a:p>
            <a:r>
              <a:rPr lang="de-DE" dirty="0">
                <a:latin typeface="Times" panose="02020603050405020304" pitchFamily="18" charset="0"/>
                <a:cs typeface="Times" panose="02020603050405020304" pitchFamily="18" charset="0"/>
              </a:rPr>
              <a:t>Sobald man eine Prüfung im Schwerpunkt anmeldet, hat man seinen Schwerpunkt fürs Studium gewählt! Also Aufpassen und Schwerpunkt-Veranstaltungen vorerst IMMER in anderen Bereichen anmelden, z.B. im Bereich E.2 Kontextstudium! </a:t>
            </a:r>
          </a:p>
          <a:p>
            <a:r>
              <a:rPr lang="de-DE" dirty="0">
                <a:latin typeface="Times" panose="02020603050405020304" pitchFamily="18" charset="0"/>
                <a:cs typeface="Times" panose="02020603050405020304" pitchFamily="18" charset="0"/>
              </a:rPr>
              <a:t>Wenn ihr in ein paar Semestern sicher seid, welchen Schwerpunkt ihr wählen wollt, könnt ihr dann einfach die restlichen Lehrveranstaltungen im richtigen Schwerpunkt anmelden und alle bereits abgelegten Lehrveranstaltungen nachträglich in den richtigen Bereich verschieben lassen.</a:t>
            </a:r>
          </a:p>
          <a:p>
            <a:endParaRPr lang="de-DE"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51458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2283911" y="410368"/>
            <a:ext cx="9841413" cy="1325563"/>
          </a:xfrm>
        </p:spPr>
        <p:txBody>
          <a:bodyPr/>
          <a:lstStyle/>
          <a:p>
            <a:r>
              <a:rPr lang="de-DE" dirty="0">
                <a:latin typeface="Times" panose="02020603050405020304" pitchFamily="18" charset="0"/>
                <a:cs typeface="Times" panose="02020603050405020304" pitchFamily="18" charset="0"/>
              </a:rPr>
              <a:t>Infos zum Rest der Woche</a:t>
            </a:r>
          </a:p>
        </p:txBody>
      </p:sp>
      <p:pic>
        <p:nvPicPr>
          <p:cNvPr id="11" name="Inhaltsplatzhalter 10" descr="Ein Bild, das Text, Screenshot, Webseite, Software enthält.">
            <a:extLst>
              <a:ext uri="{FF2B5EF4-FFF2-40B4-BE49-F238E27FC236}">
                <a16:creationId xmlns:a16="http://schemas.microsoft.com/office/drawing/2014/main" id="{BECD76FD-01FE-95EF-6398-8E844A210A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8887" y="1358241"/>
            <a:ext cx="6811617" cy="4817480"/>
          </a:xfrm>
        </p:spPr>
      </p:pic>
    </p:spTree>
    <p:extLst>
      <p:ext uri="{BB962C8B-B14F-4D97-AF65-F5344CB8AC3E}">
        <p14:creationId xmlns:p14="http://schemas.microsoft.com/office/powerpoint/2010/main" val="4161224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F2819-083E-0776-1F49-88A82CE8B16C}"/>
              </a:ext>
            </a:extLst>
          </p:cNvPr>
          <p:cNvSpPr>
            <a:spLocks noGrp="1"/>
          </p:cNvSpPr>
          <p:nvPr>
            <p:ph type="title"/>
          </p:nvPr>
        </p:nvSpPr>
        <p:spPr>
          <a:xfrm>
            <a:off x="3330458" y="2724741"/>
            <a:ext cx="5531084" cy="1408517"/>
          </a:xfrm>
        </p:spPr>
        <p:txBody>
          <a:bodyPr/>
          <a:lstStyle/>
          <a:p>
            <a:r>
              <a:rPr lang="de-DE" dirty="0">
                <a:latin typeface="Times" panose="02020603050405020304" pitchFamily="18" charset="0"/>
                <a:cs typeface="Times" panose="02020603050405020304" pitchFamily="18" charset="0"/>
              </a:rPr>
              <a:t>Habt Ihr noch Fragen ?</a:t>
            </a:r>
          </a:p>
        </p:txBody>
      </p:sp>
    </p:spTree>
    <p:extLst>
      <p:ext uri="{BB962C8B-B14F-4D97-AF65-F5344CB8AC3E}">
        <p14:creationId xmlns:p14="http://schemas.microsoft.com/office/powerpoint/2010/main" val="449210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A8239-4D50-B0FE-B42F-FA539F1DFE82}"/>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0750E5C8-B4E7-104A-9089-8F220A744C2A}"/>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95239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3100B51-6E75-ED25-772F-093ABA16CB1C}"/>
              </a:ext>
            </a:extLst>
          </p:cNvPr>
          <p:cNvSpPr>
            <a:spLocks noGrp="1"/>
          </p:cNvSpPr>
          <p:nvPr>
            <p:ph type="title"/>
          </p:nvPr>
        </p:nvSpPr>
        <p:spPr/>
        <p:txBody>
          <a:bodyPr/>
          <a:lstStyle/>
          <a:p>
            <a:pPr algn="ctr"/>
            <a:r>
              <a:rPr kumimoji="0" lang="de-DE" sz="60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Vorstellungsrunde</a:t>
            </a:r>
            <a:endParaRPr lang="de-DE" dirty="0">
              <a:latin typeface="Times" panose="02020603050405020304" pitchFamily="18" charset="0"/>
              <a:cs typeface="Times" panose="02020603050405020304" pitchFamily="18" charset="0"/>
            </a:endParaRPr>
          </a:p>
        </p:txBody>
      </p:sp>
      <p:sp>
        <p:nvSpPr>
          <p:cNvPr id="6" name="Textplatzhalter 5">
            <a:extLst>
              <a:ext uri="{FF2B5EF4-FFF2-40B4-BE49-F238E27FC236}">
                <a16:creationId xmlns:a16="http://schemas.microsoft.com/office/drawing/2014/main" id="{2608E093-D935-FFC4-6D0F-A35B4A08D106}"/>
              </a:ext>
            </a:extLst>
          </p:cNvPr>
          <p:cNvSpPr>
            <a:spLocks noGrp="1"/>
          </p:cNvSpPr>
          <p:nvPr>
            <p:ph type="body" idx="1"/>
          </p:nvPr>
        </p:nvSpPr>
        <p:spPr>
          <a:xfrm>
            <a:off x="995623" y="4876066"/>
            <a:ext cx="10515600" cy="1500187"/>
          </a:xfrm>
        </p:spPr>
        <p:txBody>
          <a:bodyPr/>
          <a:lstStyle/>
          <a:p>
            <a:r>
              <a:rPr lang="de-DE" dirty="0">
                <a:latin typeface="Times" panose="02020603050405020304" pitchFamily="18" charset="0"/>
                <a:cs typeface="Times" panose="02020603050405020304" pitchFamily="18" charset="0"/>
              </a:rPr>
              <a:t>	</a:t>
            </a:r>
          </a:p>
          <a:p>
            <a:r>
              <a:rPr lang="de-DE" dirty="0">
                <a:latin typeface="Times" panose="02020603050405020304" pitchFamily="18" charset="0"/>
                <a:cs typeface="Times" panose="02020603050405020304" pitchFamily="18" charset="0"/>
              </a:rPr>
              <a:t>	</a:t>
            </a:r>
            <a:r>
              <a:rPr lang="de-DE" sz="3600" dirty="0">
                <a:latin typeface="Times" panose="02020603050405020304" pitchFamily="18" charset="0"/>
                <a:cs typeface="Times" panose="02020603050405020304" pitchFamily="18" charset="0"/>
              </a:rPr>
              <a:t>Mäx								Mia	</a:t>
            </a:r>
          </a:p>
          <a:p>
            <a:r>
              <a:rPr lang="de-DE" dirty="0">
                <a:latin typeface="Times" panose="02020603050405020304" pitchFamily="18" charset="0"/>
                <a:cs typeface="Times" panose="02020603050405020304" pitchFamily="18" charset="0"/>
              </a:rPr>
              <a:t>					</a:t>
            </a:r>
          </a:p>
        </p:txBody>
      </p:sp>
      <p:pic>
        <p:nvPicPr>
          <p:cNvPr id="7" name="Grafik 4" descr="Gruppenerfolg mit einfarbiger Füllung">
            <a:extLst>
              <a:ext uri="{FF2B5EF4-FFF2-40B4-BE49-F238E27FC236}">
                <a16:creationId xmlns:a16="http://schemas.microsoft.com/office/drawing/2014/main" id="{930C94D7-B48A-1376-72E5-E08C87B27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3083" y="4562475"/>
            <a:ext cx="1713134" cy="1713134"/>
          </a:xfrm>
          <a:prstGeom prst="rect">
            <a:avLst/>
          </a:prstGeom>
        </p:spPr>
      </p:pic>
    </p:spTree>
    <p:extLst>
      <p:ext uri="{BB962C8B-B14F-4D97-AF65-F5344CB8AC3E}">
        <p14:creationId xmlns:p14="http://schemas.microsoft.com/office/powerpoint/2010/main" val="338383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EAD6F47-4AF8-0D00-B28C-28336FC9790C}"/>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Kennenlernen</a:t>
            </a:r>
            <a:endParaRPr lang="en-GB" dirty="0">
              <a:latin typeface="Times" panose="02020603050405020304" pitchFamily="18" charset="0"/>
              <a:cs typeface="Times" panose="02020603050405020304" pitchFamily="18" charset="0"/>
            </a:endParaRPr>
          </a:p>
        </p:txBody>
      </p:sp>
      <p:sp>
        <p:nvSpPr>
          <p:cNvPr id="5" name="Inhaltsplatzhalter 4">
            <a:extLst>
              <a:ext uri="{FF2B5EF4-FFF2-40B4-BE49-F238E27FC236}">
                <a16:creationId xmlns:a16="http://schemas.microsoft.com/office/drawing/2014/main" id="{B9090E4C-70F3-4064-DB01-5FED281CEEEC}"/>
              </a:ext>
            </a:extLst>
          </p:cNvPr>
          <p:cNvSpPr>
            <a:spLocks noGrp="1"/>
          </p:cNvSpPr>
          <p:nvPr>
            <p:ph idx="1"/>
          </p:nvPr>
        </p:nvSpPr>
        <p:spPr/>
        <p:txBody>
          <a:bodyPr/>
          <a:lstStyle/>
          <a:p>
            <a:endParaRPr lang="de-DE" dirty="0">
              <a:latin typeface="Times" panose="02020603050405020304" pitchFamily="18" charset="0"/>
              <a:cs typeface="Times" panose="02020603050405020304" pitchFamily="18" charset="0"/>
            </a:endParaRPr>
          </a:p>
          <a:p>
            <a:r>
              <a:rPr lang="de-DE" dirty="0">
                <a:latin typeface="Times" panose="02020603050405020304" pitchFamily="18" charset="0"/>
                <a:cs typeface="Times" panose="02020603050405020304" pitchFamily="18" charset="0"/>
              </a:rPr>
              <a:t>Name</a:t>
            </a:r>
          </a:p>
          <a:p>
            <a:r>
              <a:rPr lang="de-DE" dirty="0">
                <a:latin typeface="Times" panose="02020603050405020304" pitchFamily="18" charset="0"/>
                <a:cs typeface="Times" panose="02020603050405020304" pitchFamily="18" charset="0"/>
              </a:rPr>
              <a:t>Alter</a:t>
            </a:r>
          </a:p>
          <a:p>
            <a:r>
              <a:rPr lang="de-DE" dirty="0">
                <a:latin typeface="Times" panose="02020603050405020304" pitchFamily="18" charset="0"/>
                <a:cs typeface="Times" panose="02020603050405020304" pitchFamily="18" charset="0"/>
              </a:rPr>
              <a:t>Woher kommt ihr?</a:t>
            </a:r>
          </a:p>
          <a:p>
            <a:r>
              <a:rPr lang="de-DE" dirty="0">
                <a:latin typeface="Times" panose="02020603050405020304" pitchFamily="18" charset="0"/>
                <a:cs typeface="Times" panose="02020603050405020304" pitchFamily="18" charset="0"/>
              </a:rPr>
              <a:t>Habt ihr schonmal studiert?</a:t>
            </a:r>
          </a:p>
          <a:p>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736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B98F5-29BE-C6DB-89E7-34D0BDE10EAA}"/>
              </a:ext>
            </a:extLst>
          </p:cNvPr>
          <p:cNvSpPr>
            <a:spLocks noGrp="1"/>
          </p:cNvSpPr>
          <p:nvPr>
            <p:ph type="title"/>
          </p:nvPr>
        </p:nvSpPr>
        <p:spPr/>
        <p:txBody>
          <a:bodyPr/>
          <a:lstStyle/>
          <a:p>
            <a:r>
              <a:rPr lang="de-DE" dirty="0"/>
              <a:t>WhatsApp-Gruppe</a:t>
            </a:r>
          </a:p>
        </p:txBody>
      </p:sp>
      <p:sp>
        <p:nvSpPr>
          <p:cNvPr id="3" name="Inhaltsplatzhalter 2">
            <a:extLst>
              <a:ext uri="{FF2B5EF4-FFF2-40B4-BE49-F238E27FC236}">
                <a16:creationId xmlns:a16="http://schemas.microsoft.com/office/drawing/2014/main" id="{97022AFA-AD3B-EE8C-ED51-4589C17A2BFE}"/>
              </a:ext>
            </a:extLst>
          </p:cNvPr>
          <p:cNvSpPr>
            <a:spLocks noGrp="1"/>
          </p:cNvSpPr>
          <p:nvPr>
            <p:ph idx="1"/>
          </p:nvPr>
        </p:nvSpPr>
        <p:spPr/>
        <p:txBody>
          <a:bodyPr/>
          <a:lstStyle/>
          <a:p>
            <a:endParaRPr lang="de-DE" dirty="0"/>
          </a:p>
          <a:p>
            <a:r>
              <a:rPr lang="de-DE" dirty="0"/>
              <a:t>Bachelor Soziologie </a:t>
            </a:r>
            <a:r>
              <a:rPr lang="de-DE" dirty="0" err="1"/>
              <a:t>Ersties</a:t>
            </a:r>
            <a:r>
              <a:rPr lang="de-DE" dirty="0"/>
              <a:t> SS24</a:t>
            </a:r>
          </a:p>
          <a:p>
            <a:endParaRPr lang="de-DE" dirty="0"/>
          </a:p>
          <a:p>
            <a:r>
              <a:rPr lang="de-DE" dirty="0"/>
              <a:t>Link zur Gruppe auch im VC</a:t>
            </a:r>
          </a:p>
          <a:p>
            <a:r>
              <a:rPr lang="de-DE" dirty="0"/>
              <a:t>Gruppe für Infos, Austausch </a:t>
            </a:r>
          </a:p>
          <a:p>
            <a:pPr marL="0" indent="0">
              <a:buNone/>
            </a:pPr>
            <a:r>
              <a:rPr lang="de-DE" dirty="0"/>
              <a:t>  und Fragen</a:t>
            </a:r>
          </a:p>
          <a:p>
            <a:endParaRPr lang="de-DE" dirty="0"/>
          </a:p>
          <a:p>
            <a:endParaRPr lang="de-DE" dirty="0"/>
          </a:p>
        </p:txBody>
      </p:sp>
      <p:pic>
        <p:nvPicPr>
          <p:cNvPr id="7" name="Grafik 6" descr="Ein Bild, das Muster, weiß, Schwarzweiß, Design enthält.&#10;&#10;Automatisch generierte Beschreibung">
            <a:extLst>
              <a:ext uri="{FF2B5EF4-FFF2-40B4-BE49-F238E27FC236}">
                <a16:creationId xmlns:a16="http://schemas.microsoft.com/office/drawing/2014/main" id="{A0087AFD-1D81-3D4F-0FBA-220DBB7DE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699" y="919162"/>
            <a:ext cx="4916176" cy="5019676"/>
          </a:xfrm>
          <a:prstGeom prst="rect">
            <a:avLst/>
          </a:prstGeom>
        </p:spPr>
      </p:pic>
    </p:spTree>
    <p:extLst>
      <p:ext uri="{BB962C8B-B14F-4D97-AF65-F5344CB8AC3E}">
        <p14:creationId xmlns:p14="http://schemas.microsoft.com/office/powerpoint/2010/main" val="26953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35B4AC-5BDA-5C9E-59BB-25AF9710029C}"/>
              </a:ext>
            </a:extLst>
          </p:cNvPr>
          <p:cNvSpPr>
            <a:spLocks noGrp="1"/>
          </p:cNvSpPr>
          <p:nvPr>
            <p:ph type="title"/>
          </p:nvPr>
        </p:nvSpPr>
        <p:spPr/>
        <p:txBody>
          <a:bodyPr/>
          <a:lstStyle/>
          <a:p>
            <a:r>
              <a:rPr lang="de-DE" dirty="0">
                <a:latin typeface="Times" panose="02020603050405020304" pitchFamily="18" charset="0"/>
                <a:cs typeface="Times" panose="02020603050405020304" pitchFamily="18" charset="0"/>
              </a:rPr>
              <a:t>Einführung ins </a:t>
            </a:r>
            <a:r>
              <a:rPr lang="de-DE" dirty="0" err="1">
                <a:latin typeface="Times" panose="02020603050405020304" pitchFamily="18" charset="0"/>
                <a:cs typeface="Times" panose="02020603050405020304" pitchFamily="18" charset="0"/>
              </a:rPr>
              <a:t>Unileben</a:t>
            </a:r>
            <a:endParaRPr lang="en-GB" dirty="0">
              <a:latin typeface="Times" panose="02020603050405020304" pitchFamily="18" charset="0"/>
              <a:cs typeface="Times" panose="02020603050405020304" pitchFamily="18" charset="0"/>
            </a:endParaRPr>
          </a:p>
        </p:txBody>
      </p:sp>
      <p:sp>
        <p:nvSpPr>
          <p:cNvPr id="5" name="Textplatzhalter 4">
            <a:extLst>
              <a:ext uri="{FF2B5EF4-FFF2-40B4-BE49-F238E27FC236}">
                <a16:creationId xmlns:a16="http://schemas.microsoft.com/office/drawing/2014/main" id="{3A1BF04F-2DFA-BC3E-057A-945D39678596}"/>
              </a:ext>
            </a:extLst>
          </p:cNvPr>
          <p:cNvSpPr>
            <a:spLocks noGrp="1"/>
          </p:cNvSpPr>
          <p:nvPr>
            <p:ph type="body" idx="1"/>
          </p:nvPr>
        </p:nvSpPr>
        <p:spPr/>
        <p:txBody>
          <a:bodyPr/>
          <a:lstStyle/>
          <a:p>
            <a:r>
              <a:rPr lang="de-DE" dirty="0">
                <a:latin typeface="Times" panose="02020603050405020304" pitchFamily="18" charset="0"/>
                <a:cs typeface="Times" panose="02020603050405020304" pitchFamily="18" charset="0"/>
              </a:rPr>
              <a:t>Alles Rund um Uni, Studium und </a:t>
            </a:r>
            <a:r>
              <a:rPr lang="de-DE" dirty="0" err="1">
                <a:latin typeface="Times" panose="02020603050405020304" pitchFamily="18" charset="0"/>
                <a:cs typeface="Times" panose="02020603050405020304" pitchFamily="18" charset="0"/>
              </a:rPr>
              <a:t>Feki</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2986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37A9BCB-4AF7-0F69-F314-C939974AE5A4}"/>
              </a:ext>
            </a:extLst>
          </p:cNvPr>
          <p:cNvSpPr>
            <a:spLocks noGrp="1"/>
          </p:cNvSpPr>
          <p:nvPr>
            <p:ph type="title"/>
          </p:nvPr>
        </p:nvSpPr>
        <p:spPr/>
        <p:txBody>
          <a:bodyPr/>
          <a:lstStyle/>
          <a:p>
            <a:r>
              <a:rPr lang="en-GB" dirty="0">
                <a:latin typeface="Times" panose="02020603050405020304" pitchFamily="18" charset="0"/>
                <a:cs typeface="Times" panose="02020603050405020304" pitchFamily="18" charset="0"/>
              </a:rPr>
              <a:t>Die Fachschaft</a:t>
            </a:r>
            <a:br>
              <a:rPr lang="en-GB" dirty="0">
                <a:latin typeface="Times" panose="02020603050405020304" pitchFamily="18" charset="0"/>
                <a:cs typeface="Times" panose="02020603050405020304" pitchFamily="18" charset="0"/>
              </a:rPr>
            </a:br>
            <a:r>
              <a:rPr lang="en-GB" dirty="0" err="1">
                <a:latin typeface="Times" panose="02020603050405020304" pitchFamily="18" charset="0"/>
                <a:cs typeface="Times" panose="02020603050405020304" pitchFamily="18" charset="0"/>
              </a:rPr>
              <a:t>Studierendenvertretung</a:t>
            </a:r>
            <a:r>
              <a:rPr lang="en-GB" dirty="0">
                <a:latin typeface="Times" panose="02020603050405020304" pitchFamily="18" charset="0"/>
                <a:cs typeface="Times" panose="02020603050405020304" pitchFamily="18" charset="0"/>
              </a:rPr>
              <a:t>​</a:t>
            </a:r>
          </a:p>
        </p:txBody>
      </p:sp>
      <p:sp>
        <p:nvSpPr>
          <p:cNvPr id="5" name="Inhaltsplatzhalter 4">
            <a:extLst>
              <a:ext uri="{FF2B5EF4-FFF2-40B4-BE49-F238E27FC236}">
                <a16:creationId xmlns:a16="http://schemas.microsoft.com/office/drawing/2014/main" id="{60DA5017-9FB6-7B7F-8EBE-9633039D1EDA}"/>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Ihr habt Fragen, Probleme? </a:t>
            </a:r>
            <a:r>
              <a:rPr lang="de-DE" sz="2400" b="0" i="0" u="none" strike="noStrike" dirty="0">
                <a:solidFill>
                  <a:srgbClr val="000000"/>
                </a:solidFill>
                <a:effectLst/>
                <a:latin typeface="Times" panose="02020603050405020304" pitchFamily="18" charset="0"/>
                <a:cs typeface="Times" panose="02020603050405020304" pitchFamily="18" charset="0"/>
                <a:sym typeface="Wingdings" panose="05000000000000000000" pitchFamily="2" charset="2"/>
              </a:rPr>
              <a:t> </a:t>
            </a:r>
            <a:r>
              <a:rPr lang="de-DE" sz="2400" b="0" i="0" u="none" strike="noStrike" dirty="0">
                <a:solidFill>
                  <a:srgbClr val="000000"/>
                </a:solidFill>
                <a:effectLst/>
                <a:latin typeface="Times" panose="02020603050405020304" pitchFamily="18" charset="0"/>
                <a:cs typeface="Times" panose="02020603050405020304" pitchFamily="18" charset="0"/>
              </a:rPr>
              <a:t>Die Fachschaft SoWi ist eure Anlaufstelle</a:t>
            </a:r>
            <a:endParaRPr lang="en-US" b="0" i="0" dirty="0">
              <a:solidFill>
                <a:srgbClr val="000000"/>
              </a:solidFill>
              <a:effectLst/>
              <a:latin typeface="Times" panose="02020603050405020304" pitchFamily="18" charset="0"/>
              <a:cs typeface="Times" panose="02020603050405020304" pitchFamily="18" charset="0"/>
            </a:endParaRP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Studierendenvertretung der Fakultät SoWi </a:t>
            </a:r>
            <a:r>
              <a:rPr lang="en-US" sz="1400" b="0" i="0" dirty="0">
                <a:solidFill>
                  <a:srgbClr val="000000"/>
                </a:solidFill>
                <a:effectLst/>
                <a:latin typeface="Times" panose="02020603050405020304" pitchFamily="18" charset="0"/>
                <a:cs typeface="Times" panose="02020603050405020304" pitchFamily="18" charset="0"/>
              </a:rPr>
              <a:t>​</a:t>
            </a:r>
            <a:endParaRPr lang="en-US" b="0" i="0" dirty="0">
              <a:solidFill>
                <a:srgbClr val="000000"/>
              </a:solidFill>
              <a:effectLst/>
              <a:latin typeface="Times" panose="02020603050405020304" pitchFamily="18" charset="0"/>
              <a:cs typeface="Times" panose="02020603050405020304" pitchFamily="18" charset="0"/>
            </a:endParaRPr>
          </a:p>
          <a:p>
            <a:pPr fontAlgn="base"/>
            <a:r>
              <a:rPr lang="de-DE" sz="2400" b="0" i="0" u="none" strike="noStrike" dirty="0">
                <a:solidFill>
                  <a:srgbClr val="000000"/>
                </a:solidFill>
                <a:effectLst/>
                <a:latin typeface="Times" panose="02020603050405020304" pitchFamily="18" charset="0"/>
                <a:cs typeface="Times" panose="02020603050405020304" pitchFamily="18" charset="0"/>
              </a:rPr>
              <a:t>Das findet ihr auf unserer Webseite</a:t>
            </a:r>
            <a:r>
              <a:rPr lang="en-US" sz="1800" b="0" i="0" dirty="0">
                <a:solidFill>
                  <a:srgbClr val="000000"/>
                </a:solidFill>
                <a:effectLst/>
                <a:latin typeface="Times" panose="02020603050405020304" pitchFamily="18" charset="0"/>
                <a:cs typeface="Times" panose="02020603050405020304" pitchFamily="18" charset="0"/>
              </a:rPr>
              <a:t>​</a:t>
            </a:r>
            <a:endParaRPr lang="en-US" b="0" i="0" dirty="0">
              <a:solidFill>
                <a:srgbClr val="000000"/>
              </a:solidFill>
              <a:effectLst/>
              <a:latin typeface="Times" panose="02020603050405020304" pitchFamily="18" charset="0"/>
              <a:cs typeface="Times" panose="02020603050405020304" pitchFamily="18" charset="0"/>
            </a:endParaRP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Unsere Teams und Aufgaben</a:t>
            </a:r>
            <a:r>
              <a:rPr lang="en-US" sz="20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Infos zu allen Studiengängen und Fakultäten</a:t>
            </a:r>
            <a:r>
              <a:rPr lang="en-US" sz="20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Prüfungsan- und abmeldephasen</a:t>
            </a:r>
            <a:r>
              <a:rPr lang="de-DE" sz="20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Sitzt in Gremien, Berufungskommissionen (Auswahl neuer </a:t>
            </a:r>
            <a:r>
              <a:rPr lang="de-DE" sz="2400" b="0" i="0" u="none" strike="noStrike" dirty="0" err="1">
                <a:solidFill>
                  <a:srgbClr val="000000"/>
                </a:solidFill>
                <a:effectLst/>
                <a:latin typeface="Times" panose="02020603050405020304" pitchFamily="18" charset="0"/>
                <a:cs typeface="Times" panose="02020603050405020304" pitchFamily="18" charset="0"/>
              </a:rPr>
              <a:t>Professor:innen</a:t>
            </a:r>
            <a:r>
              <a:rPr lang="de-DE" sz="2400" b="0" i="0" u="none" strike="noStrike" dirty="0">
                <a:solidFill>
                  <a:srgbClr val="000000"/>
                </a:solidFill>
                <a:effectLst/>
                <a:latin typeface="Times" panose="02020603050405020304" pitchFamily="18" charset="0"/>
                <a:cs typeface="Times" panose="02020603050405020304" pitchFamily="18" charset="0"/>
              </a:rPr>
              <a:t>) </a:t>
            </a:r>
            <a:r>
              <a:rPr lang="de-DE" sz="2400" b="0" i="0" dirty="0">
                <a:solidFill>
                  <a:srgbClr val="000000"/>
                </a:solidFill>
                <a:effectLst/>
                <a:latin typeface="Times" panose="02020603050405020304" pitchFamily="18" charset="0"/>
                <a:cs typeface="Times" panose="02020603050405020304" pitchFamily="18" charset="0"/>
              </a:rPr>
              <a:t>​</a:t>
            </a:r>
          </a:p>
          <a:p>
            <a:pPr algn="l" rtl="0" fontAlgn="base">
              <a:buFont typeface="Arial" panose="020B0604020202020204" pitchFamily="34" charset="0"/>
              <a:buChar char="•"/>
            </a:pPr>
            <a:r>
              <a:rPr lang="de-DE" sz="2400" b="0" i="0" u="none" strike="noStrike" dirty="0">
                <a:solidFill>
                  <a:srgbClr val="000000"/>
                </a:solidFill>
                <a:effectLst/>
                <a:latin typeface="Times" panose="02020603050405020304" pitchFamily="18" charset="0"/>
                <a:cs typeface="Times" panose="02020603050405020304" pitchFamily="18" charset="0"/>
              </a:rPr>
              <a:t>Veranstaltungen dieses Semester:</a:t>
            </a:r>
            <a:r>
              <a:rPr lang="en-US" sz="2400" b="0" i="0" dirty="0">
                <a:solidFill>
                  <a:srgbClr val="000000"/>
                </a:solidFill>
                <a:effectLst/>
                <a:latin typeface="Times" panose="02020603050405020304" pitchFamily="18" charset="0"/>
                <a:cs typeface="Times" panose="02020603050405020304" pitchFamily="18" charset="0"/>
              </a:rPr>
              <a:t>​</a:t>
            </a: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Kneipenquiz</a:t>
            </a:r>
            <a:endParaRPr lang="en-US" sz="2000" b="0" i="0" dirty="0">
              <a:solidFill>
                <a:srgbClr val="000000"/>
              </a:solidFill>
              <a:effectLst/>
              <a:latin typeface="Times" panose="02020603050405020304" pitchFamily="18" charset="0"/>
              <a:cs typeface="Times" panose="02020603050405020304" pitchFamily="18" charset="0"/>
            </a:endParaRP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Spieleabend</a:t>
            </a:r>
            <a:endParaRPr lang="en-US" sz="2000" b="0" i="0" dirty="0">
              <a:solidFill>
                <a:srgbClr val="000000"/>
              </a:solidFill>
              <a:effectLst/>
              <a:latin typeface="Times" panose="02020603050405020304" pitchFamily="18" charset="0"/>
              <a:cs typeface="Times" panose="02020603050405020304" pitchFamily="18" charset="0"/>
            </a:endParaRPr>
          </a:p>
          <a:p>
            <a:pPr lvl="1" fontAlgn="base"/>
            <a:r>
              <a:rPr lang="de-DE" sz="2000" b="0" i="0" u="none" strike="noStrike" dirty="0">
                <a:solidFill>
                  <a:srgbClr val="000000"/>
                </a:solidFill>
                <a:effectLst/>
                <a:latin typeface="Times" panose="02020603050405020304" pitchFamily="18" charset="0"/>
                <a:cs typeface="Times" panose="02020603050405020304" pitchFamily="18" charset="0"/>
              </a:rPr>
              <a:t>Sommergrillen</a:t>
            </a:r>
            <a:endParaRPr lang="en-US" sz="2000" b="0" i="0" dirty="0">
              <a:solidFill>
                <a:srgbClr val="000000"/>
              </a:solidFill>
              <a:effectLst/>
              <a:latin typeface="Times" panose="02020603050405020304" pitchFamily="18" charset="0"/>
              <a:cs typeface="Times" panose="02020603050405020304" pitchFamily="18" charset="0"/>
            </a:endParaRPr>
          </a:p>
          <a:p>
            <a:pPr lvl="1" fontAlgn="base"/>
            <a:r>
              <a:rPr lang="en-GB" sz="2000" b="0" i="0" u="none" strike="noStrike" dirty="0">
                <a:solidFill>
                  <a:srgbClr val="000000"/>
                </a:solidFill>
                <a:effectLst/>
                <a:latin typeface="Times" panose="02020603050405020304" pitchFamily="18" charset="0"/>
                <a:cs typeface="Times" panose="02020603050405020304" pitchFamily="18" charset="0"/>
              </a:rPr>
              <a:t>Und </a:t>
            </a:r>
            <a:r>
              <a:rPr lang="en-GB" sz="2000" b="0" i="0" u="none" strike="noStrike" dirty="0" err="1">
                <a:solidFill>
                  <a:srgbClr val="000000"/>
                </a:solidFill>
                <a:effectLst/>
                <a:latin typeface="Times" panose="02020603050405020304" pitchFamily="18" charset="0"/>
                <a:cs typeface="Times" panose="02020603050405020304" pitchFamily="18" charset="0"/>
              </a:rPr>
              <a:t>vieles</a:t>
            </a:r>
            <a:r>
              <a:rPr lang="en-GB" sz="2000" b="0" i="0" u="none" strike="noStrike" dirty="0">
                <a:solidFill>
                  <a:srgbClr val="000000"/>
                </a:solidFill>
                <a:effectLst/>
                <a:latin typeface="Times" panose="02020603050405020304" pitchFamily="18" charset="0"/>
                <a:cs typeface="Times" panose="02020603050405020304" pitchFamily="18" charset="0"/>
              </a:rPr>
              <a:t> </a:t>
            </a:r>
            <a:r>
              <a:rPr lang="en-GB" sz="2000" b="0" i="0" u="none" strike="noStrike" dirty="0" err="1">
                <a:solidFill>
                  <a:srgbClr val="000000"/>
                </a:solidFill>
                <a:effectLst/>
                <a:latin typeface="Times" panose="02020603050405020304" pitchFamily="18" charset="0"/>
                <a:cs typeface="Times" panose="02020603050405020304" pitchFamily="18" charset="0"/>
              </a:rPr>
              <a:t>mehr</a:t>
            </a:r>
            <a:r>
              <a:rPr lang="en-GB" sz="2000" b="0" i="0" u="none" strike="noStrike" dirty="0">
                <a:solidFill>
                  <a:srgbClr val="000000"/>
                </a:solidFill>
                <a:effectLst/>
                <a:latin typeface="Times" panose="02020603050405020304" pitchFamily="18" charset="0"/>
                <a:cs typeface="Times" panose="02020603050405020304" pitchFamily="18" charset="0"/>
              </a:rPr>
              <a:t> …</a:t>
            </a:r>
            <a:r>
              <a:rPr lang="en-GB" sz="2000" b="0" i="0" dirty="0">
                <a:solidFill>
                  <a:srgbClr val="000000"/>
                </a:solidFill>
                <a:effectLst/>
                <a:latin typeface="Times" panose="02020603050405020304" pitchFamily="18" charset="0"/>
                <a:cs typeface="Times" panose="02020603050405020304" pitchFamily="18" charset="0"/>
              </a:rPr>
              <a:t>​</a:t>
            </a:r>
          </a:p>
          <a:p>
            <a:endParaRPr lang="en-GB" dirty="0">
              <a:latin typeface="Times" panose="02020603050405020304" pitchFamily="18" charset="0"/>
              <a:cs typeface="Times" panose="02020603050405020304" pitchFamily="18" charset="0"/>
            </a:endParaRPr>
          </a:p>
        </p:txBody>
      </p:sp>
      <p:pic>
        <p:nvPicPr>
          <p:cNvPr id="1031" name="Picture 7" descr="Ein Bild, das Text, Schrift, Logo, Grafiken enthält.&#10;&#10;Automatisch generierte Beschreibung">
            <a:extLst>
              <a:ext uri="{FF2B5EF4-FFF2-40B4-BE49-F238E27FC236}">
                <a16:creationId xmlns:a16="http://schemas.microsoft.com/office/drawing/2014/main" id="{157E78CA-71CE-331C-15C9-1F7318921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9255"/>
          <a:stretch/>
        </p:blipFill>
        <p:spPr bwMode="auto">
          <a:xfrm>
            <a:off x="9139238" y="2168326"/>
            <a:ext cx="454705" cy="45581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AA248B2A-04A4-6C30-0C75-52DFF165E429}"/>
              </a:ext>
            </a:extLst>
          </p:cNvPr>
          <p:cNvSpPr txBox="1"/>
          <p:nvPr/>
        </p:nvSpPr>
        <p:spPr>
          <a:xfrm>
            <a:off x="9593943" y="2211565"/>
            <a:ext cx="1807028" cy="369332"/>
          </a:xfrm>
          <a:prstGeom prst="rect">
            <a:avLst/>
          </a:prstGeom>
          <a:noFill/>
        </p:spPr>
        <p:txBody>
          <a:bodyPr wrap="square">
            <a:spAutoFit/>
          </a:bodyPr>
          <a:lstStyle/>
          <a:p>
            <a:r>
              <a:rPr lang="de-DE" sz="1800" b="0" i="0" u="none" strike="noStrike" dirty="0">
                <a:solidFill>
                  <a:srgbClr val="000000"/>
                </a:solidFill>
                <a:effectLst/>
                <a:latin typeface="Times" panose="02020603050405020304" pitchFamily="18" charset="0"/>
                <a:cs typeface="Times" panose="02020603050405020304" pitchFamily="18" charset="0"/>
              </a:rPr>
              <a:t>Unsere Webseite</a:t>
            </a:r>
            <a:r>
              <a:rPr lang="de-DE" sz="1800" b="0" i="0" dirty="0">
                <a:solidFill>
                  <a:srgbClr val="000000"/>
                </a:solidFill>
                <a:effectLst/>
                <a:latin typeface="Times" panose="02020603050405020304" pitchFamily="18" charset="0"/>
                <a:cs typeface="Times" panose="02020603050405020304" pitchFamily="18" charset="0"/>
              </a:rPr>
              <a:t>​</a:t>
            </a:r>
            <a:endParaRPr lang="en-GB" dirty="0">
              <a:latin typeface="Times" panose="02020603050405020304" pitchFamily="18" charset="0"/>
              <a:cs typeface="Times" panose="02020603050405020304" pitchFamily="18" charset="0"/>
            </a:endParaRPr>
          </a:p>
        </p:txBody>
      </p:sp>
      <p:pic>
        <p:nvPicPr>
          <p:cNvPr id="1033" name="Picture 9" descr="Ein Bild, das Muster, Quadrat, Symmetrie, Kunst enthält.&#10;&#10;Automatisch generierte Beschreibung">
            <a:extLst>
              <a:ext uri="{FF2B5EF4-FFF2-40B4-BE49-F238E27FC236}">
                <a16:creationId xmlns:a16="http://schemas.microsoft.com/office/drawing/2014/main" id="{78872F9F-CA9B-EC3A-D082-EED0D6E10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172" y="2580897"/>
            <a:ext cx="1295399" cy="129539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923846BC-A500-310B-36AC-7DB5D2C56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237" y="4485549"/>
            <a:ext cx="454705" cy="454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0383B1E8-8716-DC18-7E67-6DBC29F3C50F}"/>
              </a:ext>
            </a:extLst>
          </p:cNvPr>
          <p:cNvSpPr txBox="1"/>
          <p:nvPr/>
        </p:nvSpPr>
        <p:spPr>
          <a:xfrm>
            <a:off x="9562063" y="4528235"/>
            <a:ext cx="1870788" cy="369332"/>
          </a:xfrm>
          <a:prstGeom prst="rect">
            <a:avLst/>
          </a:prstGeom>
          <a:noFill/>
        </p:spPr>
        <p:txBody>
          <a:bodyPr wrap="square">
            <a:spAutoFit/>
          </a:bodyPr>
          <a:lstStyle/>
          <a:p>
            <a:r>
              <a:rPr lang="de-DE" sz="1800" b="0" i="0" u="none" strike="noStrike" dirty="0">
                <a:solidFill>
                  <a:srgbClr val="000000"/>
                </a:solidFill>
                <a:effectLst/>
                <a:latin typeface="Times" panose="02020603050405020304" pitchFamily="18" charset="0"/>
                <a:cs typeface="Times" panose="02020603050405020304" pitchFamily="18" charset="0"/>
              </a:rPr>
              <a:t>@fssowibamberg</a:t>
            </a:r>
            <a:r>
              <a:rPr lang="de-DE" sz="1800" b="0" i="0" dirty="0">
                <a:solidFill>
                  <a:srgbClr val="000000"/>
                </a:solidFill>
                <a:effectLst/>
                <a:latin typeface="Times" panose="02020603050405020304" pitchFamily="18" charset="0"/>
                <a:cs typeface="Times" panose="02020603050405020304" pitchFamily="18" charset="0"/>
              </a:rPr>
              <a:t>​</a:t>
            </a:r>
            <a:endParaRPr lang="en-GB" dirty="0">
              <a:latin typeface="Times" panose="02020603050405020304" pitchFamily="18" charset="0"/>
              <a:cs typeface="Times" panose="02020603050405020304" pitchFamily="18" charset="0"/>
            </a:endParaRPr>
          </a:p>
        </p:txBody>
      </p:sp>
      <p:pic>
        <p:nvPicPr>
          <p:cNvPr id="1037" name="Picture 13">
            <a:extLst>
              <a:ext uri="{FF2B5EF4-FFF2-40B4-BE49-F238E27FC236}">
                <a16:creationId xmlns:a16="http://schemas.microsoft.com/office/drawing/2014/main" id="{27DC2EF9-B181-6BBD-42CC-3525584371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3" t="3915" r="3571" b="5110"/>
          <a:stretch/>
        </p:blipFill>
        <p:spPr bwMode="auto">
          <a:xfrm>
            <a:off x="9826171" y="4897567"/>
            <a:ext cx="1295399" cy="12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50413"/>
      </p:ext>
    </p:extLst>
  </p:cSld>
  <p:clrMapOvr>
    <a:masterClrMapping/>
  </p:clrMapOvr>
</p:sld>
</file>

<file path=ppt/theme/theme1.xml><?xml version="1.0" encoding="utf-8"?>
<a:theme xmlns:a="http://schemas.openxmlformats.org/drawingml/2006/main" name="Office">
  <a:themeElements>
    <a:clrScheme name="SoWi">
      <a:dk1>
        <a:sysClr val="windowText" lastClr="000000"/>
      </a:dk1>
      <a:lt1>
        <a:sysClr val="window" lastClr="FFFFFF"/>
      </a:lt1>
      <a:dk2>
        <a:srgbClr val="44546A"/>
      </a:dk2>
      <a:lt2>
        <a:srgbClr val="E7E6E6"/>
      </a:lt2>
      <a:accent1>
        <a:srgbClr val="FFC000"/>
      </a:accent1>
      <a:accent2>
        <a:srgbClr val="FEE599"/>
      </a:accent2>
      <a:accent3>
        <a:srgbClr val="FFF2CC"/>
      </a:accent3>
      <a:accent4>
        <a:srgbClr val="4472C4"/>
      </a:accent4>
      <a:accent5>
        <a:srgbClr val="8EAADB"/>
      </a:accent5>
      <a:accent6>
        <a:srgbClr val="D9E2F3"/>
      </a:accent6>
      <a:hlink>
        <a:srgbClr val="44546A"/>
      </a:hlink>
      <a:folHlink>
        <a:srgbClr val="44546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0F9A7C3E3DE545AB8D9FD8CB5E1196" ma:contentTypeVersion="0" ma:contentTypeDescription="Create a new document." ma:contentTypeScope="" ma:versionID="5e0dd0d9cefbc7fc91906fab3d19a4c5">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5E226-3A07-4897-B83C-3A29880638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3D993B-2978-40C6-A6B0-EF36463C5E06}">
  <ds:schemaRefs>
    <ds:schemaRef ds:uri="http://schemas.microsoft.com/sharepoint/v3/contenttype/forms"/>
  </ds:schemaRefs>
</ds:datastoreItem>
</file>

<file path=customXml/itemProps3.xml><?xml version="1.0" encoding="utf-8"?>
<ds:datastoreItem xmlns:ds="http://schemas.openxmlformats.org/officeDocument/2006/customXml" ds:itemID="{9372B06D-6BC9-4ABC-B76E-D77D2600C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2125</Words>
  <Application>Microsoft Office PowerPoint</Application>
  <PresentationFormat>Breitbild</PresentationFormat>
  <Paragraphs>376</Paragraphs>
  <Slides>47</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Arial</vt:lpstr>
      <vt:lpstr>Calibri</vt:lpstr>
      <vt:lpstr>Times</vt:lpstr>
      <vt:lpstr>Trebuchet MS</vt:lpstr>
      <vt:lpstr>Trebuchet MS (Überschriften)</vt:lpstr>
      <vt:lpstr>Wingdings</vt:lpstr>
      <vt:lpstr>Office</vt:lpstr>
      <vt:lpstr>EET-Tutorium Sommersemester 2024</vt:lpstr>
      <vt:lpstr>Agenda</vt:lpstr>
      <vt:lpstr>Rund ums Tutorium Was passiert die nächsten Tage?</vt:lpstr>
      <vt:lpstr>Was machen wir heute?</vt:lpstr>
      <vt:lpstr>Vorstellungsrunde</vt:lpstr>
      <vt:lpstr>Kennenlernen</vt:lpstr>
      <vt:lpstr>WhatsApp-Gruppe</vt:lpstr>
      <vt:lpstr>Einführung ins Unileben</vt:lpstr>
      <vt:lpstr>Die Fachschaft Studierendenvertretung​</vt:lpstr>
      <vt:lpstr>Die Universität und Fakultät​</vt:lpstr>
      <vt:lpstr>Die Gebäude</vt:lpstr>
      <vt:lpstr>Die Gebäude im Detail</vt:lpstr>
      <vt:lpstr>Parkplätze</vt:lpstr>
      <vt:lpstr>Um das Gebäude herum​</vt:lpstr>
      <vt:lpstr>Zeitangaben</vt:lpstr>
      <vt:lpstr>Erklärung der Onlinedienste</vt:lpstr>
      <vt:lpstr>Info zu den Diensten</vt:lpstr>
      <vt:lpstr>EduRoam einrichten</vt:lpstr>
      <vt:lpstr>FlexNow</vt:lpstr>
      <vt:lpstr>UnivIS</vt:lpstr>
      <vt:lpstr>VC – Virtueller Campus</vt:lpstr>
      <vt:lpstr>Studierendenkanzlei</vt:lpstr>
      <vt:lpstr>Stundenplanerstellung</vt:lpstr>
      <vt:lpstr>Was brauche ich zur Stundenplanerstellung?</vt:lpstr>
      <vt:lpstr>Lehrveranstaltungen finden - UnivIS</vt:lpstr>
      <vt:lpstr>Stundenplan erstellen - UnivIS</vt:lpstr>
      <vt:lpstr>Stundenplan erstellen - UnivIS</vt:lpstr>
      <vt:lpstr>Weitere Hinweise - UnivIS</vt:lpstr>
      <vt:lpstr>Was soll/muss ich belegen?</vt:lpstr>
      <vt:lpstr>Empfehlung Stundenplan </vt:lpstr>
      <vt:lpstr>Stundenplan 1.Semester</vt:lpstr>
      <vt:lpstr>Beispiel Stundenplan 1.Semester (Einführung + Statistik + Empirie) + 2 bis 4 Schwerpunktseminare</vt:lpstr>
      <vt:lpstr>Beispiel Stundenplan 1.Semester (Einführung + Statistik + Empirie + Allg. Soziologie) + 2 bis 3 SP-Seminare</vt:lpstr>
      <vt:lpstr>Lehrveranstaltungen anmelden</vt:lpstr>
      <vt:lpstr>Lehrveranstaltungen anmelden</vt:lpstr>
      <vt:lpstr>Lehrveranstaltungen anmelden - FlexNow</vt:lpstr>
      <vt:lpstr>Lehrveranstaltungen finden - FlexNow</vt:lpstr>
      <vt:lpstr>Lehrveranstaltungen finden - FlexNow</vt:lpstr>
      <vt:lpstr>Lehrveranstaltungen finden - FlexNow</vt:lpstr>
      <vt:lpstr>Lehrveranstaltungen anmelden - FlexNow</vt:lpstr>
      <vt:lpstr>Lehrveranstaltungen anmelden - FlexNow</vt:lpstr>
      <vt:lpstr>Weitere Infos - FlexNow</vt:lpstr>
      <vt:lpstr>Prüfungsanmeldung- FlexNow</vt:lpstr>
      <vt:lpstr>Prüfungsanmeldung- FlexNow</vt:lpstr>
      <vt:lpstr>Infos zum Rest der Woche</vt:lpstr>
      <vt:lpstr>Habt Ihr noch Fragen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Anja Brenner</dc:creator>
  <cp:lastModifiedBy>Martha Westphal</cp:lastModifiedBy>
  <cp:revision>22</cp:revision>
  <dcterms:created xsi:type="dcterms:W3CDTF">2024-02-15T14:20:42Z</dcterms:created>
  <dcterms:modified xsi:type="dcterms:W3CDTF">2024-04-05T15:50:59Z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0x0101008B0F9A7C3E3DE545AB8D9FD8CB5E1196</vt:lpwstr>
  </property>
</Properties>
</file>