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58"/>
  </p:notesMasterIdLst>
  <p:sldIdLst>
    <p:sldId id="256" r:id="rId6"/>
    <p:sldId id="257" r:id="rId7"/>
    <p:sldId id="297" r:id="rId8"/>
    <p:sldId id="313" r:id="rId9"/>
    <p:sldId id="298" r:id="rId10"/>
    <p:sldId id="258" r:id="rId11"/>
    <p:sldId id="300" r:id="rId12"/>
    <p:sldId id="261" r:id="rId13"/>
    <p:sldId id="301" r:id="rId14"/>
    <p:sldId id="303" r:id="rId15"/>
    <p:sldId id="304" r:id="rId16"/>
    <p:sldId id="289" r:id="rId17"/>
    <p:sldId id="305" r:id="rId18"/>
    <p:sldId id="262" r:id="rId19"/>
    <p:sldId id="307" r:id="rId20"/>
    <p:sldId id="291" r:id="rId21"/>
    <p:sldId id="267" r:id="rId22"/>
    <p:sldId id="265" r:id="rId23"/>
    <p:sldId id="266" r:id="rId24"/>
    <p:sldId id="308" r:id="rId25"/>
    <p:sldId id="273" r:id="rId26"/>
    <p:sldId id="268" r:id="rId27"/>
    <p:sldId id="270" r:id="rId28"/>
    <p:sldId id="306" r:id="rId29"/>
    <p:sldId id="274" r:id="rId30"/>
    <p:sldId id="292" r:id="rId31"/>
    <p:sldId id="295" r:id="rId32"/>
    <p:sldId id="272" r:id="rId33"/>
    <p:sldId id="275" r:id="rId34"/>
    <p:sldId id="309" r:id="rId35"/>
    <p:sldId id="290" r:id="rId36"/>
    <p:sldId id="276" r:id="rId37"/>
    <p:sldId id="294" r:id="rId38"/>
    <p:sldId id="263" r:id="rId39"/>
    <p:sldId id="285" r:id="rId40"/>
    <p:sldId id="277" r:id="rId41"/>
    <p:sldId id="278" r:id="rId42"/>
    <p:sldId id="280" r:id="rId43"/>
    <p:sldId id="282" r:id="rId44"/>
    <p:sldId id="311" r:id="rId45"/>
    <p:sldId id="314" r:id="rId46"/>
    <p:sldId id="315" r:id="rId47"/>
    <p:sldId id="318" r:id="rId48"/>
    <p:sldId id="310" r:id="rId49"/>
    <p:sldId id="283" r:id="rId50"/>
    <p:sldId id="284" r:id="rId51"/>
    <p:sldId id="316" r:id="rId52"/>
    <p:sldId id="312" r:id="rId53"/>
    <p:sldId id="279" r:id="rId54"/>
    <p:sldId id="317" r:id="rId55"/>
    <p:sldId id="296" r:id="rId56"/>
    <p:sldId id="293" r:id="rId5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chubert" initials="DS" lastIdx="1" clrIdx="0">
    <p:extLst>
      <p:ext uri="{19B8F6BF-5375-455C-9EA6-DF929625EA0E}">
        <p15:presenceInfo xmlns:p15="http://schemas.microsoft.com/office/powerpoint/2012/main" userId="S::daniel.schubert@stud.uni-bamberg.de::7589ba93-184e-4909-ab48-f2f0ee53ba18" providerId="AD"/>
      </p:ext>
    </p:extLst>
  </p:cmAuthor>
  <p:cmAuthor id="2" name="Carolin Leonie Wagner" initials="CW" lastIdx="1" clrIdx="1">
    <p:extLst>
      <p:ext uri="{19B8F6BF-5375-455C-9EA6-DF929625EA0E}">
        <p15:presenceInfo xmlns:p15="http://schemas.microsoft.com/office/powerpoint/2012/main" userId="S::carolin-leonie.wagner@stud.uni-bamberg.de::65388e18-721b-443a-904f-60038de3c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D3A"/>
    <a:srgbClr val="053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EFCBE-F653-4F62-9ECF-4ED2A60FAA78}" v="89" dt="2023-10-13T14:51:57.234"/>
    <p1510:client id="{9E17D3FA-7E0F-4394-A8BB-ED72E1B31781}" v="31" dt="2023-10-12T07:38:17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D3A21-38BB-47D7-98A2-50EFE0ACCEE0}" type="datetimeFigureOut">
              <a:t>13.10.2023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2AC94-9334-4C43-B9F3-68713ED8426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85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Passt</a:t>
            </a:r>
            <a:r>
              <a:rPr lang="en-US" dirty="0">
                <a:cs typeface="Calibri"/>
              </a:rPr>
              <a:t> bitte je </a:t>
            </a:r>
            <a:r>
              <a:rPr lang="en-US" dirty="0" err="1">
                <a:cs typeface="Calibri"/>
              </a:rPr>
              <a:t>nach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eurem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individuellen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Zeitplan</a:t>
            </a:r>
            <a:r>
              <a:rPr lang="en-US" dirty="0">
                <a:cs typeface="Calibri"/>
              </a:rPr>
              <a:t> die </a:t>
            </a:r>
            <a:r>
              <a:rPr lang="en-US" dirty="0" err="1">
                <a:cs typeface="Calibri"/>
              </a:rPr>
              <a:t>folgenden</a:t>
            </a:r>
            <a:r>
              <a:rPr lang="en-US" dirty="0">
                <a:cs typeface="Calibri"/>
              </a:rPr>
              <a:t> Slides an.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2AC94-9334-4C43-B9F3-68713ED8426E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73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Passt</a:t>
            </a:r>
            <a:r>
              <a:rPr lang="en-US" dirty="0">
                <a:cs typeface="Calibri"/>
              </a:rPr>
              <a:t> bitte je </a:t>
            </a:r>
            <a:r>
              <a:rPr lang="en-US" dirty="0" err="1">
                <a:cs typeface="Calibri"/>
              </a:rPr>
              <a:t>nach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eurem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individuellen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Zeitplan</a:t>
            </a:r>
            <a:r>
              <a:rPr lang="en-US" dirty="0">
                <a:cs typeface="Calibri"/>
              </a:rPr>
              <a:t> die </a:t>
            </a:r>
            <a:r>
              <a:rPr lang="en-US" dirty="0" err="1">
                <a:cs typeface="Calibri"/>
              </a:rPr>
              <a:t>folgenden</a:t>
            </a:r>
            <a:r>
              <a:rPr lang="en-US" dirty="0">
                <a:cs typeface="Calibri"/>
              </a:rPr>
              <a:t> Slides an.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2AC94-9334-4C43-B9F3-68713ED8426E}" type="slidenum"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80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FDD97-399D-7640-8AA3-7797E598B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08861B-161B-494E-A3E8-4A1A4790E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7DB41-63CE-8F48-A15E-82658E1F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B20D8-D3D7-7549-BC49-CD516603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422F2F-0B0B-1E4F-954C-B8AE531B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8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A457-B1E4-7F4C-A4EF-78AA3D2B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E33D5B-F9D1-D748-A16E-F43D0B218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AF2F10-B578-D947-B861-0DACC492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58DED5-E5D1-B947-8869-FEA45E4B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B8271D-7F55-6948-8BEB-E4E146B2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4641AD-12C7-BD4B-B6E7-6AA5B7156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FAA1C2-4129-7449-874C-BB739D3B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A01A1-2A19-2C44-8005-20673AB5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E69494-66E4-A04C-989A-2BFC1A78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69A28E-6BC1-7445-9F4F-A52BA5EC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2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FDD97-399D-7640-8AA3-7797E598B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08861B-161B-494E-A3E8-4A1A4790E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7DB41-63CE-8F48-A15E-82658E1F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B20D8-D3D7-7549-BC49-CD516603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422F2F-0B0B-1E4F-954C-B8AE531B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9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23AC4-B670-D14A-928C-819A4F6F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51727-4742-8E44-8C7D-8C6B360C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118C85-6EBD-C04F-86C6-C8390D43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A48601-2578-FB40-BA22-DD2C1A77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D056DC-4B19-704E-A907-99DA9C40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1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E08AC-34C2-694D-988C-46853A0C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8BA006-BA48-B84D-A32B-501DEE1B7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6CB019-9675-FE41-8BDA-F8C618A0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156096-6608-8541-8F46-69338877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AB393-1309-D24C-8548-DBFF1128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4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0C1E0-1041-7A48-816C-D471C93B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4F942-D762-2F40-8973-63E179EA7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CC9DC4-5832-134D-BC1F-4B4A8F75E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2FF5E9-2A84-5D4B-BE2C-24130127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0BB4FA-5AA3-774B-8632-875C770B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A060DA-6C3E-8F4F-8A7F-FDAA85F4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4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33838-7437-3F43-890A-4637B293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0F5F76-C4E0-2C4C-AE2A-7A1029230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29C90D-BDAD-1B49-8EB8-F2EF2A60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3C2EA6-5078-9045-9153-6F8D46166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052B13-15F1-A64F-B1BD-2EAE4440D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9F8616-8276-A44D-B88D-63CCF7A9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E66F3C0-E701-654D-BA11-2F4CED1B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2EB18C-AB97-EE41-9AE9-96E59F7C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8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A0C92-B832-EB49-9F99-3DD6828A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A8D8B6-6325-F249-A08D-753B1A71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E22B1C-2C84-B24C-B22A-4D68B534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3CFA5E-E69B-1949-B411-25762B87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56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80AE29-2EDF-9F4D-8CE9-721159BD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FC46B-F369-2445-8077-433B7345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3BE466-A43A-1A47-9B30-00C99073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9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DFC2-41B8-3343-BC03-A3209CA9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0C3BD-2D13-3E4B-8BB4-B37219C3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4BF52F-0A68-6540-8E92-6F9347FE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33FB30-5211-F64D-A0B5-CBEFBCBD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D78E08-03CC-ED47-9603-E259D83F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B1B8E5-7A77-1A46-89BB-D5A14F95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7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23AC4-B670-D14A-928C-819A4F6F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51727-4742-8E44-8C7D-8C6B360C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118C85-6EBD-C04F-86C6-C8390D43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A48601-2578-FB40-BA22-DD2C1A77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D056DC-4B19-704E-A907-99DA9C40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35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7A66C-09AC-BB49-A7A0-F78169BC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553969-59DD-E444-BF44-0BDC56E1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D5F2F-91E6-B84E-9058-48EC1E97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514239-7890-9442-A038-37E00C86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466E64-2E01-9F49-869F-0E3DA6C0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1DB2C7-8C5B-5748-8065-7840F63B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7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A457-B1E4-7F4C-A4EF-78AA3D2B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E33D5B-F9D1-D748-A16E-F43D0B218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AF2F10-B578-D947-B861-0DACC492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58DED5-E5D1-B947-8869-FEA45E4B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B8271D-7F55-6948-8BEB-E4E146B2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70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4641AD-12C7-BD4B-B6E7-6AA5B7156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FAA1C2-4129-7449-874C-BB739D3B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A01A1-2A19-2C44-8005-20673AB5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E69494-66E4-A04C-989A-2BFC1A78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69A28E-6BC1-7445-9F4F-A52BA5EC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E08AC-34C2-694D-988C-46853A0C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8BA006-BA48-B84D-A32B-501DEE1B7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6CB019-9675-FE41-8BDA-F8C618A0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156096-6608-8541-8F46-69338877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AB393-1309-D24C-8548-DBFF1128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8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0C1E0-1041-7A48-816C-D471C93B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4F942-D762-2F40-8973-63E179EA7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CC9DC4-5832-134D-BC1F-4B4A8F75E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2FF5E9-2A84-5D4B-BE2C-24130127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0BB4FA-5AA3-774B-8632-875C770B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A060DA-6C3E-8F4F-8A7F-FDAA85F4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1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33838-7437-3F43-890A-4637B293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0F5F76-C4E0-2C4C-AE2A-7A1029230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29C90D-BDAD-1B49-8EB8-F2EF2A60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3C2EA6-5078-9045-9153-6F8D46166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052B13-15F1-A64F-B1BD-2EAE4440D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9F8616-8276-A44D-B88D-63CCF7A9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E66F3C0-E701-654D-BA11-2F4CED1B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2EB18C-AB97-EE41-9AE9-96E59F7C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1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A0C92-B832-EB49-9F99-3DD6828A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A8D8B6-6325-F249-A08D-753B1A71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E22B1C-2C84-B24C-B22A-4D68B534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3CFA5E-E69B-1949-B411-25762B87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80AE29-2EDF-9F4D-8CE9-721159BD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FC46B-F369-2445-8077-433B7345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3BE466-A43A-1A47-9B30-00C99073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DFC2-41B8-3343-BC03-A3209CA9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0C3BD-2D13-3E4B-8BB4-B37219C3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4BF52F-0A68-6540-8E92-6F9347FE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33FB30-5211-F64D-A0B5-CBEFBCBD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D78E08-03CC-ED47-9603-E259D83F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B1B8E5-7A77-1A46-89BB-D5A14F95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2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7A66C-09AC-BB49-A7A0-F78169BC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553969-59DD-E444-BF44-0BDC56E1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D5F2F-91E6-B84E-9058-48EC1E97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514239-7890-9442-A038-37E00C86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466E64-2E01-9F49-869F-0E3DA6C0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1DB2C7-8C5B-5748-8065-7840F63B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7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70E9E-A28E-F745-8890-14B728FDD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01A3B724-D15E-DE4A-A0A8-E4B0A2EE1632}" type="datetimeFigureOut">
              <a:rPr lang="en-GB" smtClean="0"/>
              <a:pPr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BC57A-B6D0-9942-AEAC-86D875681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C0E04D-1170-3345-BA49-60B75A73D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D4922DB5-8766-DF49-ADBF-645BB7850CA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A65A43-FCF7-7D41-8089-52ABCB4CF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3D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437171B-20A3-0145-9493-DC2463F47164}"/>
              </a:ext>
            </a:extLst>
          </p:cNvPr>
          <p:cNvSpPr/>
          <p:nvPr userDrawn="1"/>
        </p:nvSpPr>
        <p:spPr>
          <a:xfrm>
            <a:off x="183695" y="130381"/>
            <a:ext cx="11843657" cy="6503452"/>
          </a:xfrm>
          <a:prstGeom prst="rect">
            <a:avLst/>
          </a:prstGeom>
          <a:solidFill>
            <a:srgbClr val="FACD3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595A8E-6FF6-A242-AE74-A60D9CB8E8FF}"/>
              </a:ext>
            </a:extLst>
          </p:cNvPr>
          <p:cNvSpPr/>
          <p:nvPr userDrawn="1"/>
        </p:nvSpPr>
        <p:spPr>
          <a:xfrm>
            <a:off x="292551" y="315840"/>
            <a:ext cx="11625943" cy="6226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797BD91-423A-4E5B-96D4-F2966F02CB33}"/>
              </a:ext>
            </a:extLst>
          </p:cNvPr>
          <p:cNvSpPr/>
          <p:nvPr userDrawn="1"/>
        </p:nvSpPr>
        <p:spPr>
          <a:xfrm>
            <a:off x="183695" y="106935"/>
            <a:ext cx="11843657" cy="6526897"/>
          </a:xfrm>
          <a:prstGeom prst="rect">
            <a:avLst/>
          </a:prstGeom>
          <a:solidFill>
            <a:srgbClr val="FACD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AFF254-C6CE-B141-80E9-7CD45AE5B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167" t="12106" r="2250" b="20174"/>
          <a:stretch/>
        </p:blipFill>
        <p:spPr>
          <a:xfrm>
            <a:off x="11320097" y="5948972"/>
            <a:ext cx="659735" cy="66144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574DC0-01A9-CE4A-9473-624F72E2A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1870304"/>
            <a:ext cx="10229851" cy="424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DC0E12-59B9-8F47-BD9C-68E625D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5" y="692222"/>
            <a:ext cx="10834150" cy="113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70E9E-A28E-F745-8890-14B728FDD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01A3B724-D15E-DE4A-A0A8-E4B0A2EE1632}" type="datetimeFigureOut">
              <a:rPr lang="en-GB" smtClean="0"/>
              <a:pPr/>
              <a:t>13/10/2023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BC57A-B6D0-9942-AEAC-86D875681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C0E04D-1170-3345-BA49-60B75A73D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D4922DB5-8766-DF49-ADBF-645BB7850CA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A65A43-FCF7-7D41-8089-52ABCB4CF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3D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437171B-20A3-0145-9493-DC2463F47164}"/>
              </a:ext>
            </a:extLst>
          </p:cNvPr>
          <p:cNvSpPr/>
          <p:nvPr userDrawn="1"/>
        </p:nvSpPr>
        <p:spPr>
          <a:xfrm>
            <a:off x="183695" y="153827"/>
            <a:ext cx="11843657" cy="6503452"/>
          </a:xfrm>
          <a:prstGeom prst="rect">
            <a:avLst/>
          </a:prstGeom>
          <a:solidFill>
            <a:srgbClr val="FACD3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595A8E-6FF6-A242-AE74-A60D9CB8E8FF}"/>
              </a:ext>
            </a:extLst>
          </p:cNvPr>
          <p:cNvSpPr/>
          <p:nvPr userDrawn="1"/>
        </p:nvSpPr>
        <p:spPr>
          <a:xfrm>
            <a:off x="292551" y="315839"/>
            <a:ext cx="11625943" cy="6226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AFF254-C6CE-B141-80E9-7CD45AE5B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167" t="12106" r="2250" b="20174"/>
          <a:stretch/>
        </p:blipFill>
        <p:spPr>
          <a:xfrm>
            <a:off x="11330623" y="5987855"/>
            <a:ext cx="659735" cy="66144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DC0E12-59B9-8F47-BD9C-68E625D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5" y="692222"/>
            <a:ext cx="10834150" cy="113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574DC0-01A9-CE4A-9473-624F72E2A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1870304"/>
            <a:ext cx="10229851" cy="424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5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owi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ni-bamberg.de/universitaet/anreise/verteilung-auf-das-stadtgebiet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ni-bamberg.de/fileadmin/uni/fakultaeten/split_lehrstuehle/englische_literatur/Information/STWB-Mobilitaet-Parken-Uebersicht.pdf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uni-bamberg.de/sportdidaktik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qis.uni-bamberg.de/qisserver/rds?state=user&amp;type=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tudium/im-studium/studienorganisation/rueckmeldung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icprint/" TargetMode="External"/><Relationship Id="rId7" Type="http://schemas.openxmlformats.org/officeDocument/2006/relationships/image" Target="../media/image42.svg"/><Relationship Id="rId2" Type="http://schemas.openxmlformats.org/officeDocument/2006/relationships/hyperlink" Target="https://www.uni-bamberg.de/rz/dienstleistungen/netz/wlan/eduroa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hyperlink" Target="https://www.uni-bamberg.de/rz/dienstleistungen/netz/vpn/einrichten/" TargetMode="External"/><Relationship Id="rId4" Type="http://schemas.openxmlformats.org/officeDocument/2006/relationships/hyperlink" Target="https://www.uni-bamberg.de/campusprin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Studiforum/about/" TargetMode="External"/><Relationship Id="rId2" Type="http://schemas.openxmlformats.org/officeDocument/2006/relationships/hyperlink" Target="https://www.wg-gesucht.de/wohnungen-in-Bamberg.5.2.1.0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abt-studium/aufgaben/modulhandbuecher/sowi/modulhandbuch-bachelor-soziologie/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studium/im-studium/pruefungs-studienordnungen/" TargetMode="External"/><Relationship Id="rId2" Type="http://schemas.openxmlformats.org/officeDocument/2006/relationships/hyperlink" Target="https://www.uni-bamberg.de/fileadmin/www.abt-studium/Pruefungs-Studienordnungen/SoWi/APO-BWL/APO_SoWi_2020.pdf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tudienberatung/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tudienangebot/news/artikel/fachstudienberatung/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uni-bamberg.de/auslandsamt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ni-bamberg.de/pruefungsamt/flexnow/fn2sss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is.uni-bamberg.de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vc.uni-bamberg.de/enrol/index.php?id=694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iam.uni-bamberg.de/ogitix/unimate/(S(3m1z2bmqh4m5exzopqom3fhv))/Login.aspx?ReturnUrl=%2fOGiTiX%2funimate%2fDefault.aspx" TargetMode="External"/><Relationship Id="rId2" Type="http://schemas.openxmlformats.org/officeDocument/2006/relationships/hyperlink" Target="https://katalog.ub.uni-bamberg.de/ubg-www/Katalog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hyperlink" Target="https://feki.de/" TargetMode="External"/><Relationship Id="rId4" Type="http://schemas.openxmlformats.org/officeDocument/2006/relationships/hyperlink" Target="https://www.uni-bamberg.de/its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is.uni-bamberg.de/form?dsc=anew/tlecture&amp;tdir=sowi&amp;anonymous=1&amp;ref=tlecture&amp;sem=2023w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s://forms.office.com/e/JJLgy6bsWc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hyperlink" Target="http://rootindexing.com/evaluation-metho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E2EF4D-B154-0141-8DA6-B6B9FC00B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de-DE" sz="4800" b="1" dirty="0">
                <a:solidFill>
                  <a:srgbClr val="FFFFFF"/>
                </a:solidFill>
                <a:latin typeface="+mj-lt"/>
                <a:cs typeface="Times"/>
              </a:rPr>
              <a:t>Erstsemestertage Wintersemester 2023/24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7CDF22-F3B0-4B4F-8D32-49D9B65CB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dirty="0">
                <a:latin typeface="+mn-lt"/>
              </a:rPr>
              <a:t>Bachelor </a:t>
            </a:r>
            <a:r>
              <a:rPr lang="en-GB" dirty="0" err="1">
                <a:latin typeface="+mn-lt"/>
              </a:rPr>
              <a:t>Soziologie</a:t>
            </a:r>
            <a:endParaRPr lang="en-GB" dirty="0">
              <a:latin typeface="+mn-lt"/>
            </a:endParaRPr>
          </a:p>
          <a:p>
            <a:pPr algn="l"/>
            <a:r>
              <a:rPr lang="en-GB" dirty="0">
                <a:latin typeface="+mn-lt"/>
              </a:rPr>
              <a:t>Otto-Friedrich Universität Bamberg</a:t>
            </a:r>
          </a:p>
          <a:p>
            <a:pPr algn="l"/>
            <a:r>
              <a:rPr lang="en-GB" dirty="0" err="1">
                <a:latin typeface="+mn-lt"/>
              </a:rPr>
              <a:t>Fakultät</a:t>
            </a:r>
            <a:r>
              <a:rPr lang="en-GB" dirty="0">
                <a:latin typeface="+mn-lt"/>
              </a:rPr>
              <a:t> für </a:t>
            </a:r>
            <a:r>
              <a:rPr lang="en-GB" dirty="0" err="1">
                <a:latin typeface="+mn-lt"/>
              </a:rPr>
              <a:t>Sozial</a:t>
            </a:r>
            <a:r>
              <a:rPr lang="en-GB" dirty="0">
                <a:latin typeface="+mn-lt"/>
              </a:rPr>
              <a:t>- und </a:t>
            </a:r>
            <a:r>
              <a:rPr lang="en-GB" dirty="0" err="1">
                <a:latin typeface="+mn-lt"/>
              </a:rPr>
              <a:t>Wirtschaftswissenschaften</a:t>
            </a:r>
            <a:r>
              <a:rPr lang="en-GB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39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E2EF4D-B154-0141-8DA6-B6B9FC00B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de-DE" sz="4800" b="1" dirty="0">
                <a:solidFill>
                  <a:srgbClr val="FFFFFF"/>
                </a:solidFill>
                <a:latin typeface="+mj-lt"/>
                <a:cs typeface="Times"/>
              </a:rPr>
              <a:t>Zweiter Tag der Erstsemestertage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7CDF22-F3B0-4B4F-8D32-49D9B65CB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en-GB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4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610F5-5C85-6849-34AC-7D4D9200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Was machen wir heute?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5ADDF-5A3D-6305-1811-3DDB2B421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54841" cy="4351338"/>
          </a:xfrm>
        </p:spPr>
        <p:txBody>
          <a:bodyPr/>
          <a:lstStyle/>
          <a:p>
            <a:r>
              <a:rPr lang="de-DE" dirty="0">
                <a:latin typeface="+mn-lt"/>
              </a:rPr>
              <a:t>Einführung in das Universitätsleben</a:t>
            </a:r>
          </a:p>
          <a:p>
            <a:r>
              <a:rPr lang="de-DE" dirty="0">
                <a:latin typeface="+mn-lt"/>
              </a:rPr>
              <a:t>Online-Dienste der Uni Bamberg</a:t>
            </a:r>
          </a:p>
          <a:p>
            <a:r>
              <a:rPr lang="de-DE" dirty="0">
                <a:latin typeface="+mn-lt"/>
              </a:rPr>
              <a:t>Rückmeldung </a:t>
            </a:r>
          </a:p>
          <a:p>
            <a:r>
              <a:rPr lang="de-DE" dirty="0">
                <a:latin typeface="+mn-lt"/>
              </a:rPr>
              <a:t>Studierendenausweis</a:t>
            </a:r>
          </a:p>
          <a:p>
            <a:r>
              <a:rPr lang="de-DE" dirty="0">
                <a:latin typeface="+mn-lt"/>
              </a:rPr>
              <a:t>Einführung ins Soziologiestudium</a:t>
            </a:r>
          </a:p>
          <a:p>
            <a:r>
              <a:rPr lang="de-DE" dirty="0">
                <a:latin typeface="+mn-lt"/>
              </a:rPr>
              <a:t>Studentisches Leben in Bamberg</a:t>
            </a:r>
          </a:p>
          <a:p>
            <a:r>
              <a:rPr lang="de-DE" dirty="0">
                <a:latin typeface="+mn-lt"/>
              </a:rPr>
              <a:t>Stundenplanerstellung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3DA85D0-93DC-B2C9-857C-B7F3C16B6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158" y="3627187"/>
            <a:ext cx="56548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800" dirty="0">
                <a:latin typeface="+mn-lt"/>
                <a:cs typeface="Times"/>
              </a:rPr>
              <a:t>13:15 gemeinsames Mensa-Essen</a:t>
            </a:r>
          </a:p>
          <a:p>
            <a:r>
              <a:rPr lang="de-DE" sz="2800" dirty="0">
                <a:latin typeface="+mn-lt"/>
                <a:cs typeface="Times"/>
              </a:rPr>
              <a:t>14:00 Bibliotheksführung </a:t>
            </a:r>
          </a:p>
          <a:p>
            <a:r>
              <a:rPr lang="de-DE" sz="2800" dirty="0">
                <a:latin typeface="+mn-lt"/>
                <a:cs typeface="Times"/>
              </a:rPr>
              <a:t>20:00 </a:t>
            </a:r>
            <a:r>
              <a:rPr lang="de-DE" dirty="0">
                <a:latin typeface="+mn-lt"/>
                <a:cs typeface="Times"/>
              </a:rPr>
              <a:t>Kneipenabend im </a:t>
            </a:r>
            <a:r>
              <a:rPr lang="de-DE" dirty="0" err="1">
                <a:latin typeface="+mn-lt"/>
                <a:cs typeface="Times"/>
              </a:rPr>
              <a:t>Dude</a:t>
            </a:r>
            <a:endParaRPr lang="de-DE" sz="2800" dirty="0" err="1">
              <a:latin typeface="+mn-lt"/>
              <a:cs typeface="Times"/>
            </a:endParaRPr>
          </a:p>
          <a:p>
            <a:r>
              <a:rPr lang="de-DE" sz="2800" dirty="0">
                <a:latin typeface="+mn-lt"/>
                <a:cs typeface="Times"/>
              </a:rPr>
              <a:t>21:00 </a:t>
            </a:r>
            <a:r>
              <a:rPr lang="de-DE" sz="2800" dirty="0" err="1">
                <a:latin typeface="+mn-lt"/>
                <a:cs typeface="Times"/>
              </a:rPr>
              <a:t>Partycipate</a:t>
            </a:r>
            <a:r>
              <a:rPr lang="de-DE" sz="2800" dirty="0">
                <a:latin typeface="+mn-lt"/>
                <a:cs typeface="Times"/>
              </a:rPr>
              <a:t> im Live-Club</a:t>
            </a:r>
          </a:p>
          <a:p>
            <a:endParaRPr lang="de-DE" dirty="0"/>
          </a:p>
        </p:txBody>
      </p:sp>
      <p:pic>
        <p:nvPicPr>
          <p:cNvPr id="7" name="Grafik 6" descr="Liste Silhouette">
            <a:extLst>
              <a:ext uri="{FF2B5EF4-FFF2-40B4-BE49-F238E27FC236}">
                <a16:creationId xmlns:a16="http://schemas.microsoft.com/office/drawing/2014/main" id="{E25BC743-C41A-5F14-666C-77DF894F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9287" y="1020438"/>
            <a:ext cx="2210375" cy="22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CB1A70B-EED8-D6F5-68A2-9FA4F42E523E}"/>
              </a:ext>
            </a:extLst>
          </p:cNvPr>
          <p:cNvSpPr/>
          <p:nvPr/>
        </p:nvSpPr>
        <p:spPr>
          <a:xfrm>
            <a:off x="1650064" y="1032166"/>
            <a:ext cx="8642555" cy="4613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B7B9849-0466-405F-85E0-B41741EA5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Einführung in das Universitätsleben</a:t>
            </a:r>
          </a:p>
        </p:txBody>
      </p:sp>
      <p:pic>
        <p:nvPicPr>
          <p:cNvPr id="3" name="Grafik 3" descr="Abschlusshut mit einfarbiger Füllung">
            <a:extLst>
              <a:ext uri="{FF2B5EF4-FFF2-40B4-BE49-F238E27FC236}">
                <a16:creationId xmlns:a16="http://schemas.microsoft.com/office/drawing/2014/main" id="{063483E8-06E8-438F-A0FB-0B79C607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3979" y="3338803"/>
            <a:ext cx="1384041" cy="13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54012-D513-D718-E0FD-3520887B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Einführung in das Universitätsleben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CD3EC8-DE95-AFF3-9B1B-31E98D4FC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34600" cy="4351338"/>
          </a:xfrm>
        </p:spPr>
        <p:txBody>
          <a:bodyPr>
            <a:normAutofit/>
          </a:bodyPr>
          <a:lstStyle/>
          <a:p>
            <a:r>
              <a:rPr lang="de-DE" dirty="0">
                <a:latin typeface="+mj-lt"/>
              </a:rPr>
              <a:t>Überblick über die Uni Bamberg</a:t>
            </a:r>
          </a:p>
          <a:p>
            <a:r>
              <a:rPr lang="de-DE" dirty="0">
                <a:latin typeface="+mj-lt"/>
              </a:rPr>
              <a:t>Die Fachschaft</a:t>
            </a:r>
          </a:p>
          <a:p>
            <a:r>
              <a:rPr lang="de-DE" dirty="0">
                <a:latin typeface="+mj-lt"/>
              </a:rPr>
              <a:t>Hochschulwahlen</a:t>
            </a:r>
          </a:p>
          <a:p>
            <a:r>
              <a:rPr lang="de-DE" dirty="0">
                <a:latin typeface="+mj-lt"/>
              </a:rPr>
              <a:t>Die Gebäude</a:t>
            </a:r>
          </a:p>
          <a:p>
            <a:r>
              <a:rPr lang="de-DE" dirty="0">
                <a:latin typeface="+mj-lt"/>
              </a:rPr>
              <a:t>Angebote des Sportzentrums </a:t>
            </a:r>
          </a:p>
          <a:p>
            <a:r>
              <a:rPr lang="de-DE" dirty="0">
                <a:latin typeface="+mj-lt"/>
              </a:rPr>
              <a:t>Online-Dienste</a:t>
            </a:r>
          </a:p>
          <a:p>
            <a:r>
              <a:rPr lang="de-DE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Arial"/>
              </a:rPr>
              <a:t>Rückmeldung und Studierendenausweis</a:t>
            </a:r>
          </a:p>
          <a:p>
            <a:r>
              <a:rPr lang="de-DE" dirty="0">
                <a:latin typeface="+mj-lt"/>
              </a:rPr>
              <a:t>Allgemeines</a:t>
            </a:r>
          </a:p>
          <a:p>
            <a:endParaRPr lang="de-DE" sz="2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de-DE" sz="2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82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Die Universität und Fakultät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2024206"/>
            <a:ext cx="10229851" cy="2530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+mn-lt"/>
                <a:cs typeface="Times"/>
              </a:rPr>
              <a:t>Die Universität Bamberg hat ca. 13.000 Studierende aufgeteilt auf vier Fakultäten </a:t>
            </a:r>
            <a:endParaRPr lang="de-DE" dirty="0">
              <a:latin typeface="+mn-lt"/>
            </a:endParaRPr>
          </a:p>
          <a:p>
            <a:pPr lvl="1"/>
            <a:r>
              <a:rPr lang="de-DE" dirty="0" err="1">
                <a:latin typeface="+mn-lt"/>
                <a:cs typeface="Times"/>
              </a:rPr>
              <a:t>GuK</a:t>
            </a:r>
            <a:r>
              <a:rPr lang="de-DE" dirty="0">
                <a:latin typeface="+mn-lt"/>
                <a:cs typeface="Times"/>
              </a:rPr>
              <a:t> – Geistes- und Kulturwissenschaften </a:t>
            </a:r>
          </a:p>
          <a:p>
            <a:pPr lvl="1"/>
            <a:r>
              <a:rPr lang="de-DE" dirty="0" err="1">
                <a:latin typeface="+mn-lt"/>
                <a:cs typeface="Times"/>
              </a:rPr>
              <a:t>HuWi</a:t>
            </a:r>
            <a:r>
              <a:rPr lang="de-DE" dirty="0">
                <a:latin typeface="+mn-lt"/>
                <a:cs typeface="Times"/>
              </a:rPr>
              <a:t> – Humanwissenschaften </a:t>
            </a:r>
          </a:p>
          <a:p>
            <a:pPr lvl="1"/>
            <a:r>
              <a:rPr lang="de-DE" dirty="0">
                <a:latin typeface="+mn-lt"/>
                <a:cs typeface="Times"/>
              </a:rPr>
              <a:t>WIAI – Wirtschafts- und Angewandte Informatik</a:t>
            </a:r>
          </a:p>
          <a:p>
            <a:pPr lvl="1"/>
            <a:r>
              <a:rPr lang="de-DE" b="1" dirty="0" err="1">
                <a:latin typeface="+mn-lt"/>
                <a:cs typeface="Times"/>
              </a:rPr>
              <a:t>SoWi</a:t>
            </a:r>
            <a:r>
              <a:rPr lang="de-DE" b="1" dirty="0">
                <a:latin typeface="+mn-lt"/>
                <a:cs typeface="Times"/>
              </a:rPr>
              <a:t> – Sozial- und Wirtschaftswissenschaften </a:t>
            </a:r>
          </a:p>
          <a:p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FF7075-682E-B14A-B1C8-B614D5D3C43A}"/>
              </a:ext>
            </a:extLst>
          </p:cNvPr>
          <p:cNvSpPr txBox="1"/>
          <p:nvPr/>
        </p:nvSpPr>
        <p:spPr>
          <a:xfrm>
            <a:off x="1085850" y="4599131"/>
            <a:ext cx="1013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Fakultät </a:t>
            </a:r>
            <a:r>
              <a:rPr lang="de-DE" sz="2400" dirty="0" err="1"/>
              <a:t>SoWi</a:t>
            </a:r>
            <a:r>
              <a:rPr lang="de-DE" sz="2400" dirty="0"/>
              <a:t> besteht aus 8 Bachelor- und 11 Masterstudiengängen in 6 Fachbereichen sowie 49 Lehrstühlen und Professuren</a:t>
            </a:r>
          </a:p>
          <a:p>
            <a:r>
              <a:rPr lang="de-DE" sz="2400" dirty="0">
                <a:hlinkClick r:id="rId2"/>
              </a:rPr>
              <a:t>(Universität Bamberg - Fakultät </a:t>
            </a:r>
            <a:r>
              <a:rPr lang="de-DE" sz="2400" dirty="0" err="1">
                <a:hlinkClick r:id="rId2"/>
              </a:rPr>
              <a:t>SoWi</a:t>
            </a:r>
            <a:r>
              <a:rPr lang="de-DE" sz="2400" dirty="0">
                <a:hlinkClick r:id="rId2"/>
              </a:rPr>
              <a:t>)</a:t>
            </a:r>
            <a:endParaRPr lang="de-DE" sz="2400" b="1" dirty="0"/>
          </a:p>
          <a:p>
            <a:endParaRPr lang="de-DE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AC8FDE9-19AC-E4F3-B8AA-B04E46E6D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878" y="425435"/>
            <a:ext cx="8135451" cy="571748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AFCF5-8072-38E1-FB10-D9AD26F0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25" y="5855335"/>
            <a:ext cx="4807475" cy="1002665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+mn-lt"/>
              </a:rPr>
              <a:t>https://www.uni-bamberg.de/sowi/</a:t>
            </a:r>
          </a:p>
        </p:txBody>
      </p:sp>
    </p:spTree>
    <p:extLst>
      <p:ext uri="{BB962C8B-B14F-4D97-AF65-F5344CB8AC3E}">
        <p14:creationId xmlns:p14="http://schemas.microsoft.com/office/powerpoint/2010/main" val="85855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Die Fachschaft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25" y="1706626"/>
            <a:ext cx="7837331" cy="423449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de-DE" dirty="0">
                <a:latin typeface="+mn-lt"/>
                <a:cs typeface="Times"/>
              </a:rPr>
              <a:t>Ihr habt Fragen, Probleme?     Fachschaft </a:t>
            </a:r>
            <a:r>
              <a:rPr lang="de-DE" dirty="0" err="1">
                <a:latin typeface="+mn-lt"/>
                <a:cs typeface="Times"/>
              </a:rPr>
              <a:t>SoWi</a:t>
            </a:r>
            <a:r>
              <a:rPr lang="de-DE" dirty="0">
                <a:latin typeface="+mn-lt"/>
                <a:cs typeface="Times"/>
              </a:rPr>
              <a:t> als Anlaufstelle!</a:t>
            </a:r>
          </a:p>
          <a:p>
            <a:r>
              <a:rPr lang="de-DE" sz="2900" dirty="0">
                <a:latin typeface="+mn-lt"/>
                <a:ea typeface="Calibri"/>
                <a:cs typeface="Times"/>
              </a:rPr>
              <a:t>Studierendenvertretung der Fakultät </a:t>
            </a:r>
            <a:r>
              <a:rPr lang="de-DE" sz="2900" dirty="0" err="1">
                <a:latin typeface="+mn-lt"/>
                <a:ea typeface="Calibri"/>
                <a:cs typeface="Times"/>
              </a:rPr>
              <a:t>SoWi</a:t>
            </a:r>
            <a:r>
              <a:rPr lang="de-DE" sz="2900" dirty="0">
                <a:latin typeface="+mn-lt"/>
                <a:ea typeface="Calibri"/>
                <a:cs typeface="Times"/>
              </a:rPr>
              <a:t> </a:t>
            </a:r>
          </a:p>
          <a:p>
            <a:r>
              <a:rPr lang="de-DE" dirty="0">
                <a:latin typeface="+mn-lt"/>
                <a:ea typeface="Calibri"/>
                <a:cs typeface="Times"/>
              </a:rPr>
              <a:t>Das findet ihr auf unserer Webseite</a:t>
            </a:r>
          </a:p>
          <a:p>
            <a:pPr lvl="1"/>
            <a:r>
              <a:rPr lang="de-DE" dirty="0">
                <a:latin typeface="+mn-lt"/>
                <a:ea typeface="Calibri"/>
                <a:cs typeface="Times"/>
              </a:rPr>
              <a:t>Unsere Teams und Aufgaben</a:t>
            </a:r>
          </a:p>
          <a:p>
            <a:pPr lvl="1"/>
            <a:r>
              <a:rPr lang="de-DE" dirty="0">
                <a:latin typeface="+mn-lt"/>
                <a:ea typeface="Calibri"/>
                <a:cs typeface="Times"/>
              </a:rPr>
              <a:t>Infos zu allen Studiengängen und Fakultäten</a:t>
            </a:r>
          </a:p>
          <a:p>
            <a:pPr lvl="1"/>
            <a:r>
              <a:rPr lang="de-DE" dirty="0" err="1">
                <a:latin typeface="+mn-lt"/>
                <a:ea typeface="Calibri"/>
                <a:cs typeface="Times"/>
              </a:rPr>
              <a:t>Prüfungsan</a:t>
            </a:r>
            <a:r>
              <a:rPr lang="de-DE" dirty="0">
                <a:latin typeface="+mn-lt"/>
                <a:ea typeface="Calibri"/>
                <a:cs typeface="Times"/>
              </a:rPr>
              <a:t>- und </a:t>
            </a:r>
            <a:r>
              <a:rPr lang="de-DE" dirty="0" err="1">
                <a:latin typeface="+mn-lt"/>
                <a:ea typeface="Calibri"/>
                <a:cs typeface="Times"/>
              </a:rPr>
              <a:t>abmeldephasen</a:t>
            </a:r>
            <a:endParaRPr lang="de-DE" dirty="0">
              <a:latin typeface="+mn-lt"/>
              <a:ea typeface="Calibri"/>
              <a:cs typeface="Times"/>
            </a:endParaRPr>
          </a:p>
          <a:p>
            <a:r>
              <a:rPr lang="de-DE" dirty="0">
                <a:latin typeface="+mn-lt"/>
                <a:cs typeface="Times"/>
              </a:rPr>
              <a:t>Sitzt in Gremien (z.B. Fakultätsrat), Berufungskommissionen (Auswahl neuer </a:t>
            </a:r>
            <a:r>
              <a:rPr lang="de-DE" dirty="0" err="1">
                <a:latin typeface="+mn-lt"/>
                <a:cs typeface="Times"/>
              </a:rPr>
              <a:t>Professor:innen</a:t>
            </a:r>
            <a:r>
              <a:rPr lang="de-DE" dirty="0">
                <a:latin typeface="+mn-lt"/>
                <a:cs typeface="Times"/>
              </a:rPr>
              <a:t>) </a:t>
            </a:r>
          </a:p>
          <a:p>
            <a:r>
              <a:rPr lang="de-DE" dirty="0">
                <a:latin typeface="+mn-lt"/>
                <a:cs typeface="Times"/>
              </a:rPr>
              <a:t>Veranstaltungen dieses Semester:</a:t>
            </a:r>
          </a:p>
          <a:p>
            <a:pPr lvl="1"/>
            <a:r>
              <a:rPr lang="de-DE" dirty="0">
                <a:latin typeface="+mn-lt"/>
                <a:cs typeface="Times"/>
              </a:rPr>
              <a:t>Ersti-Fahrt (10.11-12.11.) </a:t>
            </a:r>
          </a:p>
          <a:p>
            <a:pPr lvl="1"/>
            <a:r>
              <a:rPr lang="de-DE" dirty="0">
                <a:latin typeface="+mn-lt"/>
                <a:cs typeface="Times"/>
              </a:rPr>
              <a:t>Nikolausausschank</a:t>
            </a:r>
          </a:p>
          <a:p>
            <a:pPr lvl="1"/>
            <a:r>
              <a:rPr lang="de-DE" dirty="0">
                <a:latin typeface="+mn-lt"/>
                <a:cs typeface="Times"/>
              </a:rPr>
              <a:t>Die lange Nacht der Statistik</a:t>
            </a:r>
          </a:p>
          <a:p>
            <a:pPr lvl="1"/>
            <a:r>
              <a:rPr lang="en-GB" dirty="0">
                <a:latin typeface="+mn-lt"/>
                <a:cs typeface="Times"/>
              </a:rPr>
              <a:t>Und </a:t>
            </a:r>
            <a:r>
              <a:rPr lang="en-GB" dirty="0" err="1">
                <a:latin typeface="+mn-lt"/>
                <a:cs typeface="Times"/>
              </a:rPr>
              <a:t>vieles</a:t>
            </a:r>
            <a:r>
              <a:rPr lang="en-GB" dirty="0">
                <a:latin typeface="+mn-lt"/>
                <a:cs typeface="Times"/>
              </a:rPr>
              <a:t> </a:t>
            </a:r>
            <a:r>
              <a:rPr lang="en-GB" dirty="0" err="1">
                <a:latin typeface="+mn-lt"/>
                <a:cs typeface="Times"/>
              </a:rPr>
              <a:t>mehr</a:t>
            </a:r>
            <a:r>
              <a:rPr lang="en-GB" dirty="0">
                <a:latin typeface="+mn-lt"/>
                <a:cs typeface="Times"/>
              </a:rPr>
              <a:t> …</a:t>
            </a:r>
            <a:endParaRPr lang="en-GB" sz="2000" dirty="0">
              <a:latin typeface="+mn-lt"/>
              <a:cs typeface="Time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62463A-E406-FD47-B930-996366F7233F}"/>
              </a:ext>
            </a:extLst>
          </p:cNvPr>
          <p:cNvSpPr txBox="1"/>
          <p:nvPr/>
        </p:nvSpPr>
        <p:spPr>
          <a:xfrm>
            <a:off x="9412872" y="958320"/>
            <a:ext cx="196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Times" pitchFamily="2" charset="0"/>
              </a:rPr>
              <a:t>Unsere Webseite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C88B49-C867-5541-87B3-201363D77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050" y="3664854"/>
            <a:ext cx="1890954" cy="190273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88F1DA-2108-AD4F-B4FB-EA8CB2DF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471" y="3306732"/>
            <a:ext cx="378695" cy="38464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7A9A649-642A-5E43-85C5-0A4A3D47C6C6}"/>
              </a:ext>
            </a:extLst>
          </p:cNvPr>
          <p:cNvSpPr txBox="1"/>
          <p:nvPr/>
        </p:nvSpPr>
        <p:spPr>
          <a:xfrm>
            <a:off x="9397940" y="3338449"/>
            <a:ext cx="1988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Times" pitchFamily="2" charset="0"/>
              </a:rPr>
              <a:t>@fssowibamberg</a:t>
            </a:r>
          </a:p>
        </p:txBody>
      </p:sp>
      <p:pic>
        <p:nvPicPr>
          <p:cNvPr id="11" name="Grafik 10" descr="Ein Bild, das Muster, Quadrat, Symmetrie, Kunst enthält.&#10;&#10;Automatisch generierte Beschreibung">
            <a:extLst>
              <a:ext uri="{FF2B5EF4-FFF2-40B4-BE49-F238E27FC236}">
                <a16:creationId xmlns:a16="http://schemas.microsoft.com/office/drawing/2014/main" id="{C2D33FD6-39E8-BE5B-9813-DDE769B3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940" y="1294014"/>
            <a:ext cx="1757433" cy="1766879"/>
          </a:xfrm>
          <a:prstGeom prst="rect">
            <a:avLst/>
          </a:prstGeom>
        </p:spPr>
      </p:pic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EF1A352-8768-AE36-9B7D-A2CA3BDD3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126" y="958320"/>
            <a:ext cx="379111" cy="41879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03E7536-69A9-21C0-98DA-AB752D53ACBB}"/>
              </a:ext>
            </a:extLst>
          </p:cNvPr>
          <p:cNvCxnSpPr/>
          <p:nvPr/>
        </p:nvCxnSpPr>
        <p:spPr>
          <a:xfrm>
            <a:off x="4151376" y="1813560"/>
            <a:ext cx="2316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89EF6-5CA1-B740-B9A8-B056D9FC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Hochschulwahlen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8DF2A0-1E75-3C44-8A71-0F0FF785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870304"/>
            <a:ext cx="10229851" cy="42954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de-DE" dirty="0">
                <a:latin typeface="+mn-lt"/>
                <a:cs typeface="Times"/>
              </a:rPr>
              <a:t>Jährliche Wahl der studentischen </a:t>
            </a:r>
            <a:r>
              <a:rPr lang="de-DE" dirty="0" err="1">
                <a:latin typeface="+mn-lt"/>
                <a:cs typeface="Times"/>
              </a:rPr>
              <a:t>Vertreter:innen</a:t>
            </a:r>
            <a:r>
              <a:rPr lang="de-DE" dirty="0">
                <a:latin typeface="+mn-lt"/>
                <a:cs typeface="Times"/>
              </a:rPr>
              <a:t>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  <a:cs typeface="Times"/>
                <a:sym typeface="Wingdings" pitchFamily="2" charset="2"/>
              </a:rPr>
              <a:t> Juni/Juli</a:t>
            </a:r>
            <a:endParaRPr lang="de-DE" dirty="0">
              <a:latin typeface="+mn-lt"/>
              <a:sym typeface="Wingdings" pitchFamily="2" charset="2"/>
            </a:endParaRPr>
          </a:p>
          <a:p>
            <a:r>
              <a:rPr lang="de-DE" dirty="0">
                <a:latin typeface="+mn-lt"/>
                <a:cs typeface="Times"/>
                <a:sym typeface="Wingdings" pitchFamily="2" charset="2"/>
              </a:rPr>
              <a:t>Wer wird gewählt? </a:t>
            </a:r>
            <a:endParaRPr lang="de-DE" dirty="0">
              <a:latin typeface="+mn-lt"/>
              <a:cs typeface="Times"/>
            </a:endParaRPr>
          </a:p>
          <a:p>
            <a:pPr lvl="1"/>
            <a:r>
              <a:rPr lang="de-DE" dirty="0">
                <a:latin typeface="+mn-lt"/>
                <a:cs typeface="Times"/>
                <a:sym typeface="Wingdings" pitchFamily="2" charset="2"/>
              </a:rPr>
              <a:t>Die neue </a:t>
            </a:r>
            <a:r>
              <a:rPr lang="de-DE" dirty="0" err="1">
                <a:latin typeface="+mn-lt"/>
                <a:cs typeface="Times"/>
                <a:sym typeface="Wingdings" pitchFamily="2" charset="2"/>
              </a:rPr>
              <a:t>Fachschaftsvertretung</a:t>
            </a:r>
            <a:endParaRPr lang="de-DE" dirty="0">
              <a:latin typeface="+mn-lt"/>
              <a:cs typeface="Times"/>
              <a:sym typeface="Wingdings" pitchFamily="2" charset="2"/>
            </a:endParaRPr>
          </a:p>
          <a:p>
            <a:pPr lvl="1"/>
            <a:r>
              <a:rPr lang="de-DE" dirty="0">
                <a:latin typeface="+mn-lt"/>
                <a:cs typeface="Times"/>
                <a:sym typeface="Wingdings" pitchFamily="2" charset="2"/>
              </a:rPr>
              <a:t>Das Studierendenparlament</a:t>
            </a:r>
            <a:endParaRPr lang="de-DE" dirty="0">
              <a:latin typeface="+mn-lt"/>
              <a:cs typeface="Times"/>
            </a:endParaRPr>
          </a:p>
          <a:p>
            <a:pPr lvl="1"/>
            <a:r>
              <a:rPr lang="de-DE" dirty="0">
                <a:latin typeface="+mn-lt"/>
                <a:cs typeface="Times"/>
                <a:sym typeface="Wingdings" pitchFamily="2" charset="2"/>
              </a:rPr>
              <a:t>Die studentischen </a:t>
            </a:r>
            <a:r>
              <a:rPr lang="de-DE" dirty="0" err="1">
                <a:latin typeface="+mn-lt"/>
                <a:cs typeface="Times"/>
                <a:sym typeface="Wingdings" pitchFamily="2" charset="2"/>
              </a:rPr>
              <a:t>Senator:innen</a:t>
            </a:r>
            <a:r>
              <a:rPr lang="de-DE" dirty="0">
                <a:latin typeface="+mn-lt"/>
                <a:cs typeface="Times"/>
                <a:sym typeface="Wingdings" pitchFamily="2" charset="2"/>
              </a:rPr>
              <a:t> </a:t>
            </a:r>
            <a:endParaRPr lang="de-DE" dirty="0">
              <a:latin typeface="+mn-lt"/>
              <a:cs typeface="Times"/>
            </a:endParaRPr>
          </a:p>
          <a:p>
            <a:r>
              <a:rPr lang="de-DE" dirty="0">
                <a:latin typeface="+mn-lt"/>
                <a:cs typeface="Times"/>
                <a:sym typeface="Wingdings" pitchFamily="2" charset="2"/>
              </a:rPr>
              <a:t>Wer darf wählen? </a:t>
            </a:r>
            <a:endParaRPr lang="de-DE" dirty="0">
              <a:latin typeface="+mn-lt"/>
              <a:cs typeface="Times"/>
            </a:endParaRPr>
          </a:p>
          <a:p>
            <a:pPr lvl="1"/>
            <a:r>
              <a:rPr lang="de-DE" dirty="0">
                <a:latin typeface="+mn-lt"/>
                <a:cs typeface="Times"/>
                <a:sym typeface="Wingdings" pitchFamily="2" charset="2"/>
              </a:rPr>
              <a:t>Immatrikulierte Studierende </a:t>
            </a:r>
            <a:endParaRPr lang="de-DE" dirty="0">
              <a:latin typeface="+mn-lt"/>
              <a:cs typeface="Times"/>
            </a:endParaRPr>
          </a:p>
          <a:p>
            <a:pPr lvl="1"/>
            <a:r>
              <a:rPr lang="de-DE" dirty="0">
                <a:latin typeface="+mn-lt"/>
                <a:cs typeface="Times"/>
                <a:sym typeface="Wingdings" pitchFamily="2" charset="2"/>
              </a:rPr>
              <a:t>Jede/r darf überall und jeden wählen, allerdings nur die eigene Fachschaft</a:t>
            </a:r>
            <a:endParaRPr lang="de-DE" dirty="0">
              <a:latin typeface="+mn-lt"/>
              <a:cs typeface="Times"/>
            </a:endParaRPr>
          </a:p>
          <a:p>
            <a:pPr lvl="1"/>
            <a:r>
              <a:rPr lang="de-DE" dirty="0">
                <a:latin typeface="+mn-lt"/>
                <a:cs typeface="Times"/>
                <a:sym typeface="Wingdings" pitchFamily="2" charset="2"/>
              </a:rPr>
              <a:t>Studierendenparlament und </a:t>
            </a:r>
            <a:r>
              <a:rPr lang="de-DE" dirty="0" err="1">
                <a:latin typeface="+mn-lt"/>
                <a:cs typeface="Times"/>
                <a:sym typeface="Wingdings" pitchFamily="2" charset="2"/>
              </a:rPr>
              <a:t>Senator:innen</a:t>
            </a:r>
            <a:r>
              <a:rPr lang="de-DE" dirty="0">
                <a:latin typeface="+mn-lt"/>
                <a:cs typeface="Times"/>
                <a:sym typeface="Wingdings" pitchFamily="2" charset="2"/>
              </a:rPr>
              <a:t> sind fakultätsübergreifend </a:t>
            </a:r>
            <a:endParaRPr lang="de-DE" dirty="0">
              <a:latin typeface="+mn-lt"/>
              <a:cs typeface="Times"/>
            </a:endParaRPr>
          </a:p>
          <a:p>
            <a:r>
              <a:rPr lang="de-DE" b="1" dirty="0">
                <a:latin typeface="+mn-lt"/>
                <a:cs typeface="Times"/>
                <a:sym typeface="Wingdings" pitchFamily="2" charset="2"/>
              </a:rPr>
              <a:t>Warum ist wählen wichtig?</a:t>
            </a:r>
            <a:endParaRPr lang="de-DE" b="1" dirty="0">
              <a:latin typeface="+mn-lt"/>
              <a:cs typeface="Times"/>
            </a:endParaRPr>
          </a:p>
          <a:p>
            <a:pPr lvl="1"/>
            <a:r>
              <a:rPr lang="de-DE" dirty="0">
                <a:latin typeface="+mn-lt"/>
                <a:cs typeface="Times"/>
                <a:sym typeface="Wingdings" pitchFamily="2" charset="2"/>
              </a:rPr>
              <a:t>Aktive und demokratische Mitbestimmung an dem eigenen studentischen Leben</a:t>
            </a:r>
            <a:endParaRPr lang="de-DE" dirty="0">
              <a:latin typeface="+mn-lt"/>
              <a:cs typeface="Times"/>
            </a:endParaRPr>
          </a:p>
          <a:p>
            <a:pPr lvl="1"/>
            <a:r>
              <a:rPr lang="de-DE" dirty="0">
                <a:latin typeface="+mn-lt"/>
                <a:cs typeface="Times"/>
                <a:sym typeface="Wingdings" pitchFamily="2" charset="2"/>
              </a:rPr>
              <a:t>Je mehr Stimmen man hat, desto mehr Stimme hat man!</a:t>
            </a:r>
            <a:endParaRPr lang="de-DE" dirty="0">
              <a:latin typeface="+mn-lt"/>
              <a:cs typeface="Times"/>
            </a:endParaRPr>
          </a:p>
        </p:txBody>
      </p:sp>
      <p:pic>
        <p:nvPicPr>
          <p:cNvPr id="7" name="Grafik 6" descr="Person mit Idee Silhouette">
            <a:extLst>
              <a:ext uri="{FF2B5EF4-FFF2-40B4-BE49-F238E27FC236}">
                <a16:creationId xmlns:a16="http://schemas.microsoft.com/office/drawing/2014/main" id="{32247726-9CF1-EB89-4E72-EBEE7AB2D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6990" y="498828"/>
            <a:ext cx="1520189" cy="15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16DD66F-83E2-449D-B937-663A80554FF0}"/>
              </a:ext>
            </a:extLst>
          </p:cNvPr>
          <p:cNvSpPr/>
          <p:nvPr/>
        </p:nvSpPr>
        <p:spPr>
          <a:xfrm>
            <a:off x="388619" y="5461678"/>
            <a:ext cx="3972219" cy="35456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39FCFF-FAF8-4BE4-9E3D-DA227E2C7F80}"/>
              </a:ext>
            </a:extLst>
          </p:cNvPr>
          <p:cNvSpPr/>
          <p:nvPr/>
        </p:nvSpPr>
        <p:spPr>
          <a:xfrm>
            <a:off x="388619" y="1900527"/>
            <a:ext cx="3972219" cy="35456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619E3B-88AC-4C67-962E-CD3A483DDAB0}"/>
              </a:ext>
            </a:extLst>
          </p:cNvPr>
          <p:cNvSpPr/>
          <p:nvPr/>
        </p:nvSpPr>
        <p:spPr>
          <a:xfrm>
            <a:off x="388621" y="2407345"/>
            <a:ext cx="3972218" cy="2649894"/>
          </a:xfrm>
          <a:prstGeom prst="rect">
            <a:avLst/>
          </a:prstGeom>
          <a:solidFill>
            <a:srgbClr val="FACD3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1"/>
            <a:ext cx="10834150" cy="1133403"/>
          </a:xfrm>
        </p:spPr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Die Gebäude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825624"/>
            <a:ext cx="4080317" cy="4240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n-lt"/>
                <a:cs typeface="Times"/>
              </a:rPr>
              <a:t>1: </a:t>
            </a:r>
            <a:r>
              <a:rPr lang="en-GB" sz="2400" dirty="0" err="1">
                <a:latin typeface="+mn-lt"/>
                <a:cs typeface="Times"/>
              </a:rPr>
              <a:t>Innenstadt</a:t>
            </a:r>
            <a:r>
              <a:rPr lang="en-GB" sz="2400" dirty="0">
                <a:latin typeface="+mn-lt"/>
                <a:cs typeface="Times"/>
              </a:rPr>
              <a:t> </a:t>
            </a:r>
            <a:r>
              <a:rPr lang="en-GB" sz="1800" dirty="0">
                <a:latin typeface="+mn-lt"/>
                <a:cs typeface="Times"/>
              </a:rPr>
              <a:t>(</a:t>
            </a:r>
            <a:r>
              <a:rPr lang="en-GB" sz="1800" dirty="0" err="1">
                <a:latin typeface="+mn-lt"/>
                <a:cs typeface="Times"/>
              </a:rPr>
              <a:t>GuK</a:t>
            </a:r>
            <a:r>
              <a:rPr lang="en-GB" sz="1800" dirty="0">
                <a:latin typeface="+mn-lt"/>
                <a:cs typeface="Times"/>
              </a:rPr>
              <a:t> &amp; </a:t>
            </a:r>
            <a:r>
              <a:rPr lang="en-GB" sz="1800" dirty="0" err="1">
                <a:latin typeface="+mn-lt"/>
                <a:cs typeface="Times"/>
              </a:rPr>
              <a:t>HuWi</a:t>
            </a:r>
            <a:r>
              <a:rPr lang="en-GB" sz="1800" dirty="0">
                <a:latin typeface="+mn-lt"/>
                <a:cs typeface="Times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+mn-lt"/>
              <a:cs typeface="Times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  <a:cs typeface="Times"/>
              </a:rPr>
              <a:t>2: Feki</a:t>
            </a:r>
          </a:p>
          <a:p>
            <a:pPr marL="0" indent="0">
              <a:buNone/>
            </a:pPr>
            <a:r>
              <a:rPr lang="en-GB" sz="2400" dirty="0">
                <a:latin typeface="+mn-lt"/>
                <a:cs typeface="Times"/>
              </a:rPr>
              <a:t>- F21 </a:t>
            </a:r>
            <a:r>
              <a:rPr lang="en-GB" sz="2400" dirty="0" err="1">
                <a:latin typeface="+mn-lt"/>
                <a:cs typeface="Times"/>
              </a:rPr>
              <a:t>Feldkirchenstraße</a:t>
            </a:r>
            <a:r>
              <a:rPr lang="en-GB" sz="2400" dirty="0">
                <a:latin typeface="+mn-lt"/>
                <a:cs typeface="Times"/>
              </a:rPr>
              <a:t> 21 </a:t>
            </a:r>
            <a:endParaRPr lang="en-GB" dirty="0">
              <a:latin typeface="+mn-lt"/>
              <a:cs typeface="Times" pitchFamily="2" charset="0"/>
            </a:endParaRPr>
          </a:p>
          <a:p>
            <a:pPr marL="0" indent="0">
              <a:buNone/>
            </a:pPr>
            <a:r>
              <a:rPr lang="en-GB" sz="1800" dirty="0">
                <a:latin typeface="+mn-lt"/>
                <a:cs typeface="Times"/>
              </a:rPr>
              <a:t>(</a:t>
            </a:r>
            <a:r>
              <a:rPr lang="en-GB" sz="1800" dirty="0" err="1">
                <a:latin typeface="+mn-lt"/>
                <a:cs typeface="Times"/>
              </a:rPr>
              <a:t>Fachschaftsraum</a:t>
            </a:r>
            <a:r>
              <a:rPr lang="en-GB" sz="1800" dirty="0">
                <a:latin typeface="+mn-lt"/>
                <a:cs typeface="Times"/>
              </a:rPr>
              <a:t> F21/00.18, </a:t>
            </a:r>
            <a:r>
              <a:rPr lang="en-GB" sz="1800" dirty="0" err="1">
                <a:latin typeface="+mn-lt"/>
                <a:cs typeface="Times"/>
              </a:rPr>
              <a:t>SoWi</a:t>
            </a:r>
            <a:r>
              <a:rPr lang="en-GB" sz="1800" dirty="0">
                <a:latin typeface="+mn-lt"/>
                <a:cs typeface="Times"/>
              </a:rPr>
              <a:t>, RZ)</a:t>
            </a:r>
          </a:p>
          <a:p>
            <a:pPr marL="0" indent="0">
              <a:buNone/>
            </a:pPr>
            <a:r>
              <a:rPr lang="en-GB" sz="2400" dirty="0">
                <a:latin typeface="+mn-lt"/>
                <a:cs typeface="Times"/>
              </a:rPr>
              <a:t>- KÄ7 </a:t>
            </a:r>
            <a:r>
              <a:rPr lang="en-GB" sz="2400" dirty="0" err="1">
                <a:latin typeface="+mn-lt"/>
                <a:cs typeface="Times"/>
              </a:rPr>
              <a:t>Kärntenstraße</a:t>
            </a:r>
            <a:r>
              <a:rPr lang="en-GB" sz="2400" dirty="0">
                <a:latin typeface="+mn-lt"/>
                <a:cs typeface="Times"/>
              </a:rPr>
              <a:t> 7 </a:t>
            </a:r>
          </a:p>
          <a:p>
            <a:pPr marL="0" indent="0">
              <a:buNone/>
            </a:pPr>
            <a:endParaRPr lang="en-GB" sz="2400" dirty="0">
              <a:latin typeface="+mn-lt"/>
              <a:cs typeface="Times"/>
            </a:endParaRPr>
          </a:p>
          <a:p>
            <a:pPr marL="0" indent="0">
              <a:buNone/>
            </a:pPr>
            <a:endParaRPr lang="en-GB" sz="2400" dirty="0">
              <a:latin typeface="+mn-lt"/>
              <a:cs typeface="Times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  <a:cs typeface="Times"/>
              </a:rPr>
              <a:t>3: Erba </a:t>
            </a:r>
            <a:r>
              <a:rPr lang="en-GB" sz="1800" dirty="0">
                <a:latin typeface="+mn-lt"/>
                <a:cs typeface="Times"/>
              </a:rPr>
              <a:t>(WIAI, </a:t>
            </a:r>
            <a:r>
              <a:rPr lang="en-GB" sz="1800" dirty="0" err="1">
                <a:latin typeface="+mn-lt"/>
                <a:cs typeface="Times"/>
              </a:rPr>
              <a:t>Sprachenzentrum</a:t>
            </a:r>
            <a:r>
              <a:rPr lang="en-GB" sz="1800" dirty="0">
                <a:latin typeface="+mn-lt"/>
                <a:cs typeface="Times"/>
              </a:rPr>
              <a:t>, KoWI)</a:t>
            </a:r>
          </a:p>
          <a:p>
            <a:pPr marL="0" indent="0">
              <a:buNone/>
            </a:pPr>
            <a:endParaRPr lang="en-GB" dirty="0">
              <a:cs typeface="Times" pitchFamily="2" charset="0"/>
            </a:endParaRPr>
          </a:p>
        </p:txBody>
      </p:sp>
      <p:pic>
        <p:nvPicPr>
          <p:cNvPr id="5" name="Grafik 4" descr="Ein Bild, das Text, Karte, Uhr, drinnen enthält.&#10;&#10;Automatisch generierte Beschreibung">
            <a:extLst>
              <a:ext uri="{FF2B5EF4-FFF2-40B4-BE49-F238E27FC236}">
                <a16:creationId xmlns:a16="http://schemas.microsoft.com/office/drawing/2014/main" id="{36B8DF97-86D2-3140-95F6-96174AC1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37" y="1328196"/>
            <a:ext cx="6946902" cy="45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>
            <a:normAutofit/>
          </a:bodyPr>
          <a:lstStyle/>
          <a:p>
            <a:r>
              <a:rPr lang="de-DE" b="1" dirty="0">
                <a:latin typeface="+mn-lt"/>
              </a:rPr>
              <a:t>Weitere wichtige Gebäude an der </a:t>
            </a:r>
            <a:r>
              <a:rPr lang="de-DE" b="1" dirty="0" err="1">
                <a:latin typeface="+mn-lt"/>
              </a:rPr>
              <a:t>Feki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+mn-lt"/>
                <a:cs typeface="Times"/>
              </a:rPr>
              <a:t>RZ – </a:t>
            </a:r>
            <a:r>
              <a:rPr lang="en-GB" dirty="0" err="1">
                <a:latin typeface="+mn-lt"/>
                <a:cs typeface="Times"/>
              </a:rPr>
              <a:t>Rechenzentrum</a:t>
            </a:r>
            <a:r>
              <a:rPr lang="en-GB" dirty="0">
                <a:latin typeface="+mn-lt"/>
                <a:cs typeface="Times"/>
              </a:rPr>
              <a:t> 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cs typeface="Times"/>
              </a:rPr>
              <a:t>FG1 – BA</a:t>
            </a:r>
            <a:r>
              <a:rPr lang="en-GB" sz="2000" dirty="0">
                <a:latin typeface="+mn-lt"/>
                <a:cs typeface="Times"/>
              </a:rPr>
              <a:t>(</a:t>
            </a:r>
            <a:r>
              <a:rPr lang="en-GB" sz="2000" dirty="0" err="1">
                <a:latin typeface="+mn-lt"/>
                <a:cs typeface="Times"/>
              </a:rPr>
              <a:t>mberg</a:t>
            </a:r>
            <a:r>
              <a:rPr lang="en-GB" sz="2000" dirty="0">
                <a:latin typeface="+mn-lt"/>
                <a:cs typeface="Times"/>
              </a:rPr>
              <a:t>)</a:t>
            </a:r>
            <a:r>
              <a:rPr lang="en-GB" dirty="0">
                <a:latin typeface="+mn-lt"/>
                <a:cs typeface="Times"/>
              </a:rPr>
              <a:t>G</a:t>
            </a:r>
            <a:r>
              <a:rPr lang="en-GB" sz="2000" dirty="0">
                <a:latin typeface="+mn-lt"/>
                <a:cs typeface="Times"/>
              </a:rPr>
              <a:t>(</a:t>
            </a:r>
            <a:r>
              <a:rPr lang="en-GB" sz="2000" dirty="0" err="1">
                <a:latin typeface="+mn-lt"/>
                <a:cs typeface="Times"/>
              </a:rPr>
              <a:t>raduate</a:t>
            </a:r>
            <a:r>
              <a:rPr lang="en-GB" sz="2000" dirty="0">
                <a:latin typeface="+mn-lt"/>
                <a:cs typeface="Times"/>
              </a:rPr>
              <a:t>)</a:t>
            </a:r>
            <a:r>
              <a:rPr lang="en-GB" dirty="0">
                <a:latin typeface="+mn-lt"/>
                <a:cs typeface="Times"/>
              </a:rPr>
              <a:t>S</a:t>
            </a:r>
            <a:r>
              <a:rPr lang="en-GB" sz="2000" dirty="0">
                <a:latin typeface="+mn-lt"/>
                <a:cs typeface="Times"/>
              </a:rPr>
              <a:t>(</a:t>
            </a:r>
            <a:r>
              <a:rPr lang="en-GB" sz="2000" dirty="0" err="1">
                <a:latin typeface="+mn-lt"/>
                <a:cs typeface="Times"/>
              </a:rPr>
              <a:t>chool</a:t>
            </a:r>
            <a:r>
              <a:rPr lang="en-GB" sz="2000" dirty="0">
                <a:latin typeface="+mn-lt"/>
                <a:cs typeface="Times"/>
              </a:rPr>
              <a:t> of)</a:t>
            </a:r>
            <a:r>
              <a:rPr lang="en-GB" dirty="0">
                <a:latin typeface="+mn-lt"/>
                <a:cs typeface="Times"/>
              </a:rPr>
              <a:t>S</a:t>
            </a:r>
            <a:r>
              <a:rPr lang="en-GB" sz="2000" dirty="0">
                <a:latin typeface="+mn-lt"/>
                <a:cs typeface="Times"/>
              </a:rPr>
              <a:t>(</a:t>
            </a:r>
            <a:r>
              <a:rPr lang="en-GB" sz="2000" dirty="0" err="1">
                <a:latin typeface="+mn-lt"/>
                <a:cs typeface="Times"/>
              </a:rPr>
              <a:t>ocial</a:t>
            </a:r>
            <a:r>
              <a:rPr lang="en-GB" sz="2000" dirty="0">
                <a:latin typeface="+mn-lt"/>
                <a:cs typeface="Times"/>
              </a:rPr>
              <a:t> Science)</a:t>
            </a:r>
            <a:r>
              <a:rPr lang="en-GB" dirty="0">
                <a:latin typeface="+mn-lt"/>
                <a:cs typeface="Times"/>
              </a:rPr>
              <a:t>, </a:t>
            </a:r>
          </a:p>
          <a:p>
            <a:pPr marL="0" indent="0">
              <a:buNone/>
            </a:pPr>
            <a:r>
              <a:rPr lang="en-GB" dirty="0">
                <a:latin typeface="+mn-lt"/>
                <a:cs typeface="Times"/>
              </a:rPr>
              <a:t>              </a:t>
            </a:r>
            <a:r>
              <a:rPr lang="en-GB" dirty="0" err="1">
                <a:latin typeface="+mn-lt"/>
                <a:cs typeface="Times"/>
              </a:rPr>
              <a:t>Vorlesungsraum</a:t>
            </a:r>
            <a:r>
              <a:rPr lang="en-GB" dirty="0">
                <a:latin typeface="+mn-lt"/>
                <a:cs typeface="Times"/>
              </a:rPr>
              <a:t> </a:t>
            </a:r>
            <a:endParaRPr lang="en-GB" dirty="0">
              <a:latin typeface="+mn-lt"/>
              <a:cs typeface="Times" pitchFamily="2" charset="0"/>
            </a:endParaRPr>
          </a:p>
          <a:p>
            <a:r>
              <a:rPr lang="en-GB" dirty="0">
                <a:latin typeface="+mn-lt"/>
                <a:cs typeface="Times"/>
              </a:rPr>
              <a:t>FG2 – </a:t>
            </a:r>
            <a:r>
              <a:rPr lang="en-GB" dirty="0" err="1">
                <a:latin typeface="+mn-lt"/>
                <a:cs typeface="Times"/>
              </a:rPr>
              <a:t>Sporttrakt</a:t>
            </a:r>
            <a:r>
              <a:rPr lang="en-GB" dirty="0">
                <a:latin typeface="+mn-lt"/>
                <a:cs typeface="Times"/>
              </a:rPr>
              <a:t> </a:t>
            </a:r>
          </a:p>
          <a:p>
            <a:r>
              <a:rPr lang="en-GB" dirty="0">
                <a:latin typeface="+mn-lt"/>
                <a:cs typeface="Times"/>
              </a:rPr>
              <a:t>FMA – </a:t>
            </a:r>
            <a:r>
              <a:rPr lang="en-GB" dirty="0" err="1">
                <a:latin typeface="+mn-lt"/>
                <a:cs typeface="Times"/>
              </a:rPr>
              <a:t>Seminarräume</a:t>
            </a:r>
            <a:r>
              <a:rPr lang="en-GB" dirty="0">
                <a:latin typeface="+mn-lt"/>
                <a:cs typeface="Times"/>
              </a:rPr>
              <a:t>, </a:t>
            </a:r>
            <a:r>
              <a:rPr lang="en-GB" dirty="0" err="1">
                <a:latin typeface="+mn-lt"/>
                <a:cs typeface="Times"/>
              </a:rPr>
              <a:t>Lehrstühle</a:t>
            </a:r>
            <a:r>
              <a:rPr lang="en-GB" dirty="0">
                <a:latin typeface="+mn-lt"/>
                <a:cs typeface="Times"/>
              </a:rPr>
              <a:t>  </a:t>
            </a:r>
            <a:endParaRPr lang="en-GB" dirty="0">
              <a:latin typeface="+mn-lt"/>
              <a:cs typeface="Times" pitchFamily="2" charset="0"/>
            </a:endParaRPr>
          </a:p>
          <a:p>
            <a:r>
              <a:rPr lang="en-GB" dirty="0">
                <a:latin typeface="+mn-lt"/>
              </a:rPr>
              <a:t>TB3 – </a:t>
            </a:r>
            <a:r>
              <a:rPr lang="en-GB" dirty="0" err="1">
                <a:latin typeface="+mn-lt"/>
              </a:rPr>
              <a:t>Teilbibliothek</a:t>
            </a:r>
            <a:r>
              <a:rPr lang="en-GB" dirty="0">
                <a:latin typeface="+mn-lt"/>
              </a:rPr>
              <a:t> 3 </a:t>
            </a:r>
          </a:p>
          <a:p>
            <a:r>
              <a:rPr lang="en-GB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GB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Standorte</a:t>
            </a:r>
            <a:r>
              <a:rPr lang="en-GB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fik 4" descr="Ein Bild, das Karte enthält.&#10;&#10;Beschreibung automatisch generiert.">
            <a:extLst>
              <a:ext uri="{FF2B5EF4-FFF2-40B4-BE49-F238E27FC236}">
                <a16:creationId xmlns:a16="http://schemas.microsoft.com/office/drawing/2014/main" id="{C92F38A5-6E83-4D2B-88DF-5861FD1A3F8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851197" y="1685116"/>
            <a:ext cx="3962400" cy="418147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B2AFB9C-4042-4043-BA53-222E7A5B6609}"/>
              </a:ext>
            </a:extLst>
          </p:cNvPr>
          <p:cNvSpPr/>
          <p:nvPr/>
        </p:nvSpPr>
        <p:spPr>
          <a:xfrm>
            <a:off x="1233273" y="1939958"/>
            <a:ext cx="522514" cy="32346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ADAD84-4309-49E1-AECE-6C4B76CA8A06}"/>
              </a:ext>
            </a:extLst>
          </p:cNvPr>
          <p:cNvSpPr/>
          <p:nvPr/>
        </p:nvSpPr>
        <p:spPr>
          <a:xfrm rot="3787758">
            <a:off x="9873611" y="2775022"/>
            <a:ext cx="665366" cy="2770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B6AA52-7CD1-42CC-9C03-F6D6EFD8C032}"/>
              </a:ext>
            </a:extLst>
          </p:cNvPr>
          <p:cNvSpPr/>
          <p:nvPr/>
        </p:nvSpPr>
        <p:spPr>
          <a:xfrm>
            <a:off x="1233273" y="2433438"/>
            <a:ext cx="640702" cy="323461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D3F9D8-241D-4A9A-AFF4-C0A0113B95DA}"/>
              </a:ext>
            </a:extLst>
          </p:cNvPr>
          <p:cNvSpPr/>
          <p:nvPr/>
        </p:nvSpPr>
        <p:spPr>
          <a:xfrm rot="19978710">
            <a:off x="8908941" y="3661556"/>
            <a:ext cx="505830" cy="2503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AE67ECF-DF8B-4B49-A7AE-B1EC22CBC92A}"/>
              </a:ext>
            </a:extLst>
          </p:cNvPr>
          <p:cNvSpPr/>
          <p:nvPr/>
        </p:nvSpPr>
        <p:spPr>
          <a:xfrm>
            <a:off x="1205825" y="3463274"/>
            <a:ext cx="690465" cy="32346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39E8E22-98F6-481E-82F0-B1E48EBDFD6D}"/>
              </a:ext>
            </a:extLst>
          </p:cNvPr>
          <p:cNvSpPr/>
          <p:nvPr/>
        </p:nvSpPr>
        <p:spPr>
          <a:xfrm rot="19978710">
            <a:off x="8653659" y="3210386"/>
            <a:ext cx="567860" cy="2503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EE13BBF-A0CF-4F82-83D0-A0862FE11F61}"/>
              </a:ext>
            </a:extLst>
          </p:cNvPr>
          <p:cNvSpPr/>
          <p:nvPr/>
        </p:nvSpPr>
        <p:spPr>
          <a:xfrm>
            <a:off x="1233273" y="3990599"/>
            <a:ext cx="827315" cy="3234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39DEFA6-354E-4B1A-8105-F37A3024BEC6}"/>
              </a:ext>
            </a:extLst>
          </p:cNvPr>
          <p:cNvSpPr/>
          <p:nvPr/>
        </p:nvSpPr>
        <p:spPr>
          <a:xfrm rot="19978710">
            <a:off x="9134431" y="4071136"/>
            <a:ext cx="541937" cy="26358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40142EE-45EC-44EE-87D9-6F3662FE66F8}"/>
              </a:ext>
            </a:extLst>
          </p:cNvPr>
          <p:cNvSpPr/>
          <p:nvPr/>
        </p:nvSpPr>
        <p:spPr>
          <a:xfrm>
            <a:off x="1233273" y="4496203"/>
            <a:ext cx="690466" cy="32346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E45D43-CB52-4DED-BC37-3816D2A7E2FF}"/>
              </a:ext>
            </a:extLst>
          </p:cNvPr>
          <p:cNvSpPr/>
          <p:nvPr/>
        </p:nvSpPr>
        <p:spPr>
          <a:xfrm rot="19911795">
            <a:off x="9478971" y="4720259"/>
            <a:ext cx="607446" cy="54755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744614B-BA30-4E6D-A8A8-E588B99709DE}"/>
              </a:ext>
            </a:extLst>
          </p:cNvPr>
          <p:cNvCxnSpPr>
            <a:cxnSpLocks/>
          </p:cNvCxnSpPr>
          <p:nvPr/>
        </p:nvCxnSpPr>
        <p:spPr>
          <a:xfrm flipH="1" flipV="1">
            <a:off x="10137631" y="1725726"/>
            <a:ext cx="225569" cy="828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CA21C13-CEDE-41D9-B337-8A0490D92F16}"/>
              </a:ext>
            </a:extLst>
          </p:cNvPr>
          <p:cNvSpPr txBox="1"/>
          <p:nvPr/>
        </p:nvSpPr>
        <p:spPr>
          <a:xfrm>
            <a:off x="10050045" y="1060625"/>
            <a:ext cx="173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Richtung </a:t>
            </a:r>
            <a:r>
              <a:rPr lang="de-DE" err="1"/>
              <a:t>Kärntenstraße</a:t>
            </a:r>
            <a:r>
              <a:rPr lang="de-DE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8494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D32D8-D845-1249-B2C3-E13D850A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/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Ablauf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der EET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AB4038-AB68-0B4B-8CDB-B763986AD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728" y="1825625"/>
            <a:ext cx="506423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>
                <a:latin typeface="+mn-lt"/>
              </a:rPr>
              <a:t>Heute</a:t>
            </a:r>
          </a:p>
          <a:p>
            <a:r>
              <a:rPr lang="de-DE" sz="3200" dirty="0">
                <a:latin typeface="+mn-lt"/>
              </a:rPr>
              <a:t>Rund ums Tutorium</a:t>
            </a:r>
          </a:p>
          <a:p>
            <a:r>
              <a:rPr lang="de-DE" sz="3200" dirty="0">
                <a:latin typeface="+mn-lt"/>
              </a:rPr>
              <a:t>Vorstellungsrunde</a:t>
            </a:r>
          </a:p>
          <a:p>
            <a:r>
              <a:rPr lang="de-DE" sz="3200" dirty="0">
                <a:latin typeface="+mn-lt"/>
              </a:rPr>
              <a:t>Was brauche ich morgen?</a:t>
            </a:r>
          </a:p>
          <a:p>
            <a:r>
              <a:rPr lang="de-DE" sz="3200" dirty="0">
                <a:latin typeface="+mn-lt"/>
              </a:rPr>
              <a:t>Stadtführung</a:t>
            </a:r>
          </a:p>
          <a:p>
            <a:r>
              <a:rPr lang="de-DE" sz="3200" dirty="0">
                <a:latin typeface="+mn-lt"/>
                <a:cs typeface="Times"/>
              </a:rPr>
              <a:t>Hochschulnahe Gruppen Vorstellung</a:t>
            </a:r>
          </a:p>
          <a:p>
            <a:endParaRPr lang="de-DE" sz="3200" dirty="0">
              <a:latin typeface="+mn-lt"/>
            </a:endParaRPr>
          </a:p>
          <a:p>
            <a:endParaRPr lang="de-DE" sz="3200" dirty="0">
              <a:latin typeface="+mn-lt"/>
            </a:endParaRPr>
          </a:p>
          <a:p>
            <a:pPr marL="0" indent="0">
              <a:buNone/>
            </a:pPr>
            <a:endParaRPr lang="de-DE" sz="3200" dirty="0">
              <a:latin typeface="Times" pitchFamily="2" charset="0"/>
            </a:endParaRPr>
          </a:p>
          <a:p>
            <a:pPr marL="0" indent="0">
              <a:buNone/>
            </a:pPr>
            <a:endParaRPr lang="de-DE" dirty="0">
              <a:latin typeface="Times" pitchFamily="2" charset="0"/>
            </a:endParaRPr>
          </a:p>
          <a:p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6B015B-CBBD-A441-A510-431E9CE4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4520" y="1814440"/>
            <a:ext cx="675618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>
                <a:latin typeface="+mn-lt"/>
                <a:cs typeface="Times"/>
              </a:rPr>
              <a:t>Morgen</a:t>
            </a:r>
          </a:p>
          <a:p>
            <a:r>
              <a:rPr lang="de-DE" sz="3200" dirty="0">
                <a:latin typeface="+mn-lt"/>
                <a:cs typeface="Times"/>
              </a:rPr>
              <a:t>11:00 Einführung in das </a:t>
            </a:r>
            <a:br>
              <a:rPr lang="de-DE" sz="3200" dirty="0">
                <a:latin typeface="+mn-lt"/>
                <a:cs typeface="Times"/>
              </a:rPr>
            </a:br>
            <a:r>
              <a:rPr lang="de-DE" sz="3200" dirty="0">
                <a:latin typeface="+mn-lt"/>
                <a:cs typeface="Times"/>
              </a:rPr>
              <a:t>           Universitätsleben</a:t>
            </a:r>
          </a:p>
          <a:p>
            <a:r>
              <a:rPr lang="de-DE" sz="3200" dirty="0">
                <a:latin typeface="+mn-lt"/>
                <a:cs typeface="Times"/>
              </a:rPr>
              <a:t>12:00 Erstellung des Stundenplans</a:t>
            </a:r>
          </a:p>
          <a:p>
            <a:r>
              <a:rPr lang="de-DE" sz="3200" dirty="0">
                <a:latin typeface="+mn-lt"/>
                <a:cs typeface="Times"/>
              </a:rPr>
              <a:t>13:15 gemeinsames Mensa-Essen</a:t>
            </a:r>
          </a:p>
          <a:p>
            <a:r>
              <a:rPr lang="de-DE" sz="3200" dirty="0">
                <a:latin typeface="+mn-lt"/>
                <a:cs typeface="Times"/>
              </a:rPr>
              <a:t>14:00 Bibliotheksführung </a:t>
            </a:r>
          </a:p>
          <a:p>
            <a:r>
              <a:rPr lang="de-DE" sz="3200" dirty="0">
                <a:latin typeface="+mn-lt"/>
                <a:cs typeface="Times"/>
              </a:rPr>
              <a:t>20:00 Kneipentour</a:t>
            </a:r>
          </a:p>
          <a:p>
            <a:r>
              <a:rPr lang="de-DE" sz="3200" dirty="0">
                <a:latin typeface="+mn-lt"/>
                <a:cs typeface="Times"/>
              </a:rPr>
              <a:t>21:00 </a:t>
            </a:r>
            <a:r>
              <a:rPr lang="de-DE" sz="3200" dirty="0" err="1">
                <a:latin typeface="+mn-lt"/>
                <a:cs typeface="Times"/>
              </a:rPr>
              <a:t>Partycipate</a:t>
            </a:r>
            <a:r>
              <a:rPr lang="de-DE" sz="3200" dirty="0">
                <a:latin typeface="+mn-lt"/>
                <a:cs typeface="Times"/>
              </a:rPr>
              <a:t> im Live-Club</a:t>
            </a:r>
          </a:p>
          <a:p>
            <a:endParaRPr lang="en-GB" dirty="0"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FA59F1-C639-CDA7-7ABA-6C8B28A9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An der </a:t>
            </a:r>
            <a:r>
              <a:rPr lang="de-DE" b="1" dirty="0" err="1">
                <a:latin typeface="+mn-lt"/>
              </a:rPr>
              <a:t>Feki</a:t>
            </a:r>
            <a:endParaRPr lang="de-DE" b="1" dirty="0">
              <a:latin typeface="+mn-lt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AC0865-715A-D175-081E-9246A9D9F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925" y="1701467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Anreise</a:t>
            </a:r>
          </a:p>
          <a:p>
            <a:r>
              <a:rPr lang="de-DE" sz="2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Parkplätze der Universität sind kostenlos</a:t>
            </a:r>
          </a:p>
          <a:p>
            <a:pPr lvl="1"/>
            <a:r>
              <a:rPr lang="de-DE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Parkausweis ausdrucken!</a:t>
            </a:r>
          </a:p>
          <a:p>
            <a:pPr lvl="1"/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Übersicht Parkplätze: </a:t>
            </a:r>
            <a:r>
              <a:rPr lang="de-DE" sz="1000" dirty="0">
                <a:solidFill>
                  <a:schemeClr val="tx2">
                    <a:lumMod val="75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https://www.uni-bamberg.de/fileadmin/uni/fakultaeten/split_lehrstuehle/englische_literatur/Information/STWB-Mobilitaet-Parken-Uebersicht.pdf</a:t>
            </a:r>
            <a:endParaRPr lang="de-DE" sz="1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Bus: Haltestelle Bamberg Universität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Weitere Haltestellen: Bamberg Feldkirchenstr. oder Kloster-Banz-Str.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Semesterticket (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Studiausweis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) gilt für alle Öffis in Bamberg Stadt und Landkreis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vgn.de/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verbindungen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 dem Fahrrad geht es meist am einfachsten!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8E42E1A-7430-E8F3-95E6-5AA2021155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31477" y="357327"/>
            <a:ext cx="4903885" cy="5921068"/>
          </a:xfrm>
        </p:spPr>
      </p:pic>
    </p:spTree>
    <p:extLst>
      <p:ext uri="{BB962C8B-B14F-4D97-AF65-F5344CB8AC3E}">
        <p14:creationId xmlns:p14="http://schemas.microsoft.com/office/powerpoint/2010/main" val="66066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Um das Gebäude herum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latin typeface="+mn-lt"/>
                <a:cs typeface="Times"/>
              </a:rPr>
              <a:t>Außer dem Universitätsgebäude gibt es hier: </a:t>
            </a:r>
            <a:endParaRPr lang="de-DE" dirty="0">
              <a:latin typeface="+mn-lt"/>
            </a:endParaRPr>
          </a:p>
          <a:p>
            <a:r>
              <a:rPr lang="de-DE" dirty="0">
                <a:latin typeface="+mn-lt"/>
                <a:cs typeface="Times"/>
              </a:rPr>
              <a:t>Bäcker</a:t>
            </a:r>
          </a:p>
          <a:p>
            <a:r>
              <a:rPr lang="de-DE" dirty="0">
                <a:latin typeface="+mn-lt"/>
                <a:cs typeface="Times"/>
              </a:rPr>
              <a:t>Apotheke 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cs typeface="Times"/>
              </a:rPr>
              <a:t>Lidl, Netto, Edeka, Aldi Süd</a:t>
            </a:r>
          </a:p>
          <a:p>
            <a:r>
              <a:rPr lang="en-GB" dirty="0" err="1">
                <a:latin typeface="+mn-lt"/>
                <a:cs typeface="Times"/>
              </a:rPr>
              <a:t>Hausärzte</a:t>
            </a:r>
            <a:endParaRPr lang="en-GB" dirty="0">
              <a:latin typeface="+mn-lt"/>
              <a:cs typeface="Times"/>
            </a:endParaRPr>
          </a:p>
          <a:p>
            <a:r>
              <a:rPr lang="en-GB" dirty="0" err="1">
                <a:latin typeface="+mn-lt"/>
                <a:cs typeface="Times"/>
              </a:rPr>
              <a:t>Universitätsgebäude</a:t>
            </a:r>
            <a:r>
              <a:rPr lang="en-GB" dirty="0">
                <a:latin typeface="+mn-lt"/>
                <a:cs typeface="Times"/>
              </a:rPr>
              <a:t> </a:t>
            </a:r>
            <a:r>
              <a:rPr lang="en-GB" dirty="0" err="1">
                <a:latin typeface="+mn-lt"/>
                <a:cs typeface="Times"/>
              </a:rPr>
              <a:t>Kärntenstraße</a:t>
            </a:r>
            <a:r>
              <a:rPr lang="en-GB" dirty="0">
                <a:latin typeface="+mn-lt"/>
                <a:cs typeface="Times"/>
              </a:rPr>
              <a:t> 7</a:t>
            </a:r>
            <a:endParaRPr lang="de-DE" dirty="0">
              <a:latin typeface="+mn-lt"/>
              <a:cs typeface="Times"/>
            </a:endParaRPr>
          </a:p>
        </p:txBody>
      </p:sp>
      <p:pic>
        <p:nvPicPr>
          <p:cNvPr id="5" name="Grafik 4" descr="Einkaufstasche Silhouette">
            <a:extLst>
              <a:ext uri="{FF2B5EF4-FFF2-40B4-BE49-F238E27FC236}">
                <a16:creationId xmlns:a16="http://schemas.microsoft.com/office/drawing/2014/main" id="{4CFCBC35-2C17-A38F-2C99-AEF8C5D1B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1130" y="902018"/>
            <a:ext cx="2526982" cy="2526982"/>
          </a:xfrm>
          <a:prstGeom prst="rect">
            <a:avLst/>
          </a:prstGeom>
        </p:spPr>
      </p:pic>
      <p:pic>
        <p:nvPicPr>
          <p:cNvPr id="7" name="Grafik 6" descr="Medizin Silhouette">
            <a:extLst>
              <a:ext uri="{FF2B5EF4-FFF2-40B4-BE49-F238E27FC236}">
                <a16:creationId xmlns:a16="http://schemas.microsoft.com/office/drawing/2014/main" id="{1E347E62-D9D4-BD03-E988-6A746FF5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674" y="5233107"/>
            <a:ext cx="1221849" cy="12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82" y="692222"/>
            <a:ext cx="10834150" cy="1133403"/>
          </a:xfrm>
        </p:spPr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Angebote des Sportzentrums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+mn-lt"/>
                <a:cs typeface="Times"/>
              </a:rPr>
              <a:t>Jedes Semester bietet das Sportzentrum ein zahlreiches Angebot von </a:t>
            </a:r>
            <a:r>
              <a:rPr lang="en-US" dirty="0" err="1">
                <a:latin typeface="+mn-lt"/>
                <a:cs typeface="Times"/>
              </a:rPr>
              <a:t>Hochschul</a:t>
            </a:r>
            <a:r>
              <a:rPr lang="en-US" dirty="0">
                <a:latin typeface="+mn-lt"/>
                <a:cs typeface="Times"/>
              </a:rPr>
              <a:t>-</a:t>
            </a:r>
            <a:r>
              <a:rPr lang="de-DE" dirty="0">
                <a:latin typeface="+mn-lt"/>
                <a:cs typeface="Times"/>
              </a:rPr>
              <a:t>Sportkursen aus den Bereichen </a:t>
            </a:r>
            <a:endParaRPr lang="de-DE" dirty="0">
              <a:latin typeface="+mn-lt"/>
              <a:cs typeface="Times" pitchFamily="2" charset="0"/>
            </a:endParaRPr>
          </a:p>
          <a:p>
            <a:pPr marL="0" indent="0">
              <a:buNone/>
            </a:pPr>
            <a:r>
              <a:rPr lang="de-DE" dirty="0">
                <a:latin typeface="+mn-lt"/>
                <a:cs typeface="Times"/>
              </a:rPr>
              <a:t>                                              Fitnessprogramm </a:t>
            </a:r>
          </a:p>
          <a:p>
            <a:pPr marL="0" indent="0" algn="ctr">
              <a:buNone/>
            </a:pPr>
            <a:r>
              <a:rPr lang="de-DE" dirty="0">
                <a:latin typeface="+mn-lt"/>
                <a:cs typeface="Times"/>
              </a:rPr>
              <a:t>Gesundheitssport </a:t>
            </a:r>
          </a:p>
          <a:p>
            <a:pPr marL="0" indent="0" algn="ctr">
              <a:buNone/>
            </a:pPr>
            <a:r>
              <a:rPr lang="de-DE" dirty="0">
                <a:latin typeface="+mn-lt"/>
                <a:cs typeface="Times"/>
              </a:rPr>
              <a:t>Kampfsport</a:t>
            </a:r>
          </a:p>
          <a:p>
            <a:pPr marL="0" indent="0" algn="ctr">
              <a:buNone/>
            </a:pPr>
            <a:r>
              <a:rPr lang="de-DE" dirty="0">
                <a:latin typeface="+mn-lt"/>
                <a:cs typeface="Times"/>
              </a:rPr>
              <a:t>Kraftraum</a:t>
            </a:r>
          </a:p>
          <a:p>
            <a:pPr marL="0" indent="0" algn="ctr">
              <a:buNone/>
            </a:pPr>
            <a:r>
              <a:rPr lang="de-DE" dirty="0">
                <a:latin typeface="+mn-lt"/>
                <a:cs typeface="Times"/>
              </a:rPr>
              <a:t>Mannschaftssport </a:t>
            </a:r>
          </a:p>
          <a:p>
            <a:pPr marL="0" indent="0" algn="ctr">
              <a:buNone/>
            </a:pPr>
            <a:r>
              <a:rPr lang="de-DE" dirty="0">
                <a:latin typeface="+mn-lt"/>
                <a:cs typeface="Times"/>
              </a:rPr>
              <a:t>Tanz</a:t>
            </a:r>
          </a:p>
          <a:p>
            <a:pPr marL="0" indent="0" algn="ctr">
              <a:buNone/>
            </a:pPr>
            <a:r>
              <a:rPr lang="de-DE" dirty="0">
                <a:latin typeface="+mn-lt"/>
                <a:cs typeface="Times"/>
              </a:rPr>
              <a:t>(</a:t>
            </a:r>
            <a:r>
              <a:rPr lang="de-DE" dirty="0">
                <a:latin typeface="+mn-lt"/>
                <a:cs typeface="Times"/>
                <a:hlinkClick r:id="rId2"/>
              </a:rPr>
              <a:t>Aktuelles Angebot</a:t>
            </a:r>
            <a:r>
              <a:rPr lang="de-DE" dirty="0">
                <a:latin typeface="+mn-lt"/>
                <a:cs typeface="Times"/>
              </a:rPr>
              <a:t>)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Grafik 4" descr="Tennis mit einfarbiger Füllung">
            <a:extLst>
              <a:ext uri="{FF2B5EF4-FFF2-40B4-BE49-F238E27FC236}">
                <a16:creationId xmlns:a16="http://schemas.microsoft.com/office/drawing/2014/main" id="{80B1B533-2DB0-6716-A98E-C680C0C70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12" y="4909872"/>
            <a:ext cx="1582368" cy="1582368"/>
          </a:xfrm>
          <a:prstGeom prst="rect">
            <a:avLst/>
          </a:prstGeom>
        </p:spPr>
      </p:pic>
      <p:pic>
        <p:nvPicPr>
          <p:cNvPr id="7" name="Grafik 6" descr="Tanzen mit einfarbiger Füllung">
            <a:extLst>
              <a:ext uri="{FF2B5EF4-FFF2-40B4-BE49-F238E27FC236}">
                <a16:creationId xmlns:a16="http://schemas.microsoft.com/office/drawing/2014/main" id="{C3F7C280-6492-77B2-906F-7DD00A3D7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1118" y="5745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  <a:cs typeface="Times"/>
              </a:rPr>
              <a:t>Online Dienste </a:t>
            </a:r>
            <a:endParaRPr lang="de-DE" b="1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925187"/>
            <a:ext cx="10229851" cy="4240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latin typeface="+mn-lt"/>
                <a:cs typeface="Times"/>
              </a:rPr>
              <a:t>Bei den Online Diensten der Studierendenkanzlei findet man auch Studienbescheinigungen und Quittungen für Studienbeiträge </a:t>
            </a:r>
          </a:p>
          <a:p>
            <a:pPr marL="0" indent="0" algn="ctr">
              <a:buNone/>
            </a:pPr>
            <a:endParaRPr lang="de-DE" dirty="0">
              <a:latin typeface="+mn-lt"/>
              <a:cs typeface="Times"/>
            </a:endParaRPr>
          </a:p>
          <a:p>
            <a:pPr marL="0" indent="0" algn="ctr">
              <a:buNone/>
            </a:pPr>
            <a:r>
              <a:rPr lang="en-GB" dirty="0">
                <a:latin typeface="+mn-lt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(Online-</a:t>
            </a:r>
            <a:r>
              <a:rPr lang="en-GB" dirty="0" err="1">
                <a:latin typeface="+mn-lt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Dienste</a:t>
            </a:r>
            <a:r>
              <a:rPr lang="en-GB" dirty="0">
                <a:latin typeface="+mn-lt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der </a:t>
            </a:r>
            <a:r>
              <a:rPr lang="en-GB" dirty="0" err="1">
                <a:latin typeface="+mn-lt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Studierendenkanzlei</a:t>
            </a:r>
            <a:r>
              <a:rPr lang="en-GB" dirty="0">
                <a:latin typeface="+mn-lt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GB" dirty="0">
                <a:latin typeface="+mn-lt"/>
                <a:cs typeface="Times"/>
              </a:rPr>
              <a:t> </a:t>
            </a:r>
            <a:endParaRPr lang="de-DE" dirty="0">
              <a:latin typeface="+mn-lt"/>
            </a:endParaRPr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5" name="Grafik 4" descr="Dokument mit einfarbiger Füllung">
            <a:extLst>
              <a:ext uri="{FF2B5EF4-FFF2-40B4-BE49-F238E27FC236}">
                <a16:creationId xmlns:a16="http://schemas.microsoft.com/office/drawing/2014/main" id="{EBAD7B3E-CC66-CCB5-5089-70F5673DD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704" y="4868974"/>
            <a:ext cx="1567816" cy="15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E2994FF-E811-649A-3307-71D227D0C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101" y="866049"/>
            <a:ext cx="9013193" cy="529972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810EE7-5B72-B3BA-0CBA-729F8582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5991951"/>
            <a:ext cx="6115050" cy="73173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+mn-lt"/>
              </a:rPr>
              <a:t>https://qis.uni-bamberg.de</a:t>
            </a:r>
          </a:p>
        </p:txBody>
      </p:sp>
      <p:pic>
        <p:nvPicPr>
          <p:cNvPr id="3" name="Grafik 2" descr="Ein Bild, das Text, Screenshot, Schrift, Reihe enthält.&#10;&#10;Beschreibung automatisch generiert.">
            <a:extLst>
              <a:ext uri="{FF2B5EF4-FFF2-40B4-BE49-F238E27FC236}">
                <a16:creationId xmlns:a16="http://schemas.microsoft.com/office/drawing/2014/main" id="{C55325E7-4FA2-F71D-8875-7FE01893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84" y="3099955"/>
            <a:ext cx="20764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Rückmeldung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>
                <a:latin typeface="+mn-lt"/>
                <a:cs typeface="Times"/>
              </a:rPr>
              <a:t>An der Universität muss man sich zu jedem Semester “rückmelden”, also den </a:t>
            </a:r>
            <a:r>
              <a:rPr lang="de-DE" b="1" dirty="0">
                <a:latin typeface="+mn-lt"/>
                <a:cs typeface="Times"/>
              </a:rPr>
              <a:t>Semesterbeitrag</a:t>
            </a:r>
            <a:r>
              <a:rPr lang="de-DE" dirty="0">
                <a:latin typeface="+mn-lt"/>
                <a:cs typeface="Times"/>
              </a:rPr>
              <a:t> für das kommende Semester </a:t>
            </a:r>
            <a:r>
              <a:rPr lang="de-DE" b="1" dirty="0">
                <a:latin typeface="+mn-lt"/>
                <a:cs typeface="Times"/>
              </a:rPr>
              <a:t>rechtzeitig</a:t>
            </a:r>
            <a:r>
              <a:rPr lang="de-DE" dirty="0">
                <a:latin typeface="+mn-lt"/>
                <a:cs typeface="Times"/>
              </a:rPr>
              <a:t> </a:t>
            </a:r>
            <a:r>
              <a:rPr lang="de-DE" b="1" dirty="0">
                <a:latin typeface="+mn-lt"/>
                <a:cs typeface="Times"/>
              </a:rPr>
              <a:t>überweisen</a:t>
            </a:r>
            <a:r>
              <a:rPr lang="de-DE" dirty="0">
                <a:latin typeface="+mn-lt"/>
                <a:cs typeface="Times"/>
              </a:rPr>
              <a:t>. </a:t>
            </a:r>
          </a:p>
          <a:p>
            <a:pPr marL="0" indent="0" algn="ctr">
              <a:buNone/>
            </a:pPr>
            <a:r>
              <a:rPr lang="de-DE" dirty="0">
                <a:latin typeface="+mn-lt"/>
                <a:cs typeface="Times"/>
              </a:rPr>
              <a:t>Die </a:t>
            </a:r>
            <a:r>
              <a:rPr lang="de-DE" b="1" dirty="0">
                <a:latin typeface="+mn-lt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Rückmeldung</a:t>
            </a:r>
            <a:r>
              <a:rPr lang="de-DE" dirty="0">
                <a:latin typeface="+mn-lt"/>
                <a:cs typeface="Times"/>
              </a:rPr>
              <a:t> für das Sommersemester 2024 ist vom </a:t>
            </a:r>
          </a:p>
          <a:p>
            <a:pPr marL="0" indent="0" algn="ctr">
              <a:buNone/>
            </a:pPr>
            <a:r>
              <a:rPr lang="de-DE" b="1" dirty="0">
                <a:solidFill>
                  <a:srgbClr val="C00000"/>
                </a:solidFill>
                <a:latin typeface="+mn-lt"/>
                <a:cs typeface="Times"/>
              </a:rPr>
              <a:t>15.01.2024 – 02.02.2024</a:t>
            </a:r>
          </a:p>
          <a:p>
            <a:pPr marL="0" indent="0" algn="ctr">
              <a:buNone/>
            </a:pPr>
            <a:endParaRPr lang="de-DE" b="1" dirty="0">
              <a:solidFill>
                <a:srgbClr val="C00000"/>
              </a:solidFill>
              <a:latin typeface="+mn-lt"/>
              <a:cs typeface="Times"/>
            </a:endParaRPr>
          </a:p>
          <a:p>
            <a:r>
              <a:rPr lang="de-DE" dirty="0">
                <a:latin typeface="+mn-lt"/>
                <a:cs typeface="Times"/>
              </a:rPr>
              <a:t>Beitrag = Studentenwerk + Semesterticket</a:t>
            </a:r>
          </a:p>
          <a:p>
            <a:r>
              <a:rPr lang="de-DE" dirty="0">
                <a:latin typeface="+mn-lt"/>
                <a:cs typeface="Times"/>
              </a:rPr>
              <a:t>Erinnerung über Soziologieliste</a:t>
            </a:r>
          </a:p>
          <a:p>
            <a:r>
              <a:rPr lang="en-GB" dirty="0" err="1">
                <a:latin typeface="+mn-lt"/>
              </a:rPr>
              <a:t>Anschließend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Studiausweis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validieren</a:t>
            </a:r>
            <a:r>
              <a:rPr lang="en-GB" dirty="0">
                <a:latin typeface="+mn-lt"/>
              </a:rPr>
              <a:t> (</a:t>
            </a:r>
            <a:r>
              <a:rPr lang="en-GB" dirty="0" err="1">
                <a:latin typeface="+mn-lt"/>
              </a:rPr>
              <a:t>z.B.</a:t>
            </a:r>
            <a:r>
              <a:rPr lang="en-GB" dirty="0">
                <a:latin typeface="+mn-lt"/>
              </a:rPr>
              <a:t> TB3, RZ, …)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3887BA8-2A67-4380-9203-C098A5A32B39}"/>
              </a:ext>
            </a:extLst>
          </p:cNvPr>
          <p:cNvSpPr/>
          <p:nvPr/>
        </p:nvSpPr>
        <p:spPr>
          <a:xfrm rot="492618">
            <a:off x="8789438" y="671920"/>
            <a:ext cx="2550367" cy="9766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latin typeface="Amatic" panose="02000803000000000000" pitchFamily="2" charset="0"/>
              </a:rPr>
              <a:t>WICHTIG!</a:t>
            </a:r>
          </a:p>
        </p:txBody>
      </p:sp>
    </p:spTree>
    <p:extLst>
      <p:ext uri="{BB962C8B-B14F-4D97-AF65-F5344CB8AC3E}">
        <p14:creationId xmlns:p14="http://schemas.microsoft.com/office/powerpoint/2010/main" val="1127333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n-lt"/>
              </a:rPr>
              <a:t>Chipkarte/Studierendenausweis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dirty="0">
                <a:latin typeface="+mn-lt"/>
                <a:cs typeface="Times"/>
              </a:rPr>
              <a:t>Bei Verlust ist das Geld ebenfalls verloren </a:t>
            </a:r>
          </a:p>
          <a:p>
            <a:r>
              <a:rPr lang="de-DE" sz="2400" dirty="0">
                <a:latin typeface="+mn-lt"/>
                <a:cs typeface="Times"/>
              </a:rPr>
              <a:t>Ersatz kann man in der Studierendenkanzlei (Kapuzinerstraße) beantragen </a:t>
            </a:r>
          </a:p>
          <a:p>
            <a:r>
              <a:rPr lang="de-DE" sz="2400" dirty="0">
                <a:latin typeface="+mn-lt"/>
                <a:cs typeface="Times"/>
              </a:rPr>
              <a:t>Muss zu jedem Semester validiert werden (Rechenzentrum, </a:t>
            </a:r>
            <a:r>
              <a:rPr lang="de-DE" sz="2400" dirty="0" err="1">
                <a:latin typeface="+mn-lt"/>
                <a:cs typeface="Times"/>
              </a:rPr>
              <a:t>Feki</a:t>
            </a:r>
            <a:r>
              <a:rPr lang="de-DE" sz="2400" dirty="0">
                <a:latin typeface="+mn-lt"/>
                <a:cs typeface="Times"/>
              </a:rPr>
              <a:t> </a:t>
            </a:r>
            <a:r>
              <a:rPr lang="de-DE" sz="2400" dirty="0" err="1">
                <a:latin typeface="+mn-lt"/>
                <a:cs typeface="Times"/>
              </a:rPr>
              <a:t>Bib</a:t>
            </a:r>
            <a:r>
              <a:rPr lang="de-DE" sz="2400" dirty="0">
                <a:latin typeface="+mn-lt"/>
                <a:cs typeface="Times"/>
              </a:rPr>
              <a:t>, </a:t>
            </a:r>
            <a:r>
              <a:rPr lang="de-DE" sz="2400" dirty="0" err="1">
                <a:latin typeface="+mn-lt"/>
                <a:cs typeface="Times"/>
              </a:rPr>
              <a:t>Erba</a:t>
            </a:r>
            <a:r>
              <a:rPr lang="de-DE" sz="2400" dirty="0">
                <a:latin typeface="+mn-lt"/>
                <a:cs typeface="Times"/>
              </a:rPr>
              <a:t>, Kapuzinerstraße 23, ...)</a:t>
            </a:r>
          </a:p>
          <a:p>
            <a:r>
              <a:rPr lang="de-DE" sz="2400" dirty="0">
                <a:latin typeface="+mn-lt"/>
                <a:cs typeface="Times"/>
              </a:rPr>
              <a:t>Ist an drei Orten in der </a:t>
            </a:r>
            <a:r>
              <a:rPr lang="de-DE" sz="2400" dirty="0" err="1">
                <a:latin typeface="+mn-lt"/>
                <a:cs typeface="Times"/>
              </a:rPr>
              <a:t>Feki</a:t>
            </a:r>
            <a:r>
              <a:rPr lang="de-DE" sz="2400" dirty="0">
                <a:latin typeface="+mn-lt"/>
                <a:cs typeface="Times"/>
              </a:rPr>
              <a:t> aufladbar  (Bar und Karte)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67E0893-B4AD-4857-98CE-A022FA9BC89E}"/>
              </a:ext>
            </a:extLst>
          </p:cNvPr>
          <p:cNvCxnSpPr>
            <a:cxnSpLocks/>
          </p:cNvCxnSpPr>
          <p:nvPr/>
        </p:nvCxnSpPr>
        <p:spPr>
          <a:xfrm flipH="1">
            <a:off x="2015412" y="1596566"/>
            <a:ext cx="4090112" cy="686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EA696D6-5BA3-47F6-AD1A-66E24153CD71}"/>
              </a:ext>
            </a:extLst>
          </p:cNvPr>
          <p:cNvCxnSpPr>
            <a:cxnSpLocks/>
          </p:cNvCxnSpPr>
          <p:nvPr/>
        </p:nvCxnSpPr>
        <p:spPr>
          <a:xfrm flipH="1">
            <a:off x="5039794" y="1596566"/>
            <a:ext cx="1065730" cy="1055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FB6ACF2-1AB0-45EA-B437-6E6FC9C01BC6}"/>
              </a:ext>
            </a:extLst>
          </p:cNvPr>
          <p:cNvCxnSpPr>
            <a:cxnSpLocks/>
          </p:cNvCxnSpPr>
          <p:nvPr/>
        </p:nvCxnSpPr>
        <p:spPr>
          <a:xfrm>
            <a:off x="6105524" y="1596566"/>
            <a:ext cx="3554770" cy="686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C029E99-B924-4C0A-A927-755E6987A0DA}"/>
              </a:ext>
            </a:extLst>
          </p:cNvPr>
          <p:cNvSpPr txBox="1"/>
          <p:nvPr/>
        </p:nvSpPr>
        <p:spPr>
          <a:xfrm>
            <a:off x="1082350" y="2327569"/>
            <a:ext cx="212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cs typeface="Times" panose="02020603050405020304" pitchFamily="18" charset="0"/>
              </a:rPr>
              <a:t>Busfahrkarte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A445B03-BE8D-4A38-94F3-E2BA91298DA8}"/>
              </a:ext>
            </a:extLst>
          </p:cNvPr>
          <p:cNvSpPr txBox="1"/>
          <p:nvPr/>
        </p:nvSpPr>
        <p:spPr>
          <a:xfrm>
            <a:off x="3203511" y="2651885"/>
            <a:ext cx="3254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cs typeface="Times" panose="02020603050405020304" pitchFamily="18" charset="0"/>
              </a:rPr>
              <a:t>Geldkarte für Mensa,</a:t>
            </a:r>
            <a:br>
              <a:rPr lang="de-DE" sz="2800" dirty="0">
                <a:cs typeface="Times" panose="02020603050405020304" pitchFamily="18" charset="0"/>
              </a:rPr>
            </a:br>
            <a:r>
              <a:rPr lang="de-DE" sz="2800" dirty="0">
                <a:cs typeface="Times" panose="02020603050405020304" pitchFamily="18" charset="0"/>
              </a:rPr>
              <a:t>Kopieren &amp; Drucken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FC1696-583B-4949-9E4A-BD86C80E5919}"/>
              </a:ext>
            </a:extLst>
          </p:cNvPr>
          <p:cNvSpPr txBox="1"/>
          <p:nvPr/>
        </p:nvSpPr>
        <p:spPr>
          <a:xfrm>
            <a:off x="6599949" y="2327569"/>
            <a:ext cx="5843879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Bibliotheks-Schließfach-Schlüssel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&amp; Bibliotheks-Zugang-Schlüssel</a:t>
            </a:r>
            <a:endParaRPr lang="de-DE" dirty="0"/>
          </a:p>
        </p:txBody>
      </p:sp>
      <p:pic>
        <p:nvPicPr>
          <p:cNvPr id="16" name="Grafik 15" descr="Kreditkarte Silhouette">
            <a:extLst>
              <a:ext uri="{FF2B5EF4-FFF2-40B4-BE49-F238E27FC236}">
                <a16:creationId xmlns:a16="http://schemas.microsoft.com/office/drawing/2014/main" id="{A88DC846-0B5C-1705-2263-FEA6F788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002" y="189637"/>
            <a:ext cx="1791137" cy="17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FB94314-1DC4-4BC5-43A7-0920A3F96F17}"/>
              </a:ext>
            </a:extLst>
          </p:cNvPr>
          <p:cNvSpPr txBox="1">
            <a:spLocks/>
          </p:cNvSpPr>
          <p:nvPr/>
        </p:nvSpPr>
        <p:spPr>
          <a:xfrm>
            <a:off x="630936" y="395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+mj-lt"/>
                <a:ea typeface="Calibri Light"/>
                <a:cs typeface="Calibri Light"/>
              </a:rPr>
              <a:t>Allgemeines - Statistik</a:t>
            </a:r>
            <a:endParaRPr lang="de-DE" b="1" dirty="0">
              <a:latin typeface="+mj-lt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E3124AF-A3C2-312D-B4D0-2CE2971E71CA}"/>
              </a:ext>
            </a:extLst>
          </p:cNvPr>
          <p:cNvSpPr txBox="1">
            <a:spLocks/>
          </p:cNvSpPr>
          <p:nvPr/>
        </p:nvSpPr>
        <p:spPr>
          <a:xfrm>
            <a:off x="624840" y="17158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n-lt"/>
                <a:ea typeface="Calibri"/>
                <a:cs typeface="Calibri"/>
              </a:rPr>
              <a:t>Angebot während dem Semester</a:t>
            </a:r>
          </a:p>
          <a:p>
            <a:pPr lvl="1"/>
            <a:r>
              <a:rPr lang="de-DE" dirty="0">
                <a:latin typeface="+mn-lt"/>
                <a:ea typeface="Calibri"/>
                <a:cs typeface="Calibri"/>
              </a:rPr>
              <a:t>Vorlesung (</a:t>
            </a:r>
            <a:r>
              <a:rPr lang="de-DE" dirty="0" err="1">
                <a:latin typeface="+mn-lt"/>
                <a:ea typeface="Calibri"/>
                <a:cs typeface="Calibri"/>
              </a:rPr>
              <a:t>inverted</a:t>
            </a:r>
            <a:r>
              <a:rPr lang="de-DE" dirty="0">
                <a:latin typeface="+mn-lt"/>
                <a:ea typeface="Calibri"/>
                <a:cs typeface="Calibri"/>
              </a:rPr>
              <a:t> </a:t>
            </a:r>
            <a:r>
              <a:rPr lang="de-DE" dirty="0" err="1">
                <a:latin typeface="+mn-lt"/>
                <a:ea typeface="Calibri"/>
                <a:cs typeface="Calibri"/>
              </a:rPr>
              <a:t>classroom</a:t>
            </a:r>
            <a:r>
              <a:rPr lang="de-DE" dirty="0">
                <a:latin typeface="+mn-lt"/>
                <a:ea typeface="Calibri"/>
                <a:cs typeface="Calibri"/>
              </a:rPr>
              <a:t> - Statistik)</a:t>
            </a:r>
          </a:p>
          <a:p>
            <a:pPr lvl="1"/>
            <a:r>
              <a:rPr lang="de-DE" dirty="0">
                <a:latin typeface="+mn-lt"/>
                <a:ea typeface="Calibri"/>
                <a:cs typeface="Calibri"/>
              </a:rPr>
              <a:t>Übung und Tutorien</a:t>
            </a:r>
          </a:p>
          <a:p>
            <a:pPr lvl="1"/>
            <a:r>
              <a:rPr lang="de-DE" dirty="0">
                <a:latin typeface="+mn-lt"/>
                <a:ea typeface="Calibri"/>
                <a:cs typeface="Calibri"/>
              </a:rPr>
              <a:t>Probeklausur</a:t>
            </a:r>
          </a:p>
          <a:p>
            <a:pPr lvl="1"/>
            <a:r>
              <a:rPr lang="de-DE" dirty="0">
                <a:latin typeface="+mn-lt"/>
                <a:ea typeface="Calibri"/>
                <a:cs typeface="Calibri"/>
              </a:rPr>
              <a:t>Lange Nacht der Statistik</a:t>
            </a:r>
          </a:p>
          <a:p>
            <a:pPr lvl="1"/>
            <a:r>
              <a:rPr lang="de-DE" dirty="0">
                <a:latin typeface="+mn-lt"/>
                <a:ea typeface="Calibri"/>
                <a:cs typeface="Calibri"/>
              </a:rPr>
              <a:t>WiMa bietet Lernwerkstatt an</a:t>
            </a:r>
          </a:p>
          <a:p>
            <a:r>
              <a:rPr lang="de-DE" dirty="0">
                <a:latin typeface="+mn-lt"/>
                <a:ea typeface="Calibri"/>
                <a:cs typeface="Calibri"/>
              </a:rPr>
              <a:t>Dran bleiben, auch während dem Semester </a:t>
            </a:r>
          </a:p>
          <a:p>
            <a:pPr lvl="1"/>
            <a:r>
              <a:rPr lang="de-DE" dirty="0">
                <a:latin typeface="+mn-lt"/>
                <a:ea typeface="Calibri"/>
                <a:cs typeface="Calibri"/>
              </a:rPr>
              <a:t>Bis zur Klausur durchschnittlich 8h die Woche investieren</a:t>
            </a:r>
          </a:p>
          <a:p>
            <a:pPr lvl="1"/>
            <a:r>
              <a:rPr lang="de-DE" dirty="0">
                <a:latin typeface="+mn-lt"/>
                <a:ea typeface="Calibri"/>
                <a:cs typeface="Calibri"/>
              </a:rPr>
              <a:t>Klausuren vermutlich erst im März</a:t>
            </a:r>
          </a:p>
          <a:p>
            <a:r>
              <a:rPr lang="de-DE" dirty="0">
                <a:latin typeface="+mn-lt"/>
                <a:ea typeface="Calibri"/>
                <a:cs typeface="Calibri"/>
              </a:rPr>
              <a:t>Ihr schafft das!</a:t>
            </a:r>
          </a:p>
          <a:p>
            <a:pPr lvl="1"/>
            <a:endParaRPr lang="de-DE" dirty="0">
              <a:latin typeface="+mn-lt"/>
              <a:ea typeface="Calibri"/>
              <a:cs typeface="Calibri"/>
            </a:endParaRPr>
          </a:p>
        </p:txBody>
      </p:sp>
      <p:pic>
        <p:nvPicPr>
          <p:cNvPr id="3" name="Grafik 2" descr="Taschenrechner Silhouette">
            <a:extLst>
              <a:ext uri="{FF2B5EF4-FFF2-40B4-BE49-F238E27FC236}">
                <a16:creationId xmlns:a16="http://schemas.microsoft.com/office/drawing/2014/main" id="{6294BE04-B4C9-4B14-AB64-0158217E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1764" y="706247"/>
            <a:ext cx="2019300" cy="2019300"/>
          </a:xfrm>
          <a:prstGeom prst="rect">
            <a:avLst/>
          </a:prstGeom>
        </p:spPr>
      </p:pic>
      <p:pic>
        <p:nvPicPr>
          <p:cNvPr id="9" name="Grafik 8" descr="Engelsgesichtskontur Silhouette">
            <a:extLst>
              <a:ext uri="{FF2B5EF4-FFF2-40B4-BE49-F238E27FC236}">
                <a16:creationId xmlns:a16="http://schemas.microsoft.com/office/drawing/2014/main" id="{29F2EAB3-D63B-5CA5-6D9A-C94195512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9930" y="5495735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Kopieren, Drucken und Scannen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dirty="0">
                <a:latin typeface="+mn-lt"/>
                <a:cs typeface="Times"/>
              </a:rPr>
              <a:t>Drucken und scannen kann man mit </a:t>
            </a:r>
            <a:r>
              <a:rPr lang="de-DE" i="1" dirty="0" err="1">
                <a:latin typeface="+mn-lt"/>
                <a:cs typeface="Times"/>
              </a:rPr>
              <a:t>campusprint</a:t>
            </a:r>
            <a:r>
              <a:rPr lang="de-DE" dirty="0">
                <a:latin typeface="+mn-lt"/>
                <a:cs typeface="Times"/>
              </a:rPr>
              <a:t> </a:t>
            </a:r>
            <a:endParaRPr lang="de-DE" dirty="0">
              <a:latin typeface="+mn-lt"/>
            </a:endParaRPr>
          </a:p>
          <a:p>
            <a:r>
              <a:rPr lang="de-DE" dirty="0">
                <a:latin typeface="+mn-lt"/>
                <a:cs typeface="Times"/>
              </a:rPr>
              <a:t>Dafür muss aber in beiden Fällen </a:t>
            </a:r>
            <a:r>
              <a:rPr lang="de-DE" b="1" dirty="0">
                <a:latin typeface="+mn-lt"/>
                <a:cs typeface="Times"/>
              </a:rPr>
              <a:t>mindestens 80ct </a:t>
            </a:r>
            <a:r>
              <a:rPr lang="de-DE" dirty="0">
                <a:latin typeface="+mn-lt"/>
                <a:cs typeface="Times"/>
              </a:rPr>
              <a:t>auf der Karte aufgeladen sein </a:t>
            </a:r>
          </a:p>
          <a:p>
            <a:r>
              <a:rPr lang="de-DE" dirty="0">
                <a:latin typeface="+mn-lt"/>
                <a:cs typeface="Times"/>
              </a:rPr>
              <a:t>Druck schwarz/weiß kostet 5ct, bunt 20ct </a:t>
            </a:r>
          </a:p>
          <a:p>
            <a:r>
              <a:rPr lang="de-DE" dirty="0">
                <a:latin typeface="+mn-lt"/>
                <a:cs typeface="Times"/>
              </a:rPr>
              <a:t>Wenn nicht im Uni-WLAN (</a:t>
            </a:r>
            <a:r>
              <a:rPr lang="de-DE" dirty="0" err="1">
                <a:latin typeface="+mn-lt"/>
                <a:cs typeface="Times"/>
              </a:rPr>
              <a:t>eduroam</a:t>
            </a:r>
            <a:r>
              <a:rPr lang="de-DE" dirty="0">
                <a:latin typeface="+mn-lt"/>
                <a:cs typeface="Times"/>
              </a:rPr>
              <a:t>), dann muss der Druckauftrag über VPN abgeschickt werden </a:t>
            </a:r>
          </a:p>
          <a:p>
            <a:r>
              <a:rPr lang="de-DE" dirty="0">
                <a:latin typeface="+mn-lt"/>
                <a:cs typeface="Times"/>
              </a:rPr>
              <a:t>Der Druckauftrag kann an jedem Gerät gedruckt werden</a:t>
            </a:r>
          </a:p>
          <a:p>
            <a:r>
              <a:rPr lang="de-DE" dirty="0">
                <a:latin typeface="+mn-lt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(eduroam einrichten)</a:t>
            </a:r>
            <a:endParaRPr lang="de-DE" dirty="0">
              <a:latin typeface="+mn-lt"/>
              <a:cs typeface="Time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dirty="0">
                <a:latin typeface="+mn-lt"/>
                <a:cs typeface="Time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(How to campusprint)</a:t>
            </a:r>
          </a:p>
          <a:p>
            <a:r>
              <a:rPr lang="de-DE" dirty="0">
                <a:latin typeface="+mn-lt"/>
                <a:cs typeface="Time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(VPN einrichten)</a:t>
            </a:r>
            <a:r>
              <a:rPr lang="de-DE" dirty="0">
                <a:latin typeface="+mn-lt"/>
                <a:cs typeface="Times"/>
              </a:rPr>
              <a:t>  </a:t>
            </a:r>
          </a:p>
          <a:p>
            <a:endParaRPr lang="de-DE" dirty="0"/>
          </a:p>
          <a:p>
            <a:endParaRPr lang="en-GB" dirty="0"/>
          </a:p>
        </p:txBody>
      </p:sp>
      <p:pic>
        <p:nvPicPr>
          <p:cNvPr id="5" name="Grafik 4" descr="Fotokopierer Silhouette">
            <a:extLst>
              <a:ext uri="{FF2B5EF4-FFF2-40B4-BE49-F238E27FC236}">
                <a16:creationId xmlns:a16="http://schemas.microsoft.com/office/drawing/2014/main" id="{B1A72BA2-5C91-A62A-5628-D3B445E6A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2110" y="4775128"/>
            <a:ext cx="1836420" cy="18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1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Wohnungen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+mn-lt"/>
              </a:rPr>
              <a:t>Falls </a:t>
            </a:r>
            <a:r>
              <a:rPr lang="en-GB" dirty="0" err="1">
                <a:latin typeface="+mn-lt"/>
              </a:rPr>
              <a:t>ihr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noch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eine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Wohnung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sucht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oder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irgendwann</a:t>
            </a:r>
            <a:r>
              <a:rPr lang="en-GB" dirty="0">
                <a:latin typeface="+mn-lt"/>
              </a:rPr>
              <a:t> mal </a:t>
            </a:r>
            <a:r>
              <a:rPr lang="en-GB" dirty="0" err="1">
                <a:latin typeface="+mn-lt"/>
              </a:rPr>
              <a:t>umziehen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möchtet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findet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ihr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Wohnungsagebote</a:t>
            </a:r>
            <a:r>
              <a:rPr lang="en-GB" dirty="0">
                <a:latin typeface="+mn-lt"/>
              </a:rPr>
              <a:t> </a:t>
            </a:r>
          </a:p>
          <a:p>
            <a:r>
              <a:rPr lang="en-GB" dirty="0">
                <a:latin typeface="+mn-lt"/>
              </a:rPr>
              <a:t>In der </a:t>
            </a:r>
            <a:r>
              <a:rPr lang="en-GB" dirty="0" err="1">
                <a:latin typeface="+mn-lt"/>
              </a:rPr>
              <a:t>lokalen</a:t>
            </a:r>
            <a:r>
              <a:rPr lang="en-GB" dirty="0">
                <a:latin typeface="+mn-lt"/>
              </a:rPr>
              <a:t> Zeitung </a:t>
            </a:r>
            <a:r>
              <a:rPr lang="en-GB" i="1" dirty="0" err="1">
                <a:latin typeface="+mn-lt"/>
              </a:rPr>
              <a:t>Fränkischer</a:t>
            </a:r>
            <a:r>
              <a:rPr lang="en-GB" i="1" dirty="0">
                <a:latin typeface="+mn-lt"/>
              </a:rPr>
              <a:t> Tag </a:t>
            </a:r>
          </a:p>
          <a:p>
            <a:r>
              <a:rPr lang="en-GB" dirty="0">
                <a:latin typeface="+mn-lt"/>
              </a:rPr>
              <a:t>An </a:t>
            </a:r>
            <a:r>
              <a:rPr lang="en-GB" dirty="0" err="1">
                <a:latin typeface="+mn-lt"/>
              </a:rPr>
              <a:t>schwarzen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Brettern</a:t>
            </a:r>
            <a:r>
              <a:rPr lang="en-GB" dirty="0">
                <a:latin typeface="+mn-lt"/>
              </a:rPr>
              <a:t> </a:t>
            </a:r>
          </a:p>
          <a:p>
            <a:r>
              <a:rPr lang="en-GB" dirty="0" err="1">
                <a:latin typeface="+mn-lt"/>
              </a:rPr>
              <a:t>Beim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Studentenwerk</a:t>
            </a:r>
            <a:r>
              <a:rPr lang="en-GB" dirty="0">
                <a:latin typeface="+mn-lt"/>
              </a:rPr>
              <a:t> Würzburg (</a:t>
            </a:r>
            <a:r>
              <a:rPr lang="en-GB" dirty="0" err="1">
                <a:latin typeface="+mn-lt"/>
              </a:rPr>
              <a:t>Studierendenwohnheime</a:t>
            </a:r>
            <a:r>
              <a:rPr lang="en-GB" dirty="0">
                <a:latin typeface="+mn-lt"/>
              </a:rPr>
              <a:t>)</a:t>
            </a:r>
          </a:p>
          <a:p>
            <a:r>
              <a:rPr lang="de-DE" u="sng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wg-gesucht.de</a:t>
            </a:r>
            <a:endParaRPr lang="de-DE" u="sng" dirty="0">
              <a:latin typeface="+mn-lt"/>
            </a:endParaRPr>
          </a:p>
          <a:p>
            <a:r>
              <a:rPr lang="en-GB" dirty="0">
                <a:latin typeface="+mn-lt"/>
              </a:rPr>
              <a:t>Oder auf Facebook </a:t>
            </a:r>
            <a:r>
              <a:rPr lang="en-GB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(Facebook </a:t>
            </a:r>
            <a:r>
              <a:rPr lang="en-GB" dirty="0" err="1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Studiforum</a:t>
            </a:r>
            <a:r>
              <a:rPr lang="en-GB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GB" dirty="0">
                <a:latin typeface="+mn-lt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80701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4EE67-D39E-5D01-E6E3-2397B06F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Unsere WhatsApp-Gruppe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2576A26-87F6-C69C-E507-A0D5DE40A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2348" y="1665605"/>
            <a:ext cx="3951083" cy="435133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3F381A-6D81-34E5-BF95-9AB855B18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5428" y="5487988"/>
            <a:ext cx="3024532" cy="5289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(Der Link in der Gruppe, führt   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  zum VC-Kurs)</a:t>
            </a:r>
          </a:p>
        </p:txBody>
      </p:sp>
    </p:spTree>
    <p:extLst>
      <p:ext uri="{BB962C8B-B14F-4D97-AF65-F5344CB8AC3E}">
        <p14:creationId xmlns:p14="http://schemas.microsoft.com/office/powerpoint/2010/main" val="1027230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46195-7F97-C436-69AC-C1B3B653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Anlaufstellen der Uni Bamberg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B75B2B-2CC3-8366-D3C1-B5DAC63B3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Rund ums Studium</a:t>
            </a:r>
          </a:p>
          <a:p>
            <a:pPr lvl="1">
              <a:spcAft>
                <a:spcPts val="600"/>
              </a:spcAft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Zentrale Studienberatung (fach- und fakultätsübergreifende Beratungsstelle, bei allen Fragen rund um das Thema Studium)</a:t>
            </a:r>
          </a:p>
          <a:p>
            <a:pPr lvl="1">
              <a:spcAft>
                <a:spcPts val="600"/>
              </a:spcAft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Studierendenkanzlei (bei allen organisatorischen Aufgaben rund um Studienbewerbung, Einschreibung, Studienanfang und Studiendurchführung)</a:t>
            </a:r>
          </a:p>
          <a:p>
            <a:pPr lvl="1">
              <a:spcAft>
                <a:spcPts val="600"/>
              </a:spcAft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Fachstudienberatung Soziologie (bei allen Belangen rund um das Soziologiestudium)</a:t>
            </a:r>
          </a:p>
          <a:p>
            <a:pPr lvl="0"/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Bei Schwierigkeiten / Problemen</a:t>
            </a:r>
          </a:p>
          <a:p>
            <a:pPr lvl="1"/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Frauenbeauftragte</a:t>
            </a:r>
          </a:p>
          <a:p>
            <a:pPr lvl="1"/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Eltern-Service-Büro</a:t>
            </a:r>
          </a:p>
          <a:p>
            <a:pPr lvl="1"/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Psychotherapeutische Beratung (Studentenwerk Würzburg)</a:t>
            </a:r>
          </a:p>
          <a:p>
            <a:pPr lvl="1">
              <a:spcAft>
                <a:spcPts val="600"/>
              </a:spcAft>
            </a:pPr>
            <a:endParaRPr lang="de-DE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de-DE" dirty="0"/>
          </a:p>
        </p:txBody>
      </p:sp>
      <p:pic>
        <p:nvPicPr>
          <p:cNvPr id="5" name="Grafik 4" descr="Fragen mit einfarbiger Füllung">
            <a:extLst>
              <a:ext uri="{FF2B5EF4-FFF2-40B4-BE49-F238E27FC236}">
                <a16:creationId xmlns:a16="http://schemas.microsoft.com/office/drawing/2014/main" id="{AC263BAD-217E-E99F-AA0F-C0484C5DC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9179" y="4489377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5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B7EF6A2-9083-F5B5-4046-2BE484B113C9}"/>
              </a:ext>
            </a:extLst>
          </p:cNvPr>
          <p:cNvSpPr/>
          <p:nvPr/>
        </p:nvSpPr>
        <p:spPr>
          <a:xfrm>
            <a:off x="1774722" y="1122363"/>
            <a:ext cx="8642555" cy="4613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96B085-FD78-46D0-AD62-F668C2E24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Einführung in das Studium </a:t>
            </a:r>
          </a:p>
        </p:txBody>
      </p:sp>
      <p:pic>
        <p:nvPicPr>
          <p:cNvPr id="4" name="Grafik 4" descr="Bücher im Regal mit einfarbiger Füllung">
            <a:extLst>
              <a:ext uri="{FF2B5EF4-FFF2-40B4-BE49-F238E27FC236}">
                <a16:creationId xmlns:a16="http://schemas.microsoft.com/office/drawing/2014/main" id="{856A06A7-532B-4D94-B679-FD47EA44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5134" y="3429000"/>
            <a:ext cx="1242224" cy="12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9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Modulhandbuch</a:t>
            </a:r>
            <a:r>
              <a:rPr lang="de-DE" dirty="0">
                <a:latin typeface="Times"/>
                <a:cs typeface="Times"/>
              </a:rPr>
              <a:t> - </a:t>
            </a:r>
            <a:r>
              <a:rPr lang="de-DE" dirty="0">
                <a:latin typeface="Calibri"/>
                <a:cs typeface="Times"/>
              </a:rPr>
              <a:t>Die Anleitung zum Studium</a:t>
            </a:r>
            <a:endParaRPr lang="de-DE" dirty="0">
              <a:latin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776730"/>
            <a:ext cx="10229851" cy="4240591"/>
          </a:xfrm>
        </p:spPr>
        <p:txBody>
          <a:bodyPr>
            <a:noAutofit/>
          </a:bodyPr>
          <a:lstStyle/>
          <a:p>
            <a:r>
              <a:rPr lang="de-DE" sz="2200" dirty="0">
                <a:latin typeface="+mn-lt"/>
              </a:rPr>
              <a:t>Im Modulhandbuch findet man das (aktuelle) Angebot der Vorlesungen/Seminare </a:t>
            </a:r>
            <a:r>
              <a:rPr lang="de-DE" sz="2200" dirty="0">
                <a:latin typeface="+mn-lt"/>
                <a:sym typeface="Wingdings" panose="05000000000000000000" pitchFamily="2" charset="2"/>
              </a:rPr>
              <a:t> jedes Semester gilt das neue MB</a:t>
            </a:r>
            <a:endParaRPr lang="de-DE" sz="2200" dirty="0">
              <a:latin typeface="+mn-lt"/>
            </a:endParaRPr>
          </a:p>
          <a:p>
            <a:r>
              <a:rPr lang="de-DE" sz="2200" dirty="0">
                <a:latin typeface="+mn-lt"/>
              </a:rPr>
              <a:t>Das Modulhandbuch kann sich semesterweise ändern (im Gegensatz zur Prüfungsordnung) </a:t>
            </a:r>
          </a:p>
          <a:p>
            <a:pPr lvl="0">
              <a:spcAft>
                <a:spcPts val="600"/>
              </a:spcAft>
            </a:pPr>
            <a:r>
              <a:rPr lang="de-DE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konkretisiert erforderlichen Teilprüfungen bzw. Zusammensetzung der Module nach Lehrveranstaltungen, ECTS-Punkten, Prüfungsformen, Prüfungsdauern und Bearbeitungszeiten </a:t>
            </a:r>
            <a:r>
              <a:rPr lang="de-DE" sz="2200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GB" sz="22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enthält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das (</a:t>
            </a:r>
            <a:r>
              <a:rPr lang="en-GB" sz="22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aktuelle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 </a:t>
            </a:r>
            <a:r>
              <a:rPr lang="en-GB" sz="22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Angebot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der </a:t>
            </a:r>
            <a:r>
              <a:rPr lang="en-GB" sz="22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Lehrveranstaltungen</a:t>
            </a:r>
            <a:endParaRPr lang="de-DE" sz="2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Auflistung der Module (z.B. A - Soziologische Grundlagen)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Auflistung der aktuellen Vorlesungen und Seminare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Auflistung der möglichen bzw. nötigen ECTS pro Modul und pro Lehrveranstaltung</a:t>
            </a:r>
            <a:endParaRPr lang="de-DE" sz="2200" dirty="0">
              <a:latin typeface="+mn-lt"/>
            </a:endParaRPr>
          </a:p>
          <a:p>
            <a:r>
              <a:rPr lang="de-DE" sz="2200" dirty="0">
                <a:latin typeface="+mn-lt"/>
              </a:rPr>
              <a:t>Hier findet ihr das aktuelle </a:t>
            </a:r>
            <a:r>
              <a:rPr lang="de-DE" sz="2200" dirty="0">
                <a:latin typeface="+mn-lt"/>
                <a:hlinkClick r:id="rId2"/>
              </a:rPr>
              <a:t>Modulhandbuch Soziologie</a:t>
            </a:r>
            <a:endParaRPr lang="de-DE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337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EB13656-13B7-2D3F-E8E9-D5374C2A2598}"/>
              </a:ext>
            </a:extLst>
          </p:cNvPr>
          <p:cNvSpPr/>
          <p:nvPr/>
        </p:nvSpPr>
        <p:spPr>
          <a:xfrm rot="271981">
            <a:off x="6890199" y="2983024"/>
            <a:ext cx="3477296" cy="2015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6F8DCE-1381-4E6E-B8ED-AE347BF5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Zum Studiengang - Aufbau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807C8-AD3B-4D2B-BEA6-543DBB22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sz="2400" dirty="0">
                <a:latin typeface="+mn-lt"/>
              </a:rPr>
              <a:t>Soziologische Grundlagen (25 ECTS)</a:t>
            </a:r>
          </a:p>
          <a:p>
            <a:pPr marL="514350" indent="-514350">
              <a:buAutoNum type="arabicPeriod"/>
            </a:pPr>
            <a:r>
              <a:rPr lang="de-DE" sz="2400" dirty="0">
                <a:latin typeface="+mn-lt"/>
              </a:rPr>
              <a:t>Methoden der empirischen Sozialforschung &amp; Statistik (46 ECTS)</a:t>
            </a:r>
          </a:p>
          <a:p>
            <a:pPr marL="514350" indent="-514350">
              <a:buAutoNum type="arabicPeriod"/>
            </a:pPr>
            <a:r>
              <a:rPr lang="de-DE" sz="2400" dirty="0">
                <a:latin typeface="+mn-lt"/>
              </a:rPr>
              <a:t>Pflichtpraktikum (10 ECTS)</a:t>
            </a:r>
          </a:p>
          <a:p>
            <a:pPr marL="514350" indent="-514350">
              <a:buAutoNum type="arabicPeriod"/>
            </a:pPr>
            <a:r>
              <a:rPr lang="de-DE" sz="2400" dirty="0">
                <a:latin typeface="+mn-lt"/>
              </a:rPr>
              <a:t>Studienschwerpunkt (50 ECTS)</a:t>
            </a:r>
          </a:p>
          <a:p>
            <a:pPr lvl="1"/>
            <a:r>
              <a:rPr lang="de-DE" sz="2000" dirty="0">
                <a:latin typeface="+mn-lt"/>
              </a:rPr>
              <a:t>Bildung, Arbeit, Familie und Lebenslauf</a:t>
            </a:r>
          </a:p>
          <a:p>
            <a:pPr lvl="1"/>
            <a:r>
              <a:rPr lang="de-DE" sz="2000" dirty="0">
                <a:latin typeface="+mn-lt"/>
              </a:rPr>
              <a:t>Bevölkerung, Migration und Integration</a:t>
            </a:r>
          </a:p>
          <a:p>
            <a:pPr lvl="1"/>
            <a:r>
              <a:rPr lang="de-DE" sz="2000" dirty="0">
                <a:latin typeface="+mn-lt"/>
              </a:rPr>
              <a:t>Europäische und globale Studien</a:t>
            </a:r>
          </a:p>
          <a:p>
            <a:pPr lvl="1"/>
            <a:r>
              <a:rPr lang="de-DE" sz="2000" dirty="0">
                <a:latin typeface="+mn-lt"/>
              </a:rPr>
              <a:t>Kommunikation und Internet</a:t>
            </a:r>
          </a:p>
          <a:p>
            <a:pPr lvl="1"/>
            <a:r>
              <a:rPr lang="de-DE" sz="2000" dirty="0">
                <a:latin typeface="+mn-lt"/>
              </a:rPr>
              <a:t>Arbeitsmarkt, Arbeitsorganisation, Arbeitswissenschaft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+mn-lt"/>
              </a:rPr>
              <a:t>Kontextstudium (34 ECTS)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1E44A6-7A7E-1BAB-E254-91235052B0B9}"/>
              </a:ext>
            </a:extLst>
          </p:cNvPr>
          <p:cNvSpPr txBox="1"/>
          <p:nvPr/>
        </p:nvSpPr>
        <p:spPr>
          <a:xfrm rot="399210">
            <a:off x="6915957" y="3390434"/>
            <a:ext cx="342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Studienschwerpunkt sollte spätestens zum 3. Semester gewählt werden, kann 1x gewechselt werden</a:t>
            </a:r>
          </a:p>
        </p:txBody>
      </p:sp>
    </p:spTree>
    <p:extLst>
      <p:ext uri="{BB962C8B-B14F-4D97-AF65-F5344CB8AC3E}">
        <p14:creationId xmlns:p14="http://schemas.microsoft.com/office/powerpoint/2010/main" val="2226368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Prüfungsordnung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925187"/>
            <a:ext cx="10998725" cy="1619679"/>
          </a:xfrm>
        </p:spPr>
        <p:txBody>
          <a:bodyPr>
            <a:normAutofit/>
          </a:bodyPr>
          <a:lstStyle/>
          <a:p>
            <a:r>
              <a:rPr lang="de-DE" dirty="0">
                <a:latin typeface="+mn-lt"/>
              </a:rPr>
              <a:t>Regelt Ablauf und Inhalt des Studiums</a:t>
            </a:r>
          </a:p>
          <a:p>
            <a:r>
              <a:rPr lang="de-DE" dirty="0">
                <a:latin typeface="+mn-lt"/>
              </a:rPr>
              <a:t>Ändert sich nicht semesterweise 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 gilt während des gesamten Studiums</a:t>
            </a:r>
            <a:endParaRPr lang="de-DE" dirty="0"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2F8E10-226B-0045-9E65-2E1B0C7FD0CB}"/>
              </a:ext>
            </a:extLst>
          </p:cNvPr>
          <p:cNvSpPr txBox="1"/>
          <p:nvPr/>
        </p:nvSpPr>
        <p:spPr>
          <a:xfrm>
            <a:off x="514350" y="3246120"/>
            <a:ext cx="1075563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800" b="1" dirty="0">
                <a:cs typeface="Times"/>
              </a:rPr>
              <a:t>Warum ist es wichtig die </a:t>
            </a:r>
            <a:r>
              <a:rPr lang="de-DE" sz="2800" b="1" dirty="0">
                <a:solidFill>
                  <a:schemeClr val="bg1">
                    <a:lumMod val="10000"/>
                  </a:schemeClr>
                </a:solidFill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APO</a:t>
            </a:r>
            <a:r>
              <a:rPr lang="de-DE" sz="2800" b="1" dirty="0">
                <a:cs typeface="Times"/>
              </a:rPr>
              <a:t> zu kennen? </a:t>
            </a:r>
            <a:endParaRPr lang="de-DE" sz="2800" b="1" dirty="0"/>
          </a:p>
          <a:p>
            <a:pPr algn="just"/>
            <a:r>
              <a:rPr lang="de-DE" sz="2800" dirty="0">
                <a:cs typeface="Times"/>
              </a:rPr>
              <a:t>Die Allgemeine Prüfungsordnung gibt euch einen </a:t>
            </a:r>
            <a:r>
              <a:rPr lang="de-DE" sz="2800" i="1" dirty="0">
                <a:cs typeface="Times"/>
              </a:rPr>
              <a:t>Überblick</a:t>
            </a:r>
            <a:r>
              <a:rPr lang="de-DE" sz="2800" dirty="0">
                <a:cs typeface="Times"/>
              </a:rPr>
              <a:t> über das bevorstehende </a:t>
            </a:r>
            <a:r>
              <a:rPr lang="de-DE" sz="2800" i="1" dirty="0">
                <a:cs typeface="Times"/>
              </a:rPr>
              <a:t>Studium</a:t>
            </a:r>
            <a:r>
              <a:rPr lang="de-DE" sz="2800" dirty="0">
                <a:cs typeface="Times"/>
              </a:rPr>
              <a:t> und besonders über die zu beachtenden </a:t>
            </a:r>
            <a:r>
              <a:rPr lang="de-DE" sz="2800" i="1" dirty="0">
                <a:cs typeface="Times"/>
              </a:rPr>
              <a:t>Regeln</a:t>
            </a:r>
            <a:r>
              <a:rPr lang="de-DE" sz="2800" dirty="0">
                <a:cs typeface="Times"/>
              </a:rPr>
              <a:t>. Im Zweifelsfall könnt ihr euch bei Problemen immer auf die APO berufen.</a:t>
            </a:r>
          </a:p>
          <a:p>
            <a:pPr algn="just"/>
            <a:endParaRPr lang="de-DE" sz="2800" dirty="0">
              <a:cs typeface="Times"/>
            </a:endParaRPr>
          </a:p>
          <a:p>
            <a:r>
              <a:rPr lang="de-DE" sz="2800" dirty="0">
                <a:cs typeface="Times"/>
              </a:rPr>
              <a:t>Fachspezifische Informationen gibt es in der </a:t>
            </a:r>
            <a:r>
              <a:rPr lang="de-DE" sz="2800" dirty="0">
                <a:cs typeface="Time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Fach- und Studienordnung</a:t>
            </a:r>
            <a:r>
              <a:rPr lang="de-DE" sz="2800" dirty="0">
                <a:cs typeface="Times"/>
              </a:rPr>
              <a:t> für deinen Studiengang</a:t>
            </a:r>
            <a:endParaRPr lang="de-DE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389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1FABA-205E-BE4C-93F9-119AAA7E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Prüfungsausschuss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9C5FBC-BC24-8B4F-AB26-32033168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+mn-lt"/>
                <a:cs typeface="Times"/>
              </a:rPr>
              <a:t>Bestehend aus zwei/drei </a:t>
            </a:r>
            <a:r>
              <a:rPr lang="de-DE" dirty="0" err="1">
                <a:latin typeface="+mn-lt"/>
                <a:cs typeface="Times"/>
              </a:rPr>
              <a:t>Professor:innen</a:t>
            </a:r>
            <a:r>
              <a:rPr lang="de-DE" dirty="0">
                <a:latin typeface="+mn-lt"/>
                <a:cs typeface="Times"/>
              </a:rPr>
              <a:t> aus dem Fachbereich</a:t>
            </a:r>
          </a:p>
          <a:p>
            <a:r>
              <a:rPr lang="de-DE" dirty="0">
                <a:latin typeface="+mn-lt"/>
                <a:cs typeface="Times"/>
              </a:rPr>
              <a:t>Zuständigkeiten sind unter anderem Genehmigungen für: </a:t>
            </a:r>
          </a:p>
          <a:p>
            <a:pPr lvl="1"/>
            <a:r>
              <a:rPr lang="de-DE" dirty="0">
                <a:latin typeface="+mn-lt"/>
                <a:cs typeface="Times"/>
              </a:rPr>
              <a:t>Prüfungszeitverlängerungen</a:t>
            </a:r>
          </a:p>
          <a:p>
            <a:pPr lvl="1"/>
            <a:r>
              <a:rPr lang="de-DE" dirty="0">
                <a:latin typeface="+mn-lt"/>
                <a:cs typeface="Times"/>
              </a:rPr>
              <a:t>Härtefallantrag bei Wiederholungsprüfungen</a:t>
            </a:r>
          </a:p>
          <a:p>
            <a:pPr lvl="1"/>
            <a:r>
              <a:rPr lang="de-DE" dirty="0">
                <a:latin typeface="+mn-lt"/>
                <a:cs typeface="Times"/>
              </a:rPr>
              <a:t>Fristverlängerungen und Fristaussetzungen bei Bachelor- und Masterarbeiten</a:t>
            </a:r>
          </a:p>
          <a:p>
            <a:pPr lvl="1"/>
            <a:r>
              <a:rPr lang="de-DE" dirty="0">
                <a:latin typeface="+mn-lt"/>
                <a:cs typeface="Times"/>
              </a:rPr>
              <a:t>Studienzeitverlängerungen</a:t>
            </a:r>
          </a:p>
          <a:p>
            <a:pPr lvl="1"/>
            <a:r>
              <a:rPr lang="de-DE" dirty="0">
                <a:latin typeface="+mn-lt"/>
                <a:cs typeface="Times"/>
              </a:rPr>
              <a:t>Abschlussarbeiten außerhalb des Fachbereichs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2315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n-lt"/>
              </a:rPr>
              <a:t>Ausbildungsanrechnung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Falls ihr vor eurem Studium eine Ausbildung gemacht habt und euer aktuelles Studium nach einem Praktikum verlangt, kann man die Ausbildungszeit als Praktikum anrechnen lassen. </a:t>
            </a:r>
          </a:p>
          <a:p>
            <a:r>
              <a:rPr lang="de-DE" dirty="0">
                <a:latin typeface="+mn-lt"/>
              </a:rPr>
              <a:t>Ansprechperson ist dafür die Fachstudienberatung oder die zentrale Studienberatung </a:t>
            </a:r>
          </a:p>
          <a:p>
            <a:pPr marL="0" indent="0">
              <a:buNone/>
            </a:pPr>
            <a:r>
              <a:rPr lang="de-DE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(zentrale Studienberatung)</a:t>
            </a:r>
            <a:r>
              <a:rPr lang="de-DE" dirty="0">
                <a:latin typeface="+mn-l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968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n-lt"/>
              </a:rPr>
              <a:t>Fachstudienberatung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dirty="0">
                <a:latin typeface="+mn-lt"/>
              </a:rPr>
              <a:t>Bei jeglichen Fragen, bei denen die Fachschaft nicht mehr helfen kann, ist die Fachstudienberatung die nächste Anlaufstelle</a:t>
            </a:r>
          </a:p>
          <a:p>
            <a:endParaRPr lang="de-DE" dirty="0">
              <a:latin typeface="+mn-lt"/>
            </a:endParaRPr>
          </a:p>
          <a:p>
            <a:pPr marL="0" indent="0" algn="ctr">
              <a:buNone/>
            </a:pPr>
            <a:r>
              <a:rPr lang="de-DE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(Fachstudienberatung)</a:t>
            </a:r>
            <a:r>
              <a:rPr lang="de-DE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8218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Auslandssemester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Ein Aufenthalt im Ausland ist bei manchen Studiengängen Pflicht, kann bei jedem anderen Studiengang aber auch gemacht werden </a:t>
            </a:r>
          </a:p>
          <a:p>
            <a:r>
              <a:rPr lang="de-DE" dirty="0">
                <a:latin typeface="+mn-lt"/>
              </a:rPr>
              <a:t>Sowohl ein Studium als auch ein Praktikum ist im Ausland möglich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Office</a:t>
            </a:r>
            <a:endParaRPr lang="de-DE" dirty="0">
              <a:latin typeface="+mn-lt"/>
            </a:endParaRPr>
          </a:p>
          <a:p>
            <a:pPr lvl="0"/>
            <a:r>
              <a:rPr lang="de-DE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Muss gut vorbereitet werden 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sym typeface="Wingdings" panose="05000000000000000000" pitchFamily="2" charset="2"/>
              </a:rPr>
              <a:t> 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Rechtzeitig informieren!</a:t>
            </a:r>
            <a:endParaRPr lang="de-DE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</p:txBody>
      </p:sp>
      <p:pic>
        <p:nvPicPr>
          <p:cNvPr id="5" name="Grafik 4" descr="Reisen Silhouette">
            <a:extLst>
              <a:ext uri="{FF2B5EF4-FFF2-40B4-BE49-F238E27FC236}">
                <a16:creationId xmlns:a16="http://schemas.microsoft.com/office/drawing/2014/main" id="{D8C899A5-310A-0672-D300-94BF72BA6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8265" y="3860470"/>
            <a:ext cx="2733304" cy="27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0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 </a:t>
            </a:r>
            <a:r>
              <a:rPr lang="de-DE" dirty="0">
                <a:latin typeface="+mn-lt"/>
              </a:rPr>
              <a:t>Zeitangaben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800" dirty="0">
                <a:latin typeface="+mn-lt"/>
              </a:rPr>
              <a:t>Falls nicht anders vermerkt beginnen die Veranstaltungen c.t.,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Latein für cum tempore, bedeutet mit akademischem Viertel. </a:t>
            </a:r>
          </a:p>
          <a:p>
            <a:pPr lvl="1"/>
            <a:r>
              <a:rPr lang="de-DE" sz="2800" dirty="0">
                <a:latin typeface="+mn-lt"/>
              </a:rPr>
              <a:t>Beispiel: </a:t>
            </a:r>
            <a:r>
              <a:rPr lang="de-DE" sz="2800" b="1" dirty="0">
                <a:latin typeface="+mn-lt"/>
              </a:rPr>
              <a:t>10 Uhr c.t. </a:t>
            </a:r>
            <a:r>
              <a:rPr lang="de-DE" sz="2800" dirty="0">
                <a:latin typeface="+mn-lt"/>
              </a:rPr>
              <a:t>bedeutet, dass die Veranstaltung um </a:t>
            </a:r>
            <a:r>
              <a:rPr lang="de-DE" sz="2800" b="1" dirty="0">
                <a:latin typeface="+mn-lt"/>
              </a:rPr>
              <a:t>10:15 Uhr</a:t>
            </a:r>
            <a:r>
              <a:rPr lang="de-DE" sz="2800" dirty="0">
                <a:latin typeface="+mn-lt"/>
              </a:rPr>
              <a:t> beginnt. </a:t>
            </a:r>
          </a:p>
          <a:p>
            <a:pPr lvl="1"/>
            <a:r>
              <a:rPr lang="de-DE" sz="2800" dirty="0">
                <a:latin typeface="+mn-lt"/>
              </a:rPr>
              <a:t>s.t. bedeutet sin tempore und </a:t>
            </a:r>
            <a:r>
              <a:rPr lang="de-DE" sz="2800" b="1" dirty="0">
                <a:latin typeface="+mn-lt"/>
              </a:rPr>
              <a:t>10 Uhr s.t. </a:t>
            </a:r>
            <a:r>
              <a:rPr lang="de-DE" sz="2800" dirty="0">
                <a:latin typeface="+mn-lt"/>
              </a:rPr>
              <a:t>bedeutet </a:t>
            </a:r>
            <a:r>
              <a:rPr lang="de-DE" sz="2800" b="1" dirty="0">
                <a:latin typeface="+mn-lt"/>
              </a:rPr>
              <a:t>10:00 Uhr</a:t>
            </a:r>
          </a:p>
          <a:p>
            <a:pPr lvl="1"/>
            <a:endParaRPr lang="de-DE" dirty="0"/>
          </a:p>
        </p:txBody>
      </p:sp>
      <p:pic>
        <p:nvPicPr>
          <p:cNvPr id="5" name="Grafik 4" descr="Uhr Silhouette">
            <a:extLst>
              <a:ext uri="{FF2B5EF4-FFF2-40B4-BE49-F238E27FC236}">
                <a16:creationId xmlns:a16="http://schemas.microsoft.com/office/drawing/2014/main" id="{12F5B580-BA2B-63DF-D904-3CECEE161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149" y="4119559"/>
            <a:ext cx="2287701" cy="22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821D8-4E7C-D5DA-6810-8265513E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Calibri"/>
                <a:cs typeface="Times"/>
              </a:rPr>
              <a:t>Statistik Vorlesung Anmeldung</a:t>
            </a:r>
            <a:br>
              <a:rPr lang="de-DE" dirty="0">
                <a:latin typeface="Calibri"/>
                <a:cs typeface="Times"/>
              </a:rPr>
            </a:br>
            <a:r>
              <a:rPr lang="de-DE" sz="2000" i="0" dirty="0">
                <a:solidFill>
                  <a:srgbClr val="1D2125"/>
                </a:solidFill>
                <a:effectLst/>
                <a:latin typeface="-apple-system"/>
              </a:rPr>
              <a:t>Vorlesungen Statistik I &amp; II ist der </a:t>
            </a:r>
            <a:r>
              <a:rPr lang="de-DE" sz="2000" i="0" dirty="0" err="1">
                <a:solidFill>
                  <a:srgbClr val="1D2125"/>
                </a:solidFill>
                <a:effectLst/>
                <a:latin typeface="-apple-system"/>
              </a:rPr>
              <a:t>Anmeldungschluss</a:t>
            </a:r>
            <a:r>
              <a:rPr lang="de-DE" sz="2000" i="0" dirty="0">
                <a:solidFill>
                  <a:srgbClr val="1D2125"/>
                </a:solidFill>
                <a:effectLst/>
                <a:latin typeface="-apple-system"/>
              </a:rPr>
              <a:t> Mittwoch, 11.10. (23:59 Uhr)</a:t>
            </a:r>
            <a:br>
              <a:rPr lang="de-DE" sz="2000" i="0" dirty="0">
                <a:solidFill>
                  <a:srgbClr val="1D2125"/>
                </a:solidFill>
                <a:effectLst/>
                <a:latin typeface="-apple-system"/>
              </a:rPr>
            </a:br>
            <a:endParaRPr lang="de-DE" sz="2000" dirty="0">
              <a:latin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D33C66-3B69-F139-8768-F780E3729B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>
                <a:latin typeface="+mn-lt"/>
              </a:rPr>
              <a:t>FlexNow</a:t>
            </a:r>
            <a:r>
              <a:rPr lang="de-DE" dirty="0">
                <a:latin typeface="+mn-lt"/>
              </a:rPr>
              <a:t> öffnen </a:t>
            </a:r>
            <a:r>
              <a:rPr lang="de-DE" sz="2400" dirty="0">
                <a:latin typeface="+mn-lt"/>
              </a:rPr>
              <a:t>(</a:t>
            </a:r>
            <a:r>
              <a:rPr lang="de-DE" sz="2400" dirty="0">
                <a:latin typeface="+mn-lt"/>
                <a:hlinkClick r:id="rId2"/>
              </a:rPr>
              <a:t>Link</a:t>
            </a:r>
            <a:r>
              <a:rPr lang="de-DE" sz="2400" dirty="0">
                <a:latin typeface="+mn-lt"/>
              </a:rPr>
              <a:t>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E8F4227-BBB1-C8B9-E788-D21ACD64B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3068" y="1814440"/>
            <a:ext cx="4010056" cy="4351338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681250-5391-A35B-23EF-E8A6B5248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9" y="2767004"/>
            <a:ext cx="4496579" cy="29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19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9181B3F-1E05-7220-775E-EDC6FF3EE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08" y="1488840"/>
            <a:ext cx="8008724" cy="48730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CFA782-AD45-9CF8-F3A3-A6B16CCA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Anmeldung Soziologie-Liste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A87F52-F1E5-5AAF-8F54-0B2F930BF300}"/>
              </a:ext>
            </a:extLst>
          </p:cNvPr>
          <p:cNvSpPr txBox="1"/>
          <p:nvPr/>
        </p:nvSpPr>
        <p:spPr>
          <a:xfrm>
            <a:off x="381693" y="5438543"/>
            <a:ext cx="2251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https://www.uni-bamberg.de/abs/netzwerk/mailing-liste/</a:t>
            </a:r>
          </a:p>
        </p:txBody>
      </p:sp>
    </p:spTree>
    <p:extLst>
      <p:ext uri="{BB962C8B-B14F-4D97-AF65-F5344CB8AC3E}">
        <p14:creationId xmlns:p14="http://schemas.microsoft.com/office/powerpoint/2010/main" val="752380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789A2-25BF-D63A-9FC1-EF5790D5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Ein Bild, das Text, Elektronik, Screenshot, Software enthält.&#10;&#10;Beschreibung automatisch generiert.">
            <a:extLst>
              <a:ext uri="{FF2B5EF4-FFF2-40B4-BE49-F238E27FC236}">
                <a16:creationId xmlns:a16="http://schemas.microsoft.com/office/drawing/2014/main" id="{88DE330C-91E3-74D2-A8B9-42E46D738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286" y="764555"/>
            <a:ext cx="9392961" cy="5151032"/>
          </a:xfr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78C73E3-4858-FDBC-034E-C5364AD7CC20}"/>
              </a:ext>
            </a:extLst>
          </p:cNvPr>
          <p:cNvSpPr/>
          <p:nvPr/>
        </p:nvSpPr>
        <p:spPr>
          <a:xfrm>
            <a:off x="8238699" y="2862298"/>
            <a:ext cx="2438015" cy="11334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338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7E0ED-FB75-3749-D267-F163AF20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A2E151-1078-B386-EACB-6EC819787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725" y="490815"/>
            <a:ext cx="7689747" cy="5876370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350E71B-10AA-336A-966A-E0B088DF83F5}"/>
              </a:ext>
            </a:extLst>
          </p:cNvPr>
          <p:cNvSpPr/>
          <p:nvPr/>
        </p:nvSpPr>
        <p:spPr>
          <a:xfrm>
            <a:off x="2133600" y="5192797"/>
            <a:ext cx="2502569" cy="5502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7EEA7E-B302-494F-21A5-BF0B601B51B6}"/>
              </a:ext>
            </a:extLst>
          </p:cNvPr>
          <p:cNvSpPr txBox="1"/>
          <p:nvPr/>
        </p:nvSpPr>
        <p:spPr>
          <a:xfrm>
            <a:off x="8293767" y="5192797"/>
            <a:ext cx="321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Aktuelles-Liste auch gut </a:t>
            </a:r>
            <a:r>
              <a:rPr lang="de-DE" dirty="0">
                <a:sym typeface="Wingdings" panose="05000000000000000000" pitchFamily="2" charset="2"/>
              </a:rPr>
              <a:t> </a:t>
            </a:r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D78D92-C612-7801-8DC7-A38C7072990E}"/>
              </a:ext>
            </a:extLst>
          </p:cNvPr>
          <p:cNvSpPr/>
          <p:nvPr/>
        </p:nvSpPr>
        <p:spPr>
          <a:xfrm>
            <a:off x="6424863" y="4270376"/>
            <a:ext cx="2502569" cy="5502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0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97A2F-8C43-FD4C-3F0C-F3E1E92F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5" y="475078"/>
            <a:ext cx="10834150" cy="1133403"/>
          </a:xfrm>
        </p:spPr>
        <p:txBody>
          <a:bodyPr/>
          <a:lstStyle/>
          <a:p>
            <a:r>
              <a:rPr lang="de-DE" b="1" dirty="0">
                <a:latin typeface="+mn-lt"/>
              </a:rPr>
              <a:t>Erstpasswort ändern</a:t>
            </a:r>
          </a:p>
        </p:txBody>
      </p:sp>
      <p:pic>
        <p:nvPicPr>
          <p:cNvPr id="4" name="Inhaltsplatzhalter 3" descr="Ein Bild, das Text, Elektronik, Screenshot, Software enthält.&#10;&#10;Beschreibung automatisch generiert.">
            <a:extLst>
              <a:ext uri="{FF2B5EF4-FFF2-40B4-BE49-F238E27FC236}">
                <a16:creationId xmlns:a16="http://schemas.microsoft.com/office/drawing/2014/main" id="{CA9995FF-F83F-EE1A-A1A6-C4D40DC2C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206" y="1456657"/>
            <a:ext cx="8828513" cy="4842962"/>
          </a:xfr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C5A0D37-AC46-C4AB-BD2F-3BDD2216EAE7}"/>
              </a:ext>
            </a:extLst>
          </p:cNvPr>
          <p:cNvSpPr/>
          <p:nvPr/>
        </p:nvSpPr>
        <p:spPr>
          <a:xfrm>
            <a:off x="6464968" y="2205049"/>
            <a:ext cx="2085474" cy="7700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183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163DD-AA4F-3D83-B14C-F73306FE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Wichtige Internetseiten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FD50F3-9835-6A99-090F-442AD0BA2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+mn-lt"/>
              </a:rPr>
              <a:t>UniVis</a:t>
            </a: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VC</a:t>
            </a:r>
          </a:p>
          <a:p>
            <a:r>
              <a:rPr lang="de-DE" dirty="0" err="1">
                <a:latin typeface="+mn-lt"/>
              </a:rPr>
              <a:t>FlexNow</a:t>
            </a:r>
            <a:r>
              <a:rPr lang="de-DE" dirty="0">
                <a:latin typeface="+mn-lt"/>
              </a:rPr>
              <a:t> 2</a:t>
            </a:r>
          </a:p>
          <a:p>
            <a:r>
              <a:rPr lang="de-DE" dirty="0">
                <a:latin typeface="+mn-lt"/>
              </a:rPr>
              <a:t>Bamberger Katalog</a:t>
            </a:r>
          </a:p>
          <a:p>
            <a:r>
              <a:rPr lang="de-DE" dirty="0">
                <a:latin typeface="+mn-lt"/>
              </a:rPr>
              <a:t>IAM Portal</a:t>
            </a:r>
          </a:p>
          <a:p>
            <a:r>
              <a:rPr lang="de-DE" dirty="0">
                <a:latin typeface="+mn-lt"/>
              </a:rPr>
              <a:t>Homepage IT-Service</a:t>
            </a:r>
          </a:p>
          <a:p>
            <a:r>
              <a:rPr lang="de-DE" dirty="0">
                <a:latin typeface="+mn-lt"/>
              </a:rPr>
              <a:t>Feki.de</a:t>
            </a:r>
          </a:p>
          <a:p>
            <a:r>
              <a:rPr lang="de-DE" dirty="0">
                <a:latin typeface="+mn-lt"/>
              </a:rPr>
              <a:t>Website der Uni Bamberg</a:t>
            </a:r>
          </a:p>
          <a:p>
            <a:endParaRPr lang="de-DE" dirty="0"/>
          </a:p>
        </p:txBody>
      </p:sp>
      <p:pic>
        <p:nvPicPr>
          <p:cNvPr id="7" name="Grafik 6" descr="Internet Silhouette">
            <a:extLst>
              <a:ext uri="{FF2B5EF4-FFF2-40B4-BE49-F238E27FC236}">
                <a16:creationId xmlns:a16="http://schemas.microsoft.com/office/drawing/2014/main" id="{02E39D05-E000-EAFD-1309-016B4243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9631" y="3268579"/>
            <a:ext cx="3589421" cy="35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20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299C9E9-05F3-B29A-10A9-1164F6D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32" y="499177"/>
            <a:ext cx="5053263" cy="19908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Alltägliche Internetseiten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870304"/>
            <a:ext cx="10229851" cy="2062869"/>
          </a:xfrm>
        </p:spPr>
        <p:txBody>
          <a:bodyPr>
            <a:noAutofit/>
          </a:bodyPr>
          <a:lstStyle/>
          <a:p>
            <a:r>
              <a:rPr lang="de-DE" sz="3200" b="1" dirty="0" err="1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UnivIS</a:t>
            </a:r>
            <a:endParaRPr lang="de-DE" sz="3200" b="1" dirty="0">
              <a:latin typeface="+mn-lt"/>
            </a:endParaRPr>
          </a:p>
          <a:p>
            <a:pPr lvl="1"/>
            <a:r>
              <a:rPr lang="de-DE" sz="2800" dirty="0">
                <a:latin typeface="+mn-lt"/>
              </a:rPr>
              <a:t>Zur Erstellung des Stundenplans</a:t>
            </a:r>
          </a:p>
          <a:p>
            <a:pPr lvl="1"/>
            <a:r>
              <a:rPr lang="de-DE" sz="2800" dirty="0">
                <a:latin typeface="+mn-lt"/>
              </a:rPr>
              <a:t>Vorlesungsverzeichnis für das aktuelle Semester </a:t>
            </a:r>
          </a:p>
          <a:p>
            <a:pPr lvl="1"/>
            <a:r>
              <a:rPr lang="de-DE" sz="2800" dirty="0">
                <a:latin typeface="+mn-lt"/>
              </a:rPr>
              <a:t>Informationen zu Veranstaltungen, Personen, Räumen, Organen, etc.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32EDEE-8520-2544-9BB7-FCA12C94C6DD}"/>
              </a:ext>
            </a:extLst>
          </p:cNvPr>
          <p:cNvSpPr txBox="1"/>
          <p:nvPr/>
        </p:nvSpPr>
        <p:spPr>
          <a:xfrm>
            <a:off x="990599" y="4169989"/>
            <a:ext cx="9983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Unterschiedliche Bezeichnungen und Formen von Veranstaltungen: </a:t>
            </a:r>
          </a:p>
          <a:p>
            <a:pPr lvl="1"/>
            <a:r>
              <a:rPr lang="de-DE" sz="2400" dirty="0"/>
              <a:t>V: Vorlesung </a:t>
            </a:r>
          </a:p>
          <a:p>
            <a:pPr lvl="1"/>
            <a:r>
              <a:rPr lang="de-DE" sz="2400" dirty="0"/>
              <a:t>Ü: Übung </a:t>
            </a:r>
          </a:p>
          <a:p>
            <a:pPr lvl="1"/>
            <a:r>
              <a:rPr lang="de-DE" sz="2400" dirty="0"/>
              <a:t>TU: Tutorium </a:t>
            </a:r>
          </a:p>
          <a:p>
            <a:pPr lvl="1"/>
            <a:r>
              <a:rPr lang="de-DE" sz="2400" dirty="0"/>
              <a:t>S: Seminar </a:t>
            </a:r>
          </a:p>
          <a:p>
            <a:pPr lvl="1"/>
            <a:r>
              <a:rPr lang="de-DE" sz="2400" dirty="0"/>
              <a:t>K: Kolloquium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Alltägliche Internetseiten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870305"/>
            <a:ext cx="10229851" cy="1874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>
                <a:latin typeface="+mn-lt"/>
              </a:rPr>
              <a:t>VC – Virtueller Campus </a:t>
            </a:r>
          </a:p>
          <a:p>
            <a:pPr lvl="1"/>
            <a:r>
              <a:rPr lang="de-DE" dirty="0">
                <a:latin typeface="+mn-lt"/>
              </a:rPr>
              <a:t>Kurse für jegliche Veranstaltungen mit Skripten, Übungen, etc. </a:t>
            </a:r>
          </a:p>
          <a:p>
            <a:pPr lvl="1"/>
            <a:r>
              <a:rPr lang="de-DE" dirty="0">
                <a:latin typeface="+mn-lt"/>
                <a:cs typeface="Times"/>
              </a:rPr>
              <a:t>Passwörter bekommt man per Mail oder es werden anfangs keine benötigt</a:t>
            </a:r>
          </a:p>
          <a:p>
            <a:pPr lvl="1"/>
            <a:r>
              <a:rPr lang="de-DE" dirty="0">
                <a:latin typeface="+mn-lt"/>
                <a:cs typeface="Times"/>
              </a:rPr>
              <a:t>VC-Kurs: Informationen der Fachschaft </a:t>
            </a:r>
            <a:r>
              <a:rPr lang="de-DE" dirty="0" err="1">
                <a:latin typeface="+mn-lt"/>
                <a:cs typeface="Times"/>
              </a:rPr>
              <a:t>SoWi</a:t>
            </a:r>
            <a:r>
              <a:rPr lang="de-DE" dirty="0">
                <a:latin typeface="+mn-lt"/>
                <a:cs typeface="Times"/>
              </a:rPr>
              <a:t> </a:t>
            </a:r>
            <a:r>
              <a:rPr lang="de-DE" dirty="0">
                <a:latin typeface="+mn-lt"/>
                <a:cs typeface="Times"/>
                <a:hlinkClick r:id="rId2"/>
              </a:rPr>
              <a:t>(VC Kurs FS-SOWI)</a:t>
            </a:r>
            <a:r>
              <a:rPr lang="de-DE" dirty="0">
                <a:latin typeface="+mn-lt"/>
                <a:cs typeface="Times"/>
              </a:rPr>
              <a:t> </a:t>
            </a:r>
          </a:p>
          <a:p>
            <a:pPr lvl="1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922BB7-FB60-0A42-B25B-6945099F0A95}"/>
              </a:ext>
            </a:extLst>
          </p:cNvPr>
          <p:cNvSpPr txBox="1"/>
          <p:nvPr/>
        </p:nvSpPr>
        <p:spPr>
          <a:xfrm>
            <a:off x="1116904" y="3789963"/>
            <a:ext cx="9958192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/>
              <a:t>FlexNow2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C00000"/>
                </a:solidFill>
                <a:cs typeface="Times"/>
              </a:rPr>
              <a:t>An- und Abmeldung von Prüfungen</a:t>
            </a:r>
            <a:r>
              <a:rPr lang="de-DE" sz="2400" b="1" dirty="0">
                <a:cs typeface="Times"/>
              </a:rPr>
              <a:t> </a:t>
            </a:r>
            <a:r>
              <a:rPr lang="de-DE" sz="2400" dirty="0">
                <a:cs typeface="Times"/>
              </a:rPr>
              <a:t>und tlw. Lehrveranstaltungen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Anmeldezeitraum beachten! </a:t>
            </a:r>
            <a:r>
              <a:rPr lang="de-DE" sz="2400" dirty="0">
                <a:solidFill>
                  <a:srgbClr val="C00000"/>
                </a:solidFill>
              </a:rPr>
              <a:t>Stürzt der Server ab und du konntest dich nicht anmelden, ist das keine Entschuldigung und du musst die Prüfung wann anders schreiben! </a:t>
            </a:r>
          </a:p>
          <a:p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351CBF6-B8DD-4B1F-B5C5-679CC6C79266}"/>
              </a:ext>
            </a:extLst>
          </p:cNvPr>
          <p:cNvSpPr/>
          <p:nvPr/>
        </p:nvSpPr>
        <p:spPr>
          <a:xfrm rot="1590774">
            <a:off x="10107239" y="3965020"/>
            <a:ext cx="1609336" cy="638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2200" dirty="0">
                <a:latin typeface="Amatic"/>
              </a:rPr>
              <a:t>WICHTIG!</a:t>
            </a:r>
          </a:p>
        </p:txBody>
      </p:sp>
    </p:spTree>
    <p:extLst>
      <p:ext uri="{BB962C8B-B14F-4D97-AF65-F5344CB8AC3E}">
        <p14:creationId xmlns:p14="http://schemas.microsoft.com/office/powerpoint/2010/main" val="4238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EEA58-2BBE-85F8-38F7-9BD559D8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C358B14-8081-E75C-364A-4862CE6B7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652" y="477653"/>
            <a:ext cx="6368695" cy="5902694"/>
          </a:xfrm>
        </p:spPr>
      </p:pic>
    </p:spTree>
    <p:extLst>
      <p:ext uri="{BB962C8B-B14F-4D97-AF65-F5344CB8AC3E}">
        <p14:creationId xmlns:p14="http://schemas.microsoft.com/office/powerpoint/2010/main" val="3733353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880AF-7A54-31C7-89F0-8B5C9DBD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Alltägliche Internetseiten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29D6B-B1DF-36A6-C1BC-9859F87352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Bamberger Katalog</a:t>
            </a:r>
            <a:endParaRPr lang="de-DE" b="1" dirty="0">
              <a:latin typeface="+mn-lt"/>
            </a:endParaRPr>
          </a:p>
          <a:p>
            <a:pPr lvl="1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Literaturrecherche</a:t>
            </a:r>
          </a:p>
          <a:p>
            <a:pPr lvl="1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Ausleihe / Download </a:t>
            </a:r>
          </a:p>
          <a:p>
            <a:r>
              <a:rPr lang="de-DE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IAM-Portal</a:t>
            </a:r>
            <a:endParaRPr lang="de-DE" b="1" dirty="0">
              <a:latin typeface="+mn-lt"/>
            </a:endParaRPr>
          </a:p>
          <a:p>
            <a:pPr lvl="1"/>
            <a:r>
              <a:rPr lang="de-DE" dirty="0">
                <a:latin typeface="+mn-lt"/>
              </a:rPr>
              <a:t>Kennwort, </a:t>
            </a:r>
            <a:r>
              <a:rPr lang="de-DE" dirty="0" err="1">
                <a:latin typeface="+mn-lt"/>
              </a:rPr>
              <a:t>ba</a:t>
            </a:r>
            <a:r>
              <a:rPr lang="de-DE" dirty="0">
                <a:latin typeface="+mn-lt"/>
              </a:rPr>
              <a:t>-Nummer ändern</a:t>
            </a:r>
          </a:p>
          <a:p>
            <a:pPr lvl="1"/>
            <a:r>
              <a:rPr lang="de-DE" dirty="0">
                <a:latin typeface="+mn-lt"/>
              </a:rPr>
              <a:t>E-Mail Weiterleitung aktivieren</a:t>
            </a:r>
          </a:p>
          <a:p>
            <a:r>
              <a:rPr lang="de-DE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 IT-Service</a:t>
            </a:r>
            <a:endParaRPr lang="de-DE" b="1" dirty="0">
              <a:latin typeface="+mn-lt"/>
            </a:endParaRPr>
          </a:p>
          <a:p>
            <a:pPr lvl="1"/>
            <a:r>
              <a:rPr lang="de-DE" dirty="0">
                <a:latin typeface="+mn-lt"/>
              </a:rPr>
              <a:t>Anleitungen (z.B. Einrichten W-Lan, VPN)</a:t>
            </a:r>
          </a:p>
          <a:p>
            <a:pPr lvl="1"/>
            <a:r>
              <a:rPr lang="de-DE" dirty="0">
                <a:latin typeface="+mn-lt"/>
              </a:rPr>
              <a:t>Tech-Support per Mail / Telefon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C944A8-8CAE-6ECE-4D91-CB80115F0F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Feki.de</a:t>
            </a:r>
            <a:endParaRPr lang="de-DE" b="1" dirty="0">
              <a:latin typeface="+mn-lt"/>
            </a:endParaRPr>
          </a:p>
          <a:p>
            <a:pPr lvl="1"/>
            <a:r>
              <a:rPr lang="de-DE" dirty="0">
                <a:latin typeface="+mn-lt"/>
              </a:rPr>
              <a:t>Viele Informationen</a:t>
            </a:r>
          </a:p>
          <a:p>
            <a:pPr lvl="1"/>
            <a:r>
              <a:rPr lang="de-DE" dirty="0">
                <a:latin typeface="+mn-lt"/>
              </a:rPr>
              <a:t>Aktuelle Events</a:t>
            </a:r>
          </a:p>
          <a:p>
            <a:pPr lvl="1"/>
            <a:r>
              <a:rPr lang="de-DE" dirty="0">
                <a:latin typeface="+mn-lt"/>
              </a:rPr>
              <a:t>Wichtige Links</a:t>
            </a:r>
          </a:p>
          <a:p>
            <a:r>
              <a:rPr lang="de-DE" b="1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der Uni Bamberg</a:t>
            </a:r>
            <a:endParaRPr lang="de-DE" b="1" dirty="0">
              <a:latin typeface="+mn-lt"/>
            </a:endParaRPr>
          </a:p>
          <a:p>
            <a:pPr lvl="1"/>
            <a:r>
              <a:rPr lang="de-DE" dirty="0">
                <a:latin typeface="+mn-lt"/>
              </a:rPr>
              <a:t>Aktuelle Infos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CF497F-FA0F-5DEF-B46A-DCC9B2BC0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6309" y="1952059"/>
            <a:ext cx="2743200" cy="2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03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+mj-lt"/>
              </a:rPr>
              <a:t>Einführung in das Studium </a:t>
            </a:r>
            <a:br>
              <a:rPr lang="de-DE" dirty="0">
                <a:latin typeface="+mj-lt"/>
              </a:rPr>
            </a:br>
            <a:r>
              <a:rPr lang="de-DE" b="1" dirty="0">
                <a:latin typeface="+mj-lt"/>
              </a:rPr>
              <a:t>Stundenplanerstellung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308704"/>
            <a:ext cx="10229851" cy="424059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latin typeface="+mn-lt"/>
              </a:rPr>
              <a:t>Lasst die Spiele beginnen… </a:t>
            </a:r>
          </a:p>
        </p:txBody>
      </p:sp>
      <p:pic>
        <p:nvPicPr>
          <p:cNvPr id="5" name="Grafik 4" descr="Tageskalender Silhouette">
            <a:extLst>
              <a:ext uri="{FF2B5EF4-FFF2-40B4-BE49-F238E27FC236}">
                <a16:creationId xmlns:a16="http://schemas.microsoft.com/office/drawing/2014/main" id="{DA8DA0AB-2566-F4D1-853F-BE7E4824D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7063" y="4073860"/>
            <a:ext cx="1917032" cy="1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7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CD5FB-D1D9-775F-C5DE-077FD0C8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Was ihr Morgen braucht: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ECCFE3-8717-4295-62DB-8236ED91F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1" y="1825625"/>
            <a:ext cx="11407140" cy="435133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Laptop, falls ihr die Online-Dienste direkt da einrichten wollt (mit Ladekabel)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  <a:cs typeface="Times"/>
              </a:rPr>
              <a:t>Ba-Nummer mit (Erst-)Passwort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  <a:cs typeface="Times"/>
              </a:rPr>
              <a:t>Schreibunterlagen</a:t>
            </a:r>
            <a:endParaRPr lang="de-DE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Studierendenausweis (für Essen in der Mensa &amp; Schließfächer in der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Bib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Bargeld / Karte zum Aufladen für das Mittagessen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733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6B1B7-79CD-0923-B623-9629E91C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Beispielstundenplan-Ausschnitt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8F2E5E7-ACFC-D766-28F2-2061857FA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727" y="1773725"/>
            <a:ext cx="4969546" cy="4582014"/>
          </a:xfrm>
        </p:spPr>
      </p:pic>
    </p:spTree>
    <p:extLst>
      <p:ext uri="{BB962C8B-B14F-4D97-AF65-F5344CB8AC3E}">
        <p14:creationId xmlns:p14="http://schemas.microsoft.com/office/powerpoint/2010/main" val="3810491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D14C5-75C5-B51C-E7B6-1CC0C28B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Startet hierfür </a:t>
            </a:r>
            <a:r>
              <a:rPr lang="de-DE" b="1" dirty="0" err="1">
                <a:latin typeface="+mj-lt"/>
              </a:rPr>
              <a:t>UniVis</a:t>
            </a:r>
            <a:endParaRPr lang="de-DE" b="1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F34054-5ACD-2AA3-3354-27B6342B3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>
              <a:solidFill>
                <a:srgbClr val="3EBBF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de-DE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UniVis</a:t>
            </a:r>
            <a:r>
              <a:rPr lang="de-DE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SoWi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96667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542A6-E396-429B-B83B-AF89E619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E313A1-3029-4203-BAE6-D5CB98F82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938" y="3429000"/>
            <a:ext cx="3722902" cy="248255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n-lt"/>
              </a:rPr>
              <a:t>Damit die EETs in den nächsten Semestern noch besser werden, füllt bitte am Ende der EETs </a:t>
            </a:r>
            <a:r>
              <a:rPr lang="de-DE" dirty="0">
                <a:latin typeface="+mn-lt"/>
                <a:hlinkClick r:id="rId2"/>
              </a:rPr>
              <a:t>diese Umfrage</a:t>
            </a:r>
            <a:r>
              <a:rPr lang="de-DE" dirty="0">
                <a:latin typeface="+mn-lt"/>
              </a:rPr>
              <a:t> aus</a:t>
            </a:r>
          </a:p>
        </p:txBody>
      </p:sp>
      <p:pic>
        <p:nvPicPr>
          <p:cNvPr id="6" name="Grafik 5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2F6CA12B-956F-478B-91ED-FF82C924D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4654" y="562403"/>
            <a:ext cx="4105470" cy="2526443"/>
          </a:xfrm>
          <a:prstGeom prst="rect">
            <a:avLst/>
          </a:prstGeom>
        </p:spPr>
      </p:pic>
      <p:pic>
        <p:nvPicPr>
          <p:cNvPr id="5" name="Grafik 4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658A5FB7-E64A-58D5-6F49-FE7AC60E3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25" y="1825624"/>
            <a:ext cx="4757646" cy="45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7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BDA81F7-EBFB-FF66-8CF1-EA337E2539FA}"/>
              </a:ext>
            </a:extLst>
          </p:cNvPr>
          <p:cNvSpPr/>
          <p:nvPr/>
        </p:nvSpPr>
        <p:spPr>
          <a:xfrm>
            <a:off x="1730074" y="1203326"/>
            <a:ext cx="8642555" cy="4613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B4EAEE9-B9A9-4E68-AFB3-1B2883116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553"/>
            <a:ext cx="9144000" cy="2387600"/>
          </a:xfrm>
        </p:spPr>
        <p:txBody>
          <a:bodyPr/>
          <a:lstStyle/>
          <a:p>
            <a:r>
              <a:rPr lang="de-DE" b="1" dirty="0">
                <a:latin typeface="+mj-lt"/>
              </a:rPr>
              <a:t>Vorstellungsrunde</a:t>
            </a:r>
          </a:p>
        </p:txBody>
      </p:sp>
      <p:pic>
        <p:nvPicPr>
          <p:cNvPr id="4" name="Grafik 4" descr="Gruppenerfolg mit einfarbiger Füllung">
            <a:extLst>
              <a:ext uri="{FF2B5EF4-FFF2-40B4-BE49-F238E27FC236}">
                <a16:creationId xmlns:a16="http://schemas.microsoft.com/office/drawing/2014/main" id="{36F84E85-1B9A-47F6-8E8F-431E2C231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003" y="2918028"/>
            <a:ext cx="2724696" cy="27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4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C3B8D9-668A-A355-399F-7FA022D93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128760" cy="4351338"/>
          </a:xfrm>
        </p:spPr>
        <p:txBody>
          <a:bodyPr/>
          <a:lstStyle/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Wer sind wir?</a:t>
            </a:r>
          </a:p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Wer seid ihr?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Name, Alter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Kommt ihr aus Bamberg oder seid ihr hergezogen?</a:t>
            </a:r>
            <a:endParaRPr lang="de-DE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Wisst ihr schon welche Schwerpunkte ihr machen wollt?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 Facts über dich</a:t>
            </a:r>
            <a:endParaRPr lang="de-DE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F9A7FC-4E71-8E4A-8BAB-7F2EB425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692150"/>
            <a:ext cx="10833100" cy="1133475"/>
          </a:xfrm>
        </p:spPr>
        <p:txBody>
          <a:bodyPr/>
          <a:lstStyle/>
          <a:p>
            <a:r>
              <a:rPr lang="de-DE" b="1" dirty="0">
                <a:latin typeface="+mj-lt"/>
              </a:rPr>
              <a:t>Vorstellungsrunde</a:t>
            </a:r>
          </a:p>
        </p:txBody>
      </p:sp>
      <p:pic>
        <p:nvPicPr>
          <p:cNvPr id="6" name="Grafik 5" descr="Winkegeste Silhouette">
            <a:extLst>
              <a:ext uri="{FF2B5EF4-FFF2-40B4-BE49-F238E27FC236}">
                <a16:creationId xmlns:a16="http://schemas.microsoft.com/office/drawing/2014/main" id="{E6F62D36-B95E-E13E-E77F-BF8B31796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3094" y="1086484"/>
            <a:ext cx="1872616" cy="18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F3AA2-2FFF-8341-8D5C-D68DF0AC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+mj-lt"/>
              </a:rPr>
              <a:t>Rund ums Tutorium			</a:t>
            </a:r>
            <a:br>
              <a:rPr lang="de-DE" b="1" dirty="0">
                <a:latin typeface="+mj-lt"/>
              </a:rPr>
            </a:br>
            <a:r>
              <a:rPr lang="de-DE" b="1" dirty="0">
                <a:latin typeface="+mj-lt"/>
              </a:rPr>
              <a:t>Was passiert morgen?	</a:t>
            </a:r>
            <a:r>
              <a:rPr lang="de-DE" sz="3600" b="1" dirty="0">
                <a:latin typeface="+mj-lt"/>
              </a:rPr>
              <a:t>(Raum/Treffpunkt)</a:t>
            </a:r>
            <a:endParaRPr lang="en-GB" sz="3600" b="1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B97516-B95C-304A-B368-C992A0ED1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925" y="2111375"/>
            <a:ext cx="10946130" cy="4351338"/>
          </a:xfrm>
        </p:spPr>
        <p:txBody>
          <a:bodyPr>
            <a:normAutofit/>
          </a:bodyPr>
          <a:lstStyle/>
          <a:p>
            <a:r>
              <a:rPr lang="de-DE" dirty="0">
                <a:latin typeface="+mn-lt"/>
                <a:cs typeface="Times"/>
              </a:rPr>
              <a:t>11:30 Einführung in das Universitätsleben (RZ/00.05)</a:t>
            </a:r>
          </a:p>
          <a:p>
            <a:r>
              <a:rPr lang="de-DE" dirty="0">
                <a:latin typeface="+mn-lt"/>
                <a:cs typeface="Times"/>
              </a:rPr>
              <a:t>12:00 Erstellung des Stundenplans (RZ/00.05)</a:t>
            </a:r>
          </a:p>
          <a:p>
            <a:r>
              <a:rPr lang="de-DE" dirty="0">
                <a:latin typeface="+mn-lt"/>
                <a:cs typeface="Times"/>
              </a:rPr>
              <a:t>13:15 gemeinsames Mensa-Essen (</a:t>
            </a:r>
            <a:r>
              <a:rPr lang="de-DE" dirty="0">
                <a:latin typeface="+mn-lt"/>
              </a:rPr>
              <a:t>Mensa </a:t>
            </a:r>
            <a:r>
              <a:rPr lang="de-DE" dirty="0" err="1">
                <a:latin typeface="+mn-lt"/>
              </a:rPr>
              <a:t>Feki</a:t>
            </a:r>
            <a:r>
              <a:rPr lang="de-DE" dirty="0">
                <a:latin typeface="+mn-lt"/>
              </a:rPr>
              <a:t>)</a:t>
            </a:r>
            <a:endParaRPr lang="de-DE" dirty="0">
              <a:latin typeface="+mn-lt"/>
              <a:cs typeface="Times"/>
            </a:endParaRPr>
          </a:p>
          <a:p>
            <a:r>
              <a:rPr lang="de-DE" dirty="0">
                <a:latin typeface="+mn-lt"/>
                <a:cs typeface="Times"/>
              </a:rPr>
              <a:t>14:00 Bibliotheksführung (</a:t>
            </a:r>
            <a:r>
              <a:rPr lang="de-DE" dirty="0">
                <a:latin typeface="+mn-lt"/>
              </a:rPr>
              <a:t>Teilbibliothek 3/</a:t>
            </a:r>
            <a:r>
              <a:rPr lang="de-DE" dirty="0" err="1">
                <a:latin typeface="+mn-lt"/>
              </a:rPr>
              <a:t>Feki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Bib</a:t>
            </a:r>
            <a:r>
              <a:rPr lang="de-DE" dirty="0">
                <a:latin typeface="+mn-lt"/>
              </a:rPr>
              <a:t>)</a:t>
            </a:r>
            <a:endParaRPr lang="de-DE" dirty="0">
              <a:latin typeface="+mn-lt"/>
              <a:cs typeface="Times"/>
            </a:endParaRPr>
          </a:p>
          <a:p>
            <a:r>
              <a:rPr lang="de-DE" dirty="0">
                <a:latin typeface="+mn-lt"/>
                <a:cs typeface="Times"/>
              </a:rPr>
              <a:t>19:45 Kneipentour (</a:t>
            </a:r>
            <a:r>
              <a:rPr lang="de-DE" dirty="0">
                <a:latin typeface="+mn-lt"/>
              </a:rPr>
              <a:t>ZOB</a:t>
            </a:r>
            <a:r>
              <a:rPr lang="de-DE" dirty="0">
                <a:latin typeface="+mn-lt"/>
                <a:cs typeface="Times"/>
              </a:rPr>
              <a:t>)</a:t>
            </a:r>
          </a:p>
          <a:p>
            <a:r>
              <a:rPr lang="de-DE" dirty="0">
                <a:latin typeface="+mn-lt"/>
                <a:cs typeface="Times"/>
              </a:rPr>
              <a:t>21:00 </a:t>
            </a:r>
            <a:r>
              <a:rPr lang="de-DE" dirty="0" err="1">
                <a:latin typeface="+mn-lt"/>
                <a:cs typeface="Times"/>
              </a:rPr>
              <a:t>Partycipate</a:t>
            </a:r>
            <a:r>
              <a:rPr lang="de-DE" dirty="0">
                <a:latin typeface="+mn-lt"/>
                <a:cs typeface="Times"/>
              </a:rPr>
              <a:t> im Live-Club (dort können wir zusammen hinlaufen)</a:t>
            </a:r>
          </a:p>
          <a:p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  <a:sym typeface="Wingdings" pitchFamily="2" charset="2"/>
              </a:rPr>
              <a:t> Was ihr dafür braucht: </a:t>
            </a:r>
            <a:endParaRPr lang="de-DE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Times" pitchFamily="2" charset="0"/>
            </a:endParaRPr>
          </a:p>
          <a:p>
            <a:pPr marL="0" indent="0">
              <a:buNone/>
            </a:pPr>
            <a:endParaRPr lang="en-GB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CD5FB-D1D9-775F-C5DE-077FD0C8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Was ihr Morgen braucht: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ECCFE3-8717-4295-62DB-8236ED91F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1" y="1825625"/>
            <a:ext cx="11407140" cy="435133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Laptop, falls ihr die Online-Dienste direkt da einrichten wollt (mit Ladekabel)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  <a:cs typeface="Times"/>
              </a:rPr>
              <a:t>Ba-Nummer mit (Erst-)Passwort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  <a:cs typeface="Times"/>
              </a:rPr>
              <a:t>Schreibunterlagen</a:t>
            </a:r>
            <a:endParaRPr lang="de-DE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Studierendenausweis (für Essen in der Mensa &amp; Schließfächer in der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Bib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Bargeld / Karte zum Aufladen für das Mittagessen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805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hschaftsPräsentationen" id="{0328CB39-241D-324B-82F0-7E4DCDA7E19E}" vid="{E41709EB-8C11-7446-B1D1-DB55C8118EA2}"/>
    </a:ext>
  </a:extLst>
</a:theme>
</file>

<file path=ppt/theme/theme2.xml><?xml version="1.0" encoding="utf-8"?>
<a:theme xmlns:a="http://schemas.openxmlformats.org/drawingml/2006/main" name="Offic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hschaftsPräsentationen" id="{0328CB39-241D-324B-82F0-7E4DCDA7E19E}" vid="{E41709EB-8C11-7446-B1D1-DB55C8118EA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7FCF7DF0D2D0469152B63FEDE9C3AA" ma:contentTypeVersion="3" ma:contentTypeDescription="Ein neues Dokument erstellen." ma:contentTypeScope="" ma:versionID="eb6d9cabb83f762581478e8e7a8c973f">
  <xsd:schema xmlns:xsd="http://www.w3.org/2001/XMLSchema" xmlns:xs="http://www.w3.org/2001/XMLSchema" xmlns:p="http://schemas.microsoft.com/office/2006/metadata/properties" xmlns:ns2="562e38e7-62c5-4eb7-81cd-5a3f0b4e8bef" targetNamespace="http://schemas.microsoft.com/office/2006/metadata/properties" ma:root="true" ma:fieldsID="5731c932a40feac027da6125b0d72f9b" ns2:_="">
    <xsd:import namespace="562e38e7-62c5-4eb7-81cd-5a3f0b4e8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e38e7-62c5-4eb7-81cd-5a3f0b4e8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D0FBEA-CF4A-401D-A716-740116B7F3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71E011-9125-436F-92A9-254CC878A4F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562e38e7-62c5-4eb7-81cd-5a3f0b4e8bef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86FE68-79BA-4E6C-9BD4-102F04D6EA8B}">
  <ds:schemaRefs>
    <ds:schemaRef ds:uri="562e38e7-62c5-4eb7-81cd-5a3f0b4e8b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1914</Words>
  <Application>Microsoft Office PowerPoint</Application>
  <PresentationFormat>Breitbild</PresentationFormat>
  <Paragraphs>341</Paragraphs>
  <Slides>52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52</vt:i4>
      </vt:variant>
    </vt:vector>
  </HeadingPairs>
  <TitlesOfParts>
    <vt:vector size="62" baseType="lpstr">
      <vt:lpstr>Amatic</vt:lpstr>
      <vt:lpstr>-apple-system</vt:lpstr>
      <vt:lpstr>Arial</vt:lpstr>
      <vt:lpstr>Calibri</vt:lpstr>
      <vt:lpstr>Calibri Light</vt:lpstr>
      <vt:lpstr>Symbol</vt:lpstr>
      <vt:lpstr>Times</vt:lpstr>
      <vt:lpstr>Wingdings</vt:lpstr>
      <vt:lpstr>1_Office</vt:lpstr>
      <vt:lpstr>Office</vt:lpstr>
      <vt:lpstr>Erstsemestertage Wintersemester 2023/24</vt:lpstr>
      <vt:lpstr>Ablauf der EET</vt:lpstr>
      <vt:lpstr>Unsere WhatsApp-Gruppe</vt:lpstr>
      <vt:lpstr>Statistik Vorlesung Anmeldung Vorlesungen Statistik I &amp; II ist der Anmeldungschluss Mittwoch, 11.10. (23:59 Uhr) </vt:lpstr>
      <vt:lpstr>Was ihr Morgen braucht:</vt:lpstr>
      <vt:lpstr>Vorstellungsrunde</vt:lpstr>
      <vt:lpstr>Vorstellungsrunde</vt:lpstr>
      <vt:lpstr>Rund ums Tutorium    Was passiert morgen? (Raum/Treffpunkt)</vt:lpstr>
      <vt:lpstr>Was ihr Morgen braucht:</vt:lpstr>
      <vt:lpstr>Zweiter Tag der Erstsemestertage</vt:lpstr>
      <vt:lpstr>Was machen wir heute?</vt:lpstr>
      <vt:lpstr>Einführung in das Universitätsleben</vt:lpstr>
      <vt:lpstr>Einführung in das Universitätsleben</vt:lpstr>
      <vt:lpstr>Die Universität und Fakultät</vt:lpstr>
      <vt:lpstr>https://www.uni-bamberg.de/sowi/</vt:lpstr>
      <vt:lpstr>Die Fachschaft</vt:lpstr>
      <vt:lpstr>Hochschulwahlen</vt:lpstr>
      <vt:lpstr>Die Gebäude</vt:lpstr>
      <vt:lpstr>Weitere wichtige Gebäude an der Feki</vt:lpstr>
      <vt:lpstr>An der Feki</vt:lpstr>
      <vt:lpstr>Um das Gebäude herum</vt:lpstr>
      <vt:lpstr>Angebote des Sportzentrums</vt:lpstr>
      <vt:lpstr>Online Dienste </vt:lpstr>
      <vt:lpstr>https://qis.uni-bamberg.de</vt:lpstr>
      <vt:lpstr>Rückmeldung</vt:lpstr>
      <vt:lpstr>Chipkarte/Studierendenausweis</vt:lpstr>
      <vt:lpstr>PowerPoint-Präsentation</vt:lpstr>
      <vt:lpstr>Kopieren, Drucken und Scannen</vt:lpstr>
      <vt:lpstr>Wohnungen</vt:lpstr>
      <vt:lpstr>Anlaufstellen der Uni Bamberg</vt:lpstr>
      <vt:lpstr>Einführung in das Studium </vt:lpstr>
      <vt:lpstr>Modulhandbuch - Die Anleitung zum Studium</vt:lpstr>
      <vt:lpstr>Zum Studiengang - Aufbau</vt:lpstr>
      <vt:lpstr>Prüfungsordnung</vt:lpstr>
      <vt:lpstr>Prüfungsausschuss</vt:lpstr>
      <vt:lpstr>Ausbildungsanrechnung</vt:lpstr>
      <vt:lpstr>Fachstudienberatung</vt:lpstr>
      <vt:lpstr>Auslandssemester</vt:lpstr>
      <vt:lpstr> Zeitangaben </vt:lpstr>
      <vt:lpstr>Anmeldung Soziologie-Liste</vt:lpstr>
      <vt:lpstr>PowerPoint-Präsentation</vt:lpstr>
      <vt:lpstr>PowerPoint-Präsentation</vt:lpstr>
      <vt:lpstr>Erstpasswort ändern</vt:lpstr>
      <vt:lpstr>Wichtige Internetseiten</vt:lpstr>
      <vt:lpstr>Alltägliche Internetseiten </vt:lpstr>
      <vt:lpstr>Alltägliche Internetseiten</vt:lpstr>
      <vt:lpstr>PowerPoint-Präsentation</vt:lpstr>
      <vt:lpstr>Alltägliche Internetseiten</vt:lpstr>
      <vt:lpstr>Einführung in das Studium  Stundenplanerstellung</vt:lpstr>
      <vt:lpstr>Beispielstundenplan-Ausschnitt</vt:lpstr>
      <vt:lpstr>Startet hierfür UniVis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Tutorium für Erstsemester*innen  Sommersemester 2019</dc:title>
  <dc:creator>Dascha Berns</dc:creator>
  <cp:lastModifiedBy>Maria Herrmann</cp:lastModifiedBy>
  <cp:revision>238</cp:revision>
  <dcterms:created xsi:type="dcterms:W3CDTF">2019-04-12T11:54:46Z</dcterms:created>
  <dcterms:modified xsi:type="dcterms:W3CDTF">2023-10-13T14:56:17Z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0x010100667FCF7DF0D2D0469152B63FEDE9C3AA</vt:lpwstr>
  </property>
</Properties>
</file>