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4_D2639476.xml" ContentType="application/vnd.ms-powerpoint.comments+xml"/>
  <Override PartName="/ppt/comments/modernComment_10D_85C1FEB8.xml" ContentType="application/vnd.ms-powerpoint.comments+xml"/>
  <Override PartName="/ppt/comments/modernComment_107_539C3B2E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8" r:id="rId5"/>
    <p:sldId id="257" r:id="rId6"/>
    <p:sldId id="258" r:id="rId7"/>
    <p:sldId id="273" r:id="rId8"/>
    <p:sldId id="266" r:id="rId9"/>
    <p:sldId id="274" r:id="rId10"/>
    <p:sldId id="271" r:id="rId11"/>
    <p:sldId id="267" r:id="rId12"/>
    <p:sldId id="260" r:id="rId13"/>
    <p:sldId id="269" r:id="rId14"/>
    <p:sldId id="263" r:id="rId15"/>
    <p:sldId id="272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D34E97-B4DC-847F-50E1-1AB47E111C92}" name="Alina Sippel" initials="AS" userId="S::alina.sippel@stud.uni-bamberg.de::17c1994f-50e5-4095-b291-7bc163cd75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DFF"/>
    <a:srgbClr val="FDBDFF"/>
    <a:srgbClr val="FFE579"/>
    <a:srgbClr val="8F8FFF"/>
    <a:srgbClr val="F18B95"/>
    <a:srgbClr val="FEDCFF"/>
    <a:srgbClr val="F7BCC2"/>
    <a:srgbClr val="F7BDC3"/>
    <a:srgbClr val="FFF1B3"/>
    <a:srgbClr val="B3B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omments/modernComment_104_D263947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D5D004A-7869-43E4-AE9E-824E28567992}" authorId="{6DD34E97-B4DC-847F-50E1-1AB47E111C92}" created="2023-12-17T12:05:23.077">
    <pc:sldMkLst xmlns:pc="http://schemas.microsoft.com/office/powerpoint/2013/main/command">
      <pc:docMk/>
      <pc:sldMk cId="3529741430" sldId="260"/>
    </pc:sldMkLst>
    <p188:txBody>
      <a:bodyPr/>
      <a:lstStyle/>
      <a:p>
        <a:r>
          <a:rPr lang="de-DE"/>
          <a:t>Hier lesen wir die Geschichte dann vor und dabei wird gleichzeitig das Bild angeguckt
</a:t>
        </a:r>
      </a:p>
    </p188:txBody>
  </p188:cm>
</p188:cmLst>
</file>

<file path=ppt/comments/modernComment_107_539C3B2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2A90DDF-4FFF-4379-AC34-AAD4BF8E1CEF}" authorId="{6DD34E97-B4DC-847F-50E1-1AB47E111C92}" created="2023-12-17T12:18:01.103">
    <pc:sldMkLst xmlns:pc="http://schemas.microsoft.com/office/powerpoint/2013/main/command">
      <pc:docMk/>
      <pc:sldMk cId="1402747694" sldId="263"/>
    </pc:sldMkLst>
    <p188:txBody>
      <a:bodyPr/>
      <a:lstStyle/>
      <a:p>
        <a:r>
          <a:rPr lang="de-DE"/>
          <a:t>Hier stellen sie vor und die anderen erraten</a:t>
        </a:r>
      </a:p>
    </p188:txBody>
  </p188:cm>
</p188:cmLst>
</file>

<file path=ppt/comments/modernComment_10D_85C1FEB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EFDF890-F79D-4DEA-8158-F55525E7DA7D}" authorId="{6DD34E97-B4DC-847F-50E1-1AB47E111C92}" created="2023-12-17T12:12:45.068">
    <pc:sldMkLst xmlns:pc="http://schemas.microsoft.com/office/powerpoint/2013/main/command">
      <pc:docMk/>
      <pc:sldMk cId="2244083384" sldId="269"/>
    </pc:sldMkLst>
    <p188:txBody>
      <a:bodyPr/>
      <a:lstStyle/>
      <a:p>
        <a:r>
          <a:rPr lang="de-DE"/>
          <a:t>Diese Folie bleibt während der Gruppenarbeit offen. Die Materialien haben sie ja nochmal in groß dann in den Umschlägen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3EB3054-B75A-4BD7-8B3E-8DC0F614FAF3}" type="datetimeFigureOut">
              <a:rPr lang="de-DE" smtClean="0"/>
              <a:t>18.12.2023</a:t>
            </a:fld>
            <a:endParaRPr lang="de-D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27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18.12.2023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964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18.12.2023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04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18.12.2023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4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3EB3054-B75A-4BD7-8B3E-8DC0F614FAF3}" type="datetimeFigureOut">
              <a:rPr lang="de-DE" smtClean="0"/>
              <a:t>18.12.2023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019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18.12.2023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24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18.12.2023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29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18.12.2023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00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18.12.2023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31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18.12.2023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440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3EB3054-B75A-4BD7-8B3E-8DC0F614FAF3}" type="datetimeFigureOut">
              <a:rPr lang="de-DE" smtClean="0"/>
              <a:t>18.12.2023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980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EB3054-B75A-4BD7-8B3E-8DC0F614FAF3}" type="datetimeFigureOut">
              <a:rPr lang="de-DE" smtClean="0"/>
              <a:t>18.12.2023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046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microsoft.com/office/2018/10/relationships/comments" Target="../comments/modernComment_10D_85C1FEB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microsoft.com/office/2018/10/relationships/comments" Target="../comments/modernComment_107_539C3B2E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y-hat-methode.at/easy-for-teachers/tis-the-season-to-be-jolly/" TargetMode="External"/><Relationship Id="rId2" Type="http://schemas.openxmlformats.org/officeDocument/2006/relationships/hyperlink" Target="https://www.lehrplanplus.bayern.de/fachlehrplan/lernbereich/2640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microsoft.com/office/2018/10/relationships/comments" Target="../comments/modernComment_104_D263947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Rectangle 1030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059" name="Rectangle 1032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61" name="Rectangle 1036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grpSp>
        <p:nvGrpSpPr>
          <p:cNvPr id="1062" name="Group 1038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3" name="Rectangle 1043">
            <a:extLst>
              <a:ext uri="{FF2B5EF4-FFF2-40B4-BE49-F238E27FC236}">
                <a16:creationId xmlns:a16="http://schemas.microsoft.com/office/drawing/2014/main" id="{1CF1E93E-79E6-4308-952E-B301E6864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64" name="Rectangle 1045">
            <a:extLst>
              <a:ext uri="{FF2B5EF4-FFF2-40B4-BE49-F238E27FC236}">
                <a16:creationId xmlns:a16="http://schemas.microsoft.com/office/drawing/2014/main" id="{5EB842BB-6A3A-435A-9295-560EFD9A4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e-DE"/>
          </a:p>
        </p:txBody>
      </p:sp>
      <p:pic>
        <p:nvPicPr>
          <p:cNvPr id="1026" name="Picture 2" descr="‚Weihnachtsgeschenk‘: Ein Wimmelbild von Lili Richter">
            <a:extLst>
              <a:ext uri="{FF2B5EF4-FFF2-40B4-BE49-F238E27FC236}">
                <a16:creationId xmlns:a16="http://schemas.microsoft.com/office/drawing/2014/main" id="{18564654-8089-803D-0A8B-B9EDAE16B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6" r="21927" b="1"/>
          <a:stretch/>
        </p:blipFill>
        <p:spPr bwMode="auto">
          <a:xfrm>
            <a:off x="616737" y="621793"/>
            <a:ext cx="4376501" cy="56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" name="Rectangle 1047">
            <a:extLst>
              <a:ext uri="{FF2B5EF4-FFF2-40B4-BE49-F238E27FC236}">
                <a16:creationId xmlns:a16="http://schemas.microsoft.com/office/drawing/2014/main" id="{A2B91A18-41C6-4B5A-9804-4F931E20D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66" name="Rectangle 1049">
            <a:extLst>
              <a:ext uri="{FF2B5EF4-FFF2-40B4-BE49-F238E27FC236}">
                <a16:creationId xmlns:a16="http://schemas.microsoft.com/office/drawing/2014/main" id="{8FDC176A-BB54-40BA-9A97-BC34E8F5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cxnSp>
        <p:nvCxnSpPr>
          <p:cNvPr id="1067" name="Straight Connector 1051">
            <a:extLst>
              <a:ext uri="{FF2B5EF4-FFF2-40B4-BE49-F238E27FC236}">
                <a16:creationId xmlns:a16="http://schemas.microsoft.com/office/drawing/2014/main" id="{4C4DAB88-8D52-4F63-AAF2-866CD7640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53">
            <a:extLst>
              <a:ext uri="{FF2B5EF4-FFF2-40B4-BE49-F238E27FC236}">
                <a16:creationId xmlns:a16="http://schemas.microsoft.com/office/drawing/2014/main" id="{E1C68734-2B24-417B-A0AB-562DCE8B3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9" name="Straight Connector 1055">
            <a:extLst>
              <a:ext uri="{FF2B5EF4-FFF2-40B4-BE49-F238E27FC236}">
                <a16:creationId xmlns:a16="http://schemas.microsoft.com/office/drawing/2014/main" id="{EE0FFD8F-BC2D-4DA9-ABF5-64E374DC9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1">
            <a:extLst>
              <a:ext uri="{FF2B5EF4-FFF2-40B4-BE49-F238E27FC236}">
                <a16:creationId xmlns:a16="http://schemas.microsoft.com/office/drawing/2014/main" id="{F9E30C74-BC20-75A7-4BDB-8AC25582A66A}"/>
              </a:ext>
            </a:extLst>
          </p:cNvPr>
          <p:cNvSpPr txBox="1">
            <a:spLocks/>
          </p:cNvSpPr>
          <p:nvPr/>
        </p:nvSpPr>
        <p:spPr>
          <a:xfrm>
            <a:off x="5446428" y="2456450"/>
            <a:ext cx="5483348" cy="177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sz="3000" dirty="0"/>
              <a:t>Unterrichtsstunde: </a:t>
            </a:r>
            <a:r>
              <a:rPr lang="de-DE" sz="3000" dirty="0" err="1"/>
              <a:t>Verklanglichung</a:t>
            </a:r>
            <a:r>
              <a:rPr lang="de-DE" sz="3000" dirty="0"/>
              <a:t> der Geschichte “Weihnachten bei Familie Zauberhut“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A90454C-90F3-0332-0608-2417D8D9C5AF}"/>
              </a:ext>
            </a:extLst>
          </p:cNvPr>
          <p:cNvSpPr txBox="1"/>
          <p:nvPr/>
        </p:nvSpPr>
        <p:spPr>
          <a:xfrm>
            <a:off x="5684370" y="4557530"/>
            <a:ext cx="5049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/>
              <a:t>Lukas Gründel, Nik Münch, Alina Sippel</a:t>
            </a:r>
          </a:p>
        </p:txBody>
      </p:sp>
    </p:spTree>
    <p:extLst>
      <p:ext uri="{BB962C8B-B14F-4D97-AF65-F5344CB8AC3E}">
        <p14:creationId xmlns:p14="http://schemas.microsoft.com/office/powerpoint/2010/main" val="2544422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38AF8A-45F5-1A1C-A358-8DA656C4F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-114300"/>
            <a:ext cx="10058400" cy="1371600"/>
          </a:xfrm>
        </p:spPr>
        <p:txBody>
          <a:bodyPr>
            <a:normAutofit/>
          </a:bodyPr>
          <a:lstStyle/>
          <a:p>
            <a:r>
              <a:rPr lang="de-DE" sz="3200"/>
              <a:t>Durchführung des Unterrichtselements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D508E0-46DD-6C7A-F757-A31A6154E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325" y="2231203"/>
            <a:ext cx="6392668" cy="4457841"/>
          </a:xfrm>
          <a:prstGeom prst="rect">
            <a:avLst/>
          </a:prstGeom>
        </p:spPr>
      </p:pic>
      <p:pic>
        <p:nvPicPr>
          <p:cNvPr id="6" name="Grafik 5" descr="Ein Bild, das Zeichnung, Bild, Entwurf, Kunst enthält.&#10;&#10;Automatisch generierte Beschreibung">
            <a:extLst>
              <a:ext uri="{FF2B5EF4-FFF2-40B4-BE49-F238E27FC236}">
                <a16:creationId xmlns:a16="http://schemas.microsoft.com/office/drawing/2014/main" id="{D9E57F06-6D5A-ADCB-7A14-6C92D277C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054">
            <a:off x="3539775" y="5034941"/>
            <a:ext cx="1916812" cy="1584720"/>
          </a:xfrm>
          <a:prstGeom prst="rect">
            <a:avLst/>
          </a:prstGeom>
        </p:spPr>
      </p:pic>
      <p:pic>
        <p:nvPicPr>
          <p:cNvPr id="8" name="Grafik 7" descr="Ein Bild, das Kleidung, Darstellung, Zeichnung, Animierter Cartoon enthält.&#10;&#10;Automatisch generierte Beschreibung">
            <a:extLst>
              <a:ext uri="{FF2B5EF4-FFF2-40B4-BE49-F238E27FC236}">
                <a16:creationId xmlns:a16="http://schemas.microsoft.com/office/drawing/2014/main" id="{3ABC4061-5D97-5D73-9EF1-A22A64EFF3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45">
            <a:off x="1107059" y="2410327"/>
            <a:ext cx="1826241" cy="1584720"/>
          </a:xfrm>
          <a:prstGeom prst="rect">
            <a:avLst/>
          </a:prstGeom>
        </p:spPr>
      </p:pic>
      <p:pic>
        <p:nvPicPr>
          <p:cNvPr id="10" name="Grafik 9" descr="Ein Bild, das Zeichnung, Entwurf, Darstellung, Text enthält.&#10;&#10;Automatisch generierte Beschreibung">
            <a:extLst>
              <a:ext uri="{FF2B5EF4-FFF2-40B4-BE49-F238E27FC236}">
                <a16:creationId xmlns:a16="http://schemas.microsoft.com/office/drawing/2014/main" id="{B7775BBF-3072-21BD-B909-F2590B0CC0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490">
            <a:off x="319363" y="4081884"/>
            <a:ext cx="1235651" cy="2537776"/>
          </a:xfrm>
          <a:prstGeom prst="rect">
            <a:avLst/>
          </a:prstGeom>
        </p:spPr>
      </p:pic>
      <p:pic>
        <p:nvPicPr>
          <p:cNvPr id="12" name="Grafik 11" descr="Ein Bild, das Zeichnung, Darstellung, Animierter Cartoon, Clipart enthält.&#10;&#10;Automatisch generierte Beschreibung">
            <a:extLst>
              <a:ext uri="{FF2B5EF4-FFF2-40B4-BE49-F238E27FC236}">
                <a16:creationId xmlns:a16="http://schemas.microsoft.com/office/drawing/2014/main" id="{7967F6C2-CEC7-357B-F680-A4F0552FC4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52" y="2514600"/>
            <a:ext cx="1354931" cy="2206170"/>
          </a:xfrm>
          <a:prstGeom prst="rect">
            <a:avLst/>
          </a:prstGeom>
        </p:spPr>
      </p:pic>
      <p:pic>
        <p:nvPicPr>
          <p:cNvPr id="14" name="Grafik 13" descr="Ein Bild, das Zeichnung, Bild, Entwurf, Kleidung enthält.&#10;&#10;Automatisch generierte Beschreibung">
            <a:extLst>
              <a:ext uri="{FF2B5EF4-FFF2-40B4-BE49-F238E27FC236}">
                <a16:creationId xmlns:a16="http://schemas.microsoft.com/office/drawing/2014/main" id="{54619701-254B-CBEA-B184-F210D50E97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325" y="4496865"/>
            <a:ext cx="1408412" cy="192578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F667BD80-A03A-B961-1A7B-9D5B4EF8542F}"/>
              </a:ext>
            </a:extLst>
          </p:cNvPr>
          <p:cNvSpPr txBox="1"/>
          <p:nvPr/>
        </p:nvSpPr>
        <p:spPr>
          <a:xfrm>
            <a:off x="507999" y="1104900"/>
            <a:ext cx="1153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Aufgabe: </a:t>
            </a:r>
            <a:r>
              <a:rPr lang="de-DE"/>
              <a:t>Öffnet den Umschlag und versucht euren zugeteilten Ausschnitt des Wimmelbildes mithilfe von geeigneten Orff-Instrumenten zu verklanglichen. Die Geschichte kann euch dabei helfen.</a:t>
            </a:r>
          </a:p>
        </p:txBody>
      </p:sp>
    </p:spTree>
    <p:extLst>
      <p:ext uri="{BB962C8B-B14F-4D97-AF65-F5344CB8AC3E}">
        <p14:creationId xmlns:p14="http://schemas.microsoft.com/office/powerpoint/2010/main" val="224408338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Zeichnung, Bild, Entwurf, Kunst enthält.&#10;&#10;Automatisch generierte Beschreibung">
            <a:extLst>
              <a:ext uri="{FF2B5EF4-FFF2-40B4-BE49-F238E27FC236}">
                <a16:creationId xmlns:a16="http://schemas.microsoft.com/office/drawing/2014/main" id="{E50B928F-CBF5-4029-C251-B555E7A93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054">
            <a:off x="5679532" y="3828981"/>
            <a:ext cx="3222012" cy="2663791"/>
          </a:xfrm>
          <a:prstGeom prst="rect">
            <a:avLst/>
          </a:prstGeom>
        </p:spPr>
      </p:pic>
      <p:pic>
        <p:nvPicPr>
          <p:cNvPr id="5" name="Grafik 4" descr="Ein Bild, das Kleidung, Darstellung, Zeichnung, Animierter Cartoon enthält.&#10;&#10;Automatisch generierte Beschreibung">
            <a:extLst>
              <a:ext uri="{FF2B5EF4-FFF2-40B4-BE49-F238E27FC236}">
                <a16:creationId xmlns:a16="http://schemas.microsoft.com/office/drawing/2014/main" id="{2892F1DF-ABF2-366C-D6B0-E6F545CE2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45">
            <a:off x="5655710" y="399169"/>
            <a:ext cx="3069769" cy="2663791"/>
          </a:xfrm>
          <a:prstGeom prst="rect">
            <a:avLst/>
          </a:prstGeom>
        </p:spPr>
      </p:pic>
      <p:pic>
        <p:nvPicPr>
          <p:cNvPr id="6" name="Grafik 5" descr="Ein Bild, das Zeichnung, Entwurf, Darstellung, Text enthält.&#10;&#10;Automatisch generierte Beschreibung">
            <a:extLst>
              <a:ext uri="{FF2B5EF4-FFF2-40B4-BE49-F238E27FC236}">
                <a16:creationId xmlns:a16="http://schemas.microsoft.com/office/drawing/2014/main" id="{470C7EBC-1EDA-A0B4-CEF7-0F8E5D3DDD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78" y="1065097"/>
            <a:ext cx="2077033" cy="4265804"/>
          </a:xfrm>
          <a:prstGeom prst="rect">
            <a:avLst/>
          </a:prstGeom>
        </p:spPr>
      </p:pic>
      <p:pic>
        <p:nvPicPr>
          <p:cNvPr id="7" name="Grafik 6" descr="Ein Bild, das Zeichnung, Darstellung, Animierter Cartoon, Clipart enthält.&#10;&#10;Automatisch generierte Beschreibung">
            <a:extLst>
              <a:ext uri="{FF2B5EF4-FFF2-40B4-BE49-F238E27FC236}">
                <a16:creationId xmlns:a16="http://schemas.microsoft.com/office/drawing/2014/main" id="{15F9FCCB-CE44-0ECC-F6B7-2FAF4E6193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65" y="635000"/>
            <a:ext cx="2277534" cy="3708400"/>
          </a:xfrm>
          <a:prstGeom prst="rect">
            <a:avLst/>
          </a:prstGeom>
        </p:spPr>
      </p:pic>
      <p:pic>
        <p:nvPicPr>
          <p:cNvPr id="8" name="Grafik 7" descr="Ein Bild, das Zeichnung, Bild, Entwurf, Kleidung enthält.&#10;&#10;Automatisch generierte Beschreibung">
            <a:extLst>
              <a:ext uri="{FF2B5EF4-FFF2-40B4-BE49-F238E27FC236}">
                <a16:creationId xmlns:a16="http://schemas.microsoft.com/office/drawing/2014/main" id="{E2A63273-E292-8818-CA6D-AB12EA11B0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1" y="3145649"/>
            <a:ext cx="2367431" cy="32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4769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Zeichnung, Bild, Entwurf, Kunst enthält.&#10;&#10;Automatisch generierte Beschreibung">
            <a:extLst>
              <a:ext uri="{FF2B5EF4-FFF2-40B4-BE49-F238E27FC236}">
                <a16:creationId xmlns:a16="http://schemas.microsoft.com/office/drawing/2014/main" id="{760BB763-6AC1-5C50-84B1-2F252FAD8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75" y="302596"/>
            <a:ext cx="1833722" cy="1516026"/>
          </a:xfrm>
          <a:prstGeom prst="rect">
            <a:avLst/>
          </a:prstGeom>
          <a:ln w="76200">
            <a:solidFill>
              <a:srgbClr val="F18B95"/>
            </a:solidFill>
          </a:ln>
        </p:spPr>
      </p:pic>
      <p:pic>
        <p:nvPicPr>
          <p:cNvPr id="3" name="Grafik 2" descr="Ein Bild, das Kleidung, Darstellung, Zeichnung, Animierter Cartoon enthält.&#10;&#10;Automatisch generierte Beschreibung">
            <a:extLst>
              <a:ext uri="{FF2B5EF4-FFF2-40B4-BE49-F238E27FC236}">
                <a16:creationId xmlns:a16="http://schemas.microsoft.com/office/drawing/2014/main" id="{7A8257F1-1B85-B7D1-190C-7AD4053BF5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72" y="330848"/>
            <a:ext cx="1701476" cy="1476455"/>
          </a:xfrm>
          <a:prstGeom prst="rect">
            <a:avLst/>
          </a:prstGeom>
          <a:ln w="76200">
            <a:solidFill>
              <a:srgbClr val="8F8FFF"/>
            </a:solidFill>
          </a:ln>
        </p:spPr>
      </p:pic>
      <p:pic>
        <p:nvPicPr>
          <p:cNvPr id="9" name="Grafik 8" descr="Ein Bild, das Zeichnung, Entwurf, Darstellung, Text enthält.&#10;&#10;Automatisch generierte Beschreibung">
            <a:extLst>
              <a:ext uri="{FF2B5EF4-FFF2-40B4-BE49-F238E27FC236}">
                <a16:creationId xmlns:a16="http://schemas.microsoft.com/office/drawing/2014/main" id="{44271383-0712-E7D5-BECE-56C2DBEEF0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18" y="226975"/>
            <a:ext cx="839991" cy="172517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" name="Grafik 9" descr="Ein Bild, das Zeichnung, Darstellung, Animierter Cartoon, Clipart enthält.&#10;&#10;Automatisch generierte Beschreibung">
            <a:extLst>
              <a:ext uri="{FF2B5EF4-FFF2-40B4-BE49-F238E27FC236}">
                <a16:creationId xmlns:a16="http://schemas.microsoft.com/office/drawing/2014/main" id="{04E49036-FE29-E92C-E13A-2DD27E93B8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6" y="243329"/>
            <a:ext cx="1059524" cy="1725172"/>
          </a:xfrm>
          <a:prstGeom prst="rect">
            <a:avLst/>
          </a:prstGeom>
          <a:ln w="76200">
            <a:solidFill>
              <a:srgbClr val="FFE579"/>
            </a:solidFill>
          </a:ln>
        </p:spPr>
      </p:pic>
      <p:pic>
        <p:nvPicPr>
          <p:cNvPr id="11" name="Grafik 10" descr="Ein Bild, das Zeichnung, Bild, Entwurf, Kleidung enthält.&#10;&#10;Automatisch generierte Beschreibung">
            <a:extLst>
              <a:ext uri="{FF2B5EF4-FFF2-40B4-BE49-F238E27FC236}">
                <a16:creationId xmlns:a16="http://schemas.microsoft.com/office/drawing/2014/main" id="{7CB0E395-FF38-F3B8-717C-D0744C56C2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388" y="243329"/>
            <a:ext cx="1261692" cy="1725171"/>
          </a:xfrm>
          <a:prstGeom prst="rect">
            <a:avLst/>
          </a:prstGeom>
          <a:ln w="76200">
            <a:solidFill>
              <a:srgbClr val="FECDFF"/>
            </a:solidFill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EAA9B99-B77C-4218-AF85-7B85BF24FD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83" t="2197" r="2354" b="2746"/>
          <a:stretch/>
        </p:blipFill>
        <p:spPr>
          <a:xfrm>
            <a:off x="2693153" y="2110872"/>
            <a:ext cx="6805694" cy="4670410"/>
          </a:xfrm>
          <a:prstGeom prst="rect">
            <a:avLst/>
          </a:prstGeom>
          <a:ln>
            <a:noFill/>
          </a:ln>
        </p:spPr>
      </p:pic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16F9BE35-4E59-3469-F8ED-890451480F24}"/>
              </a:ext>
            </a:extLst>
          </p:cNvPr>
          <p:cNvSpPr/>
          <p:nvPr/>
        </p:nvSpPr>
        <p:spPr>
          <a:xfrm>
            <a:off x="1949612" y="1001341"/>
            <a:ext cx="578745" cy="4064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EADE12A4-70FE-7F44-F1C6-7DA19E3828E6}"/>
              </a:ext>
            </a:extLst>
          </p:cNvPr>
          <p:cNvSpPr/>
          <p:nvPr/>
        </p:nvSpPr>
        <p:spPr>
          <a:xfrm>
            <a:off x="6612991" y="902714"/>
            <a:ext cx="578745" cy="4064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F5904FFD-4D19-25D3-E28B-F5E5DB12135F}"/>
              </a:ext>
            </a:extLst>
          </p:cNvPr>
          <p:cNvSpPr/>
          <p:nvPr/>
        </p:nvSpPr>
        <p:spPr>
          <a:xfrm>
            <a:off x="9465736" y="865875"/>
            <a:ext cx="578745" cy="4064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5718289B-067C-419E-8D26-5E84CEEC5919}"/>
              </a:ext>
            </a:extLst>
          </p:cNvPr>
          <p:cNvSpPr/>
          <p:nvPr/>
        </p:nvSpPr>
        <p:spPr>
          <a:xfrm>
            <a:off x="3848898" y="998122"/>
            <a:ext cx="578745" cy="4064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825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64DAE-3A1C-D850-F0D1-832A922D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00354"/>
            <a:ext cx="10058400" cy="1371600"/>
          </a:xfrm>
        </p:spPr>
        <p:txBody>
          <a:bodyPr>
            <a:normAutofit/>
          </a:bodyPr>
          <a:lstStyle/>
          <a:p>
            <a:r>
              <a:rPr lang="de-DE" sz="300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446DC2-C08C-8C52-0062-98EC80257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https://www.lehrplanplus.bayern.de/fachlehrplan/lernbereich/26408</a:t>
            </a:r>
            <a:endParaRPr lang="de-DE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de-DE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https://www.easy-hat-methode.at/easy-for-teachers/tis-the-season-to-be-jolly/</a:t>
            </a:r>
            <a:r>
              <a:rPr lang="de-DE">
                <a:ea typeface="+mn-lt"/>
                <a:cs typeface="+mn-lt"/>
              </a:rPr>
              <a:t> 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517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EAD7B-BC96-1DAC-2229-62F861374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000"/>
              <a:t>Lehrplanbezug und </a:t>
            </a:r>
            <a:r>
              <a:rPr lang="de-DE" sz="3000" err="1"/>
              <a:t>Zielformuliertung</a:t>
            </a:r>
            <a:endParaRPr lang="de-DE" sz="30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BDAF82-B996-E1DF-FD0B-F2CE03EEC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7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Musik ¾ Lernbereich 1: Sprechen – Singen – Musizieren </a:t>
            </a:r>
            <a:endParaRPr lang="de-DE" sz="17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7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begleiten und gestalten Texte und Lieder mit erweiterten musikalischen Ausdrucksmitteln.</a:t>
            </a:r>
            <a:endParaRPr lang="de-DE" sz="17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7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improvisieren variantenreich mit Stimme, Alltagsgegenständen, (selbst gebauten) Instrumenten und Bodypercussion.</a:t>
            </a:r>
            <a:endParaRPr lang="de-DE" sz="17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7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wenden erweiterte Spieltechniken und Begleitformen auf dem Orff-Instrumentarium unter Berücksichtigung von Links- oder Rechtshändigkeit an.</a:t>
            </a:r>
            <a:endParaRPr lang="de-DE" sz="17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700">
                <a:effectLst/>
                <a:ea typeface="Calibri" panose="020F0502020204030204" pitchFamily="34" charset="0"/>
              </a:rPr>
              <a:t>nutzen ausgewählte Wiedergabe- und Aufnahmemedien zur musikalischen Begleitung, Präsentation und Reflexion und bewerten deren Zweck und Eignung.</a:t>
            </a:r>
            <a:endParaRPr lang="de-DE" sz="1700"/>
          </a:p>
        </p:txBody>
      </p:sp>
    </p:spTree>
    <p:extLst>
      <p:ext uri="{BB962C8B-B14F-4D97-AF65-F5344CB8AC3E}">
        <p14:creationId xmlns:p14="http://schemas.microsoft.com/office/powerpoint/2010/main" val="170212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8DE5AD-CF78-3B24-2CA4-E9341EB11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46076"/>
            <a:ext cx="10058400" cy="54226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700" dirty="0">
                <a:latin typeface="+mj-lt"/>
              </a:rPr>
              <a:t>Grobziel: </a:t>
            </a:r>
          </a:p>
          <a:p>
            <a:pPr marL="0" indent="0">
              <a:buNone/>
            </a:pPr>
            <a:r>
              <a:rPr lang="de-DE" sz="1700" dirty="0">
                <a:latin typeface="+mj-lt"/>
              </a:rPr>
              <a:t>Je nach individuellem Leistungsvermögen verklanglichen die Schülerinnen und Schüler Ausschnitte des Bildes „Weihnachten bei Familie Zauberhut“ mit Hilfe der </a:t>
            </a:r>
            <a:r>
              <a:rPr lang="de-DE" sz="1700" dirty="0" err="1">
                <a:latin typeface="+mj-lt"/>
              </a:rPr>
              <a:t>dazugheörigen</a:t>
            </a:r>
            <a:r>
              <a:rPr lang="de-DE" sz="1700" dirty="0">
                <a:latin typeface="+mj-lt"/>
              </a:rPr>
              <a:t> Geschichte, indem sie Orff-Instrumente eigenständig auswählen und passende Spieltechniken zur Begleitung der Darstellungen verwenden.     </a:t>
            </a:r>
          </a:p>
          <a:p>
            <a:pPr marL="0" indent="0">
              <a:buNone/>
            </a:pPr>
            <a:endParaRPr lang="de-DE" sz="1700" dirty="0">
              <a:latin typeface="+mj-lt"/>
            </a:endParaRPr>
          </a:p>
          <a:p>
            <a:r>
              <a:rPr lang="de-DE" sz="1700" dirty="0">
                <a:latin typeface="+mj-lt"/>
              </a:rPr>
              <a:t>Feinziele:</a:t>
            </a:r>
          </a:p>
          <a:p>
            <a:pPr marL="342900" indent="-342900">
              <a:buAutoNum type="arabicPeriod"/>
            </a:pPr>
            <a:r>
              <a:rPr lang="de-DE" sz="1700" i="1" dirty="0">
                <a:effectLst/>
                <a:latin typeface="+mj-lt"/>
                <a:ea typeface="Calibri" panose="020F0502020204030204" pitchFamily="34" charset="0"/>
              </a:rPr>
              <a:t>Die </a:t>
            </a:r>
            <a:r>
              <a:rPr lang="de-DE" sz="1700" i="1" dirty="0" err="1">
                <a:effectLst/>
                <a:latin typeface="+mj-lt"/>
                <a:ea typeface="Calibri" panose="020F0502020204030204" pitchFamily="34" charset="0"/>
              </a:rPr>
              <a:t>SuS</a:t>
            </a:r>
            <a:r>
              <a:rPr lang="de-DE" sz="1700" i="1" dirty="0">
                <a:effectLst/>
                <a:latin typeface="+mj-lt"/>
                <a:ea typeface="Calibri" panose="020F0502020204030204" pitchFamily="34" charset="0"/>
              </a:rPr>
              <a:t> werden sich vielseitiger Spieltechniken verschiedener Orff-Instrumente bewusst, indem sie durch eigenständiges Probieren verschiedene Techniken kennen lernen.</a:t>
            </a:r>
          </a:p>
          <a:p>
            <a:pPr marL="342900" indent="-342900">
              <a:buAutoNum type="arabicPeriod"/>
            </a:pPr>
            <a:r>
              <a:rPr lang="de-DE" sz="1700" i="1" dirty="0">
                <a:effectLst/>
                <a:latin typeface="+mj-lt"/>
                <a:ea typeface="Calibri" panose="020F0502020204030204" pitchFamily="34" charset="0"/>
              </a:rPr>
              <a:t>Die </a:t>
            </a:r>
            <a:r>
              <a:rPr lang="de-DE" sz="1700" i="1" dirty="0" err="1">
                <a:effectLst/>
                <a:latin typeface="+mj-lt"/>
                <a:ea typeface="Calibri" panose="020F0502020204030204" pitchFamily="34" charset="0"/>
              </a:rPr>
              <a:t>SuS</a:t>
            </a:r>
            <a:r>
              <a:rPr lang="de-DE" sz="1700" i="1" dirty="0">
                <a:effectLst/>
                <a:latin typeface="+mj-lt"/>
                <a:ea typeface="Calibri" panose="020F0502020204030204" pitchFamily="34" charset="0"/>
              </a:rPr>
              <a:t> verklanglichen in Kleingruppen unter Einbringung ihrer individuellen Ideen ein ihnen vorgegebenes Bild mit Orff-Instrumenten. </a:t>
            </a:r>
            <a:endParaRPr lang="de-DE" sz="1700" i="1" dirty="0">
              <a:latin typeface="+mj-lt"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de-DE" sz="1700" i="1" dirty="0">
                <a:effectLst/>
                <a:latin typeface="+mj-lt"/>
                <a:ea typeface="Calibri" panose="020F0502020204030204" pitchFamily="34" charset="0"/>
              </a:rPr>
              <a:t>Die </a:t>
            </a:r>
            <a:r>
              <a:rPr lang="de-DE" sz="1700" i="1" dirty="0" err="1">
                <a:effectLst/>
                <a:latin typeface="+mj-lt"/>
                <a:ea typeface="Calibri" panose="020F0502020204030204" pitchFamily="34" charset="0"/>
              </a:rPr>
              <a:t>SuS</a:t>
            </a:r>
            <a:r>
              <a:rPr lang="de-DE" sz="1700" i="1" dirty="0">
                <a:effectLst/>
                <a:latin typeface="+mj-lt"/>
                <a:ea typeface="Calibri" panose="020F0502020204030204" pitchFamily="34" charset="0"/>
              </a:rPr>
              <a:t> setzen sich bewusst mit der musikalischen Gestaltung der Bilder auseinander, indem sie die entwickelten </a:t>
            </a:r>
            <a:r>
              <a:rPr lang="de-DE" sz="1700" i="1" dirty="0" err="1">
                <a:effectLst/>
                <a:latin typeface="+mj-lt"/>
                <a:ea typeface="Calibri" panose="020F0502020204030204" pitchFamily="34" charset="0"/>
              </a:rPr>
              <a:t>Verklanglichungen</a:t>
            </a:r>
            <a:r>
              <a:rPr lang="de-DE" sz="1700" i="1" dirty="0">
                <a:effectLst/>
                <a:latin typeface="+mj-lt"/>
                <a:ea typeface="Calibri" panose="020F0502020204030204" pitchFamily="34" charset="0"/>
              </a:rPr>
              <a:t> der einzelnen Gruppen den verschiedenen Darstellungen zuordnen.</a:t>
            </a:r>
          </a:p>
          <a:p>
            <a:pPr marL="342900" indent="-342900">
              <a:buAutoNum type="arabicPeriod"/>
            </a:pPr>
            <a:r>
              <a:rPr lang="de-DE" sz="1700" i="1" dirty="0">
                <a:effectLst/>
                <a:latin typeface="+mj-lt"/>
                <a:ea typeface="Calibri" panose="020F0502020204030204" pitchFamily="34" charset="0"/>
              </a:rPr>
              <a:t>Die </a:t>
            </a:r>
            <a:r>
              <a:rPr lang="de-DE" sz="1700" i="1" dirty="0" err="1">
                <a:effectLst/>
                <a:latin typeface="+mj-lt"/>
                <a:ea typeface="Calibri" panose="020F0502020204030204" pitchFamily="34" charset="0"/>
              </a:rPr>
              <a:t>SuS</a:t>
            </a:r>
            <a:r>
              <a:rPr lang="de-DE" sz="1700" i="1" dirty="0">
                <a:effectLst/>
                <a:latin typeface="+mj-lt"/>
                <a:ea typeface="Calibri" panose="020F0502020204030204" pitchFamily="34" charset="0"/>
              </a:rPr>
              <a:t> begleiten eine Bildergeschichte musikalisch, indem sie ihre eigenständig entwickelten </a:t>
            </a:r>
            <a:r>
              <a:rPr lang="de-DE" sz="1700" i="1" dirty="0" err="1">
                <a:effectLst/>
                <a:latin typeface="+mj-lt"/>
                <a:ea typeface="Calibri" panose="020F0502020204030204" pitchFamily="34" charset="0"/>
              </a:rPr>
              <a:t>Verklanglichungen</a:t>
            </a:r>
            <a:r>
              <a:rPr lang="de-DE" sz="1700" i="1" dirty="0">
                <a:effectLst/>
                <a:latin typeface="+mj-lt"/>
                <a:ea typeface="Calibri" panose="020F0502020204030204" pitchFamily="34" charset="0"/>
              </a:rPr>
              <a:t> an passender Stelle präsentieren.</a:t>
            </a:r>
            <a:endParaRPr lang="de-DE" sz="17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77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DFB27-94E2-5BD3-271B-BA0AB3A30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A5C31C3-A472-5BC6-52E5-F0CE71A06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93" y="0"/>
            <a:ext cx="2888344" cy="1428737"/>
          </a:xfrm>
        </p:spPr>
        <p:txBody>
          <a:bodyPr>
            <a:normAutofit/>
          </a:bodyPr>
          <a:lstStyle/>
          <a:p>
            <a:r>
              <a:rPr lang="de-DE" sz="3000">
                <a:solidFill>
                  <a:srgbClr val="FFFFFF"/>
                </a:solidFill>
              </a:rPr>
              <a:t>Verlaufsplan</a:t>
            </a:r>
          </a:p>
        </p:txBody>
      </p:sp>
      <p:pic>
        <p:nvPicPr>
          <p:cNvPr id="2" name="Grafik 1" descr="Ein Bild, das Text, Screenshot, Schrift, Zahl enthält.&#10;&#10;Beschreibung automatisch generiert.">
            <a:extLst>
              <a:ext uri="{FF2B5EF4-FFF2-40B4-BE49-F238E27FC236}">
                <a16:creationId xmlns:a16="http://schemas.microsoft.com/office/drawing/2014/main" id="{E1996795-242E-F7DA-07AA-1CF2D5EF6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569" y="1313150"/>
            <a:ext cx="7630760" cy="2489982"/>
          </a:xfrm>
          <a:prstGeom prst="rect">
            <a:avLst/>
          </a:prstGeom>
        </p:spPr>
      </p:pic>
      <p:pic>
        <p:nvPicPr>
          <p:cNvPr id="3" name="Grafik 2" descr="Ein Bild, das Text, Screenshot, Schrift, Reihe enthält.&#10;&#10;Beschreibung automatisch generiert.">
            <a:extLst>
              <a:ext uri="{FF2B5EF4-FFF2-40B4-BE49-F238E27FC236}">
                <a16:creationId xmlns:a16="http://schemas.microsoft.com/office/drawing/2014/main" id="{CA557601-717E-BBF6-578E-9DE864111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454" y="3716295"/>
            <a:ext cx="7632988" cy="170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9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D8034DD-BAEC-769A-AB99-2B9F94A8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93" y="-121920"/>
            <a:ext cx="2888344" cy="1428737"/>
          </a:xfrm>
        </p:spPr>
        <p:txBody>
          <a:bodyPr>
            <a:normAutofit/>
          </a:bodyPr>
          <a:lstStyle/>
          <a:p>
            <a:r>
              <a:rPr lang="de-DE" sz="3000">
                <a:solidFill>
                  <a:srgbClr val="FFFFFF"/>
                </a:solidFill>
              </a:rPr>
              <a:t>Verlaufsplan</a:t>
            </a:r>
          </a:p>
        </p:txBody>
      </p:sp>
      <p:pic>
        <p:nvPicPr>
          <p:cNvPr id="2" name="Grafik 1" descr="Ein Bild, das Text, Screenshot, Schrift, Zahl enthält.&#10;&#10;Beschreibung automatisch generiert.">
            <a:extLst>
              <a:ext uri="{FF2B5EF4-FFF2-40B4-BE49-F238E27FC236}">
                <a16:creationId xmlns:a16="http://schemas.microsoft.com/office/drawing/2014/main" id="{090D2CA6-7B03-C417-48D5-7582A7932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263" y="1082139"/>
            <a:ext cx="6969578" cy="542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5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D0D9C-3172-D9D3-7408-77A6A8F5B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806D7B6-D07A-7F5D-E1AF-AAD7C2D4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93" y="-173256"/>
            <a:ext cx="2888344" cy="1428737"/>
          </a:xfrm>
        </p:spPr>
        <p:txBody>
          <a:bodyPr>
            <a:normAutofit/>
          </a:bodyPr>
          <a:lstStyle/>
          <a:p>
            <a:r>
              <a:rPr lang="de-DE" sz="3000">
                <a:solidFill>
                  <a:srgbClr val="FFFFFF"/>
                </a:solidFill>
              </a:rPr>
              <a:t>Verlaufsplan</a:t>
            </a:r>
          </a:p>
        </p:txBody>
      </p:sp>
      <p:pic>
        <p:nvPicPr>
          <p:cNvPr id="2" name="Grafik 1" descr="Ein Bild, das Text, Screenshot, Schrift, Zahl enthält.&#10;&#10;Beschreibung automatisch generiert.">
            <a:extLst>
              <a:ext uri="{FF2B5EF4-FFF2-40B4-BE49-F238E27FC236}">
                <a16:creationId xmlns:a16="http://schemas.microsoft.com/office/drawing/2014/main" id="{3C887603-3CE8-95B9-A041-2A9977866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075" y="1189573"/>
            <a:ext cx="8205849" cy="446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36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D8034DD-BAEC-769A-AB99-2B9F94A8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93" y="-173256"/>
            <a:ext cx="2888344" cy="1428737"/>
          </a:xfrm>
        </p:spPr>
        <p:txBody>
          <a:bodyPr>
            <a:normAutofit/>
          </a:bodyPr>
          <a:lstStyle/>
          <a:p>
            <a:r>
              <a:rPr lang="de-DE" sz="3000">
                <a:solidFill>
                  <a:srgbClr val="FFFFFF"/>
                </a:solidFill>
              </a:rPr>
              <a:t>Verlaufsplan</a:t>
            </a:r>
          </a:p>
        </p:txBody>
      </p:sp>
      <p:pic>
        <p:nvPicPr>
          <p:cNvPr id="3" name="Grafik 2" descr="Ein Bild, das Text, Screenshot, Schrift, Zahl enthält.&#10;&#10;Beschreibung automatisch generiert.">
            <a:extLst>
              <a:ext uri="{FF2B5EF4-FFF2-40B4-BE49-F238E27FC236}">
                <a16:creationId xmlns:a16="http://schemas.microsoft.com/office/drawing/2014/main" id="{D3599179-025E-736B-523A-D81E12113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902" y="1135083"/>
            <a:ext cx="7208197" cy="458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11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D8034DD-BAEC-769A-AB99-2B9F94A8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93" y="-101600"/>
            <a:ext cx="2888344" cy="1428737"/>
          </a:xfrm>
        </p:spPr>
        <p:txBody>
          <a:bodyPr>
            <a:normAutofit/>
          </a:bodyPr>
          <a:lstStyle/>
          <a:p>
            <a:r>
              <a:rPr lang="de-DE" sz="3000">
                <a:solidFill>
                  <a:srgbClr val="FFFFFF"/>
                </a:solidFill>
              </a:rPr>
              <a:t>Verlaufsplan</a:t>
            </a:r>
          </a:p>
        </p:txBody>
      </p:sp>
      <p:pic>
        <p:nvPicPr>
          <p:cNvPr id="2" name="Grafik 1" descr="Ein Bild, das Text, Screenshot, Schrift, Zahl enthält.&#10;&#10;Beschreibung automatisch generiert.">
            <a:extLst>
              <a:ext uri="{FF2B5EF4-FFF2-40B4-BE49-F238E27FC236}">
                <a16:creationId xmlns:a16="http://schemas.microsoft.com/office/drawing/2014/main" id="{A1C7C103-0F0A-6774-B39E-1F7E52F45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8" y="1971365"/>
            <a:ext cx="10372724" cy="29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98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38AF8A-45F5-1A1C-A358-8DA656C4F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800" y="-114300"/>
            <a:ext cx="7264400" cy="1371600"/>
          </a:xfrm>
        </p:spPr>
        <p:txBody>
          <a:bodyPr>
            <a:normAutofit/>
          </a:bodyPr>
          <a:lstStyle/>
          <a:p>
            <a:pPr algn="ctr"/>
            <a:r>
              <a:rPr lang="de-DE" sz="3000"/>
              <a:t>Durchführung des Unterrichtselements</a:t>
            </a:r>
          </a:p>
        </p:txBody>
      </p:sp>
      <p:pic>
        <p:nvPicPr>
          <p:cNvPr id="2050" name="Picture 2" descr="‚Weihnachtsgeschenk‘: Ein Wimmelbild von Lili Richter">
            <a:extLst>
              <a:ext uri="{FF2B5EF4-FFF2-40B4-BE49-F238E27FC236}">
                <a16:creationId xmlns:a16="http://schemas.microsoft.com/office/drawing/2014/main" id="{1DD2CDFC-8BD1-AA29-278A-076C2A4C5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998124"/>
            <a:ext cx="8642350" cy="569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7414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Benutzerdefiniert 3">
      <a:dk1>
        <a:srgbClr val="424242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FD33E2D5D5984684AC3DE3D434C73A" ma:contentTypeVersion="3" ma:contentTypeDescription="Ein neues Dokument erstellen." ma:contentTypeScope="" ma:versionID="68ddf890ab797a8ba629409528a4a1e9">
  <xsd:schema xmlns:xsd="http://www.w3.org/2001/XMLSchema" xmlns:xs="http://www.w3.org/2001/XMLSchema" xmlns:p="http://schemas.microsoft.com/office/2006/metadata/properties" xmlns:ns2="ff8083a5-35e0-4c63-8f2f-adb6afaca2da" targetNamespace="http://schemas.microsoft.com/office/2006/metadata/properties" ma:root="true" ma:fieldsID="91f224395e22220a079fddc51af4cbc7" ns2:_="">
    <xsd:import namespace="ff8083a5-35e0-4c63-8f2f-adb6afaca2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083a5-35e0-4c63-8f2f-adb6afaca2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94CC9C-F9F1-4BD3-8252-A152AAC250D2}">
  <ds:schemaRefs>
    <ds:schemaRef ds:uri="ff8083a5-35e0-4c63-8f2f-adb6afaca2d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825E009-3B32-471C-937B-839401DDCF6D}">
  <ds:schemaRefs>
    <ds:schemaRef ds:uri="ff8083a5-35e0-4c63-8f2f-adb6afaca2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0C227A7-7BF1-4DAF-AB00-98A86FFC7F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0</TotalTime>
  <Words>281</Words>
  <Application>Microsoft Office PowerPoint</Application>
  <PresentationFormat>Breitbild</PresentationFormat>
  <Paragraphs>27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Century Gothic</vt:lpstr>
      <vt:lpstr>Garamond</vt:lpstr>
      <vt:lpstr>Savon</vt:lpstr>
      <vt:lpstr>PowerPoint-Präsentation</vt:lpstr>
      <vt:lpstr>Lehrplanbezug und Zielformuliertung</vt:lpstr>
      <vt:lpstr>PowerPoint-Präsentation</vt:lpstr>
      <vt:lpstr>Verlaufsplan</vt:lpstr>
      <vt:lpstr>Verlaufsplan</vt:lpstr>
      <vt:lpstr>Verlaufsplan</vt:lpstr>
      <vt:lpstr>Verlaufsplan</vt:lpstr>
      <vt:lpstr>Verlaufsplan</vt:lpstr>
      <vt:lpstr>Durchführung des Unterrichtselements</vt:lpstr>
      <vt:lpstr>Durchführung des Unterrichtselements</vt:lpstr>
      <vt:lpstr>PowerPoint-Präsentation</vt:lpstr>
      <vt:lpstr>PowerPoint-Präsentation</vt:lpstr>
      <vt:lpstr>Quellen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>Lukas Gründel</cp:lastModifiedBy>
  <cp:revision>3</cp:revision>
  <dcterms:created xsi:type="dcterms:W3CDTF">2023-12-16T18:02:15Z</dcterms:created>
  <dcterms:modified xsi:type="dcterms:W3CDTF">2023-12-18T09:54:15Z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0x010100EAFD33E2D5D5984684AC3DE3D434C73A</vt:lpwstr>
  </property>
</Properties>
</file>