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49707-903E-684E-89E8-2E57BF0C3A17}" v="1" dt="2023-11-16T18:36:41.3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81"/>
  </p:normalViewPr>
  <p:slideViewPr>
    <p:cSldViewPr snapToGrid="0">
      <p:cViewPr>
        <p:scale>
          <a:sx n="112" d="100"/>
          <a:sy n="112" d="100"/>
        </p:scale>
        <p:origin x="5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a Kori-Lindner" userId="d419ffba-a9af-438c-a696-6e1fb441d835" providerId="ADAL" clId="{CE349707-903E-684E-89E8-2E57BF0C3A17}"/>
    <pc:docChg chg="undo custSel addSld modSld">
      <pc:chgData name="Louisa Kori-Lindner" userId="d419ffba-a9af-438c-a696-6e1fb441d835" providerId="ADAL" clId="{CE349707-903E-684E-89E8-2E57BF0C3A17}" dt="2023-11-16T18:37:00.715" v="177" actId="14100"/>
      <pc:docMkLst>
        <pc:docMk/>
      </pc:docMkLst>
      <pc:sldChg chg="modSp mod">
        <pc:chgData name="Louisa Kori-Lindner" userId="d419ffba-a9af-438c-a696-6e1fb441d835" providerId="ADAL" clId="{CE349707-903E-684E-89E8-2E57BF0C3A17}" dt="2023-11-16T18:13:52.686" v="167" actId="20577"/>
        <pc:sldMkLst>
          <pc:docMk/>
          <pc:sldMk cId="2189870577" sldId="259"/>
        </pc:sldMkLst>
        <pc:spChg chg="mod">
          <ac:chgData name="Louisa Kori-Lindner" userId="d419ffba-a9af-438c-a696-6e1fb441d835" providerId="ADAL" clId="{CE349707-903E-684E-89E8-2E57BF0C3A17}" dt="2023-11-16T18:13:52.686" v="167" actId="20577"/>
          <ac:spMkLst>
            <pc:docMk/>
            <pc:sldMk cId="2189870577" sldId="259"/>
            <ac:spMk id="3" creationId="{EEDB960C-F1E8-2DBE-71A9-BB0ED42C9A3E}"/>
          </ac:spMkLst>
        </pc:spChg>
      </pc:sldChg>
      <pc:sldChg chg="modSp mod">
        <pc:chgData name="Louisa Kori-Lindner" userId="d419ffba-a9af-438c-a696-6e1fb441d835" providerId="ADAL" clId="{CE349707-903E-684E-89E8-2E57BF0C3A17}" dt="2023-11-16T18:11:34.464" v="160" actId="27636"/>
        <pc:sldMkLst>
          <pc:docMk/>
          <pc:sldMk cId="2149301659" sldId="262"/>
        </pc:sldMkLst>
        <pc:spChg chg="mod">
          <ac:chgData name="Louisa Kori-Lindner" userId="d419ffba-a9af-438c-a696-6e1fb441d835" providerId="ADAL" clId="{CE349707-903E-684E-89E8-2E57BF0C3A17}" dt="2023-11-16T18:11:34.464" v="160" actId="27636"/>
          <ac:spMkLst>
            <pc:docMk/>
            <pc:sldMk cId="2149301659" sldId="262"/>
            <ac:spMk id="3" creationId="{B1FDBCEB-476E-D0C1-55CC-44E5D9BC095E}"/>
          </ac:spMkLst>
        </pc:spChg>
      </pc:sldChg>
      <pc:sldChg chg="modSp mod">
        <pc:chgData name="Louisa Kori-Lindner" userId="d419ffba-a9af-438c-a696-6e1fb441d835" providerId="ADAL" clId="{CE349707-903E-684E-89E8-2E57BF0C3A17}" dt="2023-11-16T18:02:56.885" v="2" actId="20577"/>
        <pc:sldMkLst>
          <pc:docMk/>
          <pc:sldMk cId="1738058126" sldId="263"/>
        </pc:sldMkLst>
        <pc:spChg chg="mod">
          <ac:chgData name="Louisa Kori-Lindner" userId="d419ffba-a9af-438c-a696-6e1fb441d835" providerId="ADAL" clId="{CE349707-903E-684E-89E8-2E57BF0C3A17}" dt="2023-11-16T18:02:56.885" v="2" actId="20577"/>
          <ac:spMkLst>
            <pc:docMk/>
            <pc:sldMk cId="1738058126" sldId="263"/>
            <ac:spMk id="3" creationId="{C49BF2E7-8BA7-6B0C-D503-5F0FCBF10316}"/>
          </ac:spMkLst>
        </pc:spChg>
      </pc:sldChg>
      <pc:sldChg chg="addSp delSp modSp new mod">
        <pc:chgData name="Louisa Kori-Lindner" userId="d419ffba-a9af-438c-a696-6e1fb441d835" providerId="ADAL" clId="{CE349707-903E-684E-89E8-2E57BF0C3A17}" dt="2023-11-16T18:37:00.715" v="177" actId="14100"/>
        <pc:sldMkLst>
          <pc:docMk/>
          <pc:sldMk cId="176055156" sldId="265"/>
        </pc:sldMkLst>
        <pc:spChg chg="mod">
          <ac:chgData name="Louisa Kori-Lindner" userId="d419ffba-a9af-438c-a696-6e1fb441d835" providerId="ADAL" clId="{CE349707-903E-684E-89E8-2E57BF0C3A17}" dt="2023-11-16T18:36:51.913" v="174" actId="1076"/>
          <ac:spMkLst>
            <pc:docMk/>
            <pc:sldMk cId="176055156" sldId="265"/>
            <ac:spMk id="2" creationId="{82C87B40-40B8-53F3-DD70-1E81D4005AE5}"/>
          </ac:spMkLst>
        </pc:spChg>
        <pc:spChg chg="del">
          <ac:chgData name="Louisa Kori-Lindner" userId="d419ffba-a9af-438c-a696-6e1fb441d835" providerId="ADAL" clId="{CE349707-903E-684E-89E8-2E57BF0C3A17}" dt="2023-11-16T18:36:41.375" v="169" actId="931"/>
          <ac:spMkLst>
            <pc:docMk/>
            <pc:sldMk cId="176055156" sldId="265"/>
            <ac:spMk id="3" creationId="{EEAE14AB-8F17-0314-0044-878104C4C378}"/>
          </ac:spMkLst>
        </pc:spChg>
        <pc:spChg chg="add del mod">
          <ac:chgData name="Louisa Kori-Lindner" userId="d419ffba-a9af-438c-a696-6e1fb441d835" providerId="ADAL" clId="{CE349707-903E-684E-89E8-2E57BF0C3A17}" dt="2023-11-16T18:36:44.540" v="171" actId="478"/>
          <ac:spMkLst>
            <pc:docMk/>
            <pc:sldMk cId="176055156" sldId="265"/>
            <ac:spMk id="7" creationId="{28F6169A-9492-4F91-0EA3-7F177854BD40}"/>
          </ac:spMkLst>
        </pc:spChg>
        <pc:picChg chg="add del mod">
          <ac:chgData name="Louisa Kori-Lindner" userId="d419ffba-a9af-438c-a696-6e1fb441d835" providerId="ADAL" clId="{CE349707-903E-684E-89E8-2E57BF0C3A17}" dt="2023-11-16T18:37:00.715" v="177" actId="14100"/>
          <ac:picMkLst>
            <pc:docMk/>
            <pc:sldMk cId="176055156" sldId="265"/>
            <ac:picMk id="5" creationId="{DBE1C0DF-32FF-2221-5F53-7A4C54558530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24:20.041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0,'3'57,"0"-11,-1-45,0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58:15.325"/>
    </inkml:context>
    <inkml:brush xml:id="br0">
      <inkml:brushProperty name="width" value="0.3" units="cm"/>
      <inkml:brushProperty name="height" value="0.6" units="cm"/>
      <inkml:brushProperty name="color" value="#D89AD5"/>
      <inkml:brushProperty name="tip" value="rectangle"/>
      <inkml:brushProperty name="rasterOp" value="maskPen"/>
    </inkml:brush>
  </inkml:definitions>
  <inkml:trace contextRef="#ctx0" brushRef="#br0">0 1,'50'0,"-6"0,-22 0,4 0,3 0,-1 0,0 0,-3 0,-3 0,-4 0,-4 0,6 0,-5 0,5 0,-7 0,1 0,7 0,-3 0,9 0,-5 0,-1 0,-1 1,0 1,1 2,2 0,1-2,2 0,-1 0,-1 0,-1 0,-1-1,0-1,-1 0,-2 0,1 0,-2 0,0 0,2 0,0 2,3 0,-1 1,1 0,0-1,1-1,1-1,3 0,0 0,0 0,1 0,0 0,2 0,0 0,1 0,-1 0,-1 0,-2 0,-1 0,1 0,0 0,0 0,0 0,-1 0,-1 0,-1 0,-1 0,-1 0,2 0,4 0,4 0,3 0,2 0,-2 0,1 0,-3 0,0 1,-6 1,-3 1,-4 1,-4-1,-1-1,1 1,-3 0,6 1,-6-2,3-1,2 1,-3 0,3 1,-6 0,1 3,-1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24:27.974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48:05.379"/>
    </inkml:context>
    <inkml:brush xml:id="br0">
      <inkml:brushProperty name="width" value="0.3" units="cm"/>
      <inkml:brushProperty name="height" value="0.6" units="cm"/>
      <inkml:brushProperty name="color" value="#57FFF6"/>
      <inkml:brushProperty name="tip" value="rectangle"/>
      <inkml:brushProperty name="rasterOp" value="maskPen"/>
    </inkml:brush>
  </inkml:definitions>
  <inkml:trace contextRef="#ctx0" brushRef="#br0">1 1,'94'0,"-4"0,-26 0,-4 0,-7 0,-7 0,-4 0,-5 0,-2 0,0 0,-4 0,-2 0,-3 0,-5 0,-1 0,0 2,1 2,4 2,3 0,1-1,1 0,-2-2,2-1,3-1,3-1,3 0,4 0,1 0,3 0,3 0,1 0,3 0,1 0,0 0,-1 0,3 0,-1 0,-1 0,-2 0,-3 0,-3 0,1 0,1 0,2 0,3 0,0 0,0 0,4 0,2 0,3 0,1 0,0 0,2 0,3 0,-4 0,-4-2,-7 0,-2-2,-5 2,-1 1,0 1,2 0,6 0,3 0,-4 0,-8 0,-9 0,-5 0,-1 0,2 0,-4 0,-4 0,-3 0,-7 0,6 0,-2 0,9 0,1 0,2 0,-2 0,-5 0,-8 0,0 0,7 0,-2 0,10 0,-7 0,-5 0,-3 0,0 0,-2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48:11.062"/>
    </inkml:context>
    <inkml:brush xml:id="br0">
      <inkml:brushProperty name="width" value="0.3" units="cm"/>
      <inkml:brushProperty name="height" value="0.6" units="cm"/>
      <inkml:brushProperty name="color" value="#FF59EA"/>
      <inkml:brushProperty name="tip" value="rectangle"/>
      <inkml:brushProperty name="rasterOp" value="maskPen"/>
    </inkml:brush>
  </inkml:definitions>
  <inkml:trace contextRef="#ctx0" brushRef="#br0">0 27,'52'-5,"-3"0,-24 2,6 1,0 0,2 0,8-1,-15 1,12 0,-15 2,8 0,2 0,-1 0,0 0,1 0,-1 0,1 0,-2 0,-2 0,0 0,-3 0,0 0,-4 0,-1 0,2 0,-3 0,0 0,0 0,-3 0,-2 0,5 0,-5 0,5 0,-1 0,6 0,4 0,3 0,-1 0,-3 0,-2 0,-4 0,-2 1,-2 1,-1 0,0 0,1-1,0-1,-5 2,0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48:35.365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0,'78'0,"-10"0,-37 0,3 0,0 0,3 0,0 2,-3 1,0 2,-5-1,-3-1,4-2,-6-1,5 0,7 0,-10 0,11 0,-15 0,7 0,-5 0,4 0,2 0,-6 0,5 0,3 0,-7 0,6 0,-8 0,0 0,8 0,-3 0,6 0,-2 0,0 0,2 0,0 0,-2 0,3 0,0 0,1 0,-1 0,-3 0,-3 0,0 0,-1 0,-2 0,0 0,5-4,-9 3,13-3,-16 4,12 0,-9-3,4 2,1-3,0 4,-1 0,4 0,-10 0,12 0,-10 0,6 0,-2 0,-5 0,12 0,-10 0,7 0,-1 0,-7 0,8 3,-6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48:59.346"/>
    </inkml:context>
    <inkml:brush xml:id="br0">
      <inkml:brushProperty name="width" value="0.3" units="cm"/>
      <inkml:brushProperty name="height" value="0.6" units="cm"/>
      <inkml:brushProperty name="color" value="#4DF964"/>
      <inkml:brushProperty name="tip" value="rectangle"/>
      <inkml:brushProperty name="rasterOp" value="maskPen"/>
    </inkml:brush>
  </inkml:definitions>
  <inkml:trace contextRef="#ctx0" brushRef="#br0">1 30,'87'0,"-3"0,-22 0,0 0,0 0,-5 0,13 0,3 0,3 0,-4 0,-17 0,13 0,-20 0,9 0,-23 0,-2 0,-3 0,2 0,3 0,6 0,5 0,2 0,-1 0,-2 0,-1 0,-3 0,0 0,2 0,-1 0,2 0,1 0,-2 0,4 0,-1 0,-1 0,0 0,-4 0,0 0,0 0,-3 0,-1 0,-2-2,1-1,5 0,6 1,5 0,-1-1,0 1,-4-1,-4 3,-4-2,-6-1,-3 0,0 1,-1 2,-1 0,2 0,1 0,0 0,1 0,-4 0,-1 0,-2 0,-4 0,0 0,-2 0,-1 0,0 0,1 0,-1 0,1 0,-1 0,0 0,1 0,-1 0,0 0,1 0,-3 0,7 0,-11 0,8 0,-4 0,-2 0,11 0,-13 0,5 0,-5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49:35.128"/>
    </inkml:context>
    <inkml:brush xml:id="br0">
      <inkml:brushProperty name="width" value="0.3" units="cm"/>
      <inkml:brushProperty name="height" value="0.6" units="cm"/>
      <inkml:brushProperty name="color" value="#464BD8"/>
      <inkml:brushProperty name="tip" value="rectangle"/>
      <inkml:brushProperty name="rasterOp" value="maskPen"/>
    </inkml:brush>
  </inkml:definitions>
  <inkml:trace contextRef="#ctx0" brushRef="#br0">1 1,'36'0,"-3"0,-25 0,3 0,11 0,-4 0,10 0,-10 0,0 0,-5 0,6 0,-5 0,4 0,1 0,-5 0,4 0,-2 0,-3 0,9 0,-9 0,6 0,1 0,-1 0,6 0,-1 0,1 0,3 0,1 0,-2 0,-4 0,-3 0,-5 0,1 0,1 0,1 0,4 0,-1 0,2 0,3 0,-1 0,1 0,1 0,9 0,-8 0,4 0,-10 0,-3 0,0 0,1 0,-1 0,2 0,0 0,2 0,0 0,2 0,0 0,-2 0,-1 0,-2 0,-2 0,-1 0,-3 0,4 0,-3 0,2 0,0 0,-3 0,2 0,1 2,-5 4,2 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57:34.375"/>
    </inkml:context>
    <inkml:brush xml:id="br0">
      <inkml:brushProperty name="width" value="0.3" units="cm"/>
      <inkml:brushProperty name="height" value="0.6" units="cm"/>
      <inkml:brushProperty name="color" value="#C2E2FE"/>
      <inkml:brushProperty name="tip" value="rectangle"/>
      <inkml:brushProperty name="rasterOp" value="maskPen"/>
    </inkml:brush>
  </inkml:definitions>
  <inkml:trace contextRef="#ctx0" brushRef="#br0">0 1,'37'0,"-7"0,-25 0,12 0,-2 0,3 0,0 0,-7 0,7 0,0 0,-4 0,4 0,-3 0,0 0,2 0,1 0,-3 0,5 0,-5 0,0 2,3 0,-2 2,-1-1,3 1,-5-2,2-1,3 4,-5-5,5 5,-2-3,-2 0,6 0,-5 0,0 0,3-1,-5 1,2 0,4 0,-7-1,5-1,-2 0,-1 0,4 0,-3 0,0 0,4 0,-3 0,-1 0,2 0,-2 0,3 0,-3 0,2 0,-1 0,-2 0,3 0,-2 0,3 0,2 0,2 0,1 0,-1 0,-2 0,1 0,-1 0,-1 0,0 0,1 0,-2 0,0 0,-3 0,-1 0,5 0,-5 0,3 0,-1 0,1 0,1 0,-1 0,-2 0,-2 0,11 0,-5 0,5 0,-4 0,0 0,-1 0,3 0,1 0,2 0,4 0,1 0,1 0,1 0,-2 0,-1 0,-2 0,-2 0,0 0,-2 0,0 0,1 0,1 0,-1 0,0 0,-2 0,1 0,0 0,1 0,1 0,4 0,-2 0,1 0,-4 0,-1-2,-1 0,1 0,1-1,4 1,0 0,2 0,-1 2,-1 0,3-2,1 0,2 0,1 0,2 2,0-2,-2 0,1 0,-2-2,1 2,-4-2,-4 0,-3 2,-4 0,-2 2,-4 0,3 0,-2 0,4 0,-4 0,0 0,0 0,-1 0,3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9T18:57:52.958"/>
    </inkml:context>
    <inkml:brush xml:id="br0">
      <inkml:brushProperty name="width" value="0.3" units="cm"/>
      <inkml:brushProperty name="height" value="0.6" units="cm"/>
      <inkml:brushProperty name="color" value="#FFFFA6"/>
      <inkml:brushProperty name="tip" value="rectangle"/>
      <inkml:brushProperty name="rasterOp" value="maskPen"/>
    </inkml:brush>
  </inkml:definitions>
  <inkml:trace contextRef="#ctx0" brushRef="#br0">0 1,'41'3,"-5"0,-20-3,-6 0,13 0,-13 0,9 0,-1 0,-8 0,13 0,-12 0,7 0,-2 0,-3 0,5 0,1 0,-2 0,5 0,-4 0,2 0,0 0,0 0,0 0,1 0,1 0,-1 0,-1 0,1 0,1 0,1 0,0 0,0 0,-1 0,-1 0,0 0,-1 0,-1 0,-1 0,-2 0,-1 0,1 0,0 0,2 0,-1 0,3 0,0 0,0 0,0 0,-1 0,-1 0,0 0,-2 1,0 3,2-1,1 2,4-1,5 0,2-1,-1 1,-3-1,-3-1,-4 2,-1-2,0 1,-2 1,0-1,-2 0,2 1,0 1,0 0,-1-1,-1 0,5 2,-4-2,5 1,-8 0,2-1,2-1,1-2,1 1,-4 1,0 3,0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3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2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6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7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2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1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7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2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0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customXml" Target="../ink/ink9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A1188B-F6D0-454F-8265-790DD27A8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1508670-65E0-4939-8E5D-98D071CA1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57046">
            <a:off x="543795" y="3143470"/>
            <a:ext cx="5212440" cy="3679176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1601" h="725962">
                <a:moveTo>
                  <a:pt x="284667" y="725962"/>
                </a:moveTo>
                <a:cubicBezTo>
                  <a:pt x="313242" y="686910"/>
                  <a:pt x="340657" y="666797"/>
                  <a:pt x="430018" y="637285"/>
                </a:cubicBezTo>
                <a:cubicBezTo>
                  <a:pt x="519379" y="607773"/>
                  <a:pt x="700342" y="633664"/>
                  <a:pt x="820834" y="548891"/>
                </a:cubicBezTo>
                <a:cubicBezTo>
                  <a:pt x="941325" y="464119"/>
                  <a:pt x="978945" y="348264"/>
                  <a:pt x="954560" y="257809"/>
                </a:cubicBezTo>
                <a:cubicBezTo>
                  <a:pt x="930175" y="167354"/>
                  <a:pt x="880075" y="31018"/>
                  <a:pt x="674525" y="6158"/>
                </a:cubicBezTo>
                <a:cubicBezTo>
                  <a:pt x="468976" y="-18702"/>
                  <a:pt x="105460" y="25908"/>
                  <a:pt x="15300" y="247141"/>
                </a:cubicBezTo>
                <a:cubicBezTo>
                  <a:pt x="-20133" y="410209"/>
                  <a:pt x="-9465" y="576801"/>
                  <a:pt x="217325" y="651191"/>
                </a:cubicBezTo>
                <a:cubicBezTo>
                  <a:pt x="270475" y="669193"/>
                  <a:pt x="284667" y="725962"/>
                  <a:pt x="284667" y="725962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A680864-F353-4128-88F8-98E04FD76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57046">
            <a:off x="514767" y="3191764"/>
            <a:ext cx="5212440" cy="3679176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1601" h="725962">
                <a:moveTo>
                  <a:pt x="284667" y="725962"/>
                </a:moveTo>
                <a:cubicBezTo>
                  <a:pt x="313242" y="686910"/>
                  <a:pt x="340657" y="666797"/>
                  <a:pt x="430018" y="637285"/>
                </a:cubicBezTo>
                <a:cubicBezTo>
                  <a:pt x="519379" y="607773"/>
                  <a:pt x="700342" y="633664"/>
                  <a:pt x="820834" y="548891"/>
                </a:cubicBezTo>
                <a:cubicBezTo>
                  <a:pt x="941325" y="464119"/>
                  <a:pt x="978945" y="348264"/>
                  <a:pt x="954560" y="257809"/>
                </a:cubicBezTo>
                <a:cubicBezTo>
                  <a:pt x="930175" y="167354"/>
                  <a:pt x="880075" y="31018"/>
                  <a:pt x="674525" y="6158"/>
                </a:cubicBezTo>
                <a:cubicBezTo>
                  <a:pt x="468976" y="-18702"/>
                  <a:pt x="105460" y="25908"/>
                  <a:pt x="15300" y="247141"/>
                </a:cubicBezTo>
                <a:cubicBezTo>
                  <a:pt x="-20133" y="410209"/>
                  <a:pt x="-9465" y="576801"/>
                  <a:pt x="217325" y="651191"/>
                </a:cubicBezTo>
                <a:cubicBezTo>
                  <a:pt x="270475" y="669193"/>
                  <a:pt x="284667" y="725962"/>
                  <a:pt x="284667" y="725962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8814A5-8A78-67BE-B719-534620DE2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981" y="3823855"/>
            <a:ext cx="4477789" cy="1706880"/>
          </a:xfrm>
        </p:spPr>
        <p:txBody>
          <a:bodyPr anchor="b">
            <a:normAutofit/>
          </a:bodyPr>
          <a:lstStyle/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68B2AAC-D425-28DD-37AE-945E81581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863" y="5530735"/>
            <a:ext cx="3758145" cy="609600"/>
          </a:xfrm>
        </p:spPr>
        <p:txBody>
          <a:bodyPr>
            <a:normAutofit/>
          </a:bodyPr>
          <a:lstStyle/>
          <a:p>
            <a:pPr algn="ctr"/>
            <a:endParaRPr lang="de-DE"/>
          </a:p>
        </p:txBody>
      </p:sp>
      <p:pic>
        <p:nvPicPr>
          <p:cNvPr id="7" name="Grafik 6" descr="Ein Bild, das weiß, Design enthält.&#10;&#10;Automatisch generierte Beschreibung">
            <a:extLst>
              <a:ext uri="{FF2B5EF4-FFF2-40B4-BE49-F238E27FC236}">
                <a16:creationId xmlns:a16="http://schemas.microsoft.com/office/drawing/2014/main" id="{E32EE7EA-6D56-1F50-4618-88A3AE84B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1917747"/>
            <a:ext cx="5470971" cy="49644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3AA75E19-9B63-B20F-E681-CA8006B01674}"/>
              </a:ext>
            </a:extLst>
          </p:cNvPr>
          <p:cNvSpPr txBox="1"/>
          <p:nvPr/>
        </p:nvSpPr>
        <p:spPr>
          <a:xfrm>
            <a:off x="3120987" y="2137714"/>
            <a:ext cx="58313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 dirty="0"/>
              <a:t>Liedanalyse „Die Jahresuhr“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9298A39-8292-2026-2C9A-8ABB9D70D94F}"/>
              </a:ext>
            </a:extLst>
          </p:cNvPr>
          <p:cNvSpPr txBox="1"/>
          <p:nvPr/>
        </p:nvSpPr>
        <p:spPr>
          <a:xfrm>
            <a:off x="2988645" y="3243838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000" dirty="0"/>
              <a:t>von Rolf Zuckowski </a:t>
            </a:r>
            <a:endParaRPr lang="de-DE" sz="32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901D1B1-AC6D-C57D-7E8B-544650EA0582}"/>
              </a:ext>
            </a:extLst>
          </p:cNvPr>
          <p:cNvSpPr txBox="1"/>
          <p:nvPr/>
        </p:nvSpPr>
        <p:spPr>
          <a:xfrm>
            <a:off x="4602687" y="4072751"/>
            <a:ext cx="278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Lisa-Marie Wachter und Louisa Kori-Lindner</a:t>
            </a:r>
          </a:p>
        </p:txBody>
      </p:sp>
      <p:pic>
        <p:nvPicPr>
          <p:cNvPr id="17" name="Grafik 16" descr="Ein Bild, das Baum enthält.&#10;&#10;Automatisch generierte Beschreibung">
            <a:extLst>
              <a:ext uri="{FF2B5EF4-FFF2-40B4-BE49-F238E27FC236}">
                <a16:creationId xmlns:a16="http://schemas.microsoft.com/office/drawing/2014/main" id="{A4A40206-165E-0630-E5E5-88AA17C55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067" y="4598778"/>
            <a:ext cx="8396208" cy="21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42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32798-2F72-9F5D-334D-58ADC798F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Liedanalyse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86C3BF-777F-1FAB-0626-97641CFD0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6" y="1645920"/>
            <a:ext cx="10333073" cy="4271100"/>
          </a:xfrm>
        </p:spPr>
        <p:txBody>
          <a:bodyPr/>
          <a:lstStyle/>
          <a:p>
            <a:r>
              <a:rPr lang="de-DE" sz="2800" dirty="0"/>
              <a:t>Thematische Ausrichtung:</a:t>
            </a:r>
            <a:r>
              <a:rPr lang="de-DE" dirty="0"/>
              <a:t> inhaltlich-außermusikalischer Aspekt</a:t>
            </a:r>
          </a:p>
          <a:p>
            <a:r>
              <a:rPr lang="de-DE" sz="2400" b="0" dirty="0"/>
              <a:t>- </a:t>
            </a:r>
            <a:r>
              <a:rPr lang="de-DE" sz="2400" dirty="0"/>
              <a:t>Erfahrungs- und Erlebniswelt der Kinder</a:t>
            </a:r>
            <a:r>
              <a:rPr lang="de-DE" sz="2400" b="0" dirty="0"/>
              <a:t>: Monate, Jahreszeiten, bestimmte Ereignisse im Jahr, Jahresablauf verstehen </a:t>
            </a:r>
          </a:p>
          <a:p>
            <a:r>
              <a:rPr lang="de-DE" sz="2400" b="0" dirty="0"/>
              <a:t>- </a:t>
            </a:r>
            <a:r>
              <a:rPr lang="de-DE" sz="2400" dirty="0"/>
              <a:t>Altersgemäßheit</a:t>
            </a:r>
            <a:r>
              <a:rPr lang="de-DE" sz="2400" b="0" dirty="0"/>
              <a:t>: einfacher Text und Sprache, gut verständlicher Inhalt, eingängige und schwungvolle Melodie</a:t>
            </a:r>
          </a:p>
          <a:p>
            <a:r>
              <a:rPr lang="de-DE" sz="2400" b="0" dirty="0"/>
              <a:t>- </a:t>
            </a:r>
            <a:r>
              <a:rPr lang="de-DE" sz="2400" dirty="0"/>
              <a:t>Wird eine Geschichte erzählt? </a:t>
            </a:r>
            <a:r>
              <a:rPr lang="de-DE" sz="2400" b="0" dirty="0">
                <a:sym typeface="Wingdings" pitchFamily="2" charset="2"/>
              </a:rPr>
              <a:t>Jahresablauf, Reihenfolge der Monate</a:t>
            </a:r>
          </a:p>
          <a:p>
            <a:r>
              <a:rPr lang="de-DE" sz="2400" b="0" dirty="0">
                <a:sym typeface="Wingdings" pitchFamily="2" charset="2"/>
              </a:rPr>
              <a:t>- </a:t>
            </a:r>
            <a:r>
              <a:rPr lang="de-DE" sz="2400" dirty="0">
                <a:sym typeface="Wingdings" pitchFamily="2" charset="2"/>
              </a:rPr>
              <a:t>Handelt es sich um Gefühlsbeschreibungen?</a:t>
            </a:r>
            <a:r>
              <a:rPr lang="de-DE" sz="2400" b="0" dirty="0">
                <a:sym typeface="Wingdings" pitchFamily="2" charset="2"/>
              </a:rPr>
              <a:t> Freude für jeden einzelnen Monat </a:t>
            </a:r>
          </a:p>
          <a:p>
            <a:r>
              <a:rPr lang="de-DE" sz="2400" b="0" dirty="0">
                <a:sym typeface="Wingdings" pitchFamily="2" charset="2"/>
              </a:rPr>
              <a:t>- </a:t>
            </a:r>
            <a:r>
              <a:rPr lang="de-DE" sz="2400" dirty="0">
                <a:sym typeface="Wingdings" pitchFamily="2" charset="2"/>
              </a:rPr>
              <a:t>Integration von anderen Fächern: </a:t>
            </a:r>
            <a:r>
              <a:rPr lang="de-DE" sz="2400" b="0" dirty="0">
                <a:sym typeface="Wingdings" pitchFamily="2" charset="2"/>
              </a:rPr>
              <a:t>HSU1/2 Lernbereich 4: Zeit und Wandel, HSU1/2 4.1 Zeitbewusstsein und Orientierung in der Zeit: Jahresablauf 	</a:t>
            </a:r>
          </a:p>
          <a:p>
            <a:r>
              <a:rPr lang="de-DE" sz="2400" b="0">
                <a:sym typeface="Wingdings" pitchFamily="2" charset="2"/>
              </a:rPr>
              <a:t>⇨ Verknüpfung </a:t>
            </a:r>
            <a:r>
              <a:rPr lang="de-DE" sz="2400" b="0" dirty="0">
                <a:sym typeface="Wingdings" pitchFamily="2" charset="2"/>
              </a:rPr>
              <a:t>von zeitlichem Wissen und Singen </a:t>
            </a:r>
            <a:endParaRPr lang="de-DE" sz="24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29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2A3EB-F498-0DB7-9020-6BFF596C0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4958741" y="-536448"/>
            <a:ext cx="6099403" cy="438912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DB960C-F1E8-2DBE-71A9-BB0ED42C9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633" y="694944"/>
            <a:ext cx="10488168" cy="5222076"/>
          </a:xfrm>
        </p:spPr>
        <p:txBody>
          <a:bodyPr>
            <a:normAutofit/>
          </a:bodyPr>
          <a:lstStyle/>
          <a:p>
            <a:r>
              <a:rPr lang="de-DE" sz="3600" dirty="0"/>
              <a:t>Liedstruktur: inhaltlich-musikalischer Aspekt </a:t>
            </a:r>
          </a:p>
          <a:p>
            <a:r>
              <a:rPr lang="de-DE" sz="3600" dirty="0"/>
              <a:t>- </a:t>
            </a:r>
            <a:r>
              <a:rPr lang="de-DE" sz="2800" dirty="0"/>
              <a:t>Aufbau/Liedform:</a:t>
            </a:r>
          </a:p>
          <a:p>
            <a:r>
              <a:rPr lang="de-DE" sz="2800" dirty="0"/>
              <a:t>	- dreiteilige Liedform: ABA</a:t>
            </a:r>
          </a:p>
          <a:p>
            <a:r>
              <a:rPr lang="de-DE" sz="2800" dirty="0"/>
              <a:t>- Taktart: </a:t>
            </a:r>
          </a:p>
          <a:p>
            <a:r>
              <a:rPr lang="de-DE" sz="2800" dirty="0"/>
              <a:t>	- 2/4 Takt </a:t>
            </a:r>
          </a:p>
          <a:p>
            <a:endParaRPr lang="de-DE" sz="36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D3861A8-D6C1-B824-CF82-19452263B6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1" t="3334" r="1718" b="35624"/>
          <a:stretch/>
        </p:blipFill>
        <p:spPr>
          <a:xfrm>
            <a:off x="6672263" y="694944"/>
            <a:ext cx="5186362" cy="418623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3656979B-FED8-1835-4607-59AC25A1134C}"/>
                  </a:ext>
                </a:extLst>
              </p14:cNvPr>
              <p14:cNvContentPartPr/>
              <p14:nvPr/>
            </p14:nvContentPartPr>
            <p14:xfrm>
              <a:off x="7603920" y="1578240"/>
              <a:ext cx="3600" cy="37800"/>
            </p14:xfrm>
          </p:contentPart>
        </mc:Choice>
        <mc:Fallback xmlns=""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3656979B-FED8-1835-4607-59AC25A113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13920" y="1398240"/>
                <a:ext cx="183240" cy="39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DCA33AE1-2B5A-11FE-B5F4-86AB9AA288AE}"/>
                  </a:ext>
                </a:extLst>
              </p14:cNvPr>
              <p14:cNvContentPartPr/>
              <p14:nvPr/>
            </p14:nvContentPartPr>
            <p14:xfrm>
              <a:off x="7592400" y="1604160"/>
              <a:ext cx="360" cy="360"/>
            </p14:xfrm>
          </p:contentPart>
        </mc:Choice>
        <mc:Fallback xmlns=""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DCA33AE1-2B5A-11FE-B5F4-86AB9AA288A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02760" y="1424520"/>
                <a:ext cx="180000" cy="36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987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8A989D-B0F9-DA0A-3B44-F8DB0EDDD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1104" y="-1534062"/>
            <a:ext cx="10333075" cy="1414131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3A0DA9-63A0-446C-02C8-B3F7726F0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5" y="743919"/>
            <a:ext cx="10333075" cy="5173101"/>
          </a:xfrm>
        </p:spPr>
        <p:txBody>
          <a:bodyPr/>
          <a:lstStyle/>
          <a:p>
            <a:endParaRPr lang="de-DE" dirty="0"/>
          </a:p>
          <a:p>
            <a:r>
              <a:rPr lang="de-DE" sz="2800" dirty="0"/>
              <a:t>Rhythmus</a:t>
            </a:r>
            <a:r>
              <a:rPr lang="de-DE" sz="2400" dirty="0"/>
              <a:t>: </a:t>
            </a:r>
          </a:p>
          <a:p>
            <a:r>
              <a:rPr lang="de-DE" sz="2400" dirty="0"/>
              <a:t>	- viele Achtel- und Sechszehntelnoten </a:t>
            </a:r>
            <a:r>
              <a:rPr lang="de-DE" sz="2400" dirty="0">
                <a:sym typeface="Wingdings" pitchFamily="2" charset="2"/>
              </a:rPr>
              <a:t> beschwingt </a:t>
            </a:r>
          </a:p>
          <a:p>
            <a:r>
              <a:rPr lang="de-DE" sz="2400" u="sng" dirty="0" err="1">
                <a:sym typeface="Wingdings" pitchFamily="2" charset="2"/>
              </a:rPr>
              <a:t>Rhytmusbausteine</a:t>
            </a:r>
            <a:endParaRPr lang="de-DE" sz="2400" u="sng" dirty="0">
              <a:sym typeface="Wingdings" pitchFamily="2" charset="2"/>
            </a:endParaRPr>
          </a:p>
          <a:p>
            <a:r>
              <a:rPr lang="de-DE" sz="2400" dirty="0">
                <a:sym typeface="Wingdings" pitchFamily="2" charset="2"/>
              </a:rPr>
              <a:t>Klapperschlange </a:t>
            </a:r>
          </a:p>
          <a:p>
            <a:r>
              <a:rPr lang="de-DE" sz="2400" dirty="0">
                <a:sym typeface="Wingdings" pitchFamily="2" charset="2"/>
              </a:rPr>
              <a:t>Papagei</a:t>
            </a:r>
          </a:p>
          <a:p>
            <a:r>
              <a:rPr lang="de-DE" sz="2400" dirty="0">
                <a:sym typeface="Wingdings" pitchFamily="2" charset="2"/>
              </a:rPr>
              <a:t>Schildkröte </a:t>
            </a:r>
          </a:p>
          <a:p>
            <a:endParaRPr lang="de-DE" sz="24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435E348-E7A4-43D4-F5C8-AA7B83F5FC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04" t="3616" r="10087" b="35141"/>
          <a:stretch/>
        </p:blipFill>
        <p:spPr>
          <a:xfrm>
            <a:off x="7287641" y="1053885"/>
            <a:ext cx="4463513" cy="420004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05193F23-8C09-DC8B-0DB3-E442BCA089CD}"/>
                  </a:ext>
                </a:extLst>
              </p14:cNvPr>
              <p14:cNvContentPartPr/>
              <p14:nvPr/>
            </p14:nvContentPartPr>
            <p14:xfrm>
              <a:off x="3619800" y="2140470"/>
              <a:ext cx="1343520" cy="1296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05193F23-8C09-DC8B-0DB3-E442BCA089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66160" y="2032830"/>
                <a:ext cx="1451160" cy="22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88FF77C0-3821-02A6-EE55-9218097F5E60}"/>
                  </a:ext>
                </a:extLst>
              </p14:cNvPr>
              <p14:cNvContentPartPr/>
              <p14:nvPr/>
            </p14:nvContentPartPr>
            <p14:xfrm>
              <a:off x="2639160" y="2121750"/>
              <a:ext cx="459360" cy="972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88FF77C0-3821-02A6-EE55-9218097F5E6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85160" y="2014110"/>
                <a:ext cx="56700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24F4FEEC-E3BF-3C49-78EF-6B5F28F768F2}"/>
                  </a:ext>
                </a:extLst>
              </p14:cNvPr>
              <p14:cNvContentPartPr/>
              <p14:nvPr/>
            </p14:nvContentPartPr>
            <p14:xfrm>
              <a:off x="1129680" y="4109310"/>
              <a:ext cx="773280" cy="684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24F4FEEC-E3BF-3C49-78EF-6B5F28F768F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9680" y="3929310"/>
                <a:ext cx="952920" cy="3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F8A2C5B3-C314-3516-97C1-F5824A17F861}"/>
                  </a:ext>
                </a:extLst>
              </p14:cNvPr>
              <p14:cNvContentPartPr/>
              <p14:nvPr/>
            </p14:nvContentPartPr>
            <p14:xfrm>
              <a:off x="1123560" y="3119310"/>
              <a:ext cx="1153080" cy="1116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F8A2C5B3-C314-3516-97C1-F5824A17F86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69920" y="3011310"/>
                <a:ext cx="126072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0BEEAF90-4CFB-80B3-3B50-CCA709B38CD3}"/>
                  </a:ext>
                </a:extLst>
              </p14:cNvPr>
              <p14:cNvContentPartPr/>
              <p14:nvPr/>
            </p14:nvContentPartPr>
            <p14:xfrm>
              <a:off x="1129102" y="3617726"/>
              <a:ext cx="523440" cy="6840"/>
            </p14:xfrm>
          </p:contentPart>
        </mc:Choice>
        <mc:Fallback xmlns=""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0BEEAF90-4CFB-80B3-3B50-CCA709B38CD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75462" y="3510086"/>
                <a:ext cx="631080" cy="22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78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093321-87A4-5C54-A091-387519B1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925" y="-1052877"/>
            <a:ext cx="10333075" cy="1414131"/>
          </a:xfrm>
        </p:spPr>
        <p:txBody>
          <a:bodyPr/>
          <a:lstStyle/>
          <a:p>
            <a:r>
              <a:rPr lang="de-DE" dirty="0"/>
              <a:t>- 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BDF74DC-E227-F397-901A-16FB05A60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996" t="5627" r="12826" b="32048"/>
          <a:stretch/>
        </p:blipFill>
        <p:spPr>
          <a:xfrm>
            <a:off x="6995886" y="1045127"/>
            <a:ext cx="4746172" cy="4767745"/>
          </a:xfr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6560B12C-27E4-4E29-7FD6-904A2C27BA02}"/>
              </a:ext>
            </a:extLst>
          </p:cNvPr>
          <p:cNvSpPr txBox="1"/>
          <p:nvPr/>
        </p:nvSpPr>
        <p:spPr>
          <a:xfrm>
            <a:off x="627018" y="1045127"/>
            <a:ext cx="6078582" cy="443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Rhythmus:</a:t>
            </a:r>
          </a:p>
          <a:p>
            <a:pPr>
              <a:lnSpc>
                <a:spcPct val="150000"/>
              </a:lnSpc>
            </a:pPr>
            <a:r>
              <a:rPr lang="de-DE" sz="2800" dirty="0"/>
              <a:t>	</a:t>
            </a:r>
            <a:r>
              <a:rPr lang="de-DE" sz="2400" dirty="0"/>
              <a:t>- punktierte Noten 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	- Synkopen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	- Achtelpausen </a:t>
            </a:r>
          </a:p>
          <a:p>
            <a:pPr>
              <a:lnSpc>
                <a:spcPct val="150000"/>
              </a:lnSpc>
            </a:pPr>
            <a:r>
              <a:rPr lang="de-DE" sz="2400" b="1" dirty="0"/>
              <a:t>Text: 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- Reime (April – still, -</a:t>
            </a:r>
            <a:r>
              <a:rPr lang="de-DE" sz="2400" dirty="0" err="1"/>
              <a:t>gust</a:t>
            </a:r>
            <a:r>
              <a:rPr lang="de-DE" sz="2400" dirty="0"/>
              <a:t> - -lust, dann – an) 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- Wiederholung innerhalb der ersten zwei 8-taktigen Abschnitte 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- Lied kann beliebig oft wiederholt werden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850E50B6-2380-19FD-1372-95B99C037E12}"/>
                  </a:ext>
                </a:extLst>
              </p14:cNvPr>
              <p14:cNvContentPartPr/>
              <p14:nvPr/>
            </p14:nvContentPartPr>
            <p14:xfrm>
              <a:off x="1407946" y="1899568"/>
              <a:ext cx="1093680" cy="16920"/>
            </p14:xfrm>
          </p:contentPart>
        </mc:Choice>
        <mc:Fallback xmlns=""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850E50B6-2380-19FD-1372-95B99C037E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3946" y="1791568"/>
                <a:ext cx="1201320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D0D09B4D-B296-73D4-7AA8-02BA9AE327CB}"/>
                  </a:ext>
                </a:extLst>
              </p14:cNvPr>
              <p14:cNvContentPartPr/>
              <p14:nvPr/>
            </p14:nvContentPartPr>
            <p14:xfrm>
              <a:off x="1407946" y="2437342"/>
              <a:ext cx="564120" cy="45360"/>
            </p14:xfrm>
          </p:contentPart>
        </mc:Choice>
        <mc:Fallback xmlns=""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D0D09B4D-B296-73D4-7AA8-02BA9AE327C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53946" y="2329702"/>
                <a:ext cx="671760" cy="2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F8F628AA-EED0-7BDB-0028-CD4DED2E7835}"/>
                  </a:ext>
                </a:extLst>
              </p14:cNvPr>
              <p14:cNvContentPartPr/>
              <p14:nvPr/>
            </p14:nvContentPartPr>
            <p14:xfrm>
              <a:off x="1405772" y="3003556"/>
              <a:ext cx="791280" cy="31680"/>
            </p14:xfrm>
          </p:contentPart>
        </mc:Choice>
        <mc:Fallback xmlns=""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F8F628AA-EED0-7BDB-0028-CD4DED2E783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51772" y="2895916"/>
                <a:ext cx="898920" cy="24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110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0184B-684F-4A4C-4A11-443D91E2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508" y="-1916736"/>
            <a:ext cx="10333075" cy="1414131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FDBCEB-476E-D0C1-55CC-44E5D9BC0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5" y="766119"/>
            <a:ext cx="10333075" cy="5150901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sz="2800" dirty="0"/>
              <a:t>Tonart: </a:t>
            </a:r>
            <a:r>
              <a:rPr lang="de-DE" sz="2800" b="0" dirty="0"/>
              <a:t>F-Dur (Vorzeichen “b“ und letzter Ton und Akkord ist F)</a:t>
            </a:r>
          </a:p>
          <a:p>
            <a:r>
              <a:rPr lang="de-DE" sz="2800" dirty="0"/>
              <a:t>Melodie: </a:t>
            </a:r>
            <a:endParaRPr lang="de-DE" sz="2800" b="0" dirty="0"/>
          </a:p>
          <a:p>
            <a:r>
              <a:rPr lang="de-DE" b="0" dirty="0"/>
              <a:t>- </a:t>
            </a:r>
            <a:r>
              <a:rPr lang="de-DE" sz="2400" dirty="0"/>
              <a:t>Tonumfang</a:t>
            </a:r>
            <a:r>
              <a:rPr lang="de-DE" dirty="0"/>
              <a:t> </a:t>
            </a:r>
            <a:r>
              <a:rPr lang="de-DE" sz="2400" dirty="0"/>
              <a:t>(Ambitus): c‘ - d‘‘ (ca. eine Oktave) </a:t>
            </a:r>
          </a:p>
          <a:p>
            <a:r>
              <a:rPr lang="de-DE" sz="2400" dirty="0"/>
              <a:t>-  Melodie des ersten Abschnittes wiederholt sich </a:t>
            </a:r>
          </a:p>
          <a:p>
            <a:r>
              <a:rPr lang="de-DE" sz="2400" dirty="0"/>
              <a:t>- Melodie des zweiten Abschnittes wiederholt sich </a:t>
            </a:r>
          </a:p>
          <a:p>
            <a:r>
              <a:rPr lang="de-DE" sz="2400" dirty="0"/>
              <a:t>- Intervalle: Terzen &amp; Sekunden, (reine Prim, reine Quinten)</a:t>
            </a:r>
          </a:p>
          <a:p>
            <a:r>
              <a:rPr lang="de-DE" sz="2400" dirty="0"/>
              <a:t> </a:t>
            </a:r>
          </a:p>
          <a:p>
            <a:r>
              <a:rPr lang="de-DE" sz="2800" dirty="0"/>
              <a:t>Harmonik: Vier Akkorde (F C B </a:t>
            </a:r>
            <a:r>
              <a:rPr lang="de-DE" sz="2800" dirty="0" err="1"/>
              <a:t>Gm</a:t>
            </a:r>
            <a:r>
              <a:rPr lang="de-DE" sz="2800" dirty="0"/>
              <a:t>) </a:t>
            </a:r>
          </a:p>
          <a:p>
            <a:endParaRPr lang="de-DE" sz="2800" dirty="0"/>
          </a:p>
          <a:p>
            <a:endParaRPr lang="de-DE" dirty="0"/>
          </a:p>
        </p:txBody>
      </p:sp>
      <p:pic>
        <p:nvPicPr>
          <p:cNvPr id="5" name="Grafik 4" descr="Ein Bild, das Diagramm, Kreis, Text, Reihe enthält.&#10;&#10;Automatisch generierte Beschreibung">
            <a:extLst>
              <a:ext uri="{FF2B5EF4-FFF2-40B4-BE49-F238E27FC236}">
                <a16:creationId xmlns:a16="http://schemas.microsoft.com/office/drawing/2014/main" id="{4642B68E-A4F7-9A48-A634-37FD4BC86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014" y="1476672"/>
            <a:ext cx="2997715" cy="346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30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BED96-F617-BB0F-0E0E-0A98D5CE5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Didaktisch-Methodische Überlegungen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9BF2E7-8BA7-6B0C-D503-5F0FCBF10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4" y="1734532"/>
            <a:ext cx="10333076" cy="4182488"/>
          </a:xfrm>
        </p:spPr>
        <p:txBody>
          <a:bodyPr/>
          <a:lstStyle/>
          <a:p>
            <a:r>
              <a:rPr lang="de-DE" sz="2800" dirty="0"/>
              <a:t>Umgangsmöglichkeiten</a:t>
            </a:r>
            <a:r>
              <a:rPr lang="de-DE" dirty="0"/>
              <a:t>: </a:t>
            </a:r>
          </a:p>
          <a:p>
            <a:r>
              <a:rPr lang="de-DE" sz="2400" dirty="0"/>
              <a:t>- einzelne Begriffe des Textes pantomimisch darstellen</a:t>
            </a:r>
          </a:p>
          <a:p>
            <a:r>
              <a:rPr lang="de-DE" sz="2400" dirty="0"/>
              <a:t>- Bilder zu Monaten hochhalten, wenn diese gesungen/genannt werden (Verknüpfung mit Kunst) </a:t>
            </a:r>
          </a:p>
          <a:p>
            <a:r>
              <a:rPr lang="de-DE" sz="2400" dirty="0"/>
              <a:t>- Rhythmische Begleitung (z.B. zu den Monaten stampfen) </a:t>
            </a:r>
          </a:p>
          <a:p>
            <a:r>
              <a:rPr lang="de-DE" sz="2400" dirty="0"/>
              <a:t>- Begleitung mit Stabspielen (z.B. Glockenspiel oder Xylophon) </a:t>
            </a:r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738058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9F8DE-2126-D7DD-F91C-1B85553E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0F7503-2A4F-0487-AF83-BE37D1FE5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4" y="1734532"/>
            <a:ext cx="10333076" cy="4182488"/>
          </a:xfrm>
        </p:spPr>
        <p:txBody>
          <a:bodyPr/>
          <a:lstStyle/>
          <a:p>
            <a:r>
              <a:rPr lang="de-DE" dirty="0"/>
              <a:t>- </a:t>
            </a:r>
            <a:r>
              <a:rPr lang="de-DE" sz="2800" dirty="0"/>
              <a:t>Warum habe ich das Lied ausgewählt? </a:t>
            </a:r>
          </a:p>
          <a:p>
            <a:r>
              <a:rPr lang="de-DE" sz="2800" dirty="0"/>
              <a:t>	- </a:t>
            </a:r>
            <a:r>
              <a:rPr lang="de-DE" sz="2400" dirty="0"/>
              <a:t>eigene Schulzeit</a:t>
            </a:r>
          </a:p>
          <a:p>
            <a:r>
              <a:rPr lang="de-DE" sz="2400" dirty="0"/>
              <a:t>	- einprägsame Melodie</a:t>
            </a:r>
          </a:p>
          <a:p>
            <a:r>
              <a:rPr lang="de-DE" sz="2400" dirty="0"/>
              <a:t>	- Lernhilfe bei Monatsabfolge</a:t>
            </a:r>
          </a:p>
          <a:p>
            <a:r>
              <a:rPr lang="de-DE" sz="2400" dirty="0"/>
              <a:t>- Welche Klassenstufe? </a:t>
            </a:r>
          </a:p>
          <a:p>
            <a:r>
              <a:rPr lang="de-DE" sz="2400" dirty="0"/>
              <a:t>	- Klasse 1 und 2 </a:t>
            </a:r>
            <a:r>
              <a:rPr lang="de-DE" sz="2400" dirty="0">
                <a:sym typeface="Wingdings" pitchFamily="2" charset="2"/>
              </a:rPr>
              <a:t>⇨ einfacher Text, viele Wiederholungen</a:t>
            </a:r>
          </a:p>
          <a:p>
            <a:r>
              <a:rPr lang="de-DE" sz="2400" dirty="0">
                <a:sym typeface="Wingdings" pitchFamily="2" charset="2"/>
              </a:rPr>
              <a:t>              - Hauptsingbereich in GS eher kleinere Tonstufen, aber dieses Lied geht auch aufgrund der vielen </a:t>
            </a:r>
            <a:r>
              <a:rPr lang="de-DE" sz="2400">
                <a:sym typeface="Wingdings" pitchFamily="2" charset="2"/>
              </a:rPr>
              <a:t>hohen Töne </a:t>
            </a:r>
            <a:endParaRPr lang="de-DE" sz="2400" dirty="0"/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33421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C87B40-40B8-53F3-DD70-1E81D400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66161" y="-970383"/>
            <a:ext cx="4484337" cy="352936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BE1C0DF-32FF-2221-5F53-7A4C545585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5487" y="473370"/>
            <a:ext cx="5566627" cy="5796179"/>
          </a:xfrm>
        </p:spPr>
      </p:pic>
    </p:spTree>
    <p:extLst>
      <p:ext uri="{BB962C8B-B14F-4D97-AF65-F5344CB8AC3E}">
        <p14:creationId xmlns:p14="http://schemas.microsoft.com/office/powerpoint/2010/main" val="176055156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AnalogousFromLightSeedRightStep">
      <a:dk1>
        <a:srgbClr val="000000"/>
      </a:dk1>
      <a:lt1>
        <a:srgbClr val="FFFFFF"/>
      </a:lt1>
      <a:dk2>
        <a:srgbClr val="313820"/>
      </a:dk2>
      <a:lt2>
        <a:srgbClr val="E2E8E5"/>
      </a:lt2>
      <a:accent1>
        <a:srgbClr val="C894AD"/>
      </a:accent1>
      <a:accent2>
        <a:srgbClr val="BC7C80"/>
      </a:accent2>
      <a:accent3>
        <a:srgbClr val="C29C87"/>
      </a:accent3>
      <a:accent4>
        <a:srgbClr val="B1A375"/>
      </a:accent4>
      <a:accent5>
        <a:srgbClr val="9FA87C"/>
      </a:accent5>
      <a:accent6>
        <a:srgbClr val="89AC71"/>
      </a:accent6>
      <a:hlink>
        <a:srgbClr val="579074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Katalog</Template>
  <TotalTime>0</TotalTime>
  <Words>376</Words>
  <Application>Microsoft Macintosh PowerPoint</Application>
  <PresentationFormat>Breitbild</PresentationFormat>
  <Paragraphs>55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The Hand</vt:lpstr>
      <vt:lpstr>The Serif Hand</vt:lpstr>
      <vt:lpstr>ChitchatVTI</vt:lpstr>
      <vt:lpstr>PowerPoint-Präsentation</vt:lpstr>
      <vt:lpstr>Liedanalyse </vt:lpstr>
      <vt:lpstr>PowerPoint-Präsentation</vt:lpstr>
      <vt:lpstr>PowerPoint-Präsentation</vt:lpstr>
      <vt:lpstr>- </vt:lpstr>
      <vt:lpstr>PowerPoint-Präsentation</vt:lpstr>
      <vt:lpstr>Didaktisch-Methodische Überlegungen </vt:lpstr>
      <vt:lpstr>Fazit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Louisa Kori-Lindner</dc:creator>
  <cp:lastModifiedBy>Louisa Kori-Lindner</cp:lastModifiedBy>
  <cp:revision>2</cp:revision>
  <dcterms:created xsi:type="dcterms:W3CDTF">2023-11-09T17:42:16Z</dcterms:created>
  <dcterms:modified xsi:type="dcterms:W3CDTF">2023-11-16T18:37:05Z</dcterms:modified>
</cp:coreProperties>
</file>