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0693400" cy="7569200"/>
  <p:notesSz cx="10693400" cy="75692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003" y="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481" y="2346452"/>
            <a:ext cx="9094788" cy="15895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962" y="4238752"/>
            <a:ext cx="7489825" cy="1892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231F20"/>
                </a:solidFill>
                <a:latin typeface="Lucida Sans"/>
                <a:cs typeface="Lucida Sans"/>
              </a:defRPr>
            </a:lvl1pPr>
          </a:lstStyle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spc="-25" dirty="0"/>
              <a:t>Inklusionsdidaktische Lehrbausteine </a:t>
            </a:r>
            <a:r>
              <a:rPr spc="-20" dirty="0"/>
              <a:t>–</a:t>
            </a:r>
            <a:r>
              <a:rPr spc="-40" dirty="0"/>
              <a:t> </a:t>
            </a:r>
            <a:r>
              <a:rPr spc="-30" dirty="0"/>
              <a:t>!DL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231F20"/>
                </a:solidFill>
                <a:latin typeface="Lucida Sans"/>
                <a:cs typeface="Lucida Sans"/>
              </a:defRPr>
            </a:lvl1pPr>
          </a:lstStyle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spc="-25" dirty="0"/>
              <a:t>Inklusionsdidaktische Lehrbausteine </a:t>
            </a:r>
            <a:r>
              <a:rPr spc="-20" dirty="0"/>
              <a:t>–</a:t>
            </a:r>
            <a:r>
              <a:rPr spc="-40" dirty="0"/>
              <a:t> </a:t>
            </a:r>
            <a:r>
              <a:rPr spc="-30" dirty="0"/>
              <a:t>!DL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987" y="1740916"/>
            <a:ext cx="4654391" cy="49956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10371" y="1740916"/>
            <a:ext cx="4654391" cy="49956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231F20"/>
                </a:solidFill>
                <a:latin typeface="Lucida Sans"/>
                <a:cs typeface="Lucida Sans"/>
              </a:defRPr>
            </a:lvl1pPr>
          </a:lstStyle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spc="-25" dirty="0"/>
              <a:t>Inklusionsdidaktische Lehrbausteine </a:t>
            </a:r>
            <a:r>
              <a:rPr spc="-20" dirty="0"/>
              <a:t>–</a:t>
            </a:r>
            <a:r>
              <a:rPr spc="-40" dirty="0"/>
              <a:t> </a:t>
            </a:r>
            <a:r>
              <a:rPr spc="-30" dirty="0"/>
              <a:t>!DL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6/15/2021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231F20"/>
                </a:solidFill>
                <a:latin typeface="Lucida Sans"/>
                <a:cs typeface="Lucida Sans"/>
              </a:defRPr>
            </a:lvl1pPr>
          </a:lstStyle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spc="-25" dirty="0"/>
              <a:t>Inklusionsdidaktische Lehrbausteine </a:t>
            </a:r>
            <a:r>
              <a:rPr spc="-20" dirty="0"/>
              <a:t>–</a:t>
            </a:r>
            <a:r>
              <a:rPr spc="-40" dirty="0"/>
              <a:t> </a:t>
            </a:r>
            <a:r>
              <a:rPr spc="-30" dirty="0"/>
              <a:t>!DL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6/15/2021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231F20"/>
                </a:solidFill>
                <a:latin typeface="Lucida Sans"/>
                <a:cs typeface="Lucida Sans"/>
              </a:defRPr>
            </a:lvl1pPr>
          </a:lstStyle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spc="-25" dirty="0"/>
              <a:t>Inklusionsdidaktische Lehrbausteine </a:t>
            </a:r>
            <a:r>
              <a:rPr spc="-20" dirty="0"/>
              <a:t>–</a:t>
            </a:r>
            <a:r>
              <a:rPr spc="-40" dirty="0"/>
              <a:t> </a:t>
            </a:r>
            <a:r>
              <a:rPr spc="-30" dirty="0"/>
              <a:t>!DL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6/15/2021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95604" y="7019290"/>
            <a:ext cx="874941" cy="33019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987" y="302768"/>
            <a:ext cx="9629775" cy="12110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987" y="1740916"/>
            <a:ext cx="9629775" cy="49956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348232" y="7238834"/>
            <a:ext cx="1987550" cy="1460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rgbClr val="231F20"/>
                </a:solidFill>
                <a:latin typeface="Lucida Sans"/>
                <a:cs typeface="Lucida Sans"/>
              </a:defRPr>
            </a:lvl1pPr>
          </a:lstStyle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spc="-25" dirty="0"/>
              <a:t>Inklusionsdidaktische Lehrbausteine </a:t>
            </a:r>
            <a:r>
              <a:rPr spc="-20" dirty="0"/>
              <a:t>–</a:t>
            </a:r>
            <a:r>
              <a:rPr spc="-40" dirty="0"/>
              <a:t> </a:t>
            </a:r>
            <a:r>
              <a:rPr spc="-30" dirty="0"/>
              <a:t>!DL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987" y="7039356"/>
            <a:ext cx="2460942" cy="378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703820" y="7039356"/>
            <a:ext cx="2460942" cy="378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26" Type="http://schemas.openxmlformats.org/officeDocument/2006/relationships/image" Target="../media/image27.png"/><Relationship Id="rId3" Type="http://schemas.openxmlformats.org/officeDocument/2006/relationships/image" Target="../media/image4.png"/><Relationship Id="rId21" Type="http://schemas.openxmlformats.org/officeDocument/2006/relationships/image" Target="../media/image22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5" Type="http://schemas.openxmlformats.org/officeDocument/2006/relationships/image" Target="../media/image26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29" Type="http://schemas.openxmlformats.org/officeDocument/2006/relationships/image" Target="../media/image30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24" Type="http://schemas.openxmlformats.org/officeDocument/2006/relationships/image" Target="../media/image25.png"/><Relationship Id="rId32" Type="http://schemas.openxmlformats.org/officeDocument/2006/relationships/image" Target="../media/image33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23" Type="http://schemas.openxmlformats.org/officeDocument/2006/relationships/image" Target="../media/image24.png"/><Relationship Id="rId28" Type="http://schemas.openxmlformats.org/officeDocument/2006/relationships/image" Target="../media/image29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31" Type="http://schemas.openxmlformats.org/officeDocument/2006/relationships/image" Target="../media/image32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Relationship Id="rId27" Type="http://schemas.openxmlformats.org/officeDocument/2006/relationships/image" Target="../media/image28.png"/><Relationship Id="rId30" Type="http://schemas.openxmlformats.org/officeDocument/2006/relationships/image" Target="../media/image3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1.ku-eichstaett.de/GGF/Didaktik/Projekt/grundlagen.html)" TargetMode="Externa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13" Type="http://schemas.openxmlformats.org/officeDocument/2006/relationships/image" Target="../media/image45.png"/><Relationship Id="rId18" Type="http://schemas.openxmlformats.org/officeDocument/2006/relationships/image" Target="../media/image50.png"/><Relationship Id="rId3" Type="http://schemas.openxmlformats.org/officeDocument/2006/relationships/image" Target="../media/image35.png"/><Relationship Id="rId21" Type="http://schemas.openxmlformats.org/officeDocument/2006/relationships/image" Target="../media/image53.png"/><Relationship Id="rId7" Type="http://schemas.openxmlformats.org/officeDocument/2006/relationships/image" Target="../media/image39.png"/><Relationship Id="rId12" Type="http://schemas.openxmlformats.org/officeDocument/2006/relationships/image" Target="../media/image44.png"/><Relationship Id="rId17" Type="http://schemas.openxmlformats.org/officeDocument/2006/relationships/image" Target="../media/image49.png"/><Relationship Id="rId25" Type="http://schemas.openxmlformats.org/officeDocument/2006/relationships/image" Target="../media/image57.png"/><Relationship Id="rId2" Type="http://schemas.openxmlformats.org/officeDocument/2006/relationships/image" Target="../media/image34.png"/><Relationship Id="rId16" Type="http://schemas.openxmlformats.org/officeDocument/2006/relationships/image" Target="../media/image48.png"/><Relationship Id="rId20" Type="http://schemas.openxmlformats.org/officeDocument/2006/relationships/image" Target="../media/image5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8.png"/><Relationship Id="rId11" Type="http://schemas.openxmlformats.org/officeDocument/2006/relationships/image" Target="../media/image43.png"/><Relationship Id="rId24" Type="http://schemas.openxmlformats.org/officeDocument/2006/relationships/image" Target="../media/image56.png"/><Relationship Id="rId5" Type="http://schemas.openxmlformats.org/officeDocument/2006/relationships/image" Target="../media/image37.png"/><Relationship Id="rId15" Type="http://schemas.openxmlformats.org/officeDocument/2006/relationships/image" Target="../media/image47.png"/><Relationship Id="rId23" Type="http://schemas.openxmlformats.org/officeDocument/2006/relationships/image" Target="../media/image55.png"/><Relationship Id="rId10" Type="http://schemas.openxmlformats.org/officeDocument/2006/relationships/image" Target="../media/image42.png"/><Relationship Id="rId19" Type="http://schemas.openxmlformats.org/officeDocument/2006/relationships/image" Target="../media/image51.png"/><Relationship Id="rId4" Type="http://schemas.openxmlformats.org/officeDocument/2006/relationships/image" Target="../media/image36.png"/><Relationship Id="rId9" Type="http://schemas.openxmlformats.org/officeDocument/2006/relationships/image" Target="../media/image41.png"/><Relationship Id="rId14" Type="http://schemas.openxmlformats.org/officeDocument/2006/relationships/image" Target="../media/image46.png"/><Relationship Id="rId22" Type="http://schemas.openxmlformats.org/officeDocument/2006/relationships/image" Target="../media/image5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137253" y="2168028"/>
            <a:ext cx="6609984" cy="32739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84551" y="450596"/>
            <a:ext cx="5878195" cy="455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71345" marR="5080" indent="-1859280">
              <a:lnSpc>
                <a:spcPct val="117500"/>
              </a:lnSpc>
              <a:spcBef>
                <a:spcPts val="100"/>
              </a:spcBef>
            </a:pPr>
            <a:r>
              <a:rPr sz="1200" b="1" spc="-5" dirty="0">
                <a:solidFill>
                  <a:srgbClr val="F5821F"/>
                </a:solidFill>
                <a:latin typeface="Trebuchet MS"/>
                <a:cs typeface="Trebuchet MS"/>
              </a:rPr>
              <a:t>Inklusionsdidaktische Netze und historisches Lernen (Lernen </a:t>
            </a:r>
            <a:r>
              <a:rPr sz="1200" b="1" dirty="0">
                <a:solidFill>
                  <a:srgbClr val="F5821F"/>
                </a:solidFill>
                <a:latin typeface="Trebuchet MS"/>
                <a:cs typeface="Trebuchet MS"/>
              </a:rPr>
              <a:t>am </a:t>
            </a:r>
            <a:r>
              <a:rPr sz="1200" b="1" spc="-5" dirty="0">
                <a:solidFill>
                  <a:srgbClr val="F5821F"/>
                </a:solidFill>
                <a:latin typeface="Trebuchet MS"/>
                <a:cs typeface="Trebuchet MS"/>
              </a:rPr>
              <a:t>historischen Ort)  Thema: Schloss Nymphenburg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spc="-25" dirty="0"/>
              <a:t>Inklusionsdidaktische Lehrbausteine </a:t>
            </a:r>
            <a:r>
              <a:rPr spc="-20" dirty="0"/>
              <a:t>–</a:t>
            </a:r>
            <a:r>
              <a:rPr spc="-40" dirty="0"/>
              <a:t> </a:t>
            </a:r>
            <a:r>
              <a:rPr spc="-30" dirty="0"/>
              <a:t>!DL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76148" y="1299464"/>
            <a:ext cx="177292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solidFill>
                  <a:srgbClr val="231F20"/>
                </a:solidFill>
                <a:latin typeface="Trebuchet MS"/>
                <a:cs typeface="Trebuchet MS"/>
              </a:rPr>
              <a:t>II.</a:t>
            </a:r>
            <a:r>
              <a:rPr sz="1200" b="1" spc="-3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b="1" spc="-5" dirty="0">
                <a:solidFill>
                  <a:srgbClr val="231F20"/>
                </a:solidFill>
                <a:latin typeface="Trebuchet MS"/>
                <a:cs typeface="Trebuchet MS"/>
              </a:rPr>
              <a:t>Entwicklungsbereiche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251708" y="1249171"/>
            <a:ext cx="3869054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231F20"/>
                </a:solidFill>
                <a:latin typeface="Lucida Sans"/>
                <a:cs typeface="Lucida Sans"/>
              </a:rPr>
              <a:t>I </a:t>
            </a:r>
            <a:r>
              <a:rPr sz="1200" b="1" spc="-5" dirty="0">
                <a:solidFill>
                  <a:srgbClr val="231F20"/>
                </a:solidFill>
                <a:latin typeface="Lucida Sans"/>
                <a:cs typeface="Lucida Sans"/>
              </a:rPr>
              <a:t>Fachlich-curriculare</a:t>
            </a:r>
            <a:r>
              <a:rPr sz="1200" b="1" spc="-7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1200" b="1" spc="-5" dirty="0">
                <a:solidFill>
                  <a:srgbClr val="231F20"/>
                </a:solidFill>
                <a:latin typeface="Lucida Sans"/>
                <a:cs typeface="Lucida Sans"/>
              </a:rPr>
              <a:t>Perspektiven/Kompetenzen</a:t>
            </a:r>
            <a:endParaRPr sz="1200">
              <a:latin typeface="Lucida Sans"/>
              <a:cs typeface="Lucida San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932429" y="1761972"/>
            <a:ext cx="2383155" cy="2007870"/>
          </a:xfrm>
          <a:prstGeom prst="rect">
            <a:avLst/>
          </a:prstGeom>
          <a:ln w="6350">
            <a:solidFill>
              <a:srgbClr val="231F20"/>
            </a:solidFill>
          </a:ln>
        </p:spPr>
        <p:txBody>
          <a:bodyPr vert="horz" wrap="square" lIns="0" tIns="52705" rIns="0" bIns="0" rtlCol="0">
            <a:spAutoFit/>
          </a:bodyPr>
          <a:lstStyle/>
          <a:p>
            <a:pPr marL="74295">
              <a:lnSpc>
                <a:spcPct val="100000"/>
              </a:lnSpc>
              <a:spcBef>
                <a:spcPts val="415"/>
              </a:spcBef>
            </a:pPr>
            <a:r>
              <a:rPr sz="900" b="1" spc="-5" dirty="0">
                <a:solidFill>
                  <a:srgbClr val="231F20"/>
                </a:solidFill>
                <a:latin typeface="Trebuchet MS"/>
                <a:cs typeface="Trebuchet MS"/>
              </a:rPr>
              <a:t>Historische Methodenkompetenz(en)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426075" y="1768322"/>
            <a:ext cx="2383155" cy="2001520"/>
          </a:xfrm>
          <a:prstGeom prst="rect">
            <a:avLst/>
          </a:prstGeom>
          <a:ln w="6350">
            <a:solidFill>
              <a:srgbClr val="231F20"/>
            </a:solidFill>
          </a:ln>
        </p:spPr>
        <p:txBody>
          <a:bodyPr vert="horz" wrap="square" lIns="0" tIns="55880" rIns="0" bIns="0" rtlCol="0">
            <a:spAutoFit/>
          </a:bodyPr>
          <a:lstStyle/>
          <a:p>
            <a:pPr marL="74930">
              <a:lnSpc>
                <a:spcPct val="100000"/>
              </a:lnSpc>
              <a:spcBef>
                <a:spcPts val="440"/>
              </a:spcBef>
            </a:pPr>
            <a:r>
              <a:rPr sz="900" b="1" spc="-5" dirty="0">
                <a:solidFill>
                  <a:srgbClr val="231F20"/>
                </a:solidFill>
                <a:latin typeface="Trebuchet MS"/>
                <a:cs typeface="Trebuchet MS"/>
              </a:rPr>
              <a:t>Historische Fragekompetenz(en)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911475" y="6441440"/>
            <a:ext cx="4863465" cy="475615"/>
          </a:xfrm>
          <a:prstGeom prst="rect">
            <a:avLst/>
          </a:prstGeom>
          <a:ln w="12700">
            <a:solidFill>
              <a:srgbClr val="231F20"/>
            </a:solidFill>
          </a:ln>
        </p:spPr>
        <p:txBody>
          <a:bodyPr vert="horz" wrap="square" lIns="0" tIns="55880" rIns="0" bIns="0" rtlCol="0">
            <a:spAutoFit/>
          </a:bodyPr>
          <a:lstStyle/>
          <a:p>
            <a:pPr marL="78105">
              <a:lnSpc>
                <a:spcPct val="100000"/>
              </a:lnSpc>
              <a:spcBef>
                <a:spcPts val="440"/>
              </a:spcBef>
            </a:pPr>
            <a:r>
              <a:rPr sz="1100" b="1" spc="-5" dirty="0">
                <a:solidFill>
                  <a:srgbClr val="231F20"/>
                </a:solidFill>
                <a:latin typeface="Trebuchet MS"/>
                <a:cs typeface="Trebuchet MS"/>
              </a:rPr>
              <a:t>Übergreifende</a:t>
            </a:r>
            <a:r>
              <a:rPr sz="1100" b="1" spc="-1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100" b="1" spc="-5" dirty="0">
                <a:solidFill>
                  <a:srgbClr val="231F20"/>
                </a:solidFill>
                <a:latin typeface="Trebuchet MS"/>
                <a:cs typeface="Trebuchet MS"/>
              </a:rPr>
              <a:t>Lernstrategien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964169" y="4319270"/>
            <a:ext cx="2360930" cy="2598420"/>
          </a:xfrm>
          <a:prstGeom prst="rect">
            <a:avLst/>
          </a:prstGeom>
          <a:ln w="12700">
            <a:solidFill>
              <a:srgbClr val="0070C0"/>
            </a:solidFill>
          </a:ln>
        </p:spPr>
        <p:txBody>
          <a:bodyPr vert="horz" wrap="square" lIns="0" tIns="55244" rIns="0" bIns="0" rtlCol="0">
            <a:spAutoFit/>
          </a:bodyPr>
          <a:lstStyle/>
          <a:p>
            <a:pPr marL="77470">
              <a:lnSpc>
                <a:spcPct val="100000"/>
              </a:lnSpc>
              <a:spcBef>
                <a:spcPts val="434"/>
              </a:spcBef>
            </a:pPr>
            <a:r>
              <a:rPr sz="1100" b="1" spc="-5" dirty="0">
                <a:solidFill>
                  <a:srgbClr val="231F20"/>
                </a:solidFill>
                <a:latin typeface="Trebuchet MS"/>
                <a:cs typeface="Trebuchet MS"/>
              </a:rPr>
              <a:t>Sozial-emotionale</a:t>
            </a:r>
            <a:r>
              <a:rPr sz="1100" b="1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100" b="1" spc="-5" dirty="0">
                <a:solidFill>
                  <a:srgbClr val="231F20"/>
                </a:solidFill>
                <a:latin typeface="Trebuchet MS"/>
                <a:cs typeface="Trebuchet MS"/>
              </a:rPr>
              <a:t>Entwicklung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426709" y="4305300"/>
            <a:ext cx="2383155" cy="2010410"/>
          </a:xfrm>
          <a:prstGeom prst="rect">
            <a:avLst/>
          </a:prstGeom>
          <a:ln w="6350">
            <a:solidFill>
              <a:srgbClr val="231F20"/>
            </a:solidFill>
          </a:ln>
        </p:spPr>
        <p:txBody>
          <a:bodyPr vert="horz" wrap="square" lIns="0" tIns="54610" rIns="0" bIns="0" rtlCol="0">
            <a:spAutoFit/>
          </a:bodyPr>
          <a:lstStyle/>
          <a:p>
            <a:pPr marL="74295">
              <a:lnSpc>
                <a:spcPct val="100000"/>
              </a:lnSpc>
              <a:spcBef>
                <a:spcPts val="430"/>
              </a:spcBef>
            </a:pPr>
            <a:r>
              <a:rPr sz="900" b="1" spc="-5" dirty="0">
                <a:solidFill>
                  <a:srgbClr val="231F20"/>
                </a:solidFill>
                <a:latin typeface="Trebuchet MS"/>
                <a:cs typeface="Trebuchet MS"/>
              </a:rPr>
              <a:t>Historische Orientierungskompetenz(en)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927350" y="4314825"/>
            <a:ext cx="2383155" cy="2007870"/>
          </a:xfrm>
          <a:prstGeom prst="rect">
            <a:avLst/>
          </a:prstGeom>
          <a:ln w="6350">
            <a:solidFill>
              <a:srgbClr val="231F20"/>
            </a:solidFill>
          </a:ln>
        </p:spPr>
        <p:txBody>
          <a:bodyPr vert="horz" wrap="square" lIns="0" tIns="52705" rIns="0" bIns="0" rtlCol="0">
            <a:spAutoFit/>
          </a:bodyPr>
          <a:lstStyle/>
          <a:p>
            <a:pPr marL="74930">
              <a:lnSpc>
                <a:spcPct val="100000"/>
              </a:lnSpc>
              <a:spcBef>
                <a:spcPts val="415"/>
              </a:spcBef>
            </a:pPr>
            <a:r>
              <a:rPr sz="900" b="1" spc="-5" dirty="0">
                <a:solidFill>
                  <a:srgbClr val="231F20"/>
                </a:solidFill>
                <a:latin typeface="Trebuchet MS"/>
                <a:cs typeface="Trebuchet MS"/>
              </a:rPr>
              <a:t>Historische Sachkompetenz(en)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89890" y="4319270"/>
            <a:ext cx="2383155" cy="2598420"/>
          </a:xfrm>
          <a:prstGeom prst="rect">
            <a:avLst/>
          </a:prstGeom>
          <a:ln w="12700">
            <a:solidFill>
              <a:srgbClr val="FFFF00"/>
            </a:solidFill>
          </a:ln>
        </p:spPr>
        <p:txBody>
          <a:bodyPr vert="horz" wrap="square" lIns="0" tIns="55244" rIns="0" bIns="0" rtlCol="0">
            <a:spAutoFit/>
          </a:bodyPr>
          <a:lstStyle/>
          <a:p>
            <a:pPr marL="77470">
              <a:lnSpc>
                <a:spcPct val="100000"/>
              </a:lnSpc>
              <a:spcBef>
                <a:spcPts val="434"/>
              </a:spcBef>
            </a:pPr>
            <a:r>
              <a:rPr sz="1100" b="1" spc="20" dirty="0">
                <a:solidFill>
                  <a:srgbClr val="231F20"/>
                </a:solidFill>
                <a:latin typeface="Trebuchet MS"/>
                <a:cs typeface="Trebuchet MS"/>
              </a:rPr>
              <a:t>Kognitive</a:t>
            </a:r>
            <a:r>
              <a:rPr sz="1100" b="1" spc="1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100" b="1" spc="25" dirty="0">
                <a:solidFill>
                  <a:srgbClr val="231F20"/>
                </a:solidFill>
                <a:latin typeface="Trebuchet MS"/>
                <a:cs typeface="Trebuchet MS"/>
              </a:rPr>
              <a:t>Entwicklung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941944" y="1405889"/>
            <a:ext cx="2383155" cy="2598420"/>
          </a:xfrm>
          <a:prstGeom prst="rect">
            <a:avLst/>
          </a:prstGeom>
          <a:ln w="12700">
            <a:solidFill>
              <a:srgbClr val="E46C0A"/>
            </a:solidFill>
          </a:ln>
        </p:spPr>
        <p:txBody>
          <a:bodyPr vert="horz" wrap="square" lIns="0" tIns="57150" rIns="0" bIns="0" rtlCol="0">
            <a:spAutoFit/>
          </a:bodyPr>
          <a:lstStyle/>
          <a:p>
            <a:pPr marL="76835">
              <a:lnSpc>
                <a:spcPct val="100000"/>
              </a:lnSpc>
              <a:spcBef>
                <a:spcPts val="450"/>
              </a:spcBef>
            </a:pPr>
            <a:r>
              <a:rPr sz="1100" b="1" spc="25" dirty="0">
                <a:solidFill>
                  <a:srgbClr val="231F20"/>
                </a:solidFill>
                <a:latin typeface="Trebuchet MS"/>
                <a:cs typeface="Trebuchet MS"/>
              </a:rPr>
              <a:t>Kommunikative</a:t>
            </a:r>
            <a:r>
              <a:rPr sz="1100" b="1" spc="1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100" b="1" spc="25" dirty="0">
                <a:solidFill>
                  <a:srgbClr val="231F20"/>
                </a:solidFill>
                <a:latin typeface="Trebuchet MS"/>
                <a:cs typeface="Trebuchet MS"/>
              </a:rPr>
              <a:t>Entwicklung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97509" y="1612264"/>
            <a:ext cx="2383155" cy="2598420"/>
          </a:xfrm>
          <a:prstGeom prst="rect">
            <a:avLst/>
          </a:prstGeom>
          <a:ln w="12700">
            <a:solidFill>
              <a:srgbClr val="92D050"/>
            </a:solidFill>
          </a:ln>
        </p:spPr>
        <p:txBody>
          <a:bodyPr vert="horz" wrap="square" lIns="0" tIns="55244" rIns="0" bIns="0" rtlCol="0">
            <a:spAutoFit/>
          </a:bodyPr>
          <a:lstStyle/>
          <a:p>
            <a:pPr marL="77470">
              <a:lnSpc>
                <a:spcPct val="100000"/>
              </a:lnSpc>
              <a:spcBef>
                <a:spcPts val="434"/>
              </a:spcBef>
            </a:pPr>
            <a:r>
              <a:rPr sz="1100" b="1" spc="25" dirty="0">
                <a:solidFill>
                  <a:srgbClr val="231F20"/>
                </a:solidFill>
                <a:latin typeface="Trebuchet MS"/>
                <a:cs typeface="Trebuchet MS"/>
              </a:rPr>
              <a:t>Senso-motorische</a:t>
            </a:r>
            <a:r>
              <a:rPr sz="1100" b="1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100" b="1" spc="25" dirty="0">
                <a:solidFill>
                  <a:srgbClr val="231F20"/>
                </a:solidFill>
                <a:latin typeface="Trebuchet MS"/>
                <a:cs typeface="Trebuchet MS"/>
              </a:rPr>
              <a:t>Entwicklung</a:t>
            </a:r>
            <a:endParaRPr sz="11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70439" y="776732"/>
            <a:ext cx="7543165" cy="451484"/>
          </a:xfrm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2700" marR="5080">
              <a:lnSpc>
                <a:spcPts val="1670"/>
              </a:lnSpc>
              <a:spcBef>
                <a:spcPts val="165"/>
              </a:spcBef>
            </a:pPr>
            <a:r>
              <a:rPr sz="1400" b="1" spc="-45" dirty="0">
                <a:solidFill>
                  <a:srgbClr val="002060"/>
                </a:solidFill>
                <a:latin typeface="Arial"/>
                <a:cs typeface="Arial"/>
              </a:rPr>
              <a:t>Nun</a:t>
            </a:r>
            <a:r>
              <a:rPr sz="1400" b="1" spc="-9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400" b="1" spc="-40" dirty="0">
                <a:solidFill>
                  <a:srgbClr val="002060"/>
                </a:solidFill>
                <a:latin typeface="Arial"/>
                <a:cs typeface="Arial"/>
              </a:rPr>
              <a:t>sind</a:t>
            </a:r>
            <a:r>
              <a:rPr sz="1400" b="1" spc="-10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400" b="1" spc="-35" dirty="0">
                <a:solidFill>
                  <a:srgbClr val="002060"/>
                </a:solidFill>
                <a:latin typeface="Arial"/>
                <a:cs typeface="Arial"/>
              </a:rPr>
              <a:t>Sie</a:t>
            </a:r>
            <a:r>
              <a:rPr sz="1400" b="1" spc="-10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400" b="1" spc="-35" dirty="0">
                <a:solidFill>
                  <a:srgbClr val="002060"/>
                </a:solidFill>
                <a:latin typeface="Arial"/>
                <a:cs typeface="Arial"/>
              </a:rPr>
              <a:t>gefragt,</a:t>
            </a:r>
            <a:r>
              <a:rPr sz="1400" b="1" spc="-8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400" b="1" spc="-45" dirty="0">
                <a:solidFill>
                  <a:srgbClr val="002060"/>
                </a:solidFill>
                <a:latin typeface="Arial"/>
                <a:cs typeface="Arial"/>
              </a:rPr>
              <a:t>das</a:t>
            </a:r>
            <a:r>
              <a:rPr sz="1400" b="1" spc="-9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400" b="1" spc="-40" dirty="0">
                <a:solidFill>
                  <a:srgbClr val="002060"/>
                </a:solidFill>
                <a:latin typeface="Arial"/>
                <a:cs typeface="Arial"/>
              </a:rPr>
              <a:t>Netz</a:t>
            </a:r>
            <a:r>
              <a:rPr sz="1400" b="1" spc="-10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400" b="1" spc="-40" dirty="0">
                <a:solidFill>
                  <a:srgbClr val="002060"/>
                </a:solidFill>
                <a:latin typeface="Arial"/>
                <a:cs typeface="Arial"/>
              </a:rPr>
              <a:t>mit</a:t>
            </a:r>
            <a:r>
              <a:rPr sz="1400" b="1" spc="-9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400" b="1" spc="-40" dirty="0">
                <a:solidFill>
                  <a:srgbClr val="002060"/>
                </a:solidFill>
                <a:latin typeface="Arial"/>
                <a:cs typeface="Arial"/>
              </a:rPr>
              <a:t>Inhalten</a:t>
            </a:r>
            <a:r>
              <a:rPr sz="1400" b="1" spc="-9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400" b="1" spc="-40" dirty="0">
                <a:solidFill>
                  <a:srgbClr val="002060"/>
                </a:solidFill>
                <a:latin typeface="Arial"/>
                <a:cs typeface="Arial"/>
              </a:rPr>
              <a:t>zu</a:t>
            </a:r>
            <a:r>
              <a:rPr sz="1400" b="1" spc="-10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400" b="1" spc="-35" dirty="0">
                <a:solidFill>
                  <a:srgbClr val="002060"/>
                </a:solidFill>
                <a:latin typeface="Arial"/>
                <a:cs typeface="Arial"/>
              </a:rPr>
              <a:t>füllen.</a:t>
            </a:r>
            <a:r>
              <a:rPr sz="1400" b="1" spc="-10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400" b="1" spc="-45" dirty="0">
                <a:solidFill>
                  <a:srgbClr val="002060"/>
                </a:solidFill>
                <a:latin typeface="Arial"/>
                <a:cs typeface="Arial"/>
              </a:rPr>
              <a:t>Ordnen</a:t>
            </a:r>
            <a:r>
              <a:rPr sz="1400" b="1" spc="-9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400" b="1" spc="-35" dirty="0">
                <a:solidFill>
                  <a:srgbClr val="002060"/>
                </a:solidFill>
                <a:latin typeface="Arial"/>
                <a:cs typeface="Arial"/>
              </a:rPr>
              <a:t>Sie</a:t>
            </a:r>
            <a:r>
              <a:rPr sz="1400" b="1" spc="-10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400" b="1" spc="-35" dirty="0">
                <a:solidFill>
                  <a:srgbClr val="002060"/>
                </a:solidFill>
                <a:latin typeface="Arial"/>
                <a:cs typeface="Arial"/>
              </a:rPr>
              <a:t>die</a:t>
            </a:r>
            <a:r>
              <a:rPr sz="1400" b="1" spc="-10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400" b="1" spc="-40" dirty="0">
                <a:solidFill>
                  <a:srgbClr val="002060"/>
                </a:solidFill>
                <a:latin typeface="Arial"/>
                <a:cs typeface="Arial"/>
              </a:rPr>
              <a:t>Entwicklungsbereiche</a:t>
            </a:r>
            <a:r>
              <a:rPr sz="1400" b="1" spc="-2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002060"/>
                </a:solidFill>
                <a:latin typeface="Arial"/>
                <a:cs typeface="Arial"/>
              </a:rPr>
              <a:t>den  entsprechenden Kästen auf Seite </a:t>
            </a:r>
            <a:r>
              <a:rPr sz="1400" b="1" dirty="0">
                <a:solidFill>
                  <a:srgbClr val="002060"/>
                </a:solidFill>
                <a:latin typeface="Arial"/>
                <a:cs typeface="Arial"/>
              </a:rPr>
              <a:t>3</a:t>
            </a:r>
            <a:r>
              <a:rPr sz="1400" b="1" spc="-25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400" b="1" spc="-10" dirty="0">
                <a:solidFill>
                  <a:srgbClr val="002060"/>
                </a:solidFill>
                <a:latin typeface="Arial"/>
                <a:cs typeface="Arial"/>
              </a:rPr>
              <a:t>zu</a:t>
            </a:r>
            <a:r>
              <a:rPr sz="900" spc="-10" dirty="0">
                <a:solidFill>
                  <a:srgbClr val="231F20"/>
                </a:solidFill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69571" y="1951353"/>
            <a:ext cx="0" cy="1988185"/>
          </a:xfrm>
          <a:custGeom>
            <a:avLst/>
            <a:gdLst/>
            <a:ahLst/>
            <a:cxnLst/>
            <a:rect l="l" t="t" r="r" b="b"/>
            <a:pathLst>
              <a:path h="1988185">
                <a:moveTo>
                  <a:pt x="0" y="0"/>
                </a:moveTo>
                <a:lnTo>
                  <a:pt x="0" y="1988185"/>
                </a:lnTo>
              </a:path>
            </a:pathLst>
          </a:custGeom>
          <a:ln w="19050">
            <a:solidFill>
              <a:srgbClr val="F5821F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07036" y="3958588"/>
            <a:ext cx="2326640" cy="0"/>
          </a:xfrm>
          <a:custGeom>
            <a:avLst/>
            <a:gdLst/>
            <a:ahLst/>
            <a:cxnLst/>
            <a:rect l="l" t="t" r="r" b="b"/>
            <a:pathLst>
              <a:path w="2326640">
                <a:moveTo>
                  <a:pt x="0" y="0"/>
                </a:moveTo>
                <a:lnTo>
                  <a:pt x="2326640" y="0"/>
                </a:lnTo>
              </a:path>
            </a:pathLst>
          </a:custGeom>
          <a:ln w="19050">
            <a:solidFill>
              <a:srgbClr val="F5821F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752091" y="392048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F5821F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714626" y="191388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F5821F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69571" y="395795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F582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752091" y="395795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F582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752091" y="191325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F582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69571" y="191325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F582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59663" y="1903476"/>
            <a:ext cx="2401823" cy="20650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57669" y="2082837"/>
            <a:ext cx="26034" cy="8255"/>
          </a:xfrm>
          <a:custGeom>
            <a:avLst/>
            <a:gdLst/>
            <a:ahLst/>
            <a:cxnLst/>
            <a:rect l="l" t="t" r="r" b="b"/>
            <a:pathLst>
              <a:path w="26034" h="8255">
                <a:moveTo>
                  <a:pt x="0" y="8254"/>
                </a:moveTo>
                <a:lnTo>
                  <a:pt x="25501" y="8254"/>
                </a:lnTo>
                <a:lnTo>
                  <a:pt x="25501" y="0"/>
                </a:lnTo>
                <a:lnTo>
                  <a:pt x="0" y="0"/>
                </a:lnTo>
                <a:lnTo>
                  <a:pt x="0" y="8254"/>
                </a:lnTo>
                <a:close/>
              </a:path>
            </a:pathLst>
          </a:custGeom>
          <a:solidFill>
            <a:srgbClr val="221E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545083" y="1994408"/>
            <a:ext cx="184975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Empathie:</a:t>
            </a:r>
            <a:r>
              <a:rPr sz="900" spc="1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Perspektivübernahme,</a:t>
            </a:r>
            <a:endParaRPr sz="900">
              <a:latin typeface="Lucida Sans"/>
              <a:cs typeface="Lucida Sans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567377" y="2172093"/>
            <a:ext cx="1793633" cy="1129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545083" y="2274823"/>
            <a:ext cx="931544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(Theory </a:t>
            </a:r>
            <a:r>
              <a:rPr sz="900" spc="-10" dirty="0">
                <a:solidFill>
                  <a:srgbClr val="231F20"/>
                </a:solidFill>
                <a:latin typeface="Lucida Sans"/>
                <a:cs typeface="Lucida Sans"/>
              </a:rPr>
              <a:t>of</a:t>
            </a:r>
            <a:r>
              <a:rPr sz="900" spc="-12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Mind)</a:t>
            </a:r>
            <a:endParaRPr sz="900">
              <a:latin typeface="Lucida Sans"/>
              <a:cs typeface="Lucida Sans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57669" y="2640622"/>
            <a:ext cx="26034" cy="8255"/>
          </a:xfrm>
          <a:custGeom>
            <a:avLst/>
            <a:gdLst/>
            <a:ahLst/>
            <a:cxnLst/>
            <a:rect l="l" t="t" r="r" b="b"/>
            <a:pathLst>
              <a:path w="26034" h="8255">
                <a:moveTo>
                  <a:pt x="0" y="8254"/>
                </a:moveTo>
                <a:lnTo>
                  <a:pt x="25501" y="8254"/>
                </a:lnTo>
                <a:lnTo>
                  <a:pt x="25501" y="0"/>
                </a:lnTo>
                <a:lnTo>
                  <a:pt x="0" y="0"/>
                </a:lnTo>
                <a:lnTo>
                  <a:pt x="0" y="8254"/>
                </a:lnTo>
                <a:close/>
              </a:path>
            </a:pathLst>
          </a:custGeom>
          <a:solidFill>
            <a:srgbClr val="221E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67377" y="2589669"/>
            <a:ext cx="1716925" cy="11290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545083" y="2692400"/>
            <a:ext cx="137350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231F20"/>
                </a:solidFill>
                <a:latin typeface="Lucida Sans"/>
                <a:cs typeface="Lucida Sans"/>
              </a:rPr>
              <a:t>Aufgaben imTeam</a:t>
            </a:r>
            <a:r>
              <a:rPr sz="900" spc="-9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lösen</a:t>
            </a:r>
            <a:endParaRPr sz="900">
              <a:latin typeface="Lucida Sans"/>
              <a:cs typeface="Lucida Sans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457669" y="3059722"/>
            <a:ext cx="26034" cy="8890"/>
          </a:xfrm>
          <a:custGeom>
            <a:avLst/>
            <a:gdLst/>
            <a:ahLst/>
            <a:cxnLst/>
            <a:rect l="l" t="t" r="r" b="b"/>
            <a:pathLst>
              <a:path w="26034" h="8889">
                <a:moveTo>
                  <a:pt x="0" y="8267"/>
                </a:moveTo>
                <a:lnTo>
                  <a:pt x="25501" y="8267"/>
                </a:lnTo>
                <a:lnTo>
                  <a:pt x="25501" y="0"/>
                </a:lnTo>
                <a:lnTo>
                  <a:pt x="0" y="0"/>
                </a:lnTo>
                <a:lnTo>
                  <a:pt x="0" y="8267"/>
                </a:lnTo>
                <a:close/>
              </a:path>
            </a:pathLst>
          </a:custGeom>
          <a:solidFill>
            <a:srgbClr val="221E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67910" y="3010166"/>
            <a:ext cx="727274" cy="11150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67855" y="3008768"/>
            <a:ext cx="1745128" cy="25158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57669" y="3477298"/>
            <a:ext cx="26034" cy="8255"/>
          </a:xfrm>
          <a:custGeom>
            <a:avLst/>
            <a:gdLst/>
            <a:ahLst/>
            <a:cxnLst/>
            <a:rect l="l" t="t" r="r" b="b"/>
            <a:pathLst>
              <a:path w="26034" h="8254">
                <a:moveTo>
                  <a:pt x="0" y="8254"/>
                </a:moveTo>
                <a:lnTo>
                  <a:pt x="25501" y="8254"/>
                </a:lnTo>
                <a:lnTo>
                  <a:pt x="25501" y="0"/>
                </a:lnTo>
                <a:lnTo>
                  <a:pt x="0" y="0"/>
                </a:lnTo>
                <a:lnTo>
                  <a:pt x="0" y="8254"/>
                </a:lnTo>
                <a:close/>
              </a:path>
            </a:pathLst>
          </a:custGeom>
          <a:solidFill>
            <a:srgbClr val="221E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545083" y="3388867"/>
            <a:ext cx="145478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Aktivierung </a:t>
            </a:r>
            <a:r>
              <a:rPr sz="900" dirty="0">
                <a:solidFill>
                  <a:srgbClr val="231F20"/>
                </a:solidFill>
                <a:latin typeface="Lucida Sans"/>
                <a:cs typeface="Lucida Sans"/>
              </a:rPr>
              <a:t>/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Beitrag</a:t>
            </a:r>
            <a:r>
              <a:rPr sz="90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aller</a:t>
            </a:r>
            <a:endParaRPr sz="900">
              <a:latin typeface="Lucida Sans"/>
              <a:cs typeface="Lucida Sans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563293" y="3567950"/>
            <a:ext cx="1643721" cy="11150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545083" y="3667759"/>
            <a:ext cx="116840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erfahrbar </a:t>
            </a:r>
            <a:r>
              <a:rPr sz="900" spc="-10" dirty="0">
                <a:solidFill>
                  <a:srgbClr val="231F20"/>
                </a:solidFill>
                <a:latin typeface="Lucida Sans"/>
                <a:cs typeface="Lucida Sans"/>
              </a:rPr>
              <a:t>zu</a:t>
            </a:r>
            <a:r>
              <a:rPr sz="900" spc="-1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machen</a:t>
            </a:r>
            <a:endParaRPr sz="900">
              <a:latin typeface="Lucida Sans"/>
              <a:cs typeface="Lucida Sans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8071484" y="1951353"/>
            <a:ext cx="0" cy="2138680"/>
          </a:xfrm>
          <a:custGeom>
            <a:avLst/>
            <a:gdLst/>
            <a:ahLst/>
            <a:cxnLst/>
            <a:rect l="l" t="t" r="r" b="b"/>
            <a:pathLst>
              <a:path h="2138679">
                <a:moveTo>
                  <a:pt x="0" y="0"/>
                </a:moveTo>
                <a:lnTo>
                  <a:pt x="0" y="2138680"/>
                </a:lnTo>
              </a:path>
            </a:pathLst>
          </a:custGeom>
          <a:ln w="19050">
            <a:solidFill>
              <a:srgbClr val="F5821F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0454006" y="407098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F5821F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0415906" y="191388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F5821F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8071484" y="410781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F582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0454005" y="410781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F582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0454005" y="191325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F582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8071484" y="191325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F582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8061959" y="1903476"/>
            <a:ext cx="2401823" cy="221437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8159966" y="2081314"/>
            <a:ext cx="26034" cy="8890"/>
          </a:xfrm>
          <a:custGeom>
            <a:avLst/>
            <a:gdLst/>
            <a:ahLst/>
            <a:cxnLst/>
            <a:rect l="l" t="t" r="r" b="b"/>
            <a:pathLst>
              <a:path w="26034" h="8889">
                <a:moveTo>
                  <a:pt x="0" y="8267"/>
                </a:moveTo>
                <a:lnTo>
                  <a:pt x="25501" y="8267"/>
                </a:lnTo>
                <a:lnTo>
                  <a:pt x="25501" y="0"/>
                </a:lnTo>
                <a:lnTo>
                  <a:pt x="0" y="0"/>
                </a:lnTo>
                <a:lnTo>
                  <a:pt x="0" y="8267"/>
                </a:lnTo>
                <a:close/>
              </a:path>
            </a:pathLst>
          </a:custGeom>
          <a:solidFill>
            <a:srgbClr val="221E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8247380" y="1992883"/>
            <a:ext cx="147574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schlussfolgerndes</a:t>
            </a:r>
            <a:r>
              <a:rPr sz="900" spc="-8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Denken</a:t>
            </a:r>
            <a:endParaRPr sz="900">
              <a:latin typeface="Lucida Sans"/>
              <a:cs typeface="Lucida Sans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8159966" y="2363254"/>
            <a:ext cx="26034" cy="8890"/>
          </a:xfrm>
          <a:custGeom>
            <a:avLst/>
            <a:gdLst/>
            <a:ahLst/>
            <a:cxnLst/>
            <a:rect l="l" t="t" r="r" b="b"/>
            <a:pathLst>
              <a:path w="26034" h="8889">
                <a:moveTo>
                  <a:pt x="0" y="8267"/>
                </a:moveTo>
                <a:lnTo>
                  <a:pt x="25501" y="8267"/>
                </a:lnTo>
                <a:lnTo>
                  <a:pt x="25501" y="0"/>
                </a:lnTo>
                <a:lnTo>
                  <a:pt x="0" y="0"/>
                </a:lnTo>
                <a:lnTo>
                  <a:pt x="0" y="8267"/>
                </a:lnTo>
                <a:close/>
              </a:path>
            </a:pathLst>
          </a:custGeom>
          <a:solidFill>
            <a:srgbClr val="221E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8260933" y="2312301"/>
            <a:ext cx="1596161" cy="10604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8247380" y="2413508"/>
            <a:ext cx="155892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Aufmerksamkeit gezielt</a:t>
            </a:r>
            <a:r>
              <a:rPr sz="90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dirty="0">
                <a:solidFill>
                  <a:srgbClr val="231F20"/>
                </a:solidFill>
                <a:latin typeface="Lucida Sans"/>
                <a:cs typeface="Lucida Sans"/>
              </a:rPr>
              <a:t>auf</a:t>
            </a:r>
            <a:endParaRPr sz="900">
              <a:latin typeface="Lucida Sans"/>
              <a:cs typeface="Lucida Sans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8270206" y="2592590"/>
            <a:ext cx="1679308" cy="111506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 txBox="1"/>
          <p:nvPr/>
        </p:nvSpPr>
        <p:spPr>
          <a:xfrm>
            <a:off x="8247380" y="2692400"/>
            <a:ext cx="112077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Raumdetails</a:t>
            </a:r>
            <a:r>
              <a:rPr sz="900" spc="-8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richten</a:t>
            </a:r>
            <a:endParaRPr sz="900">
              <a:latin typeface="Lucida Sans"/>
              <a:cs typeface="Lucida Sans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8159966" y="3059722"/>
            <a:ext cx="26034" cy="8890"/>
          </a:xfrm>
          <a:custGeom>
            <a:avLst/>
            <a:gdLst/>
            <a:ahLst/>
            <a:cxnLst/>
            <a:rect l="l" t="t" r="r" b="b"/>
            <a:pathLst>
              <a:path w="26034" h="8889">
                <a:moveTo>
                  <a:pt x="0" y="8267"/>
                </a:moveTo>
                <a:lnTo>
                  <a:pt x="25501" y="8267"/>
                </a:lnTo>
                <a:lnTo>
                  <a:pt x="25501" y="0"/>
                </a:lnTo>
                <a:lnTo>
                  <a:pt x="0" y="0"/>
                </a:lnTo>
                <a:lnTo>
                  <a:pt x="0" y="8267"/>
                </a:lnTo>
                <a:close/>
              </a:path>
            </a:pathLst>
          </a:custGeom>
          <a:solidFill>
            <a:srgbClr val="221E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8269570" y="3010165"/>
            <a:ext cx="1972059" cy="111508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8247380" y="3111500"/>
            <a:ext cx="160337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des</a:t>
            </a:r>
            <a:r>
              <a:rPr sz="900" spc="-10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Fürsten</a:t>
            </a:r>
            <a:r>
              <a:rPr sz="900" spc="-9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im</a:t>
            </a:r>
            <a:r>
              <a:rPr sz="900" spc="-10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Absolutismus</a:t>
            </a:r>
            <a:endParaRPr sz="900">
              <a:latin typeface="Lucida Sans"/>
              <a:cs typeface="Lucida Sans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8159966" y="3477298"/>
            <a:ext cx="26034" cy="8255"/>
          </a:xfrm>
          <a:custGeom>
            <a:avLst/>
            <a:gdLst/>
            <a:ahLst/>
            <a:cxnLst/>
            <a:rect l="l" t="t" r="r" b="b"/>
            <a:pathLst>
              <a:path w="26034" h="8254">
                <a:moveTo>
                  <a:pt x="0" y="8254"/>
                </a:moveTo>
                <a:lnTo>
                  <a:pt x="25501" y="8254"/>
                </a:lnTo>
                <a:lnTo>
                  <a:pt x="25501" y="0"/>
                </a:lnTo>
                <a:lnTo>
                  <a:pt x="0" y="0"/>
                </a:lnTo>
                <a:lnTo>
                  <a:pt x="0" y="8254"/>
                </a:lnTo>
                <a:close/>
              </a:path>
            </a:pathLst>
          </a:custGeom>
          <a:solidFill>
            <a:srgbClr val="221E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8269974" y="3427742"/>
            <a:ext cx="1976996" cy="111506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 txBox="1"/>
          <p:nvPr/>
        </p:nvSpPr>
        <p:spPr>
          <a:xfrm>
            <a:off x="8247380" y="3529076"/>
            <a:ext cx="160147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beschreiben </a:t>
            </a:r>
            <a:r>
              <a:rPr sz="900" dirty="0">
                <a:solidFill>
                  <a:srgbClr val="231F20"/>
                </a:solidFill>
                <a:latin typeface="Lucida Sans"/>
                <a:cs typeface="Lucida Sans"/>
              </a:rPr>
              <a:t>und</a:t>
            </a:r>
            <a:r>
              <a:rPr sz="900" spc="-18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vergleichen</a:t>
            </a:r>
            <a:endParaRPr sz="900">
              <a:latin typeface="Lucida Sans"/>
              <a:cs typeface="Lucida Sans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8159966" y="3894873"/>
            <a:ext cx="26034" cy="8890"/>
          </a:xfrm>
          <a:custGeom>
            <a:avLst/>
            <a:gdLst/>
            <a:ahLst/>
            <a:cxnLst/>
            <a:rect l="l" t="t" r="r" b="b"/>
            <a:pathLst>
              <a:path w="26034" h="8889">
                <a:moveTo>
                  <a:pt x="0" y="8267"/>
                </a:moveTo>
                <a:lnTo>
                  <a:pt x="25501" y="8267"/>
                </a:lnTo>
                <a:lnTo>
                  <a:pt x="25501" y="0"/>
                </a:lnTo>
                <a:lnTo>
                  <a:pt x="0" y="0"/>
                </a:lnTo>
                <a:lnTo>
                  <a:pt x="0" y="8267"/>
                </a:lnTo>
                <a:close/>
              </a:path>
            </a:pathLst>
          </a:custGeom>
          <a:solidFill>
            <a:srgbClr val="221E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2936875" y="3026411"/>
            <a:ext cx="0" cy="1870710"/>
          </a:xfrm>
          <a:custGeom>
            <a:avLst/>
            <a:gdLst/>
            <a:ahLst/>
            <a:cxnLst/>
            <a:rect l="l" t="t" r="r" b="b"/>
            <a:pathLst>
              <a:path h="1870710">
                <a:moveTo>
                  <a:pt x="0" y="0"/>
                </a:moveTo>
                <a:lnTo>
                  <a:pt x="0" y="1870710"/>
                </a:lnTo>
              </a:path>
            </a:pathLst>
          </a:custGeom>
          <a:ln w="19050">
            <a:solidFill>
              <a:srgbClr val="F5821F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2974339" y="4916171"/>
            <a:ext cx="2326005" cy="0"/>
          </a:xfrm>
          <a:custGeom>
            <a:avLst/>
            <a:gdLst/>
            <a:ahLst/>
            <a:cxnLst/>
            <a:rect l="l" t="t" r="r" b="b"/>
            <a:pathLst>
              <a:path w="2326004">
                <a:moveTo>
                  <a:pt x="0" y="0"/>
                </a:moveTo>
                <a:lnTo>
                  <a:pt x="2326005" y="0"/>
                </a:lnTo>
              </a:path>
            </a:pathLst>
          </a:custGeom>
          <a:ln w="19050">
            <a:solidFill>
              <a:srgbClr val="F5821F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5319395" y="487870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F5821F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5281929" y="298831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F5821F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2936875" y="491553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F582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5319395" y="491553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F582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5319395" y="298767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F582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2936875" y="298767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F582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2926079" y="2979419"/>
            <a:ext cx="2403347" cy="1946147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3024085" y="3157258"/>
            <a:ext cx="26034" cy="8255"/>
          </a:xfrm>
          <a:custGeom>
            <a:avLst/>
            <a:gdLst/>
            <a:ahLst/>
            <a:cxnLst/>
            <a:rect l="l" t="t" r="r" b="b"/>
            <a:pathLst>
              <a:path w="26035" h="8255">
                <a:moveTo>
                  <a:pt x="0" y="8254"/>
                </a:moveTo>
                <a:lnTo>
                  <a:pt x="25501" y="8254"/>
                </a:lnTo>
                <a:lnTo>
                  <a:pt x="25501" y="0"/>
                </a:lnTo>
                <a:lnTo>
                  <a:pt x="0" y="0"/>
                </a:lnTo>
                <a:lnTo>
                  <a:pt x="0" y="8254"/>
                </a:lnTo>
                <a:close/>
              </a:path>
            </a:pathLst>
          </a:custGeom>
          <a:solidFill>
            <a:srgbClr val="221E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 txBox="1"/>
          <p:nvPr/>
        </p:nvSpPr>
        <p:spPr>
          <a:xfrm>
            <a:off x="3111500" y="3068827"/>
            <a:ext cx="211328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Hand-Auge-Koordination/Feinmotorik</a:t>
            </a:r>
            <a:endParaRPr sz="900">
              <a:latin typeface="Lucida Sans"/>
              <a:cs typeface="Lucida Sans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3024085" y="3436162"/>
            <a:ext cx="26034" cy="8255"/>
          </a:xfrm>
          <a:custGeom>
            <a:avLst/>
            <a:gdLst/>
            <a:ahLst/>
            <a:cxnLst/>
            <a:rect l="l" t="t" r="r" b="b"/>
            <a:pathLst>
              <a:path w="26035" h="8254">
                <a:moveTo>
                  <a:pt x="0" y="8254"/>
                </a:moveTo>
                <a:lnTo>
                  <a:pt x="25501" y="8254"/>
                </a:lnTo>
                <a:lnTo>
                  <a:pt x="25501" y="0"/>
                </a:lnTo>
                <a:lnTo>
                  <a:pt x="0" y="0"/>
                </a:lnTo>
                <a:lnTo>
                  <a:pt x="0" y="8254"/>
                </a:lnTo>
                <a:close/>
              </a:path>
            </a:pathLst>
          </a:custGeom>
          <a:solidFill>
            <a:srgbClr val="221E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3129659" y="3386589"/>
            <a:ext cx="1180569" cy="111511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3024085" y="3715042"/>
            <a:ext cx="26034" cy="8255"/>
          </a:xfrm>
          <a:custGeom>
            <a:avLst/>
            <a:gdLst/>
            <a:ahLst/>
            <a:cxnLst/>
            <a:rect l="l" t="t" r="r" b="b"/>
            <a:pathLst>
              <a:path w="26035" h="8254">
                <a:moveTo>
                  <a:pt x="0" y="8254"/>
                </a:moveTo>
                <a:lnTo>
                  <a:pt x="25501" y="8254"/>
                </a:lnTo>
                <a:lnTo>
                  <a:pt x="25501" y="0"/>
                </a:lnTo>
                <a:lnTo>
                  <a:pt x="0" y="0"/>
                </a:lnTo>
                <a:lnTo>
                  <a:pt x="0" y="8254"/>
                </a:lnTo>
                <a:close/>
              </a:path>
            </a:pathLst>
          </a:custGeom>
          <a:solidFill>
            <a:srgbClr val="221E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3125176" y="3665486"/>
            <a:ext cx="386715" cy="89535"/>
          </a:xfrm>
          <a:custGeom>
            <a:avLst/>
            <a:gdLst/>
            <a:ahLst/>
            <a:cxnLst/>
            <a:rect l="l" t="t" r="r" b="b"/>
            <a:pathLst>
              <a:path w="386714" h="89535">
                <a:moveTo>
                  <a:pt x="10477" y="27520"/>
                </a:moveTo>
                <a:lnTo>
                  <a:pt x="0" y="27520"/>
                </a:lnTo>
                <a:lnTo>
                  <a:pt x="21424" y="88125"/>
                </a:lnTo>
                <a:lnTo>
                  <a:pt x="31864" y="88125"/>
                </a:lnTo>
                <a:lnTo>
                  <a:pt x="36912" y="74676"/>
                </a:lnTo>
                <a:lnTo>
                  <a:pt x="27203" y="74676"/>
                </a:lnTo>
                <a:lnTo>
                  <a:pt x="10477" y="27520"/>
                </a:lnTo>
                <a:close/>
              </a:path>
              <a:path w="386714" h="89535">
                <a:moveTo>
                  <a:pt x="54610" y="27520"/>
                </a:moveTo>
                <a:lnTo>
                  <a:pt x="44894" y="27520"/>
                </a:lnTo>
                <a:lnTo>
                  <a:pt x="27203" y="74676"/>
                </a:lnTo>
                <a:lnTo>
                  <a:pt x="36912" y="74676"/>
                </a:lnTo>
                <a:lnTo>
                  <a:pt x="54610" y="27520"/>
                </a:lnTo>
                <a:close/>
              </a:path>
              <a:path w="386714" h="89535">
                <a:moveTo>
                  <a:pt x="76301" y="27520"/>
                </a:moveTo>
                <a:lnTo>
                  <a:pt x="65862" y="27520"/>
                </a:lnTo>
                <a:lnTo>
                  <a:pt x="65862" y="88125"/>
                </a:lnTo>
                <a:lnTo>
                  <a:pt x="76301" y="88125"/>
                </a:lnTo>
                <a:lnTo>
                  <a:pt x="76301" y="27520"/>
                </a:lnTo>
                <a:close/>
              </a:path>
              <a:path w="386714" h="89535">
                <a:moveTo>
                  <a:pt x="76301" y="5524"/>
                </a:moveTo>
                <a:lnTo>
                  <a:pt x="65862" y="5524"/>
                </a:lnTo>
                <a:lnTo>
                  <a:pt x="65862" y="16522"/>
                </a:lnTo>
                <a:lnTo>
                  <a:pt x="76301" y="16522"/>
                </a:lnTo>
                <a:lnTo>
                  <a:pt x="76301" y="5524"/>
                </a:lnTo>
                <a:close/>
              </a:path>
              <a:path w="386714" h="89535">
                <a:moveTo>
                  <a:pt x="95745" y="75907"/>
                </a:moveTo>
                <a:lnTo>
                  <a:pt x="95745" y="86004"/>
                </a:lnTo>
                <a:lnTo>
                  <a:pt x="102565" y="88353"/>
                </a:lnTo>
                <a:lnTo>
                  <a:pt x="108356" y="89522"/>
                </a:lnTo>
                <a:lnTo>
                  <a:pt x="117233" y="89522"/>
                </a:lnTo>
                <a:lnTo>
                  <a:pt x="120954" y="88722"/>
                </a:lnTo>
                <a:lnTo>
                  <a:pt x="127635" y="85521"/>
                </a:lnTo>
                <a:lnTo>
                  <a:pt x="130162" y="83299"/>
                </a:lnTo>
                <a:lnTo>
                  <a:pt x="131400" y="81254"/>
                </a:lnTo>
                <a:lnTo>
                  <a:pt x="108496" y="81254"/>
                </a:lnTo>
                <a:lnTo>
                  <a:pt x="102565" y="79476"/>
                </a:lnTo>
                <a:lnTo>
                  <a:pt x="95745" y="75907"/>
                </a:lnTo>
                <a:close/>
              </a:path>
              <a:path w="386714" h="89535">
                <a:moveTo>
                  <a:pt x="119227" y="26123"/>
                </a:moveTo>
                <a:lnTo>
                  <a:pt x="109410" y="26123"/>
                </a:lnTo>
                <a:lnTo>
                  <a:pt x="104432" y="27736"/>
                </a:lnTo>
                <a:lnTo>
                  <a:pt x="97688" y="34213"/>
                </a:lnTo>
                <a:lnTo>
                  <a:pt x="96030" y="38201"/>
                </a:lnTo>
                <a:lnTo>
                  <a:pt x="95999" y="47066"/>
                </a:lnTo>
                <a:lnTo>
                  <a:pt x="97091" y="50368"/>
                </a:lnTo>
                <a:lnTo>
                  <a:pt x="101409" y="55765"/>
                </a:lnTo>
                <a:lnTo>
                  <a:pt x="104838" y="58140"/>
                </a:lnTo>
                <a:lnTo>
                  <a:pt x="119240" y="64503"/>
                </a:lnTo>
                <a:lnTo>
                  <a:pt x="121526" y="66040"/>
                </a:lnTo>
                <a:lnTo>
                  <a:pt x="123507" y="69100"/>
                </a:lnTo>
                <a:lnTo>
                  <a:pt x="124002" y="70662"/>
                </a:lnTo>
                <a:lnTo>
                  <a:pt x="124002" y="74828"/>
                </a:lnTo>
                <a:lnTo>
                  <a:pt x="122999" y="76974"/>
                </a:lnTo>
                <a:lnTo>
                  <a:pt x="119011" y="80403"/>
                </a:lnTo>
                <a:lnTo>
                  <a:pt x="116522" y="81254"/>
                </a:lnTo>
                <a:lnTo>
                  <a:pt x="131400" y="81254"/>
                </a:lnTo>
                <a:lnTo>
                  <a:pt x="133591" y="77635"/>
                </a:lnTo>
                <a:lnTo>
                  <a:pt x="134371" y="74828"/>
                </a:lnTo>
                <a:lnTo>
                  <a:pt x="134442" y="67792"/>
                </a:lnTo>
                <a:lnTo>
                  <a:pt x="133527" y="64592"/>
                </a:lnTo>
                <a:lnTo>
                  <a:pt x="129844" y="58699"/>
                </a:lnTo>
                <a:lnTo>
                  <a:pt x="125539" y="55727"/>
                </a:lnTo>
                <a:lnTo>
                  <a:pt x="110858" y="49174"/>
                </a:lnTo>
                <a:lnTo>
                  <a:pt x="108877" y="47840"/>
                </a:lnTo>
                <a:lnTo>
                  <a:pt x="107784" y="46507"/>
                </a:lnTo>
                <a:lnTo>
                  <a:pt x="106641" y="45199"/>
                </a:lnTo>
                <a:lnTo>
                  <a:pt x="106083" y="43726"/>
                </a:lnTo>
                <a:lnTo>
                  <a:pt x="106083" y="40005"/>
                </a:lnTo>
                <a:lnTo>
                  <a:pt x="106908" y="38201"/>
                </a:lnTo>
                <a:lnTo>
                  <a:pt x="110248" y="35140"/>
                </a:lnTo>
                <a:lnTo>
                  <a:pt x="112776" y="34378"/>
                </a:lnTo>
                <a:lnTo>
                  <a:pt x="130149" y="34378"/>
                </a:lnTo>
                <a:lnTo>
                  <a:pt x="130149" y="27965"/>
                </a:lnTo>
                <a:lnTo>
                  <a:pt x="123215" y="26581"/>
                </a:lnTo>
                <a:lnTo>
                  <a:pt x="119227" y="26123"/>
                </a:lnTo>
                <a:close/>
              </a:path>
              <a:path w="386714" h="89535">
                <a:moveTo>
                  <a:pt x="130149" y="34378"/>
                </a:moveTo>
                <a:lnTo>
                  <a:pt x="119621" y="34378"/>
                </a:lnTo>
                <a:lnTo>
                  <a:pt x="124294" y="35306"/>
                </a:lnTo>
                <a:lnTo>
                  <a:pt x="130149" y="37172"/>
                </a:lnTo>
                <a:lnTo>
                  <a:pt x="130149" y="34378"/>
                </a:lnTo>
                <a:close/>
              </a:path>
              <a:path w="386714" h="89535">
                <a:moveTo>
                  <a:pt x="162534" y="27520"/>
                </a:moveTo>
                <a:lnTo>
                  <a:pt x="152082" y="27520"/>
                </a:lnTo>
                <a:lnTo>
                  <a:pt x="152177" y="77127"/>
                </a:lnTo>
                <a:lnTo>
                  <a:pt x="153619" y="81381"/>
                </a:lnTo>
                <a:lnTo>
                  <a:pt x="159727" y="87896"/>
                </a:lnTo>
                <a:lnTo>
                  <a:pt x="163677" y="89522"/>
                </a:lnTo>
                <a:lnTo>
                  <a:pt x="172300" y="89522"/>
                </a:lnTo>
                <a:lnTo>
                  <a:pt x="175945" y="88417"/>
                </a:lnTo>
                <a:lnTo>
                  <a:pt x="182943" y="83985"/>
                </a:lnTo>
                <a:lnTo>
                  <a:pt x="186042" y="80835"/>
                </a:lnTo>
                <a:lnTo>
                  <a:pt x="186566" y="80035"/>
                </a:lnTo>
                <a:lnTo>
                  <a:pt x="169214" y="80035"/>
                </a:lnTo>
                <a:lnTo>
                  <a:pt x="167830" y="79654"/>
                </a:lnTo>
                <a:lnTo>
                  <a:pt x="165290" y="78168"/>
                </a:lnTo>
                <a:lnTo>
                  <a:pt x="164299" y="77127"/>
                </a:lnTo>
                <a:lnTo>
                  <a:pt x="162890" y="74447"/>
                </a:lnTo>
                <a:lnTo>
                  <a:pt x="162611" y="72275"/>
                </a:lnTo>
                <a:lnTo>
                  <a:pt x="162534" y="27520"/>
                </a:lnTo>
                <a:close/>
              </a:path>
              <a:path w="386714" h="89535">
                <a:moveTo>
                  <a:pt x="199174" y="76746"/>
                </a:moveTo>
                <a:lnTo>
                  <a:pt x="188722" y="76746"/>
                </a:lnTo>
                <a:lnTo>
                  <a:pt x="188722" y="88125"/>
                </a:lnTo>
                <a:lnTo>
                  <a:pt x="199174" y="88125"/>
                </a:lnTo>
                <a:lnTo>
                  <a:pt x="199174" y="76746"/>
                </a:lnTo>
                <a:close/>
              </a:path>
              <a:path w="386714" h="89535">
                <a:moveTo>
                  <a:pt x="199174" y="27520"/>
                </a:moveTo>
                <a:lnTo>
                  <a:pt x="188722" y="27520"/>
                </a:lnTo>
                <a:lnTo>
                  <a:pt x="188722" y="66802"/>
                </a:lnTo>
                <a:lnTo>
                  <a:pt x="185229" y="72275"/>
                </a:lnTo>
                <a:lnTo>
                  <a:pt x="181978" y="75844"/>
                </a:lnTo>
                <a:lnTo>
                  <a:pt x="176009" y="79197"/>
                </a:lnTo>
                <a:lnTo>
                  <a:pt x="173240" y="80035"/>
                </a:lnTo>
                <a:lnTo>
                  <a:pt x="186566" y="80035"/>
                </a:lnTo>
                <a:lnTo>
                  <a:pt x="188722" y="76746"/>
                </a:lnTo>
                <a:lnTo>
                  <a:pt x="199174" y="76746"/>
                </a:lnTo>
                <a:lnTo>
                  <a:pt x="199174" y="27520"/>
                </a:lnTo>
                <a:close/>
              </a:path>
              <a:path w="386714" h="89535">
                <a:moveTo>
                  <a:pt x="247523" y="26123"/>
                </a:moveTo>
                <a:lnTo>
                  <a:pt x="235750" y="26123"/>
                </a:lnTo>
                <a:lnTo>
                  <a:pt x="231381" y="27368"/>
                </a:lnTo>
                <a:lnTo>
                  <a:pt x="215226" y="66167"/>
                </a:lnTo>
                <a:lnTo>
                  <a:pt x="217817" y="73660"/>
                </a:lnTo>
                <a:lnTo>
                  <a:pt x="228219" y="86347"/>
                </a:lnTo>
                <a:lnTo>
                  <a:pt x="235356" y="89522"/>
                </a:lnTo>
                <a:lnTo>
                  <a:pt x="249491" y="89522"/>
                </a:lnTo>
                <a:lnTo>
                  <a:pt x="255574" y="88404"/>
                </a:lnTo>
                <a:lnTo>
                  <a:pt x="262674" y="86169"/>
                </a:lnTo>
                <a:lnTo>
                  <a:pt x="262674" y="81153"/>
                </a:lnTo>
                <a:lnTo>
                  <a:pt x="242100" y="81153"/>
                </a:lnTo>
                <a:lnTo>
                  <a:pt x="238607" y="80340"/>
                </a:lnTo>
                <a:lnTo>
                  <a:pt x="225882" y="59550"/>
                </a:lnTo>
                <a:lnTo>
                  <a:pt x="262890" y="59550"/>
                </a:lnTo>
                <a:lnTo>
                  <a:pt x="262940" y="51295"/>
                </a:lnTo>
                <a:lnTo>
                  <a:pt x="226352" y="51295"/>
                </a:lnTo>
                <a:lnTo>
                  <a:pt x="226822" y="45631"/>
                </a:lnTo>
                <a:lnTo>
                  <a:pt x="228219" y="41402"/>
                </a:lnTo>
                <a:lnTo>
                  <a:pt x="232841" y="35788"/>
                </a:lnTo>
                <a:lnTo>
                  <a:pt x="236054" y="34378"/>
                </a:lnTo>
                <a:lnTo>
                  <a:pt x="257499" y="34378"/>
                </a:lnTo>
                <a:lnTo>
                  <a:pt x="252895" y="28625"/>
                </a:lnTo>
                <a:lnTo>
                  <a:pt x="247523" y="26123"/>
                </a:lnTo>
                <a:close/>
              </a:path>
              <a:path w="386714" h="89535">
                <a:moveTo>
                  <a:pt x="262674" y="77470"/>
                </a:moveTo>
                <a:lnTo>
                  <a:pt x="258241" y="79133"/>
                </a:lnTo>
                <a:lnTo>
                  <a:pt x="254952" y="80175"/>
                </a:lnTo>
                <a:lnTo>
                  <a:pt x="250672" y="80949"/>
                </a:lnTo>
                <a:lnTo>
                  <a:pt x="248513" y="81153"/>
                </a:lnTo>
                <a:lnTo>
                  <a:pt x="262674" y="81153"/>
                </a:lnTo>
                <a:lnTo>
                  <a:pt x="262674" y="77470"/>
                </a:lnTo>
                <a:close/>
              </a:path>
              <a:path w="386714" h="89535">
                <a:moveTo>
                  <a:pt x="257499" y="34378"/>
                </a:moveTo>
                <a:lnTo>
                  <a:pt x="243763" y="34378"/>
                </a:lnTo>
                <a:lnTo>
                  <a:pt x="246722" y="35687"/>
                </a:lnTo>
                <a:lnTo>
                  <a:pt x="251333" y="40894"/>
                </a:lnTo>
                <a:lnTo>
                  <a:pt x="252488" y="45224"/>
                </a:lnTo>
                <a:lnTo>
                  <a:pt x="252488" y="51295"/>
                </a:lnTo>
                <a:lnTo>
                  <a:pt x="262940" y="51295"/>
                </a:lnTo>
                <a:lnTo>
                  <a:pt x="262940" y="46189"/>
                </a:lnTo>
                <a:lnTo>
                  <a:pt x="260934" y="38671"/>
                </a:lnTo>
                <a:lnTo>
                  <a:pt x="257499" y="34378"/>
                </a:lnTo>
                <a:close/>
              </a:path>
              <a:path w="386714" h="89535">
                <a:moveTo>
                  <a:pt x="291185" y="0"/>
                </a:moveTo>
                <a:lnTo>
                  <a:pt x="280746" y="0"/>
                </a:lnTo>
                <a:lnTo>
                  <a:pt x="280746" y="88125"/>
                </a:lnTo>
                <a:lnTo>
                  <a:pt x="291185" y="88125"/>
                </a:lnTo>
                <a:lnTo>
                  <a:pt x="291185" y="0"/>
                </a:lnTo>
                <a:close/>
              </a:path>
              <a:path w="386714" h="89535">
                <a:moveTo>
                  <a:pt x="323189" y="0"/>
                </a:moveTo>
                <a:lnTo>
                  <a:pt x="312750" y="0"/>
                </a:lnTo>
                <a:lnTo>
                  <a:pt x="312750" y="88125"/>
                </a:lnTo>
                <a:lnTo>
                  <a:pt x="323189" y="88125"/>
                </a:lnTo>
                <a:lnTo>
                  <a:pt x="323189" y="0"/>
                </a:lnTo>
                <a:close/>
              </a:path>
              <a:path w="386714" h="89535">
                <a:moveTo>
                  <a:pt x="370967" y="26123"/>
                </a:moveTo>
                <a:lnTo>
                  <a:pt x="359194" y="26123"/>
                </a:lnTo>
                <a:lnTo>
                  <a:pt x="354825" y="27368"/>
                </a:lnTo>
                <a:lnTo>
                  <a:pt x="338670" y="66167"/>
                </a:lnTo>
                <a:lnTo>
                  <a:pt x="341261" y="73660"/>
                </a:lnTo>
                <a:lnTo>
                  <a:pt x="351663" y="86347"/>
                </a:lnTo>
                <a:lnTo>
                  <a:pt x="358800" y="89522"/>
                </a:lnTo>
                <a:lnTo>
                  <a:pt x="372935" y="89522"/>
                </a:lnTo>
                <a:lnTo>
                  <a:pt x="379018" y="88404"/>
                </a:lnTo>
                <a:lnTo>
                  <a:pt x="386118" y="86169"/>
                </a:lnTo>
                <a:lnTo>
                  <a:pt x="386118" y="81153"/>
                </a:lnTo>
                <a:lnTo>
                  <a:pt x="365544" y="81153"/>
                </a:lnTo>
                <a:lnTo>
                  <a:pt x="362051" y="80340"/>
                </a:lnTo>
                <a:lnTo>
                  <a:pt x="349326" y="59550"/>
                </a:lnTo>
                <a:lnTo>
                  <a:pt x="386334" y="59550"/>
                </a:lnTo>
                <a:lnTo>
                  <a:pt x="386384" y="51295"/>
                </a:lnTo>
                <a:lnTo>
                  <a:pt x="349796" y="51295"/>
                </a:lnTo>
                <a:lnTo>
                  <a:pt x="350266" y="45631"/>
                </a:lnTo>
                <a:lnTo>
                  <a:pt x="351663" y="41402"/>
                </a:lnTo>
                <a:lnTo>
                  <a:pt x="356285" y="35788"/>
                </a:lnTo>
                <a:lnTo>
                  <a:pt x="359498" y="34378"/>
                </a:lnTo>
                <a:lnTo>
                  <a:pt x="380943" y="34378"/>
                </a:lnTo>
                <a:lnTo>
                  <a:pt x="376339" y="28625"/>
                </a:lnTo>
                <a:lnTo>
                  <a:pt x="370967" y="26123"/>
                </a:lnTo>
                <a:close/>
              </a:path>
              <a:path w="386714" h="89535">
                <a:moveTo>
                  <a:pt x="386118" y="77470"/>
                </a:moveTo>
                <a:lnTo>
                  <a:pt x="381685" y="79133"/>
                </a:lnTo>
                <a:lnTo>
                  <a:pt x="378396" y="80175"/>
                </a:lnTo>
                <a:lnTo>
                  <a:pt x="374116" y="80949"/>
                </a:lnTo>
                <a:lnTo>
                  <a:pt x="371957" y="81153"/>
                </a:lnTo>
                <a:lnTo>
                  <a:pt x="386118" y="81153"/>
                </a:lnTo>
                <a:lnTo>
                  <a:pt x="386118" y="77470"/>
                </a:lnTo>
                <a:close/>
              </a:path>
              <a:path w="386714" h="89535">
                <a:moveTo>
                  <a:pt x="380943" y="34378"/>
                </a:moveTo>
                <a:lnTo>
                  <a:pt x="367207" y="34378"/>
                </a:lnTo>
                <a:lnTo>
                  <a:pt x="370166" y="35687"/>
                </a:lnTo>
                <a:lnTo>
                  <a:pt x="374777" y="40894"/>
                </a:lnTo>
                <a:lnTo>
                  <a:pt x="375932" y="45224"/>
                </a:lnTo>
                <a:lnTo>
                  <a:pt x="375932" y="51295"/>
                </a:lnTo>
                <a:lnTo>
                  <a:pt x="386384" y="51295"/>
                </a:lnTo>
                <a:lnTo>
                  <a:pt x="386384" y="46189"/>
                </a:lnTo>
                <a:lnTo>
                  <a:pt x="384378" y="38671"/>
                </a:lnTo>
                <a:lnTo>
                  <a:pt x="380943" y="34378"/>
                </a:lnTo>
                <a:close/>
              </a:path>
            </a:pathLst>
          </a:custGeom>
          <a:solidFill>
            <a:srgbClr val="221E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3537306" y="3665486"/>
            <a:ext cx="753110" cy="111506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3024085" y="3995458"/>
            <a:ext cx="26034" cy="8890"/>
          </a:xfrm>
          <a:custGeom>
            <a:avLst/>
            <a:gdLst/>
            <a:ahLst/>
            <a:cxnLst/>
            <a:rect l="l" t="t" r="r" b="b"/>
            <a:pathLst>
              <a:path w="26035" h="8889">
                <a:moveTo>
                  <a:pt x="0" y="8267"/>
                </a:moveTo>
                <a:lnTo>
                  <a:pt x="25501" y="8267"/>
                </a:lnTo>
                <a:lnTo>
                  <a:pt x="25501" y="0"/>
                </a:lnTo>
                <a:lnTo>
                  <a:pt x="0" y="0"/>
                </a:lnTo>
                <a:lnTo>
                  <a:pt x="0" y="8267"/>
                </a:lnTo>
                <a:close/>
              </a:path>
            </a:pathLst>
          </a:custGeom>
          <a:solidFill>
            <a:srgbClr val="221E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3134644" y="3944503"/>
            <a:ext cx="1388854" cy="111572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 txBox="1"/>
          <p:nvPr/>
        </p:nvSpPr>
        <p:spPr>
          <a:xfrm>
            <a:off x="3111500" y="4048759"/>
            <a:ext cx="83248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10" dirty="0">
                <a:solidFill>
                  <a:srgbClr val="231F20"/>
                </a:solidFill>
                <a:latin typeface="Lucida Sans"/>
                <a:cs typeface="Lucida Sans"/>
              </a:rPr>
              <a:t>W</a:t>
            </a:r>
            <a:r>
              <a:rPr sz="900" spc="-10" dirty="0">
                <a:solidFill>
                  <a:srgbClr val="231F20"/>
                </a:solidFill>
                <a:latin typeface="Lucida Sans"/>
                <a:cs typeface="Lucida Sans"/>
              </a:rPr>
              <a:t>a</a:t>
            </a:r>
            <a:r>
              <a:rPr sz="900" spc="5" dirty="0">
                <a:solidFill>
                  <a:srgbClr val="231F20"/>
                </a:solidFill>
                <a:latin typeface="Lucida Sans"/>
                <a:cs typeface="Lucida Sans"/>
              </a:rPr>
              <a:t>h</a:t>
            </a:r>
            <a:r>
              <a:rPr sz="900" spc="-10" dirty="0">
                <a:solidFill>
                  <a:srgbClr val="231F20"/>
                </a:solidFill>
                <a:latin typeface="Lucida Sans"/>
                <a:cs typeface="Lucida Sans"/>
              </a:rPr>
              <a:t>rn</a:t>
            </a:r>
            <a:r>
              <a:rPr sz="900" spc="10" dirty="0">
                <a:solidFill>
                  <a:srgbClr val="231F20"/>
                </a:solidFill>
                <a:latin typeface="Lucida Sans"/>
                <a:cs typeface="Lucida Sans"/>
              </a:rPr>
              <a:t>e</a:t>
            </a:r>
            <a:r>
              <a:rPr sz="900" spc="5" dirty="0">
                <a:solidFill>
                  <a:srgbClr val="231F20"/>
                </a:solidFill>
                <a:latin typeface="Lucida Sans"/>
                <a:cs typeface="Lucida Sans"/>
              </a:rPr>
              <a:t>h</a:t>
            </a:r>
            <a:r>
              <a:rPr sz="900" spc="-15" dirty="0">
                <a:solidFill>
                  <a:srgbClr val="231F20"/>
                </a:solidFill>
                <a:latin typeface="Lucida Sans"/>
                <a:cs typeface="Lucida Sans"/>
              </a:rPr>
              <a:t>m</a:t>
            </a:r>
            <a:r>
              <a:rPr sz="900" spc="5" dirty="0">
                <a:solidFill>
                  <a:srgbClr val="231F20"/>
                </a:solidFill>
                <a:latin typeface="Lucida Sans"/>
                <a:cs typeface="Lucida Sans"/>
              </a:rPr>
              <a:t>ung</a:t>
            </a:r>
            <a:endParaRPr sz="900">
              <a:latin typeface="Lucida Sans"/>
              <a:cs typeface="Lucida Sans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3024085" y="4414558"/>
            <a:ext cx="26034" cy="8255"/>
          </a:xfrm>
          <a:custGeom>
            <a:avLst/>
            <a:gdLst/>
            <a:ahLst/>
            <a:cxnLst/>
            <a:rect l="l" t="t" r="r" b="b"/>
            <a:pathLst>
              <a:path w="26035" h="8254">
                <a:moveTo>
                  <a:pt x="0" y="8255"/>
                </a:moveTo>
                <a:lnTo>
                  <a:pt x="25501" y="8255"/>
                </a:lnTo>
                <a:lnTo>
                  <a:pt x="25501" y="0"/>
                </a:lnTo>
                <a:lnTo>
                  <a:pt x="0" y="0"/>
                </a:lnTo>
                <a:lnTo>
                  <a:pt x="0" y="8255"/>
                </a:lnTo>
                <a:close/>
              </a:path>
            </a:pathLst>
          </a:custGeom>
          <a:solidFill>
            <a:srgbClr val="221E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 txBox="1"/>
          <p:nvPr/>
        </p:nvSpPr>
        <p:spPr>
          <a:xfrm>
            <a:off x="3111500" y="4326128"/>
            <a:ext cx="124015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Orientierung im</a:t>
            </a:r>
            <a:r>
              <a:rPr sz="900" spc="-1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Raum</a:t>
            </a:r>
            <a:endParaRPr sz="900">
              <a:latin typeface="Lucida Sans"/>
              <a:cs typeface="Lucida Sans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3024085" y="4693449"/>
            <a:ext cx="26034" cy="8255"/>
          </a:xfrm>
          <a:custGeom>
            <a:avLst/>
            <a:gdLst/>
            <a:ahLst/>
            <a:cxnLst/>
            <a:rect l="l" t="t" r="r" b="b"/>
            <a:pathLst>
              <a:path w="26035" h="8254">
                <a:moveTo>
                  <a:pt x="0" y="8255"/>
                </a:moveTo>
                <a:lnTo>
                  <a:pt x="25501" y="8255"/>
                </a:lnTo>
                <a:lnTo>
                  <a:pt x="25501" y="0"/>
                </a:lnTo>
                <a:lnTo>
                  <a:pt x="0" y="0"/>
                </a:lnTo>
                <a:lnTo>
                  <a:pt x="0" y="8255"/>
                </a:lnTo>
                <a:close/>
              </a:path>
            </a:pathLst>
          </a:custGeom>
          <a:solidFill>
            <a:srgbClr val="221E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 txBox="1"/>
          <p:nvPr/>
        </p:nvSpPr>
        <p:spPr>
          <a:xfrm>
            <a:off x="3111500" y="4605019"/>
            <a:ext cx="108140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Körpererfahrungen</a:t>
            </a:r>
            <a:endParaRPr sz="900">
              <a:latin typeface="Lucida Sans"/>
              <a:cs typeface="Lucida Sans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5504178" y="1951988"/>
            <a:ext cx="0" cy="2941320"/>
          </a:xfrm>
          <a:custGeom>
            <a:avLst/>
            <a:gdLst/>
            <a:ahLst/>
            <a:cxnLst/>
            <a:rect l="l" t="t" r="r" b="b"/>
            <a:pathLst>
              <a:path h="2941320">
                <a:moveTo>
                  <a:pt x="0" y="0"/>
                </a:moveTo>
                <a:lnTo>
                  <a:pt x="0" y="2941320"/>
                </a:lnTo>
              </a:path>
            </a:pathLst>
          </a:custGeom>
          <a:ln w="19050">
            <a:solidFill>
              <a:srgbClr val="F5821F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5541643" y="4912358"/>
            <a:ext cx="2326005" cy="0"/>
          </a:xfrm>
          <a:custGeom>
            <a:avLst/>
            <a:gdLst/>
            <a:ahLst/>
            <a:cxnLst/>
            <a:rect l="l" t="t" r="r" b="b"/>
            <a:pathLst>
              <a:path w="2326004">
                <a:moveTo>
                  <a:pt x="0" y="0"/>
                </a:moveTo>
                <a:lnTo>
                  <a:pt x="2326005" y="0"/>
                </a:lnTo>
              </a:path>
            </a:pathLst>
          </a:custGeom>
          <a:ln w="19050">
            <a:solidFill>
              <a:srgbClr val="F5821F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7886698" y="487425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F5821F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7849234" y="191388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F5821F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5504178" y="491235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F582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7886698" y="491235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F582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7886698" y="191388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F582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5504178" y="191388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F582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5494019" y="1903476"/>
            <a:ext cx="2401823" cy="3019043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5592025" y="2082837"/>
            <a:ext cx="26034" cy="8255"/>
          </a:xfrm>
          <a:custGeom>
            <a:avLst/>
            <a:gdLst/>
            <a:ahLst/>
            <a:cxnLst/>
            <a:rect l="l" t="t" r="r" b="b"/>
            <a:pathLst>
              <a:path w="26035" h="8255">
                <a:moveTo>
                  <a:pt x="0" y="8254"/>
                </a:moveTo>
                <a:lnTo>
                  <a:pt x="25501" y="8254"/>
                </a:lnTo>
                <a:lnTo>
                  <a:pt x="25501" y="0"/>
                </a:lnTo>
                <a:lnTo>
                  <a:pt x="0" y="0"/>
                </a:lnTo>
                <a:lnTo>
                  <a:pt x="0" y="8254"/>
                </a:lnTo>
                <a:close/>
              </a:path>
            </a:pathLst>
          </a:custGeom>
          <a:solidFill>
            <a:srgbClr val="221E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5702267" y="2033276"/>
            <a:ext cx="1556809" cy="111512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5702267" y="2173490"/>
            <a:ext cx="1495463" cy="111506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 txBox="1"/>
          <p:nvPr/>
        </p:nvSpPr>
        <p:spPr>
          <a:xfrm>
            <a:off x="5679440" y="2274823"/>
            <a:ext cx="73660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unterstützen</a:t>
            </a:r>
            <a:endParaRPr sz="900">
              <a:latin typeface="Lucida Sans"/>
              <a:cs typeface="Lucida Sans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5592025" y="2640622"/>
            <a:ext cx="26034" cy="8255"/>
          </a:xfrm>
          <a:custGeom>
            <a:avLst/>
            <a:gdLst/>
            <a:ahLst/>
            <a:cxnLst/>
            <a:rect l="l" t="t" r="r" b="b"/>
            <a:pathLst>
              <a:path w="26035" h="8255">
                <a:moveTo>
                  <a:pt x="0" y="8254"/>
                </a:moveTo>
                <a:lnTo>
                  <a:pt x="25501" y="8254"/>
                </a:lnTo>
                <a:lnTo>
                  <a:pt x="25501" y="0"/>
                </a:lnTo>
                <a:lnTo>
                  <a:pt x="0" y="0"/>
                </a:lnTo>
                <a:lnTo>
                  <a:pt x="0" y="8254"/>
                </a:lnTo>
                <a:close/>
              </a:path>
            </a:pathLst>
          </a:custGeom>
          <a:solidFill>
            <a:srgbClr val="221E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5697176" y="2591066"/>
            <a:ext cx="1029539" cy="110175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6740449" y="2589669"/>
            <a:ext cx="966804" cy="90919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 txBox="1"/>
          <p:nvPr/>
        </p:nvSpPr>
        <p:spPr>
          <a:xfrm>
            <a:off x="5679440" y="2692400"/>
            <a:ext cx="178562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folgen; Freude </a:t>
            </a:r>
            <a:r>
              <a:rPr sz="900" dirty="0">
                <a:solidFill>
                  <a:srgbClr val="231F20"/>
                </a:solidFill>
                <a:latin typeface="Lucida Sans"/>
                <a:cs typeface="Lucida Sans"/>
              </a:rPr>
              <a:t>und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Interesse</a:t>
            </a:r>
            <a:r>
              <a:rPr sz="900" spc="-2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an</a:t>
            </a:r>
            <a:endParaRPr sz="900">
              <a:latin typeface="Lucida Sans"/>
              <a:cs typeface="Lucida Sans"/>
            </a:endParaRPr>
          </a:p>
        </p:txBody>
      </p:sp>
      <p:sp>
        <p:nvSpPr>
          <p:cNvPr id="88" name="object 88"/>
          <p:cNvSpPr/>
          <p:nvPr/>
        </p:nvSpPr>
        <p:spPr>
          <a:xfrm>
            <a:off x="5702267" y="2869958"/>
            <a:ext cx="1069900" cy="111506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6806845" y="2869958"/>
            <a:ext cx="913358" cy="89522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 txBox="1"/>
          <p:nvPr/>
        </p:nvSpPr>
        <p:spPr>
          <a:xfrm>
            <a:off x="5679440" y="2971291"/>
            <a:ext cx="201993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Erzählerinnen</a:t>
            </a:r>
            <a:r>
              <a:rPr sz="900" spc="-19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dirty="0">
                <a:solidFill>
                  <a:srgbClr val="231F20"/>
                </a:solidFill>
                <a:latin typeface="Lucida Sans"/>
                <a:cs typeface="Lucida Sans"/>
              </a:rPr>
              <a:t>und</a:t>
            </a:r>
            <a:r>
              <a:rPr sz="900" spc="-19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Erzählern</a:t>
            </a:r>
            <a:r>
              <a:rPr sz="900" spc="-20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zuhören</a:t>
            </a:r>
            <a:endParaRPr sz="900">
              <a:latin typeface="Lucida Sans"/>
              <a:cs typeface="Lucida Sans"/>
            </a:endParaRPr>
          </a:p>
        </p:txBody>
      </p:sp>
      <p:sp>
        <p:nvSpPr>
          <p:cNvPr id="91" name="object 91"/>
          <p:cNvSpPr/>
          <p:nvPr/>
        </p:nvSpPr>
        <p:spPr>
          <a:xfrm>
            <a:off x="5592025" y="3337090"/>
            <a:ext cx="26034" cy="8890"/>
          </a:xfrm>
          <a:custGeom>
            <a:avLst/>
            <a:gdLst/>
            <a:ahLst/>
            <a:cxnLst/>
            <a:rect l="l" t="t" r="r" b="b"/>
            <a:pathLst>
              <a:path w="26035" h="8889">
                <a:moveTo>
                  <a:pt x="0" y="8267"/>
                </a:moveTo>
                <a:lnTo>
                  <a:pt x="25501" y="8267"/>
                </a:lnTo>
                <a:lnTo>
                  <a:pt x="25501" y="0"/>
                </a:lnTo>
                <a:lnTo>
                  <a:pt x="0" y="0"/>
                </a:lnTo>
                <a:lnTo>
                  <a:pt x="0" y="8267"/>
                </a:lnTo>
                <a:close/>
              </a:path>
            </a:pathLst>
          </a:custGeom>
          <a:solidFill>
            <a:srgbClr val="221E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5697647" y="3286140"/>
            <a:ext cx="1409919" cy="232648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5697366" y="3429269"/>
            <a:ext cx="995451" cy="110172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5592025" y="3756190"/>
            <a:ext cx="26034" cy="8255"/>
          </a:xfrm>
          <a:custGeom>
            <a:avLst/>
            <a:gdLst/>
            <a:ahLst/>
            <a:cxnLst/>
            <a:rect l="l" t="t" r="r" b="b"/>
            <a:pathLst>
              <a:path w="26035" h="8254">
                <a:moveTo>
                  <a:pt x="0" y="8254"/>
                </a:moveTo>
                <a:lnTo>
                  <a:pt x="25501" y="8254"/>
                </a:lnTo>
                <a:lnTo>
                  <a:pt x="25501" y="0"/>
                </a:lnTo>
                <a:lnTo>
                  <a:pt x="0" y="0"/>
                </a:lnTo>
                <a:lnTo>
                  <a:pt x="0" y="8254"/>
                </a:lnTo>
                <a:close/>
              </a:path>
            </a:pathLst>
          </a:custGeom>
          <a:solidFill>
            <a:srgbClr val="221E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5697494" y="3706633"/>
            <a:ext cx="468630" cy="110489"/>
          </a:xfrm>
          <a:custGeom>
            <a:avLst/>
            <a:gdLst/>
            <a:ahLst/>
            <a:cxnLst/>
            <a:rect l="l" t="t" r="r" b="b"/>
            <a:pathLst>
              <a:path w="468629" h="110489">
                <a:moveTo>
                  <a:pt x="0" y="74955"/>
                </a:moveTo>
                <a:lnTo>
                  <a:pt x="0" y="86563"/>
                </a:lnTo>
                <a:lnTo>
                  <a:pt x="5499" y="88201"/>
                </a:lnTo>
                <a:lnTo>
                  <a:pt x="9563" y="89217"/>
                </a:lnTo>
                <a:lnTo>
                  <a:pt x="14820" y="89992"/>
                </a:lnTo>
                <a:lnTo>
                  <a:pt x="17538" y="90195"/>
                </a:lnTo>
                <a:lnTo>
                  <a:pt x="29438" y="90195"/>
                </a:lnTo>
                <a:lnTo>
                  <a:pt x="36309" y="87833"/>
                </a:lnTo>
                <a:lnTo>
                  <a:pt x="42624" y="81432"/>
                </a:lnTo>
                <a:lnTo>
                  <a:pt x="19481" y="81432"/>
                </a:lnTo>
                <a:lnTo>
                  <a:pt x="16776" y="81114"/>
                </a:lnTo>
                <a:lnTo>
                  <a:pt x="10947" y="79844"/>
                </a:lnTo>
                <a:lnTo>
                  <a:pt x="6324" y="78003"/>
                </a:lnTo>
                <a:lnTo>
                  <a:pt x="0" y="74955"/>
                </a:lnTo>
                <a:close/>
              </a:path>
              <a:path w="468629" h="110489">
                <a:moveTo>
                  <a:pt x="29946" y="3467"/>
                </a:moveTo>
                <a:lnTo>
                  <a:pt x="18821" y="3467"/>
                </a:lnTo>
                <a:lnTo>
                  <a:pt x="14643" y="4432"/>
                </a:lnTo>
                <a:lnTo>
                  <a:pt x="8001" y="8293"/>
                </a:lnTo>
                <a:lnTo>
                  <a:pt x="5346" y="10972"/>
                </a:lnTo>
                <a:lnTo>
                  <a:pt x="1409" y="17818"/>
                </a:lnTo>
                <a:lnTo>
                  <a:pt x="419" y="21488"/>
                </a:lnTo>
                <a:lnTo>
                  <a:pt x="419" y="29743"/>
                </a:lnTo>
                <a:lnTo>
                  <a:pt x="1663" y="33705"/>
                </a:lnTo>
                <a:lnTo>
                  <a:pt x="6642" y="40855"/>
                </a:lnTo>
                <a:lnTo>
                  <a:pt x="11506" y="44792"/>
                </a:lnTo>
                <a:lnTo>
                  <a:pt x="18745" y="49110"/>
                </a:lnTo>
                <a:lnTo>
                  <a:pt x="24180" y="52412"/>
                </a:lnTo>
                <a:lnTo>
                  <a:pt x="36588" y="65544"/>
                </a:lnTo>
                <a:lnTo>
                  <a:pt x="36588" y="71869"/>
                </a:lnTo>
                <a:lnTo>
                  <a:pt x="35280" y="74968"/>
                </a:lnTo>
                <a:lnTo>
                  <a:pt x="30048" y="80136"/>
                </a:lnTo>
                <a:lnTo>
                  <a:pt x="26492" y="81432"/>
                </a:lnTo>
                <a:lnTo>
                  <a:pt x="42624" y="81432"/>
                </a:lnTo>
                <a:lnTo>
                  <a:pt x="45643" y="78371"/>
                </a:lnTo>
                <a:lnTo>
                  <a:pt x="47980" y="72796"/>
                </a:lnTo>
                <a:lnTo>
                  <a:pt x="47980" y="61633"/>
                </a:lnTo>
                <a:lnTo>
                  <a:pt x="20967" y="36690"/>
                </a:lnTo>
                <a:lnTo>
                  <a:pt x="18567" y="35115"/>
                </a:lnTo>
                <a:lnTo>
                  <a:pt x="15062" y="32473"/>
                </a:lnTo>
                <a:lnTo>
                  <a:pt x="13665" y="30886"/>
                </a:lnTo>
                <a:lnTo>
                  <a:pt x="11595" y="27203"/>
                </a:lnTo>
                <a:lnTo>
                  <a:pt x="11087" y="25399"/>
                </a:lnTo>
                <a:lnTo>
                  <a:pt x="11087" y="21005"/>
                </a:lnTo>
                <a:lnTo>
                  <a:pt x="12179" y="18453"/>
                </a:lnTo>
                <a:lnTo>
                  <a:pt x="16548" y="13474"/>
                </a:lnTo>
                <a:lnTo>
                  <a:pt x="19926" y="12217"/>
                </a:lnTo>
                <a:lnTo>
                  <a:pt x="43103" y="12217"/>
                </a:lnTo>
                <a:lnTo>
                  <a:pt x="43103" y="6642"/>
                </a:lnTo>
                <a:lnTo>
                  <a:pt x="36360" y="4521"/>
                </a:lnTo>
                <a:lnTo>
                  <a:pt x="29946" y="3467"/>
                </a:lnTo>
                <a:close/>
              </a:path>
              <a:path w="468629" h="110489">
                <a:moveTo>
                  <a:pt x="43103" y="12217"/>
                </a:moveTo>
                <a:lnTo>
                  <a:pt x="26644" y="12217"/>
                </a:lnTo>
                <a:lnTo>
                  <a:pt x="28829" y="12471"/>
                </a:lnTo>
                <a:lnTo>
                  <a:pt x="33210" y="13474"/>
                </a:lnTo>
                <a:lnTo>
                  <a:pt x="37236" y="14947"/>
                </a:lnTo>
                <a:lnTo>
                  <a:pt x="43103" y="17360"/>
                </a:lnTo>
                <a:lnTo>
                  <a:pt x="43103" y="12217"/>
                </a:lnTo>
                <a:close/>
              </a:path>
              <a:path w="468629" h="110489">
                <a:moveTo>
                  <a:pt x="73444" y="27520"/>
                </a:moveTo>
                <a:lnTo>
                  <a:pt x="63004" y="27520"/>
                </a:lnTo>
                <a:lnTo>
                  <a:pt x="63004" y="110172"/>
                </a:lnTo>
                <a:lnTo>
                  <a:pt x="73444" y="110172"/>
                </a:lnTo>
                <a:lnTo>
                  <a:pt x="73444" y="81267"/>
                </a:lnTo>
                <a:lnTo>
                  <a:pt x="86296" y="81267"/>
                </a:lnTo>
                <a:lnTo>
                  <a:pt x="84023" y="80835"/>
                </a:lnTo>
                <a:lnTo>
                  <a:pt x="79819" y="79120"/>
                </a:lnTo>
                <a:lnTo>
                  <a:pt x="76987" y="77012"/>
                </a:lnTo>
                <a:lnTo>
                  <a:pt x="73444" y="73659"/>
                </a:lnTo>
                <a:lnTo>
                  <a:pt x="73444" y="45719"/>
                </a:lnTo>
                <a:lnTo>
                  <a:pt x="76225" y="42367"/>
                </a:lnTo>
                <a:lnTo>
                  <a:pt x="79019" y="39865"/>
                </a:lnTo>
                <a:lnTo>
                  <a:pt x="80751" y="38849"/>
                </a:lnTo>
                <a:lnTo>
                  <a:pt x="73444" y="38849"/>
                </a:lnTo>
                <a:lnTo>
                  <a:pt x="73444" y="27520"/>
                </a:lnTo>
                <a:close/>
              </a:path>
              <a:path w="468629" h="110489">
                <a:moveTo>
                  <a:pt x="109887" y="35725"/>
                </a:moveTo>
                <a:lnTo>
                  <a:pt x="94932" y="35725"/>
                </a:lnTo>
                <a:lnTo>
                  <a:pt x="98272" y="37642"/>
                </a:lnTo>
                <a:lnTo>
                  <a:pt x="102590" y="45313"/>
                </a:lnTo>
                <a:lnTo>
                  <a:pt x="103670" y="50507"/>
                </a:lnTo>
                <a:lnTo>
                  <a:pt x="103670" y="64109"/>
                </a:lnTo>
                <a:lnTo>
                  <a:pt x="102450" y="69900"/>
                </a:lnTo>
                <a:lnTo>
                  <a:pt x="97574" y="78993"/>
                </a:lnTo>
                <a:lnTo>
                  <a:pt x="93802" y="81267"/>
                </a:lnTo>
                <a:lnTo>
                  <a:pt x="73444" y="81267"/>
                </a:lnTo>
                <a:lnTo>
                  <a:pt x="76962" y="85572"/>
                </a:lnTo>
                <a:lnTo>
                  <a:pt x="80264" y="88036"/>
                </a:lnTo>
                <a:lnTo>
                  <a:pt x="86487" y="89217"/>
                </a:lnTo>
                <a:lnTo>
                  <a:pt x="88988" y="89522"/>
                </a:lnTo>
                <a:lnTo>
                  <a:pt x="95656" y="89522"/>
                </a:lnTo>
                <a:lnTo>
                  <a:pt x="114744" y="61721"/>
                </a:lnTo>
                <a:lnTo>
                  <a:pt x="114744" y="47091"/>
                </a:lnTo>
                <a:lnTo>
                  <a:pt x="112814" y="39903"/>
                </a:lnTo>
                <a:lnTo>
                  <a:pt x="109887" y="35725"/>
                </a:lnTo>
                <a:close/>
              </a:path>
              <a:path w="468629" h="110489">
                <a:moveTo>
                  <a:pt x="99631" y="26123"/>
                </a:moveTo>
                <a:lnTo>
                  <a:pt x="88315" y="26123"/>
                </a:lnTo>
                <a:lnTo>
                  <a:pt x="84607" y="27177"/>
                </a:lnTo>
                <a:lnTo>
                  <a:pt x="78244" y="31419"/>
                </a:lnTo>
                <a:lnTo>
                  <a:pt x="75590" y="34607"/>
                </a:lnTo>
                <a:lnTo>
                  <a:pt x="73444" y="38849"/>
                </a:lnTo>
                <a:lnTo>
                  <a:pt x="80751" y="38849"/>
                </a:lnTo>
                <a:lnTo>
                  <a:pt x="84670" y="36550"/>
                </a:lnTo>
                <a:lnTo>
                  <a:pt x="87515" y="35725"/>
                </a:lnTo>
                <a:lnTo>
                  <a:pt x="109887" y="35725"/>
                </a:lnTo>
                <a:lnTo>
                  <a:pt x="105092" y="28879"/>
                </a:lnTo>
                <a:lnTo>
                  <a:pt x="99631" y="26123"/>
                </a:lnTo>
                <a:close/>
              </a:path>
              <a:path w="468629" h="110489">
                <a:moveTo>
                  <a:pt x="142024" y="27520"/>
                </a:moveTo>
                <a:lnTo>
                  <a:pt x="131584" y="27520"/>
                </a:lnTo>
                <a:lnTo>
                  <a:pt x="131584" y="88125"/>
                </a:lnTo>
                <a:lnTo>
                  <a:pt x="142024" y="88125"/>
                </a:lnTo>
                <a:lnTo>
                  <a:pt x="142024" y="48120"/>
                </a:lnTo>
                <a:lnTo>
                  <a:pt x="144259" y="43992"/>
                </a:lnTo>
                <a:lnTo>
                  <a:pt x="146748" y="40881"/>
                </a:lnTo>
                <a:lnTo>
                  <a:pt x="149480" y="38849"/>
                </a:lnTo>
                <a:lnTo>
                  <a:pt x="142024" y="38849"/>
                </a:lnTo>
                <a:lnTo>
                  <a:pt x="142024" y="27520"/>
                </a:lnTo>
                <a:close/>
              </a:path>
              <a:path w="468629" h="110489">
                <a:moveTo>
                  <a:pt x="161112" y="26123"/>
                </a:moveTo>
                <a:lnTo>
                  <a:pt x="156337" y="26123"/>
                </a:lnTo>
                <a:lnTo>
                  <a:pt x="152908" y="27228"/>
                </a:lnTo>
                <a:lnTo>
                  <a:pt x="146583" y="31661"/>
                </a:lnTo>
                <a:lnTo>
                  <a:pt x="144005" y="34797"/>
                </a:lnTo>
                <a:lnTo>
                  <a:pt x="142024" y="38849"/>
                </a:lnTo>
                <a:lnTo>
                  <a:pt x="149480" y="38849"/>
                </a:lnTo>
                <a:lnTo>
                  <a:pt x="152298" y="36753"/>
                </a:lnTo>
                <a:lnTo>
                  <a:pt x="155333" y="35725"/>
                </a:lnTo>
                <a:lnTo>
                  <a:pt x="163398" y="35725"/>
                </a:lnTo>
                <a:lnTo>
                  <a:pt x="163398" y="26403"/>
                </a:lnTo>
                <a:lnTo>
                  <a:pt x="162229" y="26212"/>
                </a:lnTo>
                <a:lnTo>
                  <a:pt x="161112" y="26123"/>
                </a:lnTo>
                <a:close/>
              </a:path>
              <a:path w="468629" h="110489">
                <a:moveTo>
                  <a:pt x="163398" y="35725"/>
                </a:moveTo>
                <a:lnTo>
                  <a:pt x="160032" y="35725"/>
                </a:lnTo>
                <a:lnTo>
                  <a:pt x="161632" y="36029"/>
                </a:lnTo>
                <a:lnTo>
                  <a:pt x="163398" y="36664"/>
                </a:lnTo>
                <a:lnTo>
                  <a:pt x="163398" y="35725"/>
                </a:lnTo>
                <a:close/>
              </a:path>
              <a:path w="468629" h="110489">
                <a:moveTo>
                  <a:pt x="203517" y="26123"/>
                </a:moveTo>
                <a:lnTo>
                  <a:pt x="191744" y="26123"/>
                </a:lnTo>
                <a:lnTo>
                  <a:pt x="187388" y="27368"/>
                </a:lnTo>
                <a:lnTo>
                  <a:pt x="171221" y="66179"/>
                </a:lnTo>
                <a:lnTo>
                  <a:pt x="173812" y="73659"/>
                </a:lnTo>
                <a:lnTo>
                  <a:pt x="184226" y="86347"/>
                </a:lnTo>
                <a:lnTo>
                  <a:pt x="191363" y="89522"/>
                </a:lnTo>
                <a:lnTo>
                  <a:pt x="205486" y="89522"/>
                </a:lnTo>
                <a:lnTo>
                  <a:pt x="211569" y="88404"/>
                </a:lnTo>
                <a:lnTo>
                  <a:pt x="218668" y="86169"/>
                </a:lnTo>
                <a:lnTo>
                  <a:pt x="218668" y="81152"/>
                </a:lnTo>
                <a:lnTo>
                  <a:pt x="198107" y="81152"/>
                </a:lnTo>
                <a:lnTo>
                  <a:pt x="194602" y="80340"/>
                </a:lnTo>
                <a:lnTo>
                  <a:pt x="181876" y="59550"/>
                </a:lnTo>
                <a:lnTo>
                  <a:pt x="218884" y="59550"/>
                </a:lnTo>
                <a:lnTo>
                  <a:pt x="218935" y="51295"/>
                </a:lnTo>
                <a:lnTo>
                  <a:pt x="182346" y="51295"/>
                </a:lnTo>
                <a:lnTo>
                  <a:pt x="182829" y="45631"/>
                </a:lnTo>
                <a:lnTo>
                  <a:pt x="184213" y="41401"/>
                </a:lnTo>
                <a:lnTo>
                  <a:pt x="188836" y="35788"/>
                </a:lnTo>
                <a:lnTo>
                  <a:pt x="192049" y="34378"/>
                </a:lnTo>
                <a:lnTo>
                  <a:pt x="213493" y="34378"/>
                </a:lnTo>
                <a:lnTo>
                  <a:pt x="208889" y="28625"/>
                </a:lnTo>
                <a:lnTo>
                  <a:pt x="203517" y="26123"/>
                </a:lnTo>
                <a:close/>
              </a:path>
              <a:path w="468629" h="110489">
                <a:moveTo>
                  <a:pt x="218668" y="77469"/>
                </a:moveTo>
                <a:lnTo>
                  <a:pt x="214236" y="79146"/>
                </a:lnTo>
                <a:lnTo>
                  <a:pt x="210959" y="80175"/>
                </a:lnTo>
                <a:lnTo>
                  <a:pt x="206667" y="80949"/>
                </a:lnTo>
                <a:lnTo>
                  <a:pt x="204508" y="81152"/>
                </a:lnTo>
                <a:lnTo>
                  <a:pt x="218668" y="81152"/>
                </a:lnTo>
                <a:lnTo>
                  <a:pt x="218668" y="77469"/>
                </a:lnTo>
                <a:close/>
              </a:path>
              <a:path w="468629" h="110489">
                <a:moveTo>
                  <a:pt x="213493" y="34378"/>
                </a:moveTo>
                <a:lnTo>
                  <a:pt x="199758" y="34378"/>
                </a:lnTo>
                <a:lnTo>
                  <a:pt x="202717" y="35686"/>
                </a:lnTo>
                <a:lnTo>
                  <a:pt x="207340" y="40893"/>
                </a:lnTo>
                <a:lnTo>
                  <a:pt x="208495" y="45224"/>
                </a:lnTo>
                <a:lnTo>
                  <a:pt x="208495" y="51295"/>
                </a:lnTo>
                <a:lnTo>
                  <a:pt x="218935" y="51295"/>
                </a:lnTo>
                <a:lnTo>
                  <a:pt x="218935" y="46189"/>
                </a:lnTo>
                <a:lnTo>
                  <a:pt x="216928" y="38671"/>
                </a:lnTo>
                <a:lnTo>
                  <a:pt x="213493" y="34378"/>
                </a:lnTo>
                <a:close/>
              </a:path>
              <a:path w="468629" h="110489">
                <a:moveTo>
                  <a:pt x="265264" y="26123"/>
                </a:moveTo>
                <a:lnTo>
                  <a:pt x="251028" y="26123"/>
                </a:lnTo>
                <a:lnTo>
                  <a:pt x="243827" y="29108"/>
                </a:lnTo>
                <a:lnTo>
                  <a:pt x="234505" y="41059"/>
                </a:lnTo>
                <a:lnTo>
                  <a:pt x="232181" y="48513"/>
                </a:lnTo>
                <a:lnTo>
                  <a:pt x="232181" y="63449"/>
                </a:lnTo>
                <a:lnTo>
                  <a:pt x="253911" y="89522"/>
                </a:lnTo>
                <a:lnTo>
                  <a:pt x="263867" y="89522"/>
                </a:lnTo>
                <a:lnTo>
                  <a:pt x="269646" y="88442"/>
                </a:lnTo>
                <a:lnTo>
                  <a:pt x="276339" y="86283"/>
                </a:lnTo>
                <a:lnTo>
                  <a:pt x="276339" y="80644"/>
                </a:lnTo>
                <a:lnTo>
                  <a:pt x="256489" y="80644"/>
                </a:lnTo>
                <a:lnTo>
                  <a:pt x="252209" y="78536"/>
                </a:lnTo>
                <a:lnTo>
                  <a:pt x="245605" y="70129"/>
                </a:lnTo>
                <a:lnTo>
                  <a:pt x="243954" y="64604"/>
                </a:lnTo>
                <a:lnTo>
                  <a:pt x="243954" y="51498"/>
                </a:lnTo>
                <a:lnTo>
                  <a:pt x="245414" y="46050"/>
                </a:lnTo>
                <a:lnTo>
                  <a:pt x="251282" y="36842"/>
                </a:lnTo>
                <a:lnTo>
                  <a:pt x="255651" y="34543"/>
                </a:lnTo>
                <a:lnTo>
                  <a:pt x="275704" y="34543"/>
                </a:lnTo>
                <a:lnTo>
                  <a:pt x="275704" y="28079"/>
                </a:lnTo>
                <a:lnTo>
                  <a:pt x="270243" y="26771"/>
                </a:lnTo>
                <a:lnTo>
                  <a:pt x="265264" y="26123"/>
                </a:lnTo>
                <a:close/>
              </a:path>
              <a:path w="468629" h="110489">
                <a:moveTo>
                  <a:pt x="276339" y="76796"/>
                </a:moveTo>
                <a:lnTo>
                  <a:pt x="271348" y="79362"/>
                </a:lnTo>
                <a:lnTo>
                  <a:pt x="266484" y="80644"/>
                </a:lnTo>
                <a:lnTo>
                  <a:pt x="276339" y="80644"/>
                </a:lnTo>
                <a:lnTo>
                  <a:pt x="276339" y="76796"/>
                </a:lnTo>
                <a:close/>
              </a:path>
              <a:path w="468629" h="110489">
                <a:moveTo>
                  <a:pt x="275704" y="34543"/>
                </a:moveTo>
                <a:lnTo>
                  <a:pt x="265125" y="34543"/>
                </a:lnTo>
                <a:lnTo>
                  <a:pt x="269875" y="35458"/>
                </a:lnTo>
                <a:lnTo>
                  <a:pt x="275704" y="37287"/>
                </a:lnTo>
                <a:lnTo>
                  <a:pt x="275704" y="34543"/>
                </a:lnTo>
                <a:close/>
              </a:path>
              <a:path w="468629" h="110489">
                <a:moveTo>
                  <a:pt x="303568" y="0"/>
                </a:moveTo>
                <a:lnTo>
                  <a:pt x="293128" y="0"/>
                </a:lnTo>
                <a:lnTo>
                  <a:pt x="293128" y="88125"/>
                </a:lnTo>
                <a:lnTo>
                  <a:pt x="303568" y="88125"/>
                </a:lnTo>
                <a:lnTo>
                  <a:pt x="303568" y="48844"/>
                </a:lnTo>
                <a:lnTo>
                  <a:pt x="307073" y="43370"/>
                </a:lnTo>
                <a:lnTo>
                  <a:pt x="310311" y="39801"/>
                </a:lnTo>
                <a:lnTo>
                  <a:pt x="312007" y="38849"/>
                </a:lnTo>
                <a:lnTo>
                  <a:pt x="303568" y="38849"/>
                </a:lnTo>
                <a:lnTo>
                  <a:pt x="303568" y="0"/>
                </a:lnTo>
                <a:close/>
              </a:path>
              <a:path w="468629" h="110489">
                <a:moveTo>
                  <a:pt x="339137" y="35610"/>
                </a:moveTo>
                <a:lnTo>
                  <a:pt x="323100" y="35610"/>
                </a:lnTo>
                <a:lnTo>
                  <a:pt x="324459" y="35966"/>
                </a:lnTo>
                <a:lnTo>
                  <a:pt x="326999" y="37426"/>
                </a:lnTo>
                <a:lnTo>
                  <a:pt x="327990" y="38455"/>
                </a:lnTo>
                <a:lnTo>
                  <a:pt x="329412" y="41135"/>
                </a:lnTo>
                <a:lnTo>
                  <a:pt x="329698" y="43370"/>
                </a:lnTo>
                <a:lnTo>
                  <a:pt x="329768" y="88125"/>
                </a:lnTo>
                <a:lnTo>
                  <a:pt x="340207" y="88125"/>
                </a:lnTo>
                <a:lnTo>
                  <a:pt x="340096" y="38455"/>
                </a:lnTo>
                <a:lnTo>
                  <a:pt x="339137" y="35610"/>
                </a:lnTo>
                <a:close/>
              </a:path>
              <a:path w="468629" h="110489">
                <a:moveTo>
                  <a:pt x="328650" y="26123"/>
                </a:moveTo>
                <a:lnTo>
                  <a:pt x="319989" y="26123"/>
                </a:lnTo>
                <a:lnTo>
                  <a:pt x="316344" y="27228"/>
                </a:lnTo>
                <a:lnTo>
                  <a:pt x="309308" y="31661"/>
                </a:lnTo>
                <a:lnTo>
                  <a:pt x="306222" y="34797"/>
                </a:lnTo>
                <a:lnTo>
                  <a:pt x="303568" y="38849"/>
                </a:lnTo>
                <a:lnTo>
                  <a:pt x="312007" y="38849"/>
                </a:lnTo>
                <a:lnTo>
                  <a:pt x="316280" y="36448"/>
                </a:lnTo>
                <a:lnTo>
                  <a:pt x="319074" y="35610"/>
                </a:lnTo>
                <a:lnTo>
                  <a:pt x="339137" y="35610"/>
                </a:lnTo>
                <a:lnTo>
                  <a:pt x="338683" y="34264"/>
                </a:lnTo>
                <a:lnTo>
                  <a:pt x="332613" y="27749"/>
                </a:lnTo>
                <a:lnTo>
                  <a:pt x="328650" y="26123"/>
                </a:lnTo>
                <a:close/>
              </a:path>
              <a:path w="468629" h="110489">
                <a:moveTo>
                  <a:pt x="387921" y="26123"/>
                </a:moveTo>
                <a:lnTo>
                  <a:pt x="376148" y="26123"/>
                </a:lnTo>
                <a:lnTo>
                  <a:pt x="371792" y="27368"/>
                </a:lnTo>
                <a:lnTo>
                  <a:pt x="355625" y="66179"/>
                </a:lnTo>
                <a:lnTo>
                  <a:pt x="358228" y="73659"/>
                </a:lnTo>
                <a:lnTo>
                  <a:pt x="368630" y="86347"/>
                </a:lnTo>
                <a:lnTo>
                  <a:pt x="375767" y="89522"/>
                </a:lnTo>
                <a:lnTo>
                  <a:pt x="389890" y="89522"/>
                </a:lnTo>
                <a:lnTo>
                  <a:pt x="395973" y="88404"/>
                </a:lnTo>
                <a:lnTo>
                  <a:pt x="403072" y="86169"/>
                </a:lnTo>
                <a:lnTo>
                  <a:pt x="403072" y="81152"/>
                </a:lnTo>
                <a:lnTo>
                  <a:pt x="382511" y="81152"/>
                </a:lnTo>
                <a:lnTo>
                  <a:pt x="379006" y="80340"/>
                </a:lnTo>
                <a:lnTo>
                  <a:pt x="366280" y="59550"/>
                </a:lnTo>
                <a:lnTo>
                  <a:pt x="403288" y="59550"/>
                </a:lnTo>
                <a:lnTo>
                  <a:pt x="403339" y="51295"/>
                </a:lnTo>
                <a:lnTo>
                  <a:pt x="366750" y="51295"/>
                </a:lnTo>
                <a:lnTo>
                  <a:pt x="367233" y="45631"/>
                </a:lnTo>
                <a:lnTo>
                  <a:pt x="368617" y="41401"/>
                </a:lnTo>
                <a:lnTo>
                  <a:pt x="373240" y="35788"/>
                </a:lnTo>
                <a:lnTo>
                  <a:pt x="376453" y="34378"/>
                </a:lnTo>
                <a:lnTo>
                  <a:pt x="397897" y="34378"/>
                </a:lnTo>
                <a:lnTo>
                  <a:pt x="393293" y="28625"/>
                </a:lnTo>
                <a:lnTo>
                  <a:pt x="387921" y="26123"/>
                </a:lnTo>
                <a:close/>
              </a:path>
              <a:path w="468629" h="110489">
                <a:moveTo>
                  <a:pt x="403072" y="77469"/>
                </a:moveTo>
                <a:lnTo>
                  <a:pt x="398640" y="79146"/>
                </a:lnTo>
                <a:lnTo>
                  <a:pt x="395363" y="80175"/>
                </a:lnTo>
                <a:lnTo>
                  <a:pt x="391071" y="80949"/>
                </a:lnTo>
                <a:lnTo>
                  <a:pt x="388924" y="81152"/>
                </a:lnTo>
                <a:lnTo>
                  <a:pt x="403072" y="81152"/>
                </a:lnTo>
                <a:lnTo>
                  <a:pt x="403072" y="77469"/>
                </a:lnTo>
                <a:close/>
              </a:path>
              <a:path w="468629" h="110489">
                <a:moveTo>
                  <a:pt x="397897" y="34378"/>
                </a:moveTo>
                <a:lnTo>
                  <a:pt x="384162" y="34378"/>
                </a:lnTo>
                <a:lnTo>
                  <a:pt x="387121" y="35686"/>
                </a:lnTo>
                <a:lnTo>
                  <a:pt x="391744" y="40893"/>
                </a:lnTo>
                <a:lnTo>
                  <a:pt x="392899" y="45224"/>
                </a:lnTo>
                <a:lnTo>
                  <a:pt x="392899" y="51295"/>
                </a:lnTo>
                <a:lnTo>
                  <a:pt x="403339" y="51295"/>
                </a:lnTo>
                <a:lnTo>
                  <a:pt x="403339" y="46189"/>
                </a:lnTo>
                <a:lnTo>
                  <a:pt x="401332" y="38671"/>
                </a:lnTo>
                <a:lnTo>
                  <a:pt x="397897" y="34378"/>
                </a:lnTo>
                <a:close/>
              </a:path>
              <a:path w="468629" h="110489">
                <a:moveTo>
                  <a:pt x="431584" y="27520"/>
                </a:moveTo>
                <a:lnTo>
                  <a:pt x="421144" y="27520"/>
                </a:lnTo>
                <a:lnTo>
                  <a:pt x="421144" y="88125"/>
                </a:lnTo>
                <a:lnTo>
                  <a:pt x="431584" y="88125"/>
                </a:lnTo>
                <a:lnTo>
                  <a:pt x="431584" y="48844"/>
                </a:lnTo>
                <a:lnTo>
                  <a:pt x="435089" y="43370"/>
                </a:lnTo>
                <a:lnTo>
                  <a:pt x="438327" y="39801"/>
                </a:lnTo>
                <a:lnTo>
                  <a:pt x="440023" y="38849"/>
                </a:lnTo>
                <a:lnTo>
                  <a:pt x="431584" y="38849"/>
                </a:lnTo>
                <a:lnTo>
                  <a:pt x="431584" y="27520"/>
                </a:lnTo>
                <a:close/>
              </a:path>
              <a:path w="468629" h="110489">
                <a:moveTo>
                  <a:pt x="467153" y="35610"/>
                </a:moveTo>
                <a:lnTo>
                  <a:pt x="451116" y="35610"/>
                </a:lnTo>
                <a:lnTo>
                  <a:pt x="452475" y="35966"/>
                </a:lnTo>
                <a:lnTo>
                  <a:pt x="455015" y="37426"/>
                </a:lnTo>
                <a:lnTo>
                  <a:pt x="456006" y="38455"/>
                </a:lnTo>
                <a:lnTo>
                  <a:pt x="457428" y="41135"/>
                </a:lnTo>
                <a:lnTo>
                  <a:pt x="457714" y="43370"/>
                </a:lnTo>
                <a:lnTo>
                  <a:pt x="457784" y="88125"/>
                </a:lnTo>
                <a:lnTo>
                  <a:pt x="468223" y="88125"/>
                </a:lnTo>
                <a:lnTo>
                  <a:pt x="468112" y="38455"/>
                </a:lnTo>
                <a:lnTo>
                  <a:pt x="467153" y="35610"/>
                </a:lnTo>
                <a:close/>
              </a:path>
              <a:path w="468629" h="110489">
                <a:moveTo>
                  <a:pt x="456666" y="26123"/>
                </a:moveTo>
                <a:lnTo>
                  <a:pt x="448005" y="26123"/>
                </a:lnTo>
                <a:lnTo>
                  <a:pt x="444360" y="27228"/>
                </a:lnTo>
                <a:lnTo>
                  <a:pt x="437324" y="31661"/>
                </a:lnTo>
                <a:lnTo>
                  <a:pt x="434238" y="34797"/>
                </a:lnTo>
                <a:lnTo>
                  <a:pt x="431584" y="38849"/>
                </a:lnTo>
                <a:lnTo>
                  <a:pt x="440023" y="38849"/>
                </a:lnTo>
                <a:lnTo>
                  <a:pt x="444296" y="36448"/>
                </a:lnTo>
                <a:lnTo>
                  <a:pt x="447090" y="35610"/>
                </a:lnTo>
                <a:lnTo>
                  <a:pt x="467153" y="35610"/>
                </a:lnTo>
                <a:lnTo>
                  <a:pt x="466699" y="34264"/>
                </a:lnTo>
                <a:lnTo>
                  <a:pt x="460629" y="27749"/>
                </a:lnTo>
                <a:lnTo>
                  <a:pt x="456666" y="26123"/>
                </a:lnTo>
                <a:close/>
              </a:path>
            </a:pathLst>
          </a:custGeom>
          <a:solidFill>
            <a:srgbClr val="221E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6202451" y="3712159"/>
            <a:ext cx="79095" cy="82600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6317962" y="3706634"/>
            <a:ext cx="1423567" cy="89522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5696380" y="3845445"/>
            <a:ext cx="1993239" cy="112902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 txBox="1"/>
          <p:nvPr/>
        </p:nvSpPr>
        <p:spPr>
          <a:xfrm>
            <a:off x="8096251" y="3806444"/>
            <a:ext cx="2352040" cy="304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44450" algn="ctr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frühere</a:t>
            </a:r>
            <a:r>
              <a:rPr sz="900" spc="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Lebensweisenkennenlernen</a:t>
            </a:r>
            <a:endParaRPr sz="900">
              <a:latin typeface="Lucida Sans"/>
              <a:cs typeface="Lucida Sans"/>
            </a:endParaRPr>
          </a:p>
          <a:p>
            <a:pPr algn="ctr">
              <a:lnSpc>
                <a:spcPct val="100000"/>
              </a:lnSpc>
              <a:spcBef>
                <a:spcPts val="35"/>
              </a:spcBef>
              <a:tabLst>
                <a:tab pos="2325370" algn="l"/>
              </a:tabLst>
            </a:pPr>
            <a:r>
              <a:rPr sz="900" u="heavy" dirty="0">
                <a:solidFill>
                  <a:srgbClr val="231F20"/>
                </a:solidFill>
                <a:uFill>
                  <a:solidFill>
                    <a:srgbClr val="F5821F"/>
                  </a:solidFill>
                </a:uFill>
                <a:latin typeface="Lucida Sans"/>
                <a:cs typeface="Lucida Sans"/>
              </a:rPr>
              <a:t> 	</a:t>
            </a:r>
            <a:endParaRPr sz="900">
              <a:latin typeface="Lucida Sans"/>
              <a:cs typeface="Lucida Sans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5679440" y="3948176"/>
            <a:ext cx="1732280" cy="30162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>
              <a:lnSpc>
                <a:spcPct val="101099"/>
              </a:lnSpc>
              <a:spcBef>
                <a:spcPts val="85"/>
              </a:spcBef>
            </a:pP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Vorwissen </a:t>
            </a:r>
            <a:r>
              <a:rPr sz="900" dirty="0">
                <a:solidFill>
                  <a:srgbClr val="231F20"/>
                </a:solidFill>
                <a:latin typeface="Lucida Sans"/>
                <a:cs typeface="Lucida Sans"/>
              </a:rPr>
              <a:t>und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Beobachtungen  verbalisieren</a:t>
            </a:r>
            <a:endParaRPr sz="900">
              <a:latin typeface="Lucida Sans"/>
              <a:cs typeface="Lucida Sans"/>
            </a:endParaRPr>
          </a:p>
        </p:txBody>
      </p:sp>
      <p:sp>
        <p:nvSpPr>
          <p:cNvPr id="101" name="object 101"/>
          <p:cNvSpPr/>
          <p:nvPr/>
        </p:nvSpPr>
        <p:spPr>
          <a:xfrm>
            <a:off x="5592025" y="4454181"/>
            <a:ext cx="26034" cy="8890"/>
          </a:xfrm>
          <a:custGeom>
            <a:avLst/>
            <a:gdLst/>
            <a:ahLst/>
            <a:cxnLst/>
            <a:rect l="l" t="t" r="r" b="b"/>
            <a:pathLst>
              <a:path w="26035" h="8889">
                <a:moveTo>
                  <a:pt x="0" y="8267"/>
                </a:moveTo>
                <a:lnTo>
                  <a:pt x="25501" y="8267"/>
                </a:lnTo>
                <a:lnTo>
                  <a:pt x="25501" y="0"/>
                </a:lnTo>
                <a:lnTo>
                  <a:pt x="0" y="0"/>
                </a:lnTo>
                <a:lnTo>
                  <a:pt x="0" y="8267"/>
                </a:lnTo>
                <a:close/>
              </a:path>
            </a:pathLst>
          </a:custGeom>
          <a:solidFill>
            <a:srgbClr val="221E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5692242" y="4404626"/>
            <a:ext cx="2038883" cy="89524"/>
          </a:xfrm>
          <a:prstGeom prst="rect">
            <a:avLst/>
          </a:prstGeom>
          <a:blipFill>
            <a:blip r:embed="rId2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5702267" y="4541913"/>
            <a:ext cx="1995817" cy="112903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 txBox="1"/>
          <p:nvPr/>
        </p:nvSpPr>
        <p:spPr>
          <a:xfrm>
            <a:off x="5679440" y="4641595"/>
            <a:ext cx="62547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verwenden</a:t>
            </a:r>
            <a:endParaRPr sz="900">
              <a:latin typeface="Lucida Sans"/>
              <a:cs typeface="Lucida Sans"/>
            </a:endParaRPr>
          </a:p>
        </p:txBody>
      </p:sp>
      <p:sp>
        <p:nvSpPr>
          <p:cNvPr id="105" name="object 105"/>
          <p:cNvSpPr/>
          <p:nvPr/>
        </p:nvSpPr>
        <p:spPr>
          <a:xfrm>
            <a:off x="2917825" y="1950718"/>
            <a:ext cx="0" cy="575945"/>
          </a:xfrm>
          <a:custGeom>
            <a:avLst/>
            <a:gdLst/>
            <a:ahLst/>
            <a:cxnLst/>
            <a:rect l="l" t="t" r="r" b="b"/>
            <a:pathLst>
              <a:path h="575944">
                <a:moveTo>
                  <a:pt x="0" y="0"/>
                </a:moveTo>
                <a:lnTo>
                  <a:pt x="0" y="575945"/>
                </a:lnTo>
              </a:path>
            </a:pathLst>
          </a:custGeom>
          <a:ln w="19050">
            <a:solidFill>
              <a:srgbClr val="F5821F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2955289" y="2545713"/>
            <a:ext cx="2326005" cy="0"/>
          </a:xfrm>
          <a:custGeom>
            <a:avLst/>
            <a:gdLst/>
            <a:ahLst/>
            <a:cxnLst/>
            <a:rect l="l" t="t" r="r" b="b"/>
            <a:pathLst>
              <a:path w="2326004">
                <a:moveTo>
                  <a:pt x="0" y="0"/>
                </a:moveTo>
                <a:lnTo>
                  <a:pt x="2326005" y="0"/>
                </a:lnTo>
              </a:path>
            </a:pathLst>
          </a:custGeom>
          <a:ln w="19050">
            <a:solidFill>
              <a:srgbClr val="F5821F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5300345" y="250824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F5821F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5262879" y="191388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F5821F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2917825" y="254507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F582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5300345" y="254507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F582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5300345" y="191325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F582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2917825" y="191325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F582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2907791" y="1903476"/>
            <a:ext cx="2401823" cy="650747"/>
          </a:xfrm>
          <a:prstGeom prst="rect">
            <a:avLst/>
          </a:prstGeom>
          <a:blipFill>
            <a:blip r:embed="rId3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 txBox="1"/>
          <p:nvPr/>
        </p:nvSpPr>
        <p:spPr>
          <a:xfrm>
            <a:off x="2986532" y="1994408"/>
            <a:ext cx="136652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Lernen </a:t>
            </a:r>
            <a:r>
              <a:rPr sz="900" spc="-10" dirty="0">
                <a:solidFill>
                  <a:srgbClr val="231F20"/>
                </a:solidFill>
                <a:latin typeface="Lucida Sans"/>
                <a:cs typeface="Lucida Sans"/>
              </a:rPr>
              <a:t>mit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allen</a:t>
            </a:r>
            <a:r>
              <a:rPr sz="90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Sinnen;</a:t>
            </a:r>
            <a:endParaRPr sz="900">
              <a:latin typeface="Lucida Sans"/>
              <a:cs typeface="Lucida Sans"/>
            </a:endParaRPr>
          </a:p>
        </p:txBody>
      </p:sp>
      <p:sp>
        <p:nvSpPr>
          <p:cNvPr id="115" name="object 115"/>
          <p:cNvSpPr/>
          <p:nvPr/>
        </p:nvSpPr>
        <p:spPr>
          <a:xfrm>
            <a:off x="3009358" y="2173490"/>
            <a:ext cx="1863128" cy="111506"/>
          </a:xfrm>
          <a:prstGeom prst="rect">
            <a:avLst/>
          </a:prstGeom>
          <a:blipFill>
            <a:blip r:embed="rId3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 txBox="1"/>
          <p:nvPr/>
        </p:nvSpPr>
        <p:spPr>
          <a:xfrm>
            <a:off x="2986532" y="2274823"/>
            <a:ext cx="137541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Entwicklung;</a:t>
            </a:r>
            <a:r>
              <a:rPr sz="90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Integration</a:t>
            </a:r>
            <a:endParaRPr sz="900">
              <a:latin typeface="Lucida Sans"/>
              <a:cs typeface="Lucida Sans"/>
            </a:endParaRPr>
          </a:p>
        </p:txBody>
      </p:sp>
      <p:sp>
        <p:nvSpPr>
          <p:cNvPr id="117" name="object 11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spc="-25" dirty="0"/>
              <a:t>Inklusionsdidaktische Lehrbausteine </a:t>
            </a:r>
            <a:r>
              <a:rPr spc="-20" dirty="0"/>
              <a:t>–</a:t>
            </a:r>
            <a:r>
              <a:rPr spc="-40" dirty="0"/>
              <a:t> </a:t>
            </a:r>
            <a:r>
              <a:rPr spc="-30" dirty="0"/>
              <a:t>!DL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43989" y="1849869"/>
            <a:ext cx="7803515" cy="2808605"/>
          </a:xfrm>
          <a:custGeom>
            <a:avLst/>
            <a:gdLst/>
            <a:ahLst/>
            <a:cxnLst/>
            <a:rect l="l" t="t" r="r" b="b"/>
            <a:pathLst>
              <a:path w="7803515" h="2808604">
                <a:moveTo>
                  <a:pt x="0" y="0"/>
                </a:moveTo>
                <a:lnTo>
                  <a:pt x="7803515" y="0"/>
                </a:lnTo>
                <a:lnTo>
                  <a:pt x="7803515" y="2808605"/>
                </a:lnTo>
                <a:lnTo>
                  <a:pt x="0" y="2808605"/>
                </a:lnTo>
                <a:lnTo>
                  <a:pt x="0" y="0"/>
                </a:lnTo>
                <a:close/>
              </a:path>
            </a:pathLst>
          </a:custGeom>
          <a:solidFill>
            <a:srgbClr val="FEDCB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443989" y="1849869"/>
            <a:ext cx="7803515" cy="2808605"/>
          </a:xfrm>
          <a:custGeom>
            <a:avLst/>
            <a:gdLst/>
            <a:ahLst/>
            <a:cxnLst/>
            <a:rect l="l" t="t" r="r" b="b"/>
            <a:pathLst>
              <a:path w="7803515" h="2808604">
                <a:moveTo>
                  <a:pt x="0" y="0"/>
                </a:moveTo>
                <a:lnTo>
                  <a:pt x="7803515" y="0"/>
                </a:lnTo>
                <a:lnTo>
                  <a:pt x="7803515" y="2808605"/>
                </a:lnTo>
                <a:lnTo>
                  <a:pt x="0" y="2808605"/>
                </a:lnTo>
                <a:lnTo>
                  <a:pt x="0" y="0"/>
                </a:lnTo>
                <a:close/>
              </a:path>
            </a:pathLst>
          </a:custGeom>
          <a:ln w="6350">
            <a:solidFill>
              <a:srgbClr val="F582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549400" y="948944"/>
            <a:ext cx="8126730" cy="571500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5080">
              <a:lnSpc>
                <a:spcPts val="1430"/>
              </a:lnSpc>
              <a:spcBef>
                <a:spcPts val="155"/>
              </a:spcBef>
            </a:pPr>
            <a:r>
              <a:rPr sz="1200" spc="-40" dirty="0">
                <a:solidFill>
                  <a:srgbClr val="002060"/>
                </a:solidFill>
                <a:latin typeface="Arial"/>
                <a:cs typeface="Arial"/>
              </a:rPr>
              <a:t>Die</a:t>
            </a:r>
            <a:r>
              <a:rPr sz="1200" spc="-9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200" spc="-30" dirty="0">
                <a:solidFill>
                  <a:srgbClr val="002060"/>
                </a:solidFill>
                <a:latin typeface="Arial"/>
                <a:cs typeface="Arial"/>
              </a:rPr>
              <a:t>fachlich-curriculare</a:t>
            </a:r>
            <a:r>
              <a:rPr sz="1200" spc="-8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200" spc="-35" dirty="0">
                <a:solidFill>
                  <a:srgbClr val="002060"/>
                </a:solidFill>
                <a:latin typeface="Arial"/>
                <a:cs typeface="Arial"/>
              </a:rPr>
              <a:t>Perspektive</a:t>
            </a:r>
            <a:r>
              <a:rPr sz="1200" spc="-9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200" spc="-35" dirty="0">
                <a:solidFill>
                  <a:srgbClr val="002060"/>
                </a:solidFill>
                <a:latin typeface="Arial"/>
                <a:cs typeface="Arial"/>
              </a:rPr>
              <a:t>des</a:t>
            </a:r>
            <a:r>
              <a:rPr sz="1200" spc="-10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200" spc="-30" dirty="0">
                <a:solidFill>
                  <a:srgbClr val="002060"/>
                </a:solidFill>
                <a:latin typeface="Arial"/>
                <a:cs typeface="Arial"/>
              </a:rPr>
              <a:t>inklusionsdidaktischen</a:t>
            </a:r>
            <a:r>
              <a:rPr sz="1200" spc="-8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200" spc="-40" dirty="0">
                <a:solidFill>
                  <a:srgbClr val="002060"/>
                </a:solidFill>
                <a:latin typeface="Arial"/>
                <a:cs typeface="Arial"/>
              </a:rPr>
              <a:t>Netzes</a:t>
            </a:r>
            <a:r>
              <a:rPr sz="1200" spc="-9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200" spc="-35" dirty="0">
                <a:solidFill>
                  <a:srgbClr val="002060"/>
                </a:solidFill>
                <a:latin typeface="Arial"/>
                <a:cs typeface="Arial"/>
              </a:rPr>
              <a:t>im</a:t>
            </a:r>
            <a:r>
              <a:rPr sz="1200" spc="-9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200" spc="-40" dirty="0">
                <a:solidFill>
                  <a:srgbClr val="002060"/>
                </a:solidFill>
                <a:latin typeface="Arial"/>
                <a:cs typeface="Arial"/>
              </a:rPr>
              <a:t>Fach</a:t>
            </a:r>
            <a:r>
              <a:rPr sz="1200" spc="-8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200" spc="-35" dirty="0">
                <a:solidFill>
                  <a:srgbClr val="002060"/>
                </a:solidFill>
                <a:latin typeface="Arial"/>
                <a:cs typeface="Arial"/>
              </a:rPr>
              <a:t>Geschichte</a:t>
            </a:r>
            <a:r>
              <a:rPr sz="1200" spc="-1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002060"/>
                </a:solidFill>
                <a:latin typeface="Arial"/>
                <a:cs typeface="Arial"/>
              </a:rPr>
              <a:t>orientiert</a:t>
            </a:r>
            <a:r>
              <a:rPr sz="1200" spc="-17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002060"/>
                </a:solidFill>
                <a:latin typeface="Arial"/>
                <a:cs typeface="Arial"/>
              </a:rPr>
              <a:t>sich</a:t>
            </a:r>
            <a:r>
              <a:rPr sz="1200" spc="-16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002060"/>
                </a:solidFill>
                <a:latin typeface="Arial"/>
                <a:cs typeface="Arial"/>
              </a:rPr>
              <a:t>in</a:t>
            </a:r>
            <a:r>
              <a:rPr sz="1200" spc="-18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002060"/>
                </a:solidFill>
                <a:latin typeface="Arial"/>
                <a:cs typeface="Arial"/>
              </a:rPr>
              <a:t>diesem</a:t>
            </a:r>
            <a:r>
              <a:rPr sz="1200" spc="-16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002060"/>
                </a:solidFill>
                <a:latin typeface="Arial"/>
                <a:cs typeface="Arial"/>
              </a:rPr>
              <a:t>Beispiel</a:t>
            </a:r>
            <a:r>
              <a:rPr sz="1200" spc="-17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200" spc="-15" dirty="0">
                <a:solidFill>
                  <a:srgbClr val="002060"/>
                </a:solidFill>
                <a:latin typeface="Arial"/>
                <a:cs typeface="Arial"/>
              </a:rPr>
              <a:t>am  </a:t>
            </a:r>
            <a:r>
              <a:rPr sz="1200" spc="-5" dirty="0">
                <a:solidFill>
                  <a:srgbClr val="002060"/>
                </a:solidFill>
                <a:latin typeface="Arial"/>
                <a:cs typeface="Arial"/>
              </a:rPr>
              <a:t>Kompetenzmodell der Forschungsgruppe „FUER Geschichtsbewusstsein“.Im Folgenden finden Sie einen kurzen  </a:t>
            </a:r>
            <a:r>
              <a:rPr sz="1200" spc="-25" dirty="0">
                <a:solidFill>
                  <a:srgbClr val="002060"/>
                </a:solidFill>
                <a:latin typeface="Arial"/>
                <a:cs typeface="Arial"/>
              </a:rPr>
              <a:t>Erklärungstext</a:t>
            </a:r>
            <a:r>
              <a:rPr sz="1200" spc="-7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200" spc="-40" dirty="0">
                <a:solidFill>
                  <a:srgbClr val="002060"/>
                </a:solidFill>
                <a:latin typeface="Arial"/>
                <a:cs typeface="Arial"/>
              </a:rPr>
              <a:t>zu</a:t>
            </a:r>
            <a:r>
              <a:rPr sz="1200" spc="-8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200" spc="-40" dirty="0">
                <a:solidFill>
                  <a:srgbClr val="002060"/>
                </a:solidFill>
                <a:latin typeface="Arial"/>
                <a:cs typeface="Arial"/>
              </a:rPr>
              <a:t>diesem</a:t>
            </a:r>
            <a:r>
              <a:rPr sz="1200" spc="-8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200" spc="-35" dirty="0">
                <a:solidFill>
                  <a:srgbClr val="002060"/>
                </a:solidFill>
                <a:latin typeface="Arial"/>
                <a:cs typeface="Arial"/>
              </a:rPr>
              <a:t>Modell.</a:t>
            </a:r>
            <a:r>
              <a:rPr sz="1200" spc="-8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200" spc="-40" dirty="0">
                <a:solidFill>
                  <a:srgbClr val="002060"/>
                </a:solidFill>
                <a:latin typeface="Arial"/>
                <a:cs typeface="Arial"/>
              </a:rPr>
              <a:t>Ordnen</a:t>
            </a:r>
            <a:r>
              <a:rPr sz="1200" spc="-9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200" spc="-35" dirty="0">
                <a:solidFill>
                  <a:srgbClr val="002060"/>
                </a:solidFill>
                <a:latin typeface="Arial"/>
                <a:cs typeface="Arial"/>
              </a:rPr>
              <a:t>Sie</a:t>
            </a:r>
            <a:r>
              <a:rPr sz="1200" spc="-8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200" spc="-35" dirty="0">
                <a:solidFill>
                  <a:srgbClr val="002060"/>
                </a:solidFill>
                <a:latin typeface="Arial"/>
                <a:cs typeface="Arial"/>
              </a:rPr>
              <a:t>im</a:t>
            </a:r>
            <a:r>
              <a:rPr sz="1200" spc="-7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200" spc="-40" dirty="0">
                <a:solidFill>
                  <a:srgbClr val="002060"/>
                </a:solidFill>
                <a:latin typeface="Arial"/>
                <a:cs typeface="Arial"/>
              </a:rPr>
              <a:t>Anschluss</a:t>
            </a:r>
            <a:r>
              <a:rPr sz="1200" spc="-8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200" spc="-30" dirty="0">
                <a:solidFill>
                  <a:srgbClr val="002060"/>
                </a:solidFill>
                <a:latin typeface="Arial"/>
                <a:cs typeface="Arial"/>
              </a:rPr>
              <a:t>die</a:t>
            </a:r>
            <a:r>
              <a:rPr sz="1200" spc="-7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200" spc="-40" dirty="0">
                <a:solidFill>
                  <a:srgbClr val="002060"/>
                </a:solidFill>
                <a:latin typeface="Arial"/>
                <a:cs typeface="Arial"/>
              </a:rPr>
              <a:t>Kästen</a:t>
            </a:r>
            <a:r>
              <a:rPr sz="1200" spc="-7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200" spc="-35" dirty="0">
                <a:solidFill>
                  <a:srgbClr val="002060"/>
                </a:solidFill>
                <a:latin typeface="Arial"/>
                <a:cs typeface="Arial"/>
              </a:rPr>
              <a:t>auf</a:t>
            </a:r>
            <a:r>
              <a:rPr sz="1200" spc="-7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200" spc="-35" dirty="0">
                <a:solidFill>
                  <a:srgbClr val="002060"/>
                </a:solidFill>
                <a:latin typeface="Arial"/>
                <a:cs typeface="Arial"/>
              </a:rPr>
              <a:t>Seite</a:t>
            </a:r>
            <a:r>
              <a:rPr sz="1200" spc="-9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200" spc="-40" dirty="0">
                <a:solidFill>
                  <a:srgbClr val="002060"/>
                </a:solidFill>
                <a:latin typeface="Arial"/>
                <a:cs typeface="Arial"/>
              </a:rPr>
              <a:t>2</a:t>
            </a:r>
            <a:r>
              <a:rPr sz="1200" spc="-7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200" spc="-35" dirty="0">
                <a:solidFill>
                  <a:srgbClr val="002060"/>
                </a:solidFill>
                <a:latin typeface="Arial"/>
                <a:cs typeface="Arial"/>
              </a:rPr>
              <a:t>wieder</a:t>
            </a:r>
            <a:r>
              <a:rPr sz="1200" spc="-7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200" spc="-30" dirty="0">
                <a:solidFill>
                  <a:srgbClr val="002060"/>
                </a:solidFill>
                <a:latin typeface="Arial"/>
                <a:cs typeface="Arial"/>
              </a:rPr>
              <a:t>entsprechend </a:t>
            </a:r>
            <a:r>
              <a:rPr sz="1200" spc="-5" dirty="0">
                <a:solidFill>
                  <a:srgbClr val="002060"/>
                </a:solidFill>
                <a:latin typeface="Arial"/>
                <a:cs typeface="Arial"/>
              </a:rPr>
              <a:t>zu.</a:t>
            </a:r>
            <a:endParaRPr sz="1200">
              <a:latin typeface="Arial"/>
              <a:cs typeface="Arial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spc="-25" dirty="0"/>
              <a:t>Inklusionsdidaktische Lehrbausteine </a:t>
            </a:r>
            <a:r>
              <a:rPr spc="-20" dirty="0"/>
              <a:t>–</a:t>
            </a:r>
            <a:r>
              <a:rPr spc="-40" dirty="0"/>
              <a:t> </a:t>
            </a:r>
            <a:r>
              <a:rPr spc="-30" dirty="0"/>
              <a:t>!DL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506508" y="1887727"/>
            <a:ext cx="3736975" cy="267906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33655">
              <a:lnSpc>
                <a:spcPct val="102200"/>
              </a:lnSpc>
              <a:spcBef>
                <a:spcPts val="75"/>
              </a:spcBef>
            </a:pPr>
            <a:r>
              <a:rPr sz="900" spc="-20" dirty="0">
                <a:solidFill>
                  <a:srgbClr val="231F20"/>
                </a:solidFill>
                <a:latin typeface="Lucida Sans"/>
                <a:cs typeface="Lucida Sans"/>
              </a:rPr>
              <a:t>Die </a:t>
            </a:r>
            <a:r>
              <a:rPr sz="900" spc="-30" dirty="0">
                <a:solidFill>
                  <a:srgbClr val="231F20"/>
                </a:solidFill>
                <a:latin typeface="Lucida Sans"/>
                <a:cs typeface="Lucida Sans"/>
              </a:rPr>
              <a:t>Zielbestimmung </a:t>
            </a:r>
            <a:r>
              <a:rPr sz="900" spc="-25" dirty="0">
                <a:solidFill>
                  <a:srgbClr val="231F20"/>
                </a:solidFill>
                <a:latin typeface="Lucida Sans"/>
                <a:cs typeface="Lucida Sans"/>
              </a:rPr>
              <a:t>des Unterrichtsfaches Geschichte orientiert sich  heute</a:t>
            </a:r>
            <a:r>
              <a:rPr sz="900" spc="-12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30" dirty="0">
                <a:solidFill>
                  <a:srgbClr val="231F20"/>
                </a:solidFill>
                <a:latin typeface="Lucida Sans"/>
                <a:cs typeface="Lucida Sans"/>
              </a:rPr>
              <a:t>weitgehend</a:t>
            </a:r>
            <a:r>
              <a:rPr sz="900" spc="-114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30" dirty="0">
                <a:solidFill>
                  <a:srgbClr val="231F20"/>
                </a:solidFill>
                <a:latin typeface="Lucida Sans"/>
                <a:cs typeface="Lucida Sans"/>
              </a:rPr>
              <a:t>an</a:t>
            </a:r>
            <a:r>
              <a:rPr sz="900" spc="-114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Lucida Sans"/>
                <a:cs typeface="Lucida Sans"/>
              </a:rPr>
              <a:t>zu</a:t>
            </a:r>
            <a:r>
              <a:rPr sz="900" spc="-12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30" dirty="0">
                <a:solidFill>
                  <a:srgbClr val="231F20"/>
                </a:solidFill>
                <a:latin typeface="Lucida Sans"/>
                <a:cs typeface="Lucida Sans"/>
              </a:rPr>
              <a:t>erwerbenden</a:t>
            </a:r>
            <a:r>
              <a:rPr sz="900" spc="-12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30" dirty="0">
                <a:solidFill>
                  <a:srgbClr val="231F20"/>
                </a:solidFill>
                <a:latin typeface="Lucida Sans"/>
                <a:cs typeface="Lucida Sans"/>
              </a:rPr>
              <a:t>Kompetenzen;</a:t>
            </a:r>
            <a:r>
              <a:rPr sz="900" spc="-11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20" dirty="0">
                <a:solidFill>
                  <a:srgbClr val="231F20"/>
                </a:solidFill>
                <a:latin typeface="Lucida Sans"/>
                <a:cs typeface="Lucida Sans"/>
              </a:rPr>
              <a:t>ein</a:t>
            </a:r>
            <a:r>
              <a:rPr sz="900" spc="-12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35" dirty="0">
                <a:solidFill>
                  <a:srgbClr val="231F20"/>
                </a:solidFill>
                <a:latin typeface="Lucida Sans"/>
                <a:cs typeface="Lucida Sans"/>
              </a:rPr>
              <a:t>Kanon</a:t>
            </a:r>
            <a:r>
              <a:rPr sz="900" spc="-114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40" dirty="0">
                <a:solidFill>
                  <a:srgbClr val="231F20"/>
                </a:solidFill>
                <a:latin typeface="Lucida Sans"/>
                <a:cs typeface="Lucida Sans"/>
              </a:rPr>
              <a:t>deklara-  </a:t>
            </a:r>
            <a:r>
              <a:rPr sz="900" spc="-20" dirty="0">
                <a:solidFill>
                  <a:srgbClr val="231F20"/>
                </a:solidFill>
                <a:latin typeface="Lucida Sans"/>
                <a:cs typeface="Lucida Sans"/>
              </a:rPr>
              <a:t>tiven</a:t>
            </a:r>
            <a:r>
              <a:rPr sz="900" spc="-10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30" dirty="0">
                <a:solidFill>
                  <a:srgbClr val="231F20"/>
                </a:solidFill>
                <a:latin typeface="Lucida Sans"/>
                <a:cs typeface="Lucida Sans"/>
              </a:rPr>
              <a:t>Wissens</a:t>
            </a:r>
            <a:r>
              <a:rPr sz="900" spc="-8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30" dirty="0">
                <a:solidFill>
                  <a:srgbClr val="231F20"/>
                </a:solidFill>
                <a:latin typeface="Lucida Sans"/>
                <a:cs typeface="Lucida Sans"/>
              </a:rPr>
              <a:t>wird</a:t>
            </a:r>
            <a:r>
              <a:rPr sz="900" spc="-8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20" dirty="0">
                <a:solidFill>
                  <a:srgbClr val="231F20"/>
                </a:solidFill>
                <a:latin typeface="Lucida Sans"/>
                <a:cs typeface="Lucida Sans"/>
              </a:rPr>
              <a:t>als</a:t>
            </a:r>
            <a:r>
              <a:rPr sz="900" spc="-8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Lucida Sans"/>
                <a:cs typeface="Lucida Sans"/>
              </a:rPr>
              <a:t>nicht</a:t>
            </a:r>
            <a:r>
              <a:rPr sz="900" spc="-9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30" dirty="0">
                <a:solidFill>
                  <a:srgbClr val="231F20"/>
                </a:solidFill>
                <a:latin typeface="Lucida Sans"/>
                <a:cs typeface="Lucida Sans"/>
              </a:rPr>
              <a:t>ausreichend</a:t>
            </a:r>
            <a:r>
              <a:rPr sz="900" spc="-9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Lucida Sans"/>
                <a:cs typeface="Lucida Sans"/>
              </a:rPr>
              <a:t>erachtet.</a:t>
            </a:r>
            <a:r>
              <a:rPr sz="900" spc="-9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Lucida Sans"/>
                <a:cs typeface="Lucida Sans"/>
              </a:rPr>
              <a:t>Die</a:t>
            </a:r>
            <a:r>
              <a:rPr sz="900" spc="-9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30" dirty="0">
                <a:solidFill>
                  <a:srgbClr val="231F20"/>
                </a:solidFill>
                <a:latin typeface="Lucida Sans"/>
                <a:cs typeface="Lucida Sans"/>
              </a:rPr>
              <a:t>Lernenden</a:t>
            </a:r>
            <a:r>
              <a:rPr sz="900" spc="-8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Lucida Sans"/>
                <a:cs typeface="Lucida Sans"/>
              </a:rPr>
              <a:t>sollen 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vielmehr</a:t>
            </a:r>
            <a:r>
              <a:rPr sz="900" spc="-17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in</a:t>
            </a:r>
            <a:r>
              <a:rPr sz="900" spc="-1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die</a:t>
            </a:r>
            <a:r>
              <a:rPr sz="900" spc="-1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Lage</a:t>
            </a:r>
            <a:r>
              <a:rPr sz="900" spc="-1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versetzt</a:t>
            </a:r>
            <a:r>
              <a:rPr sz="900" spc="-16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dirty="0">
                <a:solidFill>
                  <a:srgbClr val="231F20"/>
                </a:solidFill>
                <a:latin typeface="Lucida Sans"/>
                <a:cs typeface="Lucida Sans"/>
              </a:rPr>
              <a:t>werden,„historisch</a:t>
            </a:r>
            <a:r>
              <a:rPr sz="900" spc="-17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zu</a:t>
            </a:r>
            <a:r>
              <a:rPr sz="900" spc="-1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denken“,</a:t>
            </a:r>
            <a:r>
              <a:rPr sz="900" spc="-18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dirty="0">
                <a:solidFill>
                  <a:srgbClr val="231F20"/>
                </a:solidFill>
                <a:latin typeface="Lucida Sans"/>
                <a:cs typeface="Lucida Sans"/>
              </a:rPr>
              <a:t>also</a:t>
            </a:r>
            <a:r>
              <a:rPr sz="900" spc="-16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ein</a:t>
            </a:r>
            <a:endParaRPr sz="900">
              <a:latin typeface="Lucida Sans"/>
              <a:cs typeface="Lucida Sans"/>
            </a:endParaRPr>
          </a:p>
          <a:p>
            <a:pPr marL="12700" marR="20955">
              <a:lnSpc>
                <a:spcPct val="101899"/>
              </a:lnSpc>
              <a:spcBef>
                <a:spcPts val="5"/>
              </a:spcBef>
            </a:pPr>
            <a:r>
              <a:rPr sz="900" spc="-30" dirty="0">
                <a:solidFill>
                  <a:srgbClr val="231F20"/>
                </a:solidFill>
                <a:latin typeface="Lucida Sans"/>
                <a:cs typeface="Lucida Sans"/>
              </a:rPr>
              <a:t>„Geschichtsbewusstsein“ </a:t>
            </a:r>
            <a:r>
              <a:rPr sz="900" spc="-25" dirty="0">
                <a:solidFill>
                  <a:srgbClr val="231F20"/>
                </a:solidFill>
                <a:latin typeface="Lucida Sans"/>
                <a:cs typeface="Lucida Sans"/>
              </a:rPr>
              <a:t>zu entwickeln (wesentlich sind die </a:t>
            </a:r>
            <a:r>
              <a:rPr sz="900" spc="-30" dirty="0">
                <a:solidFill>
                  <a:srgbClr val="231F20"/>
                </a:solidFill>
                <a:latin typeface="Lucida Sans"/>
                <a:cs typeface="Lucida Sans"/>
              </a:rPr>
              <a:t>Konzepte 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von</a:t>
            </a:r>
            <a:r>
              <a:rPr sz="900" spc="-12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JEISMANN</a:t>
            </a:r>
            <a:r>
              <a:rPr sz="900" spc="-1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Lucida Sans"/>
                <a:cs typeface="Lucida Sans"/>
              </a:rPr>
              <a:t>mit</a:t>
            </a:r>
            <a:r>
              <a:rPr sz="900" spc="-10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der</a:t>
            </a:r>
            <a:r>
              <a:rPr sz="900" spc="-1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Unterscheidung</a:t>
            </a:r>
            <a:r>
              <a:rPr sz="900" spc="-1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von</a:t>
            </a:r>
            <a:r>
              <a:rPr sz="900" spc="-1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Analyse</a:t>
            </a:r>
            <a:r>
              <a:rPr sz="900" spc="-12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dirty="0">
                <a:solidFill>
                  <a:srgbClr val="231F20"/>
                </a:solidFill>
                <a:latin typeface="Lucida Sans"/>
                <a:cs typeface="Lucida Sans"/>
              </a:rPr>
              <a:t>–</a:t>
            </a:r>
            <a:r>
              <a:rPr sz="900" spc="-1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Sachurteil</a:t>
            </a:r>
            <a:r>
              <a:rPr sz="900" spc="-114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dirty="0">
                <a:solidFill>
                  <a:srgbClr val="231F20"/>
                </a:solidFill>
                <a:latin typeface="Lucida Sans"/>
                <a:cs typeface="Lucida Sans"/>
              </a:rPr>
              <a:t>–</a:t>
            </a:r>
            <a:r>
              <a:rPr sz="900" spc="-1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Lucida Sans"/>
                <a:cs typeface="Lucida Sans"/>
              </a:rPr>
              <a:t>Wer-  </a:t>
            </a:r>
            <a:r>
              <a:rPr sz="900" spc="-30" dirty="0">
                <a:solidFill>
                  <a:srgbClr val="231F20"/>
                </a:solidFill>
                <a:latin typeface="Lucida Sans"/>
                <a:cs typeface="Lucida Sans"/>
              </a:rPr>
              <a:t>tung</a:t>
            </a:r>
            <a:r>
              <a:rPr sz="900" spc="-10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30" dirty="0">
                <a:solidFill>
                  <a:srgbClr val="231F20"/>
                </a:solidFill>
                <a:latin typeface="Lucida Sans"/>
                <a:cs typeface="Lucida Sans"/>
              </a:rPr>
              <a:t>und</a:t>
            </a:r>
            <a:r>
              <a:rPr sz="900" spc="-10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Lucida Sans"/>
                <a:cs typeface="Lucida Sans"/>
              </a:rPr>
              <a:t>von</a:t>
            </a:r>
            <a:r>
              <a:rPr sz="900" spc="-12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Lucida Sans"/>
                <a:cs typeface="Lucida Sans"/>
              </a:rPr>
              <a:t>Pandel</a:t>
            </a:r>
            <a:r>
              <a:rPr sz="900" spc="-11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Lucida Sans"/>
                <a:cs typeface="Lucida Sans"/>
              </a:rPr>
              <a:t>mit</a:t>
            </a:r>
            <a:r>
              <a:rPr sz="900" spc="-10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30" dirty="0">
                <a:solidFill>
                  <a:srgbClr val="231F20"/>
                </a:solidFill>
                <a:latin typeface="Lucida Sans"/>
                <a:cs typeface="Lucida Sans"/>
              </a:rPr>
              <a:t>sieben</a:t>
            </a:r>
            <a:r>
              <a:rPr sz="900" spc="-114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30" dirty="0">
                <a:solidFill>
                  <a:srgbClr val="231F20"/>
                </a:solidFill>
                <a:latin typeface="Lucida Sans"/>
                <a:cs typeface="Lucida Sans"/>
              </a:rPr>
              <a:t>Dimensionen,</a:t>
            </a:r>
            <a:r>
              <a:rPr sz="900" spc="-11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20" dirty="0">
                <a:solidFill>
                  <a:srgbClr val="231F20"/>
                </a:solidFill>
                <a:latin typeface="Lucida Sans"/>
                <a:cs typeface="Lucida Sans"/>
              </a:rPr>
              <a:t>die</a:t>
            </a:r>
            <a:r>
              <a:rPr sz="900" spc="-114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30" dirty="0">
                <a:solidFill>
                  <a:srgbClr val="231F20"/>
                </a:solidFill>
                <a:latin typeface="Lucida Sans"/>
                <a:cs typeface="Lucida Sans"/>
              </a:rPr>
              <a:t>durch</a:t>
            </a:r>
            <a:r>
              <a:rPr sz="900" spc="-11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30" dirty="0">
                <a:solidFill>
                  <a:srgbClr val="231F20"/>
                </a:solidFill>
                <a:latin typeface="Lucida Sans"/>
                <a:cs typeface="Lucida Sans"/>
              </a:rPr>
              <a:t>entsprechende 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Doppelkategorien beschrieben</a:t>
            </a:r>
            <a:r>
              <a:rPr sz="900" spc="-12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wurden).</a:t>
            </a:r>
            <a:endParaRPr sz="900">
              <a:latin typeface="Lucida Sans"/>
              <a:cs typeface="Lucida Sans"/>
            </a:endParaRPr>
          </a:p>
          <a:p>
            <a:pPr marL="12700" marR="5080" algn="just">
              <a:lnSpc>
                <a:spcPct val="102200"/>
              </a:lnSpc>
              <a:spcBef>
                <a:spcPts val="525"/>
              </a:spcBef>
            </a:pP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Maßgeblich</a:t>
            </a:r>
            <a:r>
              <a:rPr sz="900" spc="-18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dirty="0">
                <a:solidFill>
                  <a:srgbClr val="231F20"/>
                </a:solidFill>
                <a:latin typeface="Lucida Sans"/>
                <a:cs typeface="Lucida Sans"/>
              </a:rPr>
              <a:t>für</a:t>
            </a:r>
            <a:r>
              <a:rPr sz="900" spc="-17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den</a:t>
            </a:r>
            <a:r>
              <a:rPr sz="900" spc="-19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Kompetenzbegriff</a:t>
            </a:r>
            <a:r>
              <a:rPr sz="900" spc="-18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ist</a:t>
            </a:r>
            <a:r>
              <a:rPr sz="900" spc="-18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die</a:t>
            </a:r>
            <a:r>
              <a:rPr sz="900" spc="-17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Definition</a:t>
            </a:r>
            <a:r>
              <a:rPr sz="900" spc="-18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nach</a:t>
            </a:r>
            <a:r>
              <a:rPr sz="900" spc="-18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WEINERT  </a:t>
            </a:r>
            <a:r>
              <a:rPr sz="900" spc="-30" dirty="0">
                <a:solidFill>
                  <a:srgbClr val="231F20"/>
                </a:solidFill>
                <a:latin typeface="Lucida Sans"/>
                <a:cs typeface="Lucida Sans"/>
              </a:rPr>
              <a:t>(2001). </a:t>
            </a:r>
            <a:r>
              <a:rPr sz="900" spc="-25" dirty="0">
                <a:solidFill>
                  <a:srgbClr val="231F20"/>
                </a:solidFill>
                <a:latin typeface="Lucida Sans"/>
                <a:cs typeface="Lucida Sans"/>
              </a:rPr>
              <a:t>Die </a:t>
            </a:r>
            <a:r>
              <a:rPr sz="900" spc="-30" dirty="0">
                <a:solidFill>
                  <a:srgbClr val="231F20"/>
                </a:solidFill>
                <a:latin typeface="Lucida Sans"/>
                <a:cs typeface="Lucida Sans"/>
              </a:rPr>
              <a:t>Kompetenzen </a:t>
            </a:r>
            <a:r>
              <a:rPr sz="900" spc="-25" dirty="0">
                <a:solidFill>
                  <a:srgbClr val="231F20"/>
                </a:solidFill>
                <a:latin typeface="Lucida Sans"/>
                <a:cs typeface="Lucida Sans"/>
              </a:rPr>
              <a:t>vereinigen </a:t>
            </a:r>
            <a:r>
              <a:rPr sz="900" spc="-30" dirty="0">
                <a:solidFill>
                  <a:srgbClr val="231F20"/>
                </a:solidFill>
                <a:latin typeface="Lucida Sans"/>
                <a:cs typeface="Lucida Sans"/>
              </a:rPr>
              <a:t>nach WEINERT Fähigkeit, Wissen,  Verstehen,</a:t>
            </a:r>
            <a:r>
              <a:rPr sz="900" spc="-8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30" dirty="0">
                <a:solidFill>
                  <a:srgbClr val="231F20"/>
                </a:solidFill>
                <a:latin typeface="Lucida Sans"/>
                <a:cs typeface="Lucida Sans"/>
              </a:rPr>
              <a:t>Können,</a:t>
            </a:r>
            <a:r>
              <a:rPr sz="900" spc="-9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Lucida Sans"/>
                <a:cs typeface="Lucida Sans"/>
              </a:rPr>
              <a:t>Handeln,</a:t>
            </a:r>
            <a:r>
              <a:rPr sz="900" spc="-9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30" dirty="0">
                <a:solidFill>
                  <a:srgbClr val="231F20"/>
                </a:solidFill>
                <a:latin typeface="Lucida Sans"/>
                <a:cs typeface="Lucida Sans"/>
              </a:rPr>
              <a:t>Erfahrung</a:t>
            </a:r>
            <a:r>
              <a:rPr sz="900" spc="-7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30" dirty="0">
                <a:solidFill>
                  <a:srgbClr val="231F20"/>
                </a:solidFill>
                <a:latin typeface="Lucida Sans"/>
                <a:cs typeface="Lucida Sans"/>
              </a:rPr>
              <a:t>und</a:t>
            </a:r>
            <a:r>
              <a:rPr sz="900" spc="-8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Lucida Sans"/>
                <a:cs typeface="Lucida Sans"/>
              </a:rPr>
              <a:t>Motivation.</a:t>
            </a:r>
            <a:r>
              <a:rPr sz="900" spc="-8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Lucida Sans"/>
                <a:cs typeface="Lucida Sans"/>
              </a:rPr>
              <a:t>Sie</a:t>
            </a:r>
            <a:r>
              <a:rPr sz="900" spc="-8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Lucida Sans"/>
                <a:cs typeface="Lucida Sans"/>
              </a:rPr>
              <a:t>sind</a:t>
            </a:r>
            <a:r>
              <a:rPr sz="900" spc="-10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30" dirty="0">
                <a:solidFill>
                  <a:srgbClr val="231F20"/>
                </a:solidFill>
                <a:latin typeface="Lucida Sans"/>
                <a:cs typeface="Lucida Sans"/>
              </a:rPr>
              <a:t>domä-  </a:t>
            </a:r>
            <a:r>
              <a:rPr sz="900" spc="-25" dirty="0">
                <a:solidFill>
                  <a:srgbClr val="231F20"/>
                </a:solidFill>
                <a:latin typeface="Lucida Sans"/>
                <a:cs typeface="Lucida Sans"/>
              </a:rPr>
              <a:t>nenspezifisch,</a:t>
            </a:r>
            <a:r>
              <a:rPr sz="900" spc="-1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Lucida Sans"/>
                <a:cs typeface="Lucida Sans"/>
              </a:rPr>
              <a:t>schülerorientiert</a:t>
            </a:r>
            <a:r>
              <a:rPr sz="900" spc="-1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30" dirty="0">
                <a:solidFill>
                  <a:srgbClr val="231F20"/>
                </a:solidFill>
                <a:latin typeface="Lucida Sans"/>
                <a:cs typeface="Lucida Sans"/>
              </a:rPr>
              <a:t>und</a:t>
            </a:r>
            <a:r>
              <a:rPr sz="900" spc="-1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30" dirty="0">
                <a:solidFill>
                  <a:srgbClr val="231F20"/>
                </a:solidFill>
                <a:latin typeface="Lucida Sans"/>
                <a:cs typeface="Lucida Sans"/>
              </a:rPr>
              <a:t>müssen</a:t>
            </a:r>
            <a:r>
              <a:rPr sz="900" spc="-1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Lucida Sans"/>
                <a:cs typeface="Lucida Sans"/>
              </a:rPr>
              <a:t>sich</a:t>
            </a:r>
            <a:r>
              <a:rPr sz="900" spc="-14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Lucida Sans"/>
                <a:cs typeface="Lucida Sans"/>
              </a:rPr>
              <a:t>situativ</a:t>
            </a:r>
            <a:r>
              <a:rPr sz="900" spc="-14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35" dirty="0">
                <a:solidFill>
                  <a:srgbClr val="231F20"/>
                </a:solidFill>
                <a:latin typeface="Lucida Sans"/>
                <a:cs typeface="Lucida Sans"/>
              </a:rPr>
              <a:t>bewähren,</a:t>
            </a:r>
            <a:r>
              <a:rPr sz="900" spc="-12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30" dirty="0">
                <a:solidFill>
                  <a:srgbClr val="231F20"/>
                </a:solidFill>
                <a:latin typeface="Lucida Sans"/>
                <a:cs typeface="Lucida Sans"/>
              </a:rPr>
              <a:t>d.</a:t>
            </a:r>
            <a:r>
              <a:rPr sz="900" spc="-1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80" dirty="0">
                <a:solidFill>
                  <a:srgbClr val="231F20"/>
                </a:solidFill>
                <a:latin typeface="Lucida Sans"/>
                <a:cs typeface="Lucida Sans"/>
              </a:rPr>
              <a:t>h. 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sie</a:t>
            </a:r>
            <a:r>
              <a:rPr sz="900" spc="-9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zeigen</a:t>
            </a:r>
            <a:r>
              <a:rPr sz="900" spc="-114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sich</a:t>
            </a:r>
            <a:r>
              <a:rPr sz="900" spc="-8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in</a:t>
            </a:r>
            <a:r>
              <a:rPr sz="900" spc="-10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der</a:t>
            </a:r>
            <a:r>
              <a:rPr sz="900" spc="-10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Bewältigung</a:t>
            </a:r>
            <a:r>
              <a:rPr sz="900" spc="-11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von</a:t>
            </a:r>
            <a:r>
              <a:rPr sz="900" spc="-10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konkreten</a:t>
            </a:r>
            <a:r>
              <a:rPr sz="900" spc="-11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Situationen.</a:t>
            </a:r>
            <a:endParaRPr sz="900">
              <a:latin typeface="Lucida Sans"/>
              <a:cs typeface="Lucida Sans"/>
            </a:endParaRPr>
          </a:p>
          <a:p>
            <a:pPr marL="12700" marR="31115">
              <a:lnSpc>
                <a:spcPct val="101899"/>
              </a:lnSpc>
              <a:spcBef>
                <a:spcPts val="545"/>
              </a:spcBef>
            </a:pPr>
            <a:r>
              <a:rPr sz="900" spc="-25" dirty="0">
                <a:solidFill>
                  <a:srgbClr val="231F20"/>
                </a:solidFill>
                <a:latin typeface="Lucida Sans"/>
                <a:cs typeface="Lucida Sans"/>
              </a:rPr>
              <a:t>Innerhalb</a:t>
            </a:r>
            <a:r>
              <a:rPr sz="900" spc="-1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30" dirty="0">
                <a:solidFill>
                  <a:srgbClr val="231F20"/>
                </a:solidFill>
                <a:latin typeface="Lucida Sans"/>
                <a:cs typeface="Lucida Sans"/>
              </a:rPr>
              <a:t>der</a:t>
            </a:r>
            <a:r>
              <a:rPr sz="900" spc="-1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Lucida Sans"/>
                <a:cs typeface="Lucida Sans"/>
              </a:rPr>
              <a:t>Geschichtsdidaktik</a:t>
            </a:r>
            <a:r>
              <a:rPr sz="900" spc="-1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30" dirty="0">
                <a:solidFill>
                  <a:srgbClr val="231F20"/>
                </a:solidFill>
                <a:latin typeface="Lucida Sans"/>
                <a:cs typeface="Lucida Sans"/>
              </a:rPr>
              <a:t>wurden</a:t>
            </a:r>
            <a:r>
              <a:rPr sz="900" spc="-1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30" dirty="0">
                <a:solidFill>
                  <a:srgbClr val="231F20"/>
                </a:solidFill>
                <a:latin typeface="Lucida Sans"/>
                <a:cs typeface="Lucida Sans"/>
              </a:rPr>
              <a:t>verschiedene</a:t>
            </a:r>
            <a:r>
              <a:rPr sz="900" spc="-1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Lucida Sans"/>
                <a:cs typeface="Lucida Sans"/>
              </a:rPr>
              <a:t>fachspezifische  </a:t>
            </a:r>
            <a:r>
              <a:rPr sz="900" spc="-30" dirty="0">
                <a:solidFill>
                  <a:srgbClr val="231F20"/>
                </a:solidFill>
                <a:latin typeface="Lucida Sans"/>
                <a:cs typeface="Lucida Sans"/>
              </a:rPr>
              <a:t>Kompetenzmodelle</a:t>
            </a:r>
            <a:r>
              <a:rPr sz="900" spc="-1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Lucida Sans"/>
                <a:cs typeface="Lucida Sans"/>
              </a:rPr>
              <a:t>entwickelt,</a:t>
            </a:r>
            <a:r>
              <a:rPr sz="900" spc="-1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30" dirty="0">
                <a:solidFill>
                  <a:srgbClr val="231F20"/>
                </a:solidFill>
                <a:latin typeface="Lucida Sans"/>
                <a:cs typeface="Lucida Sans"/>
              </a:rPr>
              <a:t>über</a:t>
            </a:r>
            <a:r>
              <a:rPr sz="900" spc="-1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20" dirty="0">
                <a:solidFill>
                  <a:srgbClr val="231F20"/>
                </a:solidFill>
                <a:latin typeface="Lucida Sans"/>
                <a:cs typeface="Lucida Sans"/>
              </a:rPr>
              <a:t>die</a:t>
            </a:r>
            <a:r>
              <a:rPr sz="900" spc="-1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Lucida Sans"/>
                <a:cs typeface="Lucida Sans"/>
              </a:rPr>
              <a:t>jedoch</a:t>
            </a:r>
            <a:r>
              <a:rPr sz="900" spc="-14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Lucida Sans"/>
                <a:cs typeface="Lucida Sans"/>
              </a:rPr>
              <a:t>keine</a:t>
            </a:r>
            <a:r>
              <a:rPr sz="900" spc="-1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30" dirty="0">
                <a:solidFill>
                  <a:srgbClr val="231F20"/>
                </a:solidFill>
                <a:latin typeface="Lucida Sans"/>
                <a:cs typeface="Lucida Sans"/>
              </a:rPr>
              <a:t>Einigung</a:t>
            </a:r>
            <a:r>
              <a:rPr sz="900" spc="-12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30" dirty="0">
                <a:solidFill>
                  <a:srgbClr val="231F20"/>
                </a:solidFill>
                <a:latin typeface="Lucida Sans"/>
                <a:cs typeface="Lucida Sans"/>
              </a:rPr>
              <a:t>herrscht.  </a:t>
            </a:r>
            <a:r>
              <a:rPr sz="900" dirty="0">
                <a:solidFill>
                  <a:srgbClr val="231F20"/>
                </a:solidFill>
                <a:latin typeface="Lucida Sans"/>
                <a:cs typeface="Lucida Sans"/>
              </a:rPr>
              <a:t>Es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stehen </a:t>
            </a:r>
            <a:r>
              <a:rPr sz="900" dirty="0">
                <a:solidFill>
                  <a:srgbClr val="231F20"/>
                </a:solidFill>
                <a:latin typeface="Lucida Sans"/>
                <a:cs typeface="Lucida Sans"/>
              </a:rPr>
              <a:t>also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verschiedene Konzepte nebeneinander. </a:t>
            </a:r>
            <a:r>
              <a:rPr sz="900" dirty="0">
                <a:solidFill>
                  <a:srgbClr val="231F20"/>
                </a:solidFill>
                <a:latin typeface="Lucida Sans"/>
                <a:cs typeface="Lucida Sans"/>
              </a:rPr>
              <a:t>Für das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hier  </a:t>
            </a:r>
            <a:r>
              <a:rPr sz="900" spc="-25" dirty="0">
                <a:solidFill>
                  <a:srgbClr val="231F20"/>
                </a:solidFill>
                <a:latin typeface="Lucida Sans"/>
                <a:cs typeface="Lucida Sans"/>
              </a:rPr>
              <a:t>vorgestellte</a:t>
            </a:r>
            <a:r>
              <a:rPr sz="900" spc="-8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Lucida Sans"/>
                <a:cs typeface="Lucida Sans"/>
              </a:rPr>
              <a:t>Beispiel</a:t>
            </a:r>
            <a:r>
              <a:rPr sz="900" spc="-7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30" dirty="0">
                <a:solidFill>
                  <a:srgbClr val="231F20"/>
                </a:solidFill>
                <a:latin typeface="Lucida Sans"/>
                <a:cs typeface="Lucida Sans"/>
              </a:rPr>
              <a:t>wurde</a:t>
            </a:r>
            <a:r>
              <a:rPr sz="900" spc="-8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35" dirty="0">
                <a:solidFill>
                  <a:srgbClr val="231F20"/>
                </a:solidFill>
                <a:latin typeface="Lucida Sans"/>
                <a:cs typeface="Lucida Sans"/>
              </a:rPr>
              <a:t>das</a:t>
            </a:r>
            <a:r>
              <a:rPr sz="900" spc="-8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30" dirty="0">
                <a:solidFill>
                  <a:srgbClr val="231F20"/>
                </a:solidFill>
                <a:latin typeface="Lucida Sans"/>
                <a:cs typeface="Lucida Sans"/>
              </a:rPr>
              <a:t>FUER-Kompetenzmodell</a:t>
            </a:r>
            <a:r>
              <a:rPr sz="900" spc="-7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30" dirty="0">
                <a:solidFill>
                  <a:srgbClr val="231F20"/>
                </a:solidFill>
                <a:latin typeface="Lucida Sans"/>
                <a:cs typeface="Lucida Sans"/>
              </a:rPr>
              <a:t>ausgewählt.</a:t>
            </a:r>
            <a:r>
              <a:rPr sz="900" spc="-7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20" dirty="0">
                <a:solidFill>
                  <a:srgbClr val="231F20"/>
                </a:solidFill>
                <a:latin typeface="Lucida Sans"/>
                <a:cs typeface="Lucida Sans"/>
              </a:rPr>
              <a:t>Es  stellt,</a:t>
            </a:r>
            <a:r>
              <a:rPr sz="900" spc="-9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30" dirty="0">
                <a:solidFill>
                  <a:srgbClr val="231F20"/>
                </a:solidFill>
                <a:latin typeface="Lucida Sans"/>
                <a:cs typeface="Lucida Sans"/>
              </a:rPr>
              <a:t>wie</a:t>
            </a:r>
            <a:r>
              <a:rPr sz="900" spc="-10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Lucida Sans"/>
                <a:cs typeface="Lucida Sans"/>
              </a:rPr>
              <a:t>einige</a:t>
            </a:r>
            <a:r>
              <a:rPr sz="900" spc="-9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30" dirty="0">
                <a:solidFill>
                  <a:srgbClr val="231F20"/>
                </a:solidFill>
                <a:latin typeface="Lucida Sans"/>
                <a:cs typeface="Lucida Sans"/>
              </a:rPr>
              <a:t>weitere</a:t>
            </a:r>
            <a:r>
              <a:rPr sz="900" spc="-10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30" dirty="0">
                <a:solidFill>
                  <a:srgbClr val="231F20"/>
                </a:solidFill>
                <a:latin typeface="Lucida Sans"/>
                <a:cs typeface="Lucida Sans"/>
              </a:rPr>
              <a:t>Modell</a:t>
            </a:r>
            <a:r>
              <a:rPr sz="900" spc="-9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30" dirty="0">
                <a:solidFill>
                  <a:srgbClr val="231F20"/>
                </a:solidFill>
                <a:latin typeface="Lucida Sans"/>
                <a:cs typeface="Lucida Sans"/>
              </a:rPr>
              <a:t>auch,</a:t>
            </a:r>
            <a:r>
              <a:rPr sz="900" spc="-9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30" dirty="0">
                <a:solidFill>
                  <a:srgbClr val="231F20"/>
                </a:solidFill>
                <a:latin typeface="Lucida Sans"/>
                <a:cs typeface="Lucida Sans"/>
              </a:rPr>
              <a:t>das</a:t>
            </a:r>
            <a:r>
              <a:rPr sz="900" spc="-10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30" dirty="0">
                <a:solidFill>
                  <a:srgbClr val="231F20"/>
                </a:solidFill>
                <a:latin typeface="Lucida Sans"/>
                <a:cs typeface="Lucida Sans"/>
              </a:rPr>
              <a:t>Geschichtsbewusstsein</a:t>
            </a:r>
            <a:r>
              <a:rPr sz="900" spc="-10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20" dirty="0">
                <a:solidFill>
                  <a:srgbClr val="231F20"/>
                </a:solidFill>
                <a:latin typeface="Lucida Sans"/>
                <a:cs typeface="Lucida Sans"/>
              </a:rPr>
              <a:t>als</a:t>
            </a:r>
            <a:r>
              <a:rPr sz="900" spc="-10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30" dirty="0">
                <a:solidFill>
                  <a:srgbClr val="231F20"/>
                </a:solidFill>
                <a:latin typeface="Lucida Sans"/>
                <a:cs typeface="Lucida Sans"/>
              </a:rPr>
              <a:t>zu</a:t>
            </a:r>
            <a:endParaRPr sz="900">
              <a:latin typeface="Lucida Sans"/>
              <a:cs typeface="Lucida San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409253" y="1887766"/>
            <a:ext cx="3771900" cy="267906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01899"/>
              </a:lnSpc>
              <a:spcBef>
                <a:spcPts val="80"/>
              </a:spcBef>
            </a:pP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entwickelndes</a:t>
            </a:r>
            <a:r>
              <a:rPr sz="900" spc="-14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Ziel</a:t>
            </a:r>
            <a:r>
              <a:rPr sz="900" spc="-14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in</a:t>
            </a:r>
            <a:r>
              <a:rPr sz="900" spc="-1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den</a:t>
            </a:r>
            <a:r>
              <a:rPr sz="900" spc="-1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Mittelpunkt</a:t>
            </a:r>
            <a:r>
              <a:rPr sz="900" spc="-14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(FUER:</a:t>
            </a:r>
            <a:r>
              <a:rPr sz="900" spc="-1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Förderung</a:t>
            </a:r>
            <a:r>
              <a:rPr sz="900" spc="-1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und</a:t>
            </a:r>
            <a:r>
              <a:rPr sz="900" spc="-1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Entwick-  </a:t>
            </a:r>
            <a:r>
              <a:rPr sz="900" spc="-25" dirty="0">
                <a:solidFill>
                  <a:srgbClr val="231F20"/>
                </a:solidFill>
                <a:latin typeface="Lucida Sans"/>
                <a:cs typeface="Lucida Sans"/>
              </a:rPr>
              <a:t>lung</a:t>
            </a:r>
            <a:r>
              <a:rPr sz="900" spc="-1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Lucida Sans"/>
                <a:cs typeface="Lucida Sans"/>
              </a:rPr>
              <a:t>eines</a:t>
            </a:r>
            <a:r>
              <a:rPr sz="900" spc="-1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Lucida Sans"/>
                <a:cs typeface="Lucida Sans"/>
              </a:rPr>
              <a:t>reflektierten</a:t>
            </a:r>
            <a:r>
              <a:rPr sz="900" spc="-1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30" dirty="0">
                <a:solidFill>
                  <a:srgbClr val="231F20"/>
                </a:solidFill>
                <a:latin typeface="Lucida Sans"/>
                <a:cs typeface="Lucida Sans"/>
              </a:rPr>
              <a:t>und</a:t>
            </a:r>
            <a:r>
              <a:rPr sz="900" spc="-1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Lucida Sans"/>
                <a:cs typeface="Lucida Sans"/>
              </a:rPr>
              <a:t>[selbst-]reflexiven</a:t>
            </a:r>
            <a:r>
              <a:rPr sz="900" spc="-1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30" dirty="0">
                <a:solidFill>
                  <a:srgbClr val="231F20"/>
                </a:solidFill>
                <a:latin typeface="Lucida Sans"/>
                <a:cs typeface="Lucida Sans"/>
              </a:rPr>
              <a:t>Geschichtsbewusstseins).  </a:t>
            </a:r>
            <a:r>
              <a:rPr sz="900" spc="-20" dirty="0">
                <a:solidFill>
                  <a:srgbClr val="231F20"/>
                </a:solidFill>
                <a:latin typeface="Lucida Sans"/>
                <a:cs typeface="Lucida Sans"/>
              </a:rPr>
              <a:t>In </a:t>
            </a:r>
            <a:r>
              <a:rPr sz="900" spc="-30" dirty="0">
                <a:solidFill>
                  <a:srgbClr val="231F20"/>
                </a:solidFill>
                <a:latin typeface="Lucida Sans"/>
                <a:cs typeface="Lucida Sans"/>
              </a:rPr>
              <a:t>diesem Strukturmodell wird </a:t>
            </a:r>
            <a:r>
              <a:rPr sz="900" spc="-25" dirty="0">
                <a:solidFill>
                  <a:srgbClr val="231F20"/>
                </a:solidFill>
                <a:latin typeface="Lucida Sans"/>
                <a:cs typeface="Lucida Sans"/>
              </a:rPr>
              <a:t>von </a:t>
            </a:r>
            <a:r>
              <a:rPr sz="900" spc="-20" dirty="0">
                <a:solidFill>
                  <a:srgbClr val="231F20"/>
                </a:solidFill>
                <a:latin typeface="Lucida Sans"/>
                <a:cs typeface="Lucida Sans"/>
              </a:rPr>
              <a:t>vier </a:t>
            </a:r>
            <a:r>
              <a:rPr sz="900" spc="-30" dirty="0">
                <a:solidFill>
                  <a:srgbClr val="231F20"/>
                </a:solidFill>
                <a:latin typeface="Lucida Sans"/>
                <a:cs typeface="Lucida Sans"/>
              </a:rPr>
              <a:t>Kompetenzen ausgegangen, </a:t>
            </a:r>
            <a:r>
              <a:rPr sz="900" spc="-20" dirty="0">
                <a:solidFill>
                  <a:srgbClr val="231F20"/>
                </a:solidFill>
                <a:latin typeface="Lucida Sans"/>
                <a:cs typeface="Lucida Sans"/>
              </a:rPr>
              <a:t>die  </a:t>
            </a:r>
            <a:r>
              <a:rPr sz="900" dirty="0">
                <a:solidFill>
                  <a:srgbClr val="231F20"/>
                </a:solidFill>
                <a:latin typeface="Lucida Sans"/>
                <a:cs typeface="Lucida Sans"/>
              </a:rPr>
              <a:t>den</a:t>
            </a:r>
            <a:r>
              <a:rPr sz="900" spc="-18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Vorgang</a:t>
            </a:r>
            <a:r>
              <a:rPr sz="900" spc="-18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historischen</a:t>
            </a:r>
            <a:r>
              <a:rPr sz="900" spc="-17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dirty="0">
                <a:solidFill>
                  <a:srgbClr val="231F20"/>
                </a:solidFill>
                <a:latin typeface="Lucida Sans"/>
                <a:cs typeface="Lucida Sans"/>
              </a:rPr>
              <a:t>Lernenskonstituieren.</a:t>
            </a:r>
            <a:r>
              <a:rPr sz="900" spc="-20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Da</a:t>
            </a:r>
            <a:r>
              <a:rPr sz="900" spc="-18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sich</a:t>
            </a:r>
            <a:r>
              <a:rPr sz="900" spc="-17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dirty="0">
                <a:solidFill>
                  <a:srgbClr val="231F20"/>
                </a:solidFill>
                <a:latin typeface="Lucida Sans"/>
                <a:cs typeface="Lucida Sans"/>
              </a:rPr>
              <a:t>der</a:t>
            </a:r>
            <a:r>
              <a:rPr sz="900" spc="-18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Lernpro-  zess</a:t>
            </a:r>
            <a:r>
              <a:rPr sz="900" spc="-17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aus</a:t>
            </a:r>
            <a:r>
              <a:rPr sz="900" spc="-16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der</a:t>
            </a:r>
            <a:r>
              <a:rPr sz="900" spc="-18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Lebenswelt</a:t>
            </a:r>
            <a:r>
              <a:rPr sz="900" spc="-1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der</a:t>
            </a:r>
            <a:r>
              <a:rPr sz="900" spc="-18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Schülerinnen</a:t>
            </a:r>
            <a:r>
              <a:rPr sz="900" spc="-18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dirty="0">
                <a:solidFill>
                  <a:srgbClr val="231F20"/>
                </a:solidFill>
                <a:latin typeface="Lucida Sans"/>
                <a:cs typeface="Lucida Sans"/>
              </a:rPr>
              <a:t>und</a:t>
            </a:r>
            <a:r>
              <a:rPr sz="900" spc="-19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Schüler</a:t>
            </a:r>
            <a:r>
              <a:rPr sz="900" spc="-18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5" dirty="0">
                <a:solidFill>
                  <a:srgbClr val="231F20"/>
                </a:solidFill>
                <a:latin typeface="Lucida Sans"/>
                <a:cs typeface="Lucida Sans"/>
              </a:rPr>
              <a:t>ergebensoll,</a:t>
            </a:r>
            <a:r>
              <a:rPr sz="900" spc="-19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ist  </a:t>
            </a:r>
            <a:r>
              <a:rPr sz="900" spc="-25" dirty="0">
                <a:solidFill>
                  <a:srgbClr val="231F20"/>
                </a:solidFill>
                <a:latin typeface="Lucida Sans"/>
                <a:cs typeface="Lucida Sans"/>
              </a:rPr>
              <a:t>eine sich </a:t>
            </a:r>
            <a:r>
              <a:rPr sz="900" spc="-30" dirty="0">
                <a:solidFill>
                  <a:srgbClr val="231F20"/>
                </a:solidFill>
                <a:latin typeface="Lucida Sans"/>
                <a:cs typeface="Lucida Sans"/>
              </a:rPr>
              <a:t>aus einem </a:t>
            </a:r>
            <a:r>
              <a:rPr sz="900" spc="-25" dirty="0">
                <a:solidFill>
                  <a:srgbClr val="231F20"/>
                </a:solidFill>
                <a:latin typeface="Lucida Sans"/>
                <a:cs typeface="Lucida Sans"/>
              </a:rPr>
              <a:t>„zeitlichen Orientierungs- </a:t>
            </a:r>
            <a:r>
              <a:rPr sz="900" spc="-30" dirty="0">
                <a:solidFill>
                  <a:srgbClr val="231F20"/>
                </a:solidFill>
                <a:latin typeface="Lucida Sans"/>
                <a:cs typeface="Lucida Sans"/>
              </a:rPr>
              <a:t>und Handlungsproblem“ 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ergebende</a:t>
            </a:r>
            <a:r>
              <a:rPr sz="900" spc="-18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historische</a:t>
            </a:r>
            <a:r>
              <a:rPr sz="900" spc="-18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5" dirty="0">
                <a:solidFill>
                  <a:srgbClr val="231F20"/>
                </a:solidFill>
                <a:latin typeface="Lucida Sans"/>
                <a:cs typeface="Lucida Sans"/>
              </a:rPr>
              <a:t>Fragedessen</a:t>
            </a:r>
            <a:r>
              <a:rPr sz="900" spc="-20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dirty="0">
                <a:solidFill>
                  <a:srgbClr val="231F20"/>
                </a:solidFill>
                <a:latin typeface="Lucida Sans"/>
                <a:cs typeface="Lucida Sans"/>
              </a:rPr>
              <a:t>Ausgangspunkt.</a:t>
            </a:r>
            <a:r>
              <a:rPr sz="900" spc="-19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Die</a:t>
            </a:r>
            <a:r>
              <a:rPr sz="900" spc="-17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Lösung</a:t>
            </a:r>
            <a:r>
              <a:rPr sz="900" spc="-18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des  </a:t>
            </a:r>
            <a:r>
              <a:rPr sz="900" spc="-30" dirty="0">
                <a:solidFill>
                  <a:srgbClr val="231F20"/>
                </a:solidFill>
                <a:latin typeface="Lucida Sans"/>
                <a:cs typeface="Lucida Sans"/>
              </a:rPr>
              <a:t>Problems</a:t>
            </a:r>
            <a:r>
              <a:rPr sz="900" spc="-12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Lucida Sans"/>
                <a:cs typeface="Lucida Sans"/>
              </a:rPr>
              <a:t>trägt</a:t>
            </a:r>
            <a:r>
              <a:rPr sz="900" spc="-11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Lucida Sans"/>
                <a:cs typeface="Lucida Sans"/>
              </a:rPr>
              <a:t>zur</a:t>
            </a:r>
            <a:r>
              <a:rPr sz="900" spc="-11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30" dirty="0">
                <a:solidFill>
                  <a:srgbClr val="231F20"/>
                </a:solidFill>
                <a:latin typeface="Lucida Sans"/>
                <a:cs typeface="Lucida Sans"/>
              </a:rPr>
              <a:t>Orientierung</a:t>
            </a:r>
            <a:r>
              <a:rPr sz="900" spc="-10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30" dirty="0">
                <a:solidFill>
                  <a:srgbClr val="231F20"/>
                </a:solidFill>
                <a:latin typeface="Lucida Sans"/>
                <a:cs typeface="Lucida Sans"/>
              </a:rPr>
              <a:t>und</a:t>
            </a:r>
            <a:r>
              <a:rPr sz="900" spc="-10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Lucida Sans"/>
                <a:cs typeface="Lucida Sans"/>
              </a:rPr>
              <a:t>damit</a:t>
            </a:r>
            <a:r>
              <a:rPr sz="900" spc="-114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Lucida Sans"/>
                <a:cs typeface="Lucida Sans"/>
              </a:rPr>
              <a:t>Identitätsbildung</a:t>
            </a:r>
            <a:r>
              <a:rPr sz="900" spc="-10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Lucida Sans"/>
                <a:cs typeface="Lucida Sans"/>
              </a:rPr>
              <a:t>bei.</a:t>
            </a:r>
            <a:r>
              <a:rPr sz="900" spc="-11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Lucida Sans"/>
                <a:cs typeface="Lucida Sans"/>
              </a:rPr>
              <a:t>Gefor- 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dert</a:t>
            </a:r>
            <a:r>
              <a:rPr sz="900" spc="-20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ist</a:t>
            </a:r>
            <a:r>
              <a:rPr sz="900" spc="-18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dirty="0">
                <a:solidFill>
                  <a:srgbClr val="231F20"/>
                </a:solidFill>
                <a:latin typeface="Lucida Sans"/>
                <a:cs typeface="Lucida Sans"/>
              </a:rPr>
              <a:t>also</a:t>
            </a:r>
            <a:r>
              <a:rPr sz="900" spc="-20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dirty="0">
                <a:solidFill>
                  <a:srgbClr val="231F20"/>
                </a:solidFill>
                <a:latin typeface="Lucida Sans"/>
                <a:cs typeface="Lucida Sans"/>
              </a:rPr>
              <a:t>zunächsteine</a:t>
            </a:r>
            <a:r>
              <a:rPr sz="900" spc="-19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historische</a:t>
            </a:r>
            <a:r>
              <a:rPr sz="900" spc="-19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dirty="0">
                <a:solidFill>
                  <a:srgbClr val="231F20"/>
                </a:solidFill>
                <a:latin typeface="Lucida Sans"/>
                <a:cs typeface="Lucida Sans"/>
              </a:rPr>
              <a:t>Fragekompetenz,d.</a:t>
            </a:r>
            <a:r>
              <a:rPr sz="900" spc="-19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10" dirty="0">
                <a:solidFill>
                  <a:srgbClr val="231F20"/>
                </a:solidFill>
                <a:latin typeface="Lucida Sans"/>
                <a:cs typeface="Lucida Sans"/>
              </a:rPr>
              <a:t>h.die</a:t>
            </a:r>
            <a:r>
              <a:rPr sz="900" spc="-18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Fähig-  </a:t>
            </a:r>
            <a:r>
              <a:rPr sz="900" dirty="0">
                <a:solidFill>
                  <a:srgbClr val="231F20"/>
                </a:solidFill>
                <a:latin typeface="Lucida Sans"/>
                <a:cs typeface="Lucida Sans"/>
              </a:rPr>
              <a:t>keit,</a:t>
            </a:r>
            <a:r>
              <a:rPr sz="900" spc="-19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dirty="0">
                <a:solidFill>
                  <a:srgbClr val="231F20"/>
                </a:solidFill>
                <a:latin typeface="Lucida Sans"/>
                <a:cs typeface="Lucida Sans"/>
              </a:rPr>
              <a:t>Fragen</a:t>
            </a:r>
            <a:r>
              <a:rPr sz="900" spc="-1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dirty="0">
                <a:solidFill>
                  <a:srgbClr val="231F20"/>
                </a:solidFill>
                <a:latin typeface="Lucida Sans"/>
                <a:cs typeface="Lucida Sans"/>
              </a:rPr>
              <a:t>an</a:t>
            </a:r>
            <a:r>
              <a:rPr sz="900" spc="-14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Lucida Sans"/>
                <a:cs typeface="Lucida Sans"/>
              </a:rPr>
              <a:t>die</a:t>
            </a:r>
            <a:r>
              <a:rPr sz="900" spc="-1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Geschichte</a:t>
            </a:r>
            <a:r>
              <a:rPr sz="900" spc="-1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Lucida Sans"/>
                <a:cs typeface="Lucida Sans"/>
              </a:rPr>
              <a:t>zu</a:t>
            </a:r>
            <a:r>
              <a:rPr sz="900" spc="-1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stellen.</a:t>
            </a:r>
            <a:r>
              <a:rPr sz="900" spc="-17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Die</a:t>
            </a:r>
            <a:r>
              <a:rPr sz="900" spc="-1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Beantwortung</a:t>
            </a:r>
            <a:r>
              <a:rPr sz="900" spc="-14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der</a:t>
            </a:r>
            <a:r>
              <a:rPr sz="900" spc="-16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Frage  </a:t>
            </a:r>
            <a:r>
              <a:rPr sz="900" spc="-25" dirty="0">
                <a:solidFill>
                  <a:srgbClr val="231F20"/>
                </a:solidFill>
                <a:latin typeface="Lucida Sans"/>
                <a:cs typeface="Lucida Sans"/>
              </a:rPr>
              <a:t>wird</a:t>
            </a:r>
            <a:r>
              <a:rPr sz="900" spc="-114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30" dirty="0">
                <a:solidFill>
                  <a:srgbClr val="231F20"/>
                </a:solidFill>
                <a:latin typeface="Lucida Sans"/>
                <a:cs typeface="Lucida Sans"/>
              </a:rPr>
              <a:t>durch</a:t>
            </a:r>
            <a:r>
              <a:rPr sz="900" spc="-114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30" dirty="0">
                <a:solidFill>
                  <a:srgbClr val="231F20"/>
                </a:solidFill>
                <a:latin typeface="Lucida Sans"/>
                <a:cs typeface="Lucida Sans"/>
              </a:rPr>
              <a:t>zwei</a:t>
            </a:r>
            <a:r>
              <a:rPr sz="900" spc="-12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30" dirty="0">
                <a:solidFill>
                  <a:srgbClr val="231F20"/>
                </a:solidFill>
                <a:latin typeface="Lucida Sans"/>
                <a:cs typeface="Lucida Sans"/>
              </a:rPr>
              <a:t>Operationen</a:t>
            </a:r>
            <a:r>
              <a:rPr sz="900" spc="-1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Lucida Sans"/>
                <a:cs typeface="Lucida Sans"/>
              </a:rPr>
              <a:t>bewerkstelligt:</a:t>
            </a:r>
            <a:r>
              <a:rPr sz="900" spc="-10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30" dirty="0">
                <a:solidFill>
                  <a:srgbClr val="231F20"/>
                </a:solidFill>
                <a:latin typeface="Lucida Sans"/>
                <a:cs typeface="Lucida Sans"/>
              </a:rPr>
              <a:t>bei</a:t>
            </a:r>
            <a:r>
              <a:rPr sz="900" spc="-12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Lucida Sans"/>
                <a:cs typeface="Lucida Sans"/>
              </a:rPr>
              <a:t>der</a:t>
            </a:r>
            <a:r>
              <a:rPr sz="900" spc="-114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30" dirty="0">
                <a:solidFill>
                  <a:srgbClr val="231F20"/>
                </a:solidFill>
                <a:latin typeface="Lucida Sans"/>
                <a:cs typeface="Lucida Sans"/>
              </a:rPr>
              <a:t>Rekonstruktion</a:t>
            </a:r>
            <a:r>
              <a:rPr sz="900" spc="-10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30" dirty="0">
                <a:solidFill>
                  <a:srgbClr val="231F20"/>
                </a:solidFill>
                <a:latin typeface="Lucida Sans"/>
                <a:cs typeface="Lucida Sans"/>
              </a:rPr>
              <a:t>wird  zunächst das </a:t>
            </a:r>
            <a:r>
              <a:rPr sz="900" spc="-25" dirty="0">
                <a:solidFill>
                  <a:srgbClr val="231F20"/>
                </a:solidFill>
                <a:latin typeface="Lucida Sans"/>
                <a:cs typeface="Lucida Sans"/>
              </a:rPr>
              <a:t>zur </a:t>
            </a:r>
            <a:r>
              <a:rPr sz="900" spc="-30" dirty="0">
                <a:solidFill>
                  <a:srgbClr val="231F20"/>
                </a:solidFill>
                <a:latin typeface="Lucida Sans"/>
                <a:cs typeface="Lucida Sans"/>
              </a:rPr>
              <a:t>Lösung </a:t>
            </a:r>
            <a:r>
              <a:rPr sz="900" spc="-25" dirty="0">
                <a:solidFill>
                  <a:srgbClr val="231F20"/>
                </a:solidFill>
                <a:latin typeface="Lucida Sans"/>
                <a:cs typeface="Lucida Sans"/>
              </a:rPr>
              <a:t>benötigte </a:t>
            </a:r>
            <a:r>
              <a:rPr sz="900" spc="-30" dirty="0">
                <a:solidFill>
                  <a:srgbClr val="231F20"/>
                </a:solidFill>
                <a:latin typeface="Lucida Sans"/>
                <a:cs typeface="Lucida Sans"/>
              </a:rPr>
              <a:t>Wissen gesammelt und </a:t>
            </a:r>
            <a:r>
              <a:rPr sz="900" spc="-25" dirty="0">
                <a:solidFill>
                  <a:srgbClr val="231F20"/>
                </a:solidFill>
                <a:latin typeface="Lucida Sans"/>
                <a:cs typeface="Lucida Sans"/>
              </a:rPr>
              <a:t>aufbereitet.  Benötigt</a:t>
            </a:r>
            <a:r>
              <a:rPr sz="900" spc="-12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30" dirty="0">
                <a:solidFill>
                  <a:srgbClr val="231F20"/>
                </a:solidFill>
                <a:latin typeface="Lucida Sans"/>
                <a:cs typeface="Lucida Sans"/>
              </a:rPr>
              <a:t>wird</a:t>
            </a:r>
            <a:r>
              <a:rPr sz="900" spc="-12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30" dirty="0">
                <a:solidFill>
                  <a:srgbClr val="231F20"/>
                </a:solidFill>
                <a:latin typeface="Lucida Sans"/>
                <a:cs typeface="Lucida Sans"/>
              </a:rPr>
              <a:t>dazu</a:t>
            </a:r>
            <a:r>
              <a:rPr sz="900" spc="-11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Lucida Sans"/>
                <a:cs typeface="Lucida Sans"/>
              </a:rPr>
              <a:t>historische</a:t>
            </a:r>
            <a:r>
              <a:rPr sz="900" spc="-10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30" dirty="0">
                <a:solidFill>
                  <a:srgbClr val="231F20"/>
                </a:solidFill>
                <a:latin typeface="Lucida Sans"/>
                <a:cs typeface="Lucida Sans"/>
              </a:rPr>
              <a:t>Sachkompetenz</a:t>
            </a:r>
            <a:r>
              <a:rPr sz="900" spc="-114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30" dirty="0">
                <a:solidFill>
                  <a:srgbClr val="231F20"/>
                </a:solidFill>
                <a:latin typeface="Lucida Sans"/>
                <a:cs typeface="Lucida Sans"/>
              </a:rPr>
              <a:t>(umfasst</a:t>
            </a:r>
            <a:r>
              <a:rPr sz="900" spc="-114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30" dirty="0">
                <a:solidFill>
                  <a:srgbClr val="231F20"/>
                </a:solidFill>
                <a:latin typeface="Lucida Sans"/>
                <a:cs typeface="Lucida Sans"/>
              </a:rPr>
              <a:t>das</a:t>
            </a:r>
            <a:r>
              <a:rPr sz="900" spc="-11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30" dirty="0">
                <a:solidFill>
                  <a:srgbClr val="231F20"/>
                </a:solidFill>
                <a:latin typeface="Lucida Sans"/>
                <a:cs typeface="Lucida Sans"/>
              </a:rPr>
              <a:t>Wissen)</a:t>
            </a:r>
            <a:r>
              <a:rPr sz="900" spc="-10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30" dirty="0">
                <a:solidFill>
                  <a:srgbClr val="231F20"/>
                </a:solidFill>
                <a:latin typeface="Lucida Sans"/>
                <a:cs typeface="Lucida Sans"/>
              </a:rPr>
              <a:t>und  </a:t>
            </a:r>
            <a:r>
              <a:rPr sz="900" spc="-25" dirty="0">
                <a:solidFill>
                  <a:srgbClr val="231F20"/>
                </a:solidFill>
                <a:latin typeface="Lucida Sans"/>
                <a:cs typeface="Lucida Sans"/>
              </a:rPr>
              <a:t>historische </a:t>
            </a:r>
            <a:r>
              <a:rPr sz="900" spc="-35" dirty="0">
                <a:solidFill>
                  <a:srgbClr val="231F20"/>
                </a:solidFill>
                <a:latin typeface="Lucida Sans"/>
                <a:cs typeface="Lucida Sans"/>
              </a:rPr>
              <a:t>Methodenkompetenz </a:t>
            </a:r>
            <a:r>
              <a:rPr sz="900" spc="-30" dirty="0">
                <a:solidFill>
                  <a:srgbClr val="231F20"/>
                </a:solidFill>
                <a:latin typeface="Lucida Sans"/>
                <a:cs typeface="Lucida Sans"/>
              </a:rPr>
              <a:t>(umfasst </a:t>
            </a:r>
            <a:r>
              <a:rPr sz="900" spc="-25" dirty="0">
                <a:solidFill>
                  <a:srgbClr val="231F20"/>
                </a:solidFill>
                <a:latin typeface="Lucida Sans"/>
                <a:cs typeface="Lucida Sans"/>
              </a:rPr>
              <a:t>die </a:t>
            </a:r>
            <a:r>
              <a:rPr sz="900" spc="-30" dirty="0">
                <a:solidFill>
                  <a:srgbClr val="231F20"/>
                </a:solidFill>
                <a:latin typeface="Lucida Sans"/>
                <a:cs typeface="Lucida Sans"/>
              </a:rPr>
              <a:t>notwendigen </a:t>
            </a:r>
            <a:r>
              <a:rPr sz="900" spc="-25" dirty="0">
                <a:solidFill>
                  <a:srgbClr val="231F20"/>
                </a:solidFill>
                <a:latin typeface="Lucida Sans"/>
                <a:cs typeface="Lucida Sans"/>
              </a:rPr>
              <a:t>fachspezifi-  </a:t>
            </a:r>
            <a:r>
              <a:rPr sz="900" spc="-30" dirty="0">
                <a:solidFill>
                  <a:srgbClr val="231F20"/>
                </a:solidFill>
                <a:latin typeface="Lucida Sans"/>
                <a:cs typeface="Lucida Sans"/>
              </a:rPr>
              <a:t>schen Verfahrensweisen). </a:t>
            </a:r>
            <a:r>
              <a:rPr sz="900" spc="-25" dirty="0">
                <a:solidFill>
                  <a:srgbClr val="231F20"/>
                </a:solidFill>
                <a:latin typeface="Lucida Sans"/>
                <a:cs typeface="Lucida Sans"/>
              </a:rPr>
              <a:t>Bei der </a:t>
            </a:r>
            <a:r>
              <a:rPr sz="900" spc="-30" dirty="0">
                <a:solidFill>
                  <a:srgbClr val="231F20"/>
                </a:solidFill>
                <a:latin typeface="Lucida Sans"/>
                <a:cs typeface="Lucida Sans"/>
              </a:rPr>
              <a:t>Dekonstruktion werden </a:t>
            </a:r>
            <a:r>
              <a:rPr sz="900" spc="-25" dirty="0">
                <a:solidFill>
                  <a:srgbClr val="231F20"/>
                </a:solidFill>
                <a:latin typeface="Lucida Sans"/>
                <a:cs typeface="Lucida Sans"/>
              </a:rPr>
              <a:t>bereits fertige  Darstellungen</a:t>
            </a:r>
            <a:r>
              <a:rPr sz="900" spc="-114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Lucida Sans"/>
                <a:cs typeface="Lucida Sans"/>
              </a:rPr>
              <a:t>historischer</a:t>
            </a:r>
            <a:r>
              <a:rPr sz="900" spc="-11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Lucida Sans"/>
                <a:cs typeface="Lucida Sans"/>
              </a:rPr>
              <a:t>Sachverhalte</a:t>
            </a:r>
            <a:r>
              <a:rPr sz="900" spc="-10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Lucida Sans"/>
                <a:cs typeface="Lucida Sans"/>
              </a:rPr>
              <a:t>kritisch</a:t>
            </a:r>
            <a:r>
              <a:rPr sz="900" spc="-11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30" dirty="0">
                <a:solidFill>
                  <a:srgbClr val="231F20"/>
                </a:solidFill>
                <a:latin typeface="Lucida Sans"/>
                <a:cs typeface="Lucida Sans"/>
              </a:rPr>
              <a:t>untersucht.</a:t>
            </a:r>
            <a:r>
              <a:rPr sz="900" spc="-10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Lucida Sans"/>
                <a:cs typeface="Lucida Sans"/>
              </a:rPr>
              <a:t>Mit</a:t>
            </a:r>
            <a:r>
              <a:rPr sz="900" spc="-10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Lucida Sans"/>
                <a:cs typeface="Lucida Sans"/>
              </a:rPr>
              <a:t>Hilfe</a:t>
            </a:r>
            <a:r>
              <a:rPr sz="900" spc="-10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0" dirty="0">
                <a:solidFill>
                  <a:srgbClr val="231F20"/>
                </a:solidFill>
                <a:latin typeface="Lucida Sans"/>
                <a:cs typeface="Lucida Sans"/>
              </a:rPr>
              <a:t>der  </a:t>
            </a:r>
            <a:r>
              <a:rPr sz="900" spc="-30" dirty="0">
                <a:solidFill>
                  <a:srgbClr val="231F20"/>
                </a:solidFill>
                <a:latin typeface="Lucida Sans"/>
                <a:cs typeface="Lucida Sans"/>
              </a:rPr>
              <a:t>Orientierungskompetenz können </a:t>
            </a:r>
            <a:r>
              <a:rPr sz="900" spc="-20" dirty="0">
                <a:solidFill>
                  <a:srgbClr val="231F20"/>
                </a:solidFill>
                <a:latin typeface="Lucida Sans"/>
                <a:cs typeface="Lucida Sans"/>
              </a:rPr>
              <a:t>die </a:t>
            </a:r>
            <a:r>
              <a:rPr sz="900" spc="-30" dirty="0">
                <a:solidFill>
                  <a:srgbClr val="231F20"/>
                </a:solidFill>
                <a:latin typeface="Lucida Sans"/>
                <a:cs typeface="Lucida Sans"/>
              </a:rPr>
              <a:t>durch den Lernprozess erworbe-  nen </a:t>
            </a:r>
            <a:r>
              <a:rPr sz="900" spc="-25" dirty="0">
                <a:solidFill>
                  <a:srgbClr val="231F20"/>
                </a:solidFill>
                <a:latin typeface="Lucida Sans"/>
                <a:cs typeface="Lucida Sans"/>
              </a:rPr>
              <a:t>Einsichten </a:t>
            </a:r>
            <a:r>
              <a:rPr sz="900" spc="-30" dirty="0">
                <a:solidFill>
                  <a:srgbClr val="231F20"/>
                </a:solidFill>
                <a:latin typeface="Lucida Sans"/>
                <a:cs typeface="Lucida Sans"/>
              </a:rPr>
              <a:t>geordnet werden und daraus Schlussfolgerungen </a:t>
            </a:r>
            <a:r>
              <a:rPr sz="900" spc="-25" dirty="0">
                <a:solidFill>
                  <a:srgbClr val="231F20"/>
                </a:solidFill>
                <a:latin typeface="Lucida Sans"/>
                <a:cs typeface="Lucida Sans"/>
              </a:rPr>
              <a:t>für die 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eigene Lebenspraxis gezogen</a:t>
            </a:r>
            <a:r>
              <a:rPr sz="900" spc="-1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werden.</a:t>
            </a:r>
            <a:endParaRPr sz="900">
              <a:latin typeface="Lucida Sans"/>
              <a:cs typeface="Lucida San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429003" y="5856223"/>
            <a:ext cx="7279640" cy="5911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Grafische Übersichten </a:t>
            </a:r>
            <a:r>
              <a:rPr sz="900" dirty="0">
                <a:solidFill>
                  <a:srgbClr val="231F20"/>
                </a:solidFill>
                <a:latin typeface="Lucida Sans"/>
                <a:cs typeface="Lucida Sans"/>
              </a:rPr>
              <a:t>zum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FUER- Kompetenzmodell unter:</a:t>
            </a:r>
            <a:r>
              <a:rPr sz="900" spc="7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b="1" spc="-5" dirty="0">
                <a:solidFill>
                  <a:srgbClr val="231F20"/>
                </a:solidFill>
                <a:latin typeface="Trebuchet MS"/>
                <a:cs typeface="Trebuchet MS"/>
                <a:hlinkClick r:id="rId2"/>
              </a:rPr>
              <a:t>http://www1.ku-eichstaett.de/GGF/Didaktik/Projekt/grundlagen.html)</a:t>
            </a:r>
            <a:endParaRPr sz="9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 marR="5080">
              <a:lnSpc>
                <a:spcPct val="101099"/>
              </a:lnSpc>
            </a:pPr>
            <a:r>
              <a:rPr sz="900" i="1" spc="-25" dirty="0">
                <a:solidFill>
                  <a:srgbClr val="231F20"/>
                </a:solidFill>
                <a:latin typeface="Lucida Sans"/>
                <a:cs typeface="Lucida Sans"/>
              </a:rPr>
              <a:t>(Der Infotext </a:t>
            </a:r>
            <a:r>
              <a:rPr sz="900" i="1" spc="-30" dirty="0">
                <a:solidFill>
                  <a:srgbClr val="231F20"/>
                </a:solidFill>
                <a:latin typeface="Lucida Sans"/>
                <a:cs typeface="Lucida Sans"/>
              </a:rPr>
              <a:t>beruht auf </a:t>
            </a:r>
            <a:r>
              <a:rPr sz="900" i="1" spc="-25" dirty="0">
                <a:solidFill>
                  <a:srgbClr val="231F20"/>
                </a:solidFill>
                <a:latin typeface="Lucida Sans"/>
                <a:cs typeface="Lucida Sans"/>
              </a:rPr>
              <a:t>der </a:t>
            </a:r>
            <a:r>
              <a:rPr sz="900" i="1" spc="-30" dirty="0">
                <a:solidFill>
                  <a:srgbClr val="231F20"/>
                </a:solidFill>
                <a:latin typeface="Lucida Sans"/>
                <a:cs typeface="Lucida Sans"/>
              </a:rPr>
              <a:t>knappen </a:t>
            </a:r>
            <a:r>
              <a:rPr sz="900" i="1" spc="-25" dirty="0">
                <a:solidFill>
                  <a:srgbClr val="231F20"/>
                </a:solidFill>
                <a:latin typeface="Lucida Sans"/>
                <a:cs typeface="Lucida Sans"/>
              </a:rPr>
              <a:t>Darstellung </a:t>
            </a:r>
            <a:r>
              <a:rPr sz="900" i="1" spc="-35" dirty="0">
                <a:solidFill>
                  <a:srgbClr val="231F20"/>
                </a:solidFill>
                <a:latin typeface="Lucida Sans"/>
                <a:cs typeface="Lucida Sans"/>
              </a:rPr>
              <a:t>zum </a:t>
            </a:r>
            <a:r>
              <a:rPr sz="900" i="1" spc="-30" dirty="0">
                <a:solidFill>
                  <a:srgbClr val="231F20"/>
                </a:solidFill>
                <a:latin typeface="Lucida Sans"/>
                <a:cs typeface="Lucida Sans"/>
              </a:rPr>
              <a:t>FUER-Kompetenzmodell </a:t>
            </a:r>
            <a:r>
              <a:rPr sz="900" i="1" spc="-25" dirty="0">
                <a:solidFill>
                  <a:srgbClr val="231F20"/>
                </a:solidFill>
                <a:latin typeface="Lucida Sans"/>
                <a:cs typeface="Lucida Sans"/>
              </a:rPr>
              <a:t>in: </a:t>
            </a:r>
            <a:r>
              <a:rPr sz="900" i="1" spc="-35" dirty="0">
                <a:solidFill>
                  <a:srgbClr val="231F20"/>
                </a:solidFill>
                <a:latin typeface="Lucida Sans"/>
                <a:cs typeface="Lucida Sans"/>
              </a:rPr>
              <a:t>BAUMGÄRTNER, </a:t>
            </a:r>
            <a:r>
              <a:rPr sz="900" i="1" spc="-30" dirty="0">
                <a:solidFill>
                  <a:srgbClr val="231F20"/>
                </a:solidFill>
                <a:latin typeface="Lucida Sans"/>
                <a:cs typeface="Lucida Sans"/>
              </a:rPr>
              <a:t>ULRICH: Wegweiser </a:t>
            </a:r>
            <a:r>
              <a:rPr sz="900" i="1" spc="-25" dirty="0">
                <a:solidFill>
                  <a:srgbClr val="231F20"/>
                </a:solidFill>
                <a:latin typeface="Lucida Sans"/>
                <a:cs typeface="Lucida Sans"/>
              </a:rPr>
              <a:t>Geschichtsdidaktik.  </a:t>
            </a:r>
            <a:r>
              <a:rPr sz="900" i="1" spc="-5" dirty="0">
                <a:solidFill>
                  <a:srgbClr val="231F20"/>
                </a:solidFill>
                <a:latin typeface="Lucida Sans"/>
                <a:cs typeface="Lucida Sans"/>
              </a:rPr>
              <a:t>Historisches Lernen in </a:t>
            </a:r>
            <a:r>
              <a:rPr sz="900" i="1" dirty="0">
                <a:solidFill>
                  <a:srgbClr val="231F20"/>
                </a:solidFill>
                <a:latin typeface="Lucida Sans"/>
                <a:cs typeface="Lucida Sans"/>
              </a:rPr>
              <a:t>der </a:t>
            </a:r>
            <a:r>
              <a:rPr sz="900" i="1" spc="-5" dirty="0">
                <a:solidFill>
                  <a:srgbClr val="231F20"/>
                </a:solidFill>
                <a:latin typeface="Lucida Sans"/>
                <a:cs typeface="Lucida Sans"/>
              </a:rPr>
              <a:t>Schule, Paderborn 2015, </a:t>
            </a:r>
            <a:r>
              <a:rPr sz="900" i="1" dirty="0">
                <a:solidFill>
                  <a:srgbClr val="231F20"/>
                </a:solidFill>
                <a:latin typeface="Lucida Sans"/>
                <a:cs typeface="Lucida Sans"/>
              </a:rPr>
              <a:t>S.</a:t>
            </a:r>
            <a:r>
              <a:rPr sz="900" i="1" spc="1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i="1" spc="-5" dirty="0">
                <a:solidFill>
                  <a:srgbClr val="231F20"/>
                </a:solidFill>
                <a:latin typeface="Lucida Sans"/>
                <a:cs typeface="Lucida Sans"/>
              </a:rPr>
              <a:t>77-81)</a:t>
            </a:r>
            <a:endParaRPr sz="900">
              <a:latin typeface="Lucida Sans"/>
              <a:cs typeface="Lucida San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52880" y="5090109"/>
            <a:ext cx="7803515" cy="585470"/>
          </a:xfrm>
          <a:prstGeom prst="rect">
            <a:avLst/>
          </a:prstGeom>
          <a:solidFill>
            <a:srgbClr val="FEDCBD"/>
          </a:solidFill>
          <a:ln w="6350">
            <a:solidFill>
              <a:srgbClr val="F5821F"/>
            </a:solidFill>
          </a:ln>
        </p:spPr>
        <p:txBody>
          <a:bodyPr vert="horz" wrap="square" lIns="0" tIns="35560" rIns="0" bIns="0" rtlCol="0">
            <a:spAutoFit/>
          </a:bodyPr>
          <a:lstStyle/>
          <a:p>
            <a:pPr marL="73660" marR="415290">
              <a:lnSpc>
                <a:spcPct val="105000"/>
              </a:lnSpc>
              <a:spcBef>
                <a:spcPts val="280"/>
              </a:spcBef>
            </a:pPr>
            <a:r>
              <a:rPr sz="900" dirty="0">
                <a:solidFill>
                  <a:srgbClr val="231F20"/>
                </a:solidFill>
                <a:latin typeface="Lucida Sans"/>
                <a:cs typeface="Lucida Sans"/>
              </a:rPr>
              <a:t>Das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FUER-Modell ist </a:t>
            </a:r>
            <a:r>
              <a:rPr sz="900" dirty="0">
                <a:solidFill>
                  <a:srgbClr val="231F20"/>
                </a:solidFill>
                <a:latin typeface="Lucida Sans"/>
                <a:cs typeface="Lucida Sans"/>
              </a:rPr>
              <a:t>ein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Strukturmodell </a:t>
            </a:r>
            <a:r>
              <a:rPr sz="900" dirty="0">
                <a:solidFill>
                  <a:srgbClr val="231F20"/>
                </a:solidFill>
                <a:latin typeface="Lucida Sans"/>
                <a:cs typeface="Lucida Sans"/>
              </a:rPr>
              <a:t>und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teilt die übergreifende historische Kompetenz in die vier Teilkompetenzen: </a:t>
            </a:r>
            <a:r>
              <a:rPr sz="900" b="1" spc="-5" dirty="0">
                <a:solidFill>
                  <a:srgbClr val="231F20"/>
                </a:solidFill>
                <a:latin typeface="Trebuchet MS"/>
                <a:cs typeface="Trebuchet MS"/>
              </a:rPr>
              <a:t>Historische  Fragekompetenz</a:t>
            </a:r>
            <a:r>
              <a:rPr sz="900" b="1" spc="-4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b="1" spc="-5" dirty="0">
                <a:solidFill>
                  <a:srgbClr val="231F20"/>
                </a:solidFill>
                <a:latin typeface="Trebuchet MS"/>
                <a:cs typeface="Trebuchet MS"/>
              </a:rPr>
              <a:t>–</a:t>
            </a:r>
            <a:r>
              <a:rPr sz="900" b="1" spc="-4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b="1" spc="-5" dirty="0">
                <a:solidFill>
                  <a:srgbClr val="231F20"/>
                </a:solidFill>
                <a:latin typeface="Trebuchet MS"/>
                <a:cs typeface="Trebuchet MS"/>
              </a:rPr>
              <a:t>Historische</a:t>
            </a:r>
            <a:r>
              <a:rPr sz="900" b="1" spc="-5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b="1" spc="-5" dirty="0">
                <a:solidFill>
                  <a:srgbClr val="231F20"/>
                </a:solidFill>
                <a:latin typeface="Trebuchet MS"/>
                <a:cs typeface="Trebuchet MS"/>
              </a:rPr>
              <a:t>Methodenkompetenz</a:t>
            </a:r>
            <a:r>
              <a:rPr sz="900" b="1" spc="-3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(Operationen</a:t>
            </a:r>
            <a:r>
              <a:rPr sz="90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der</a:t>
            </a:r>
            <a:r>
              <a:rPr sz="90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Re-und</a:t>
            </a:r>
            <a:r>
              <a:rPr sz="900" spc="-6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Dekonstruktion)</a:t>
            </a:r>
            <a:r>
              <a:rPr sz="900" spc="-7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dirty="0">
                <a:solidFill>
                  <a:srgbClr val="231F20"/>
                </a:solidFill>
                <a:latin typeface="Lucida Sans"/>
                <a:cs typeface="Lucida Sans"/>
              </a:rPr>
              <a:t>–</a:t>
            </a:r>
            <a:r>
              <a:rPr sz="90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b="1" spc="-5" dirty="0">
                <a:solidFill>
                  <a:srgbClr val="231F20"/>
                </a:solidFill>
                <a:latin typeface="Trebuchet MS"/>
                <a:cs typeface="Trebuchet MS"/>
              </a:rPr>
              <a:t>Historische</a:t>
            </a:r>
            <a:r>
              <a:rPr sz="900" b="1" spc="-4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b="1" spc="-5" dirty="0">
                <a:solidFill>
                  <a:srgbClr val="231F20"/>
                </a:solidFill>
                <a:latin typeface="Trebuchet MS"/>
                <a:cs typeface="Trebuchet MS"/>
              </a:rPr>
              <a:t>Sachkompetenz</a:t>
            </a:r>
            <a:r>
              <a:rPr sz="900" b="1" spc="-4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b="1" spc="-5" dirty="0">
                <a:solidFill>
                  <a:srgbClr val="231F20"/>
                </a:solidFill>
                <a:latin typeface="Trebuchet MS"/>
                <a:cs typeface="Trebuchet MS"/>
              </a:rPr>
              <a:t>–</a:t>
            </a:r>
            <a:r>
              <a:rPr sz="900" b="1" spc="-4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b="1" spc="-5" dirty="0">
                <a:solidFill>
                  <a:srgbClr val="231F20"/>
                </a:solidFill>
                <a:latin typeface="Trebuchet MS"/>
                <a:cs typeface="Trebuchet MS"/>
              </a:rPr>
              <a:t>Historische  Orientierungskompetenz</a:t>
            </a:r>
            <a:r>
              <a:rPr sz="900" b="1" spc="-3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Lucida Sans"/>
                <a:cs typeface="Lucida Sans"/>
              </a:rPr>
              <a:t>ein.</a:t>
            </a:r>
            <a:endParaRPr sz="900">
              <a:latin typeface="Lucida Sans"/>
              <a:cs typeface="Lucida San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383542" y="908050"/>
            <a:ext cx="0" cy="2372360"/>
          </a:xfrm>
          <a:custGeom>
            <a:avLst/>
            <a:gdLst/>
            <a:ahLst/>
            <a:cxnLst/>
            <a:rect l="l" t="t" r="r" b="b"/>
            <a:pathLst>
              <a:path h="2372360">
                <a:moveTo>
                  <a:pt x="0" y="0"/>
                </a:moveTo>
                <a:lnTo>
                  <a:pt x="0" y="2372360"/>
                </a:lnTo>
              </a:path>
            </a:pathLst>
          </a:custGeom>
          <a:ln w="19050">
            <a:solidFill>
              <a:srgbClr val="77C043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21642" y="3299459"/>
            <a:ext cx="2326005" cy="0"/>
          </a:xfrm>
          <a:custGeom>
            <a:avLst/>
            <a:gdLst/>
            <a:ahLst/>
            <a:cxnLst/>
            <a:rect l="l" t="t" r="r" b="b"/>
            <a:pathLst>
              <a:path w="2326005">
                <a:moveTo>
                  <a:pt x="0" y="0"/>
                </a:moveTo>
                <a:lnTo>
                  <a:pt x="2326005" y="0"/>
                </a:lnTo>
              </a:path>
            </a:pathLst>
          </a:custGeom>
          <a:ln w="19050">
            <a:solidFill>
              <a:srgbClr val="77C043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766062" y="326135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77C043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728597" y="86995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77C043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83542" y="329945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77C04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766062" y="329945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77C04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766062" y="86995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77C04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83542" y="86995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77C04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73379" y="861059"/>
            <a:ext cx="2403335" cy="24475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71385" y="1003846"/>
            <a:ext cx="26034" cy="8255"/>
          </a:xfrm>
          <a:custGeom>
            <a:avLst/>
            <a:gdLst/>
            <a:ahLst/>
            <a:cxnLst/>
            <a:rect l="l" t="t" r="r" b="b"/>
            <a:pathLst>
              <a:path w="26034" h="8255">
                <a:moveTo>
                  <a:pt x="0" y="8254"/>
                </a:moveTo>
                <a:lnTo>
                  <a:pt x="25501" y="8254"/>
                </a:lnTo>
                <a:lnTo>
                  <a:pt x="25501" y="0"/>
                </a:lnTo>
                <a:lnTo>
                  <a:pt x="0" y="0"/>
                </a:lnTo>
                <a:lnTo>
                  <a:pt x="0" y="8254"/>
                </a:lnTo>
                <a:close/>
              </a:path>
            </a:pathLst>
          </a:custGeom>
          <a:solidFill>
            <a:srgbClr val="221E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81626" y="954290"/>
            <a:ext cx="647560" cy="1060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258201" y="954290"/>
            <a:ext cx="632460" cy="110489"/>
          </a:xfrm>
          <a:custGeom>
            <a:avLst/>
            <a:gdLst/>
            <a:ahLst/>
            <a:cxnLst/>
            <a:rect l="l" t="t" r="r" b="b"/>
            <a:pathLst>
              <a:path w="632460" h="110490">
                <a:moveTo>
                  <a:pt x="42164" y="5524"/>
                </a:moveTo>
                <a:lnTo>
                  <a:pt x="31165" y="5524"/>
                </a:lnTo>
                <a:lnTo>
                  <a:pt x="0" y="88125"/>
                </a:lnTo>
                <a:lnTo>
                  <a:pt x="10337" y="88125"/>
                </a:lnTo>
                <a:lnTo>
                  <a:pt x="18961" y="65239"/>
                </a:lnTo>
                <a:lnTo>
                  <a:pt x="64346" y="65239"/>
                </a:lnTo>
                <a:lnTo>
                  <a:pt x="61090" y="56476"/>
                </a:lnTo>
                <a:lnTo>
                  <a:pt x="22263" y="56476"/>
                </a:lnTo>
                <a:lnTo>
                  <a:pt x="35661" y="20916"/>
                </a:lnTo>
                <a:lnTo>
                  <a:pt x="47881" y="20916"/>
                </a:lnTo>
                <a:lnTo>
                  <a:pt x="42164" y="5524"/>
                </a:lnTo>
                <a:close/>
              </a:path>
              <a:path w="632460" h="110490">
                <a:moveTo>
                  <a:pt x="64346" y="65239"/>
                </a:moveTo>
                <a:lnTo>
                  <a:pt x="52247" y="65239"/>
                </a:lnTo>
                <a:lnTo>
                  <a:pt x="60820" y="88125"/>
                </a:lnTo>
                <a:lnTo>
                  <a:pt x="72847" y="88125"/>
                </a:lnTo>
                <a:lnTo>
                  <a:pt x="64346" y="65239"/>
                </a:lnTo>
                <a:close/>
              </a:path>
              <a:path w="632460" h="110490">
                <a:moveTo>
                  <a:pt x="47881" y="20916"/>
                </a:moveTo>
                <a:lnTo>
                  <a:pt x="35661" y="20916"/>
                </a:lnTo>
                <a:lnTo>
                  <a:pt x="48971" y="56476"/>
                </a:lnTo>
                <a:lnTo>
                  <a:pt x="61090" y="56476"/>
                </a:lnTo>
                <a:lnTo>
                  <a:pt x="47881" y="20916"/>
                </a:lnTo>
                <a:close/>
              </a:path>
              <a:path w="632460" h="110490">
                <a:moveTo>
                  <a:pt x="94665" y="27520"/>
                </a:moveTo>
                <a:lnTo>
                  <a:pt x="84213" y="27520"/>
                </a:lnTo>
                <a:lnTo>
                  <a:pt x="84213" y="88125"/>
                </a:lnTo>
                <a:lnTo>
                  <a:pt x="94665" y="88125"/>
                </a:lnTo>
                <a:lnTo>
                  <a:pt x="94665" y="48844"/>
                </a:lnTo>
                <a:lnTo>
                  <a:pt x="98158" y="43370"/>
                </a:lnTo>
                <a:lnTo>
                  <a:pt x="101409" y="39801"/>
                </a:lnTo>
                <a:lnTo>
                  <a:pt x="103105" y="38849"/>
                </a:lnTo>
                <a:lnTo>
                  <a:pt x="94665" y="38849"/>
                </a:lnTo>
                <a:lnTo>
                  <a:pt x="94665" y="27520"/>
                </a:lnTo>
                <a:close/>
              </a:path>
              <a:path w="632460" h="110490">
                <a:moveTo>
                  <a:pt x="130235" y="35610"/>
                </a:moveTo>
                <a:lnTo>
                  <a:pt x="114198" y="35610"/>
                </a:lnTo>
                <a:lnTo>
                  <a:pt x="115557" y="35966"/>
                </a:lnTo>
                <a:lnTo>
                  <a:pt x="118097" y="37426"/>
                </a:lnTo>
                <a:lnTo>
                  <a:pt x="119087" y="38455"/>
                </a:lnTo>
                <a:lnTo>
                  <a:pt x="120497" y="41135"/>
                </a:lnTo>
                <a:lnTo>
                  <a:pt x="120783" y="43370"/>
                </a:lnTo>
                <a:lnTo>
                  <a:pt x="120853" y="88125"/>
                </a:lnTo>
                <a:lnTo>
                  <a:pt x="131305" y="88125"/>
                </a:lnTo>
                <a:lnTo>
                  <a:pt x="131193" y="38455"/>
                </a:lnTo>
                <a:lnTo>
                  <a:pt x="130235" y="35610"/>
                </a:lnTo>
                <a:close/>
              </a:path>
              <a:path w="632460" h="110490">
                <a:moveTo>
                  <a:pt x="119748" y="26123"/>
                </a:moveTo>
                <a:lnTo>
                  <a:pt x="111086" y="26123"/>
                </a:lnTo>
                <a:lnTo>
                  <a:pt x="107429" y="27228"/>
                </a:lnTo>
                <a:lnTo>
                  <a:pt x="100393" y="31661"/>
                </a:lnTo>
                <a:lnTo>
                  <a:pt x="97320" y="34785"/>
                </a:lnTo>
                <a:lnTo>
                  <a:pt x="94665" y="38849"/>
                </a:lnTo>
                <a:lnTo>
                  <a:pt x="103105" y="38849"/>
                </a:lnTo>
                <a:lnTo>
                  <a:pt x="107378" y="36448"/>
                </a:lnTo>
                <a:lnTo>
                  <a:pt x="110159" y="35610"/>
                </a:lnTo>
                <a:lnTo>
                  <a:pt x="130235" y="35610"/>
                </a:lnTo>
                <a:lnTo>
                  <a:pt x="129781" y="34264"/>
                </a:lnTo>
                <a:lnTo>
                  <a:pt x="123698" y="27749"/>
                </a:lnTo>
                <a:lnTo>
                  <a:pt x="119748" y="26123"/>
                </a:lnTo>
                <a:close/>
              </a:path>
              <a:path w="632460" h="110490">
                <a:moveTo>
                  <a:pt x="188618" y="34378"/>
                </a:moveTo>
                <a:lnTo>
                  <a:pt x="171653" y="34378"/>
                </a:lnTo>
                <a:lnTo>
                  <a:pt x="173647" y="34747"/>
                </a:lnTo>
                <a:lnTo>
                  <a:pt x="176847" y="36245"/>
                </a:lnTo>
                <a:lnTo>
                  <a:pt x="178015" y="37287"/>
                </a:lnTo>
                <a:lnTo>
                  <a:pt x="179527" y="39928"/>
                </a:lnTo>
                <a:lnTo>
                  <a:pt x="179908" y="42049"/>
                </a:lnTo>
                <a:lnTo>
                  <a:pt x="179908" y="52298"/>
                </a:lnTo>
                <a:lnTo>
                  <a:pt x="166573" y="52298"/>
                </a:lnTo>
                <a:lnTo>
                  <a:pt x="158661" y="54241"/>
                </a:lnTo>
                <a:lnTo>
                  <a:pt x="148767" y="62014"/>
                </a:lnTo>
                <a:lnTo>
                  <a:pt x="146291" y="66941"/>
                </a:lnTo>
                <a:lnTo>
                  <a:pt x="146291" y="78320"/>
                </a:lnTo>
                <a:lnTo>
                  <a:pt x="148069" y="82448"/>
                </a:lnTo>
                <a:lnTo>
                  <a:pt x="155155" y="88112"/>
                </a:lnTo>
                <a:lnTo>
                  <a:pt x="158991" y="89522"/>
                </a:lnTo>
                <a:lnTo>
                  <a:pt x="166052" y="89522"/>
                </a:lnTo>
                <a:lnTo>
                  <a:pt x="169049" y="88760"/>
                </a:lnTo>
                <a:lnTo>
                  <a:pt x="175183" y="85712"/>
                </a:lnTo>
                <a:lnTo>
                  <a:pt x="178295" y="83438"/>
                </a:lnTo>
                <a:lnTo>
                  <a:pt x="181338" y="80530"/>
                </a:lnTo>
                <a:lnTo>
                  <a:pt x="163563" y="80530"/>
                </a:lnTo>
                <a:lnTo>
                  <a:pt x="161378" y="79628"/>
                </a:lnTo>
                <a:lnTo>
                  <a:pt x="157670" y="75971"/>
                </a:lnTo>
                <a:lnTo>
                  <a:pt x="156730" y="73748"/>
                </a:lnTo>
                <a:lnTo>
                  <a:pt x="156730" y="67271"/>
                </a:lnTo>
                <a:lnTo>
                  <a:pt x="158635" y="64236"/>
                </a:lnTo>
                <a:lnTo>
                  <a:pt x="166204" y="59778"/>
                </a:lnTo>
                <a:lnTo>
                  <a:pt x="170903" y="58661"/>
                </a:lnTo>
                <a:lnTo>
                  <a:pt x="190347" y="58661"/>
                </a:lnTo>
                <a:lnTo>
                  <a:pt x="190347" y="39547"/>
                </a:lnTo>
                <a:lnTo>
                  <a:pt x="189496" y="35623"/>
                </a:lnTo>
                <a:lnTo>
                  <a:pt x="188618" y="34378"/>
                </a:lnTo>
                <a:close/>
              </a:path>
              <a:path w="632460" h="110490">
                <a:moveTo>
                  <a:pt x="192110" y="80429"/>
                </a:moveTo>
                <a:lnTo>
                  <a:pt x="181444" y="80429"/>
                </a:lnTo>
                <a:lnTo>
                  <a:pt x="182219" y="83883"/>
                </a:lnTo>
                <a:lnTo>
                  <a:pt x="183489" y="86271"/>
                </a:lnTo>
                <a:lnTo>
                  <a:pt x="187032" y="88874"/>
                </a:lnTo>
                <a:lnTo>
                  <a:pt x="188861" y="89522"/>
                </a:lnTo>
                <a:lnTo>
                  <a:pt x="193636" y="89522"/>
                </a:lnTo>
                <a:lnTo>
                  <a:pt x="196253" y="88925"/>
                </a:lnTo>
                <a:lnTo>
                  <a:pt x="198628" y="87731"/>
                </a:lnTo>
                <a:lnTo>
                  <a:pt x="197906" y="81876"/>
                </a:lnTo>
                <a:lnTo>
                  <a:pt x="194767" y="81876"/>
                </a:lnTo>
                <a:lnTo>
                  <a:pt x="193802" y="81597"/>
                </a:lnTo>
                <a:lnTo>
                  <a:pt x="192226" y="80530"/>
                </a:lnTo>
                <a:close/>
              </a:path>
              <a:path w="632460" h="110490">
                <a:moveTo>
                  <a:pt x="197878" y="81648"/>
                </a:moveTo>
                <a:lnTo>
                  <a:pt x="197002" y="81800"/>
                </a:lnTo>
                <a:lnTo>
                  <a:pt x="196329" y="81876"/>
                </a:lnTo>
                <a:lnTo>
                  <a:pt x="197906" y="81876"/>
                </a:lnTo>
                <a:lnTo>
                  <a:pt x="197878" y="81648"/>
                </a:lnTo>
                <a:close/>
              </a:path>
              <a:path w="632460" h="110490">
                <a:moveTo>
                  <a:pt x="190347" y="58661"/>
                </a:moveTo>
                <a:lnTo>
                  <a:pt x="176491" y="58661"/>
                </a:lnTo>
                <a:lnTo>
                  <a:pt x="179908" y="58762"/>
                </a:lnTo>
                <a:lnTo>
                  <a:pt x="179908" y="74447"/>
                </a:lnTo>
                <a:lnTo>
                  <a:pt x="177520" y="76466"/>
                </a:lnTo>
                <a:lnTo>
                  <a:pt x="175183" y="77977"/>
                </a:lnTo>
                <a:lnTo>
                  <a:pt x="170561" y="80022"/>
                </a:lnTo>
                <a:lnTo>
                  <a:pt x="168287" y="80530"/>
                </a:lnTo>
                <a:lnTo>
                  <a:pt x="181338" y="80530"/>
                </a:lnTo>
                <a:lnTo>
                  <a:pt x="192110" y="80429"/>
                </a:lnTo>
                <a:lnTo>
                  <a:pt x="191486" y="79628"/>
                </a:lnTo>
                <a:lnTo>
                  <a:pt x="190576" y="77546"/>
                </a:lnTo>
                <a:lnTo>
                  <a:pt x="190456" y="76466"/>
                </a:lnTo>
                <a:lnTo>
                  <a:pt x="190347" y="58661"/>
                </a:lnTo>
                <a:close/>
              </a:path>
              <a:path w="632460" h="110490">
                <a:moveTo>
                  <a:pt x="174840" y="26123"/>
                </a:moveTo>
                <a:lnTo>
                  <a:pt x="165100" y="26123"/>
                </a:lnTo>
                <a:lnTo>
                  <a:pt x="158394" y="27622"/>
                </a:lnTo>
                <a:lnTo>
                  <a:pt x="151269" y="30645"/>
                </a:lnTo>
                <a:lnTo>
                  <a:pt x="151269" y="39738"/>
                </a:lnTo>
                <a:lnTo>
                  <a:pt x="157784" y="36169"/>
                </a:lnTo>
                <a:lnTo>
                  <a:pt x="163779" y="34378"/>
                </a:lnTo>
                <a:lnTo>
                  <a:pt x="188618" y="34378"/>
                </a:lnTo>
                <a:lnTo>
                  <a:pt x="186055" y="30746"/>
                </a:lnTo>
                <a:lnTo>
                  <a:pt x="183756" y="28955"/>
                </a:lnTo>
                <a:lnTo>
                  <a:pt x="178003" y="26682"/>
                </a:lnTo>
                <a:lnTo>
                  <a:pt x="174840" y="26123"/>
                </a:lnTo>
                <a:close/>
              </a:path>
              <a:path w="632460" h="110490">
                <a:moveTo>
                  <a:pt x="221145" y="0"/>
                </a:moveTo>
                <a:lnTo>
                  <a:pt x="210705" y="0"/>
                </a:lnTo>
                <a:lnTo>
                  <a:pt x="210705" y="88125"/>
                </a:lnTo>
                <a:lnTo>
                  <a:pt x="221145" y="88125"/>
                </a:lnTo>
                <a:lnTo>
                  <a:pt x="221145" y="0"/>
                </a:lnTo>
                <a:close/>
              </a:path>
              <a:path w="632460" h="110490">
                <a:moveTo>
                  <a:pt x="244436" y="27520"/>
                </a:moveTo>
                <a:lnTo>
                  <a:pt x="233146" y="27520"/>
                </a:lnTo>
                <a:lnTo>
                  <a:pt x="255422" y="88137"/>
                </a:lnTo>
                <a:lnTo>
                  <a:pt x="246087" y="110172"/>
                </a:lnTo>
                <a:lnTo>
                  <a:pt x="256946" y="110172"/>
                </a:lnTo>
                <a:lnTo>
                  <a:pt x="271017" y="73126"/>
                </a:lnTo>
                <a:lnTo>
                  <a:pt x="260908" y="73126"/>
                </a:lnTo>
                <a:lnTo>
                  <a:pt x="244436" y="27520"/>
                </a:lnTo>
                <a:close/>
              </a:path>
              <a:path w="632460" h="110490">
                <a:moveTo>
                  <a:pt x="288340" y="27520"/>
                </a:moveTo>
                <a:lnTo>
                  <a:pt x="278498" y="27520"/>
                </a:lnTo>
                <a:lnTo>
                  <a:pt x="260908" y="73126"/>
                </a:lnTo>
                <a:lnTo>
                  <a:pt x="271017" y="73126"/>
                </a:lnTo>
                <a:lnTo>
                  <a:pt x="288340" y="27520"/>
                </a:lnTo>
                <a:close/>
              </a:path>
              <a:path w="632460" h="110490">
                <a:moveTo>
                  <a:pt x="296976" y="75907"/>
                </a:moveTo>
                <a:lnTo>
                  <a:pt x="296976" y="86004"/>
                </a:lnTo>
                <a:lnTo>
                  <a:pt x="303809" y="88353"/>
                </a:lnTo>
                <a:lnTo>
                  <a:pt x="309600" y="89522"/>
                </a:lnTo>
                <a:lnTo>
                  <a:pt x="318477" y="89522"/>
                </a:lnTo>
                <a:lnTo>
                  <a:pt x="322199" y="88722"/>
                </a:lnTo>
                <a:lnTo>
                  <a:pt x="328879" y="85521"/>
                </a:lnTo>
                <a:lnTo>
                  <a:pt x="331406" y="83299"/>
                </a:lnTo>
                <a:lnTo>
                  <a:pt x="332644" y="81254"/>
                </a:lnTo>
                <a:lnTo>
                  <a:pt x="309740" y="81254"/>
                </a:lnTo>
                <a:lnTo>
                  <a:pt x="303809" y="79476"/>
                </a:lnTo>
                <a:lnTo>
                  <a:pt x="296976" y="75907"/>
                </a:lnTo>
                <a:close/>
              </a:path>
              <a:path w="632460" h="110490">
                <a:moveTo>
                  <a:pt x="320471" y="26123"/>
                </a:moveTo>
                <a:lnTo>
                  <a:pt x="310654" y="26123"/>
                </a:lnTo>
                <a:lnTo>
                  <a:pt x="305663" y="27736"/>
                </a:lnTo>
                <a:lnTo>
                  <a:pt x="298932" y="34213"/>
                </a:lnTo>
                <a:lnTo>
                  <a:pt x="297275" y="38201"/>
                </a:lnTo>
                <a:lnTo>
                  <a:pt x="297243" y="47066"/>
                </a:lnTo>
                <a:lnTo>
                  <a:pt x="298323" y="50368"/>
                </a:lnTo>
                <a:lnTo>
                  <a:pt x="302653" y="55765"/>
                </a:lnTo>
                <a:lnTo>
                  <a:pt x="306082" y="58140"/>
                </a:lnTo>
                <a:lnTo>
                  <a:pt x="320484" y="64503"/>
                </a:lnTo>
                <a:lnTo>
                  <a:pt x="322757" y="66039"/>
                </a:lnTo>
                <a:lnTo>
                  <a:pt x="324751" y="69100"/>
                </a:lnTo>
                <a:lnTo>
                  <a:pt x="325247" y="70662"/>
                </a:lnTo>
                <a:lnTo>
                  <a:pt x="325247" y="74828"/>
                </a:lnTo>
                <a:lnTo>
                  <a:pt x="324243" y="76974"/>
                </a:lnTo>
                <a:lnTo>
                  <a:pt x="320255" y="80403"/>
                </a:lnTo>
                <a:lnTo>
                  <a:pt x="317766" y="81254"/>
                </a:lnTo>
                <a:lnTo>
                  <a:pt x="332644" y="81254"/>
                </a:lnTo>
                <a:lnTo>
                  <a:pt x="334835" y="77635"/>
                </a:lnTo>
                <a:lnTo>
                  <a:pt x="335612" y="74828"/>
                </a:lnTo>
                <a:lnTo>
                  <a:pt x="335686" y="67792"/>
                </a:lnTo>
                <a:lnTo>
                  <a:pt x="334772" y="64592"/>
                </a:lnTo>
                <a:lnTo>
                  <a:pt x="331089" y="58699"/>
                </a:lnTo>
                <a:lnTo>
                  <a:pt x="326783" y="55727"/>
                </a:lnTo>
                <a:lnTo>
                  <a:pt x="314972" y="50469"/>
                </a:lnTo>
                <a:lnTo>
                  <a:pt x="312102" y="49161"/>
                </a:lnTo>
                <a:lnTo>
                  <a:pt x="310121" y="47840"/>
                </a:lnTo>
                <a:lnTo>
                  <a:pt x="309016" y="46507"/>
                </a:lnTo>
                <a:lnTo>
                  <a:pt x="307886" y="45199"/>
                </a:lnTo>
                <a:lnTo>
                  <a:pt x="307327" y="43726"/>
                </a:lnTo>
                <a:lnTo>
                  <a:pt x="307327" y="40004"/>
                </a:lnTo>
                <a:lnTo>
                  <a:pt x="308152" y="38201"/>
                </a:lnTo>
                <a:lnTo>
                  <a:pt x="311492" y="35140"/>
                </a:lnTo>
                <a:lnTo>
                  <a:pt x="314020" y="34378"/>
                </a:lnTo>
                <a:lnTo>
                  <a:pt x="331393" y="34378"/>
                </a:lnTo>
                <a:lnTo>
                  <a:pt x="331393" y="27965"/>
                </a:lnTo>
                <a:lnTo>
                  <a:pt x="324459" y="26581"/>
                </a:lnTo>
                <a:lnTo>
                  <a:pt x="320471" y="26123"/>
                </a:lnTo>
                <a:close/>
              </a:path>
              <a:path w="632460" h="110490">
                <a:moveTo>
                  <a:pt x="331393" y="34378"/>
                </a:moveTo>
                <a:lnTo>
                  <a:pt x="320865" y="34378"/>
                </a:lnTo>
                <a:lnTo>
                  <a:pt x="325539" y="35305"/>
                </a:lnTo>
                <a:lnTo>
                  <a:pt x="331393" y="37172"/>
                </a:lnTo>
                <a:lnTo>
                  <a:pt x="331393" y="34378"/>
                </a:lnTo>
                <a:close/>
              </a:path>
              <a:path w="632460" h="110490">
                <a:moveTo>
                  <a:pt x="364401" y="27520"/>
                </a:moveTo>
                <a:lnTo>
                  <a:pt x="353961" y="27520"/>
                </a:lnTo>
                <a:lnTo>
                  <a:pt x="353961" y="88125"/>
                </a:lnTo>
                <a:lnTo>
                  <a:pt x="364401" y="88125"/>
                </a:lnTo>
                <a:lnTo>
                  <a:pt x="364401" y="27520"/>
                </a:lnTo>
                <a:close/>
              </a:path>
              <a:path w="632460" h="110490">
                <a:moveTo>
                  <a:pt x="364401" y="5524"/>
                </a:moveTo>
                <a:lnTo>
                  <a:pt x="353961" y="5524"/>
                </a:lnTo>
                <a:lnTo>
                  <a:pt x="353961" y="16522"/>
                </a:lnTo>
                <a:lnTo>
                  <a:pt x="364401" y="16522"/>
                </a:lnTo>
                <a:lnTo>
                  <a:pt x="364401" y="5524"/>
                </a:lnTo>
                <a:close/>
              </a:path>
              <a:path w="632460" h="110490">
                <a:moveTo>
                  <a:pt x="413702" y="26123"/>
                </a:moveTo>
                <a:lnTo>
                  <a:pt x="401942" y="26123"/>
                </a:lnTo>
                <a:lnTo>
                  <a:pt x="397573" y="27368"/>
                </a:lnTo>
                <a:lnTo>
                  <a:pt x="381406" y="66166"/>
                </a:lnTo>
                <a:lnTo>
                  <a:pt x="384009" y="73659"/>
                </a:lnTo>
                <a:lnTo>
                  <a:pt x="394411" y="86347"/>
                </a:lnTo>
                <a:lnTo>
                  <a:pt x="401548" y="89522"/>
                </a:lnTo>
                <a:lnTo>
                  <a:pt x="415683" y="89522"/>
                </a:lnTo>
                <a:lnTo>
                  <a:pt x="421767" y="88404"/>
                </a:lnTo>
                <a:lnTo>
                  <a:pt x="428866" y="86169"/>
                </a:lnTo>
                <a:lnTo>
                  <a:pt x="428866" y="81152"/>
                </a:lnTo>
                <a:lnTo>
                  <a:pt x="408292" y="81152"/>
                </a:lnTo>
                <a:lnTo>
                  <a:pt x="404799" y="80340"/>
                </a:lnTo>
                <a:lnTo>
                  <a:pt x="392074" y="59550"/>
                </a:lnTo>
                <a:lnTo>
                  <a:pt x="429082" y="59550"/>
                </a:lnTo>
                <a:lnTo>
                  <a:pt x="429133" y="51295"/>
                </a:lnTo>
                <a:lnTo>
                  <a:pt x="392544" y="51295"/>
                </a:lnTo>
                <a:lnTo>
                  <a:pt x="393014" y="45631"/>
                </a:lnTo>
                <a:lnTo>
                  <a:pt x="394411" y="41401"/>
                </a:lnTo>
                <a:lnTo>
                  <a:pt x="399034" y="35788"/>
                </a:lnTo>
                <a:lnTo>
                  <a:pt x="402247" y="34378"/>
                </a:lnTo>
                <a:lnTo>
                  <a:pt x="423691" y="34378"/>
                </a:lnTo>
                <a:lnTo>
                  <a:pt x="419087" y="28625"/>
                </a:lnTo>
                <a:lnTo>
                  <a:pt x="413702" y="26123"/>
                </a:lnTo>
                <a:close/>
              </a:path>
              <a:path w="632460" h="110490">
                <a:moveTo>
                  <a:pt x="428866" y="77469"/>
                </a:moveTo>
                <a:lnTo>
                  <a:pt x="424434" y="79133"/>
                </a:lnTo>
                <a:lnTo>
                  <a:pt x="421144" y="80175"/>
                </a:lnTo>
                <a:lnTo>
                  <a:pt x="416864" y="80949"/>
                </a:lnTo>
                <a:lnTo>
                  <a:pt x="414705" y="81152"/>
                </a:lnTo>
                <a:lnTo>
                  <a:pt x="428866" y="81152"/>
                </a:lnTo>
                <a:lnTo>
                  <a:pt x="428866" y="77469"/>
                </a:lnTo>
                <a:close/>
              </a:path>
              <a:path w="632460" h="110490">
                <a:moveTo>
                  <a:pt x="423691" y="34378"/>
                </a:moveTo>
                <a:lnTo>
                  <a:pt x="409956" y="34378"/>
                </a:lnTo>
                <a:lnTo>
                  <a:pt x="412915" y="35686"/>
                </a:lnTo>
                <a:lnTo>
                  <a:pt x="417525" y="40893"/>
                </a:lnTo>
                <a:lnTo>
                  <a:pt x="418680" y="45224"/>
                </a:lnTo>
                <a:lnTo>
                  <a:pt x="418680" y="51295"/>
                </a:lnTo>
                <a:lnTo>
                  <a:pt x="429133" y="51295"/>
                </a:lnTo>
                <a:lnTo>
                  <a:pt x="429133" y="46189"/>
                </a:lnTo>
                <a:lnTo>
                  <a:pt x="427126" y="38671"/>
                </a:lnTo>
                <a:lnTo>
                  <a:pt x="423691" y="34378"/>
                </a:lnTo>
                <a:close/>
              </a:path>
              <a:path w="632460" h="110490">
                <a:moveTo>
                  <a:pt x="457377" y="27520"/>
                </a:moveTo>
                <a:lnTo>
                  <a:pt x="446925" y="27520"/>
                </a:lnTo>
                <a:lnTo>
                  <a:pt x="446925" y="88125"/>
                </a:lnTo>
                <a:lnTo>
                  <a:pt x="457377" y="88125"/>
                </a:lnTo>
                <a:lnTo>
                  <a:pt x="457377" y="48120"/>
                </a:lnTo>
                <a:lnTo>
                  <a:pt x="459600" y="43992"/>
                </a:lnTo>
                <a:lnTo>
                  <a:pt x="462102" y="40881"/>
                </a:lnTo>
                <a:lnTo>
                  <a:pt x="464834" y="38849"/>
                </a:lnTo>
                <a:lnTo>
                  <a:pt x="457377" y="38849"/>
                </a:lnTo>
                <a:lnTo>
                  <a:pt x="457377" y="27520"/>
                </a:lnTo>
                <a:close/>
              </a:path>
              <a:path w="632460" h="110490">
                <a:moveTo>
                  <a:pt x="476465" y="26123"/>
                </a:moveTo>
                <a:lnTo>
                  <a:pt x="471690" y="26123"/>
                </a:lnTo>
                <a:lnTo>
                  <a:pt x="468248" y="27228"/>
                </a:lnTo>
                <a:lnTo>
                  <a:pt x="461924" y="31661"/>
                </a:lnTo>
                <a:lnTo>
                  <a:pt x="459359" y="34785"/>
                </a:lnTo>
                <a:lnTo>
                  <a:pt x="457377" y="38849"/>
                </a:lnTo>
                <a:lnTo>
                  <a:pt x="464834" y="38849"/>
                </a:lnTo>
                <a:lnTo>
                  <a:pt x="467652" y="36753"/>
                </a:lnTo>
                <a:lnTo>
                  <a:pt x="470687" y="35725"/>
                </a:lnTo>
                <a:lnTo>
                  <a:pt x="478739" y="35725"/>
                </a:lnTo>
                <a:lnTo>
                  <a:pt x="478739" y="26403"/>
                </a:lnTo>
                <a:lnTo>
                  <a:pt x="477583" y="26212"/>
                </a:lnTo>
                <a:lnTo>
                  <a:pt x="476465" y="26123"/>
                </a:lnTo>
                <a:close/>
              </a:path>
              <a:path w="632460" h="110490">
                <a:moveTo>
                  <a:pt x="478739" y="35725"/>
                </a:moveTo>
                <a:lnTo>
                  <a:pt x="475386" y="35725"/>
                </a:lnTo>
                <a:lnTo>
                  <a:pt x="476973" y="36029"/>
                </a:lnTo>
                <a:lnTo>
                  <a:pt x="478739" y="36664"/>
                </a:lnTo>
                <a:lnTo>
                  <a:pt x="478739" y="35725"/>
                </a:lnTo>
                <a:close/>
              </a:path>
              <a:path w="632460" h="110490">
                <a:moveTo>
                  <a:pt x="518858" y="26123"/>
                </a:moveTo>
                <a:lnTo>
                  <a:pt x="507098" y="26123"/>
                </a:lnTo>
                <a:lnTo>
                  <a:pt x="502729" y="27368"/>
                </a:lnTo>
                <a:lnTo>
                  <a:pt x="486562" y="66166"/>
                </a:lnTo>
                <a:lnTo>
                  <a:pt x="489165" y="73659"/>
                </a:lnTo>
                <a:lnTo>
                  <a:pt x="499567" y="86347"/>
                </a:lnTo>
                <a:lnTo>
                  <a:pt x="506704" y="89522"/>
                </a:lnTo>
                <a:lnTo>
                  <a:pt x="520839" y="89522"/>
                </a:lnTo>
                <a:lnTo>
                  <a:pt x="526923" y="88404"/>
                </a:lnTo>
                <a:lnTo>
                  <a:pt x="534022" y="86169"/>
                </a:lnTo>
                <a:lnTo>
                  <a:pt x="534022" y="81152"/>
                </a:lnTo>
                <a:lnTo>
                  <a:pt x="513448" y="81152"/>
                </a:lnTo>
                <a:lnTo>
                  <a:pt x="509955" y="80340"/>
                </a:lnTo>
                <a:lnTo>
                  <a:pt x="497230" y="59550"/>
                </a:lnTo>
                <a:lnTo>
                  <a:pt x="534238" y="59550"/>
                </a:lnTo>
                <a:lnTo>
                  <a:pt x="534289" y="51295"/>
                </a:lnTo>
                <a:lnTo>
                  <a:pt x="497700" y="51295"/>
                </a:lnTo>
                <a:lnTo>
                  <a:pt x="498170" y="45631"/>
                </a:lnTo>
                <a:lnTo>
                  <a:pt x="499567" y="41401"/>
                </a:lnTo>
                <a:lnTo>
                  <a:pt x="504190" y="35788"/>
                </a:lnTo>
                <a:lnTo>
                  <a:pt x="507403" y="34378"/>
                </a:lnTo>
                <a:lnTo>
                  <a:pt x="528847" y="34378"/>
                </a:lnTo>
                <a:lnTo>
                  <a:pt x="524243" y="28625"/>
                </a:lnTo>
                <a:lnTo>
                  <a:pt x="518858" y="26123"/>
                </a:lnTo>
                <a:close/>
              </a:path>
              <a:path w="632460" h="110490">
                <a:moveTo>
                  <a:pt x="534022" y="77469"/>
                </a:moveTo>
                <a:lnTo>
                  <a:pt x="529590" y="79133"/>
                </a:lnTo>
                <a:lnTo>
                  <a:pt x="526300" y="80175"/>
                </a:lnTo>
                <a:lnTo>
                  <a:pt x="522020" y="80949"/>
                </a:lnTo>
                <a:lnTo>
                  <a:pt x="519861" y="81152"/>
                </a:lnTo>
                <a:lnTo>
                  <a:pt x="534022" y="81152"/>
                </a:lnTo>
                <a:lnTo>
                  <a:pt x="534022" y="77469"/>
                </a:lnTo>
                <a:close/>
              </a:path>
              <a:path w="632460" h="110490">
                <a:moveTo>
                  <a:pt x="528847" y="34378"/>
                </a:moveTo>
                <a:lnTo>
                  <a:pt x="515112" y="34378"/>
                </a:lnTo>
                <a:lnTo>
                  <a:pt x="518071" y="35686"/>
                </a:lnTo>
                <a:lnTo>
                  <a:pt x="522681" y="40893"/>
                </a:lnTo>
                <a:lnTo>
                  <a:pt x="523836" y="45224"/>
                </a:lnTo>
                <a:lnTo>
                  <a:pt x="523836" y="51295"/>
                </a:lnTo>
                <a:lnTo>
                  <a:pt x="534289" y="51295"/>
                </a:lnTo>
                <a:lnTo>
                  <a:pt x="534289" y="46189"/>
                </a:lnTo>
                <a:lnTo>
                  <a:pt x="532282" y="38671"/>
                </a:lnTo>
                <a:lnTo>
                  <a:pt x="528847" y="34378"/>
                </a:lnTo>
                <a:close/>
              </a:path>
              <a:path w="632460" h="110490">
                <a:moveTo>
                  <a:pt x="562533" y="27520"/>
                </a:moveTo>
                <a:lnTo>
                  <a:pt x="552081" y="27520"/>
                </a:lnTo>
                <a:lnTo>
                  <a:pt x="552081" y="88125"/>
                </a:lnTo>
                <a:lnTo>
                  <a:pt x="562533" y="88125"/>
                </a:lnTo>
                <a:lnTo>
                  <a:pt x="562533" y="48844"/>
                </a:lnTo>
                <a:lnTo>
                  <a:pt x="566026" y="43370"/>
                </a:lnTo>
                <a:lnTo>
                  <a:pt x="569277" y="39801"/>
                </a:lnTo>
                <a:lnTo>
                  <a:pt x="570973" y="38849"/>
                </a:lnTo>
                <a:lnTo>
                  <a:pt x="562533" y="38849"/>
                </a:lnTo>
                <a:lnTo>
                  <a:pt x="562533" y="27520"/>
                </a:lnTo>
                <a:close/>
              </a:path>
              <a:path w="632460" h="110490">
                <a:moveTo>
                  <a:pt x="598103" y="35610"/>
                </a:moveTo>
                <a:lnTo>
                  <a:pt x="582066" y="35610"/>
                </a:lnTo>
                <a:lnTo>
                  <a:pt x="583425" y="35966"/>
                </a:lnTo>
                <a:lnTo>
                  <a:pt x="585965" y="37426"/>
                </a:lnTo>
                <a:lnTo>
                  <a:pt x="586955" y="38455"/>
                </a:lnTo>
                <a:lnTo>
                  <a:pt x="588365" y="41135"/>
                </a:lnTo>
                <a:lnTo>
                  <a:pt x="588651" y="43370"/>
                </a:lnTo>
                <a:lnTo>
                  <a:pt x="588721" y="88125"/>
                </a:lnTo>
                <a:lnTo>
                  <a:pt x="599173" y="88125"/>
                </a:lnTo>
                <a:lnTo>
                  <a:pt x="599061" y="38455"/>
                </a:lnTo>
                <a:lnTo>
                  <a:pt x="598103" y="35610"/>
                </a:lnTo>
                <a:close/>
              </a:path>
              <a:path w="632460" h="110490">
                <a:moveTo>
                  <a:pt x="587616" y="26123"/>
                </a:moveTo>
                <a:lnTo>
                  <a:pt x="578954" y="26123"/>
                </a:lnTo>
                <a:lnTo>
                  <a:pt x="575297" y="27228"/>
                </a:lnTo>
                <a:lnTo>
                  <a:pt x="568261" y="31661"/>
                </a:lnTo>
                <a:lnTo>
                  <a:pt x="565188" y="34785"/>
                </a:lnTo>
                <a:lnTo>
                  <a:pt x="562533" y="38849"/>
                </a:lnTo>
                <a:lnTo>
                  <a:pt x="570973" y="38849"/>
                </a:lnTo>
                <a:lnTo>
                  <a:pt x="575246" y="36448"/>
                </a:lnTo>
                <a:lnTo>
                  <a:pt x="578027" y="35610"/>
                </a:lnTo>
                <a:lnTo>
                  <a:pt x="598103" y="35610"/>
                </a:lnTo>
                <a:lnTo>
                  <a:pt x="597649" y="34264"/>
                </a:lnTo>
                <a:lnTo>
                  <a:pt x="591566" y="27749"/>
                </a:lnTo>
                <a:lnTo>
                  <a:pt x="587616" y="26123"/>
                </a:lnTo>
                <a:close/>
              </a:path>
              <a:path w="632460" h="110490">
                <a:moveTo>
                  <a:pt x="632396" y="74345"/>
                </a:moveTo>
                <a:lnTo>
                  <a:pt x="619302" y="74345"/>
                </a:lnTo>
                <a:lnTo>
                  <a:pt x="619302" y="88125"/>
                </a:lnTo>
                <a:lnTo>
                  <a:pt x="624446" y="88125"/>
                </a:lnTo>
                <a:lnTo>
                  <a:pt x="624446" y="92659"/>
                </a:lnTo>
                <a:lnTo>
                  <a:pt x="619302" y="101904"/>
                </a:lnTo>
                <a:lnTo>
                  <a:pt x="619302" y="106044"/>
                </a:lnTo>
                <a:lnTo>
                  <a:pt x="623900" y="105562"/>
                </a:lnTo>
                <a:lnTo>
                  <a:pt x="627227" y="103733"/>
                </a:lnTo>
                <a:lnTo>
                  <a:pt x="631367" y="97408"/>
                </a:lnTo>
                <a:lnTo>
                  <a:pt x="632393" y="92659"/>
                </a:lnTo>
                <a:lnTo>
                  <a:pt x="632396" y="74345"/>
                </a:lnTo>
                <a:close/>
              </a:path>
            </a:pathLst>
          </a:custGeom>
          <a:solidFill>
            <a:srgbClr val="221E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927263" y="959815"/>
            <a:ext cx="702779" cy="10464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558800" y="1055623"/>
            <a:ext cx="114808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231F20"/>
                </a:solidFill>
                <a:latin typeface="Lucida Sans"/>
                <a:cs typeface="Lucida Sans"/>
              </a:rPr>
              <a:t>und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Vergleichen</a:t>
            </a:r>
            <a:r>
              <a:rPr sz="900" spc="-1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Lucida Sans"/>
                <a:cs typeface="Lucida Sans"/>
              </a:rPr>
              <a:t>von</a:t>
            </a:r>
            <a:endParaRPr sz="900">
              <a:latin typeface="Lucida Sans"/>
              <a:cs typeface="Lucida Sans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722845" y="1282738"/>
            <a:ext cx="26034" cy="8255"/>
          </a:xfrm>
          <a:custGeom>
            <a:avLst/>
            <a:gdLst/>
            <a:ahLst/>
            <a:cxnLst/>
            <a:rect l="l" t="t" r="r" b="b"/>
            <a:pathLst>
              <a:path w="26034" h="8255">
                <a:moveTo>
                  <a:pt x="0" y="8254"/>
                </a:moveTo>
                <a:lnTo>
                  <a:pt x="25501" y="8254"/>
                </a:lnTo>
                <a:lnTo>
                  <a:pt x="25501" y="0"/>
                </a:lnTo>
                <a:lnTo>
                  <a:pt x="0" y="0"/>
                </a:lnTo>
                <a:lnTo>
                  <a:pt x="0" y="8254"/>
                </a:lnTo>
                <a:close/>
              </a:path>
            </a:pathLst>
          </a:custGeom>
          <a:solidFill>
            <a:srgbClr val="221E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29839" y="1233180"/>
            <a:ext cx="1650852" cy="1101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31005" y="1373391"/>
            <a:ext cx="832523" cy="10604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706139" y="1371992"/>
            <a:ext cx="735139" cy="10604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22845" y="1557058"/>
            <a:ext cx="26034" cy="8255"/>
          </a:xfrm>
          <a:custGeom>
            <a:avLst/>
            <a:gdLst/>
            <a:ahLst/>
            <a:cxnLst/>
            <a:rect l="l" t="t" r="r" b="b"/>
            <a:pathLst>
              <a:path w="26034" h="8255">
                <a:moveTo>
                  <a:pt x="0" y="8254"/>
                </a:moveTo>
                <a:lnTo>
                  <a:pt x="25501" y="8254"/>
                </a:lnTo>
                <a:lnTo>
                  <a:pt x="25501" y="0"/>
                </a:lnTo>
                <a:lnTo>
                  <a:pt x="0" y="0"/>
                </a:lnTo>
                <a:lnTo>
                  <a:pt x="0" y="8254"/>
                </a:lnTo>
                <a:close/>
              </a:path>
            </a:pathLst>
          </a:custGeom>
          <a:solidFill>
            <a:srgbClr val="221E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811783" y="1468627"/>
            <a:ext cx="1430020" cy="3060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Bildquellen</a:t>
            </a:r>
            <a:r>
              <a:rPr sz="900" spc="-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(Porträts</a:t>
            </a:r>
            <a:endParaRPr sz="900">
              <a:latin typeface="Lucida Sans"/>
              <a:cs typeface="Lucida Sans"/>
            </a:endParaRPr>
          </a:p>
          <a:p>
            <a:pPr marL="36830">
              <a:lnSpc>
                <a:spcPct val="100000"/>
              </a:lnSpc>
              <a:spcBef>
                <a:spcPts val="45"/>
              </a:spcBef>
            </a:pPr>
            <a:r>
              <a:rPr sz="900" dirty="0">
                <a:solidFill>
                  <a:srgbClr val="231F20"/>
                </a:solidFill>
                <a:latin typeface="Lucida Sans"/>
                <a:cs typeface="Lucida Sans"/>
              </a:rPr>
              <a:t>der</a:t>
            </a:r>
            <a:r>
              <a:rPr sz="90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Schönheitengalerien,</a:t>
            </a:r>
            <a:endParaRPr sz="900">
              <a:latin typeface="Lucida Sans"/>
              <a:cs typeface="Lucida Sans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834077" y="1789569"/>
            <a:ext cx="1753273" cy="11290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811783" y="1892300"/>
            <a:ext cx="109791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Herrscherbildnisse)</a:t>
            </a:r>
            <a:endParaRPr sz="900">
              <a:latin typeface="Lucida Sans"/>
              <a:cs typeface="Lucida Sans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722845" y="2119414"/>
            <a:ext cx="26034" cy="8255"/>
          </a:xfrm>
          <a:custGeom>
            <a:avLst/>
            <a:gdLst/>
            <a:ahLst/>
            <a:cxnLst/>
            <a:rect l="l" t="t" r="r" b="b"/>
            <a:pathLst>
              <a:path w="26034" h="8255">
                <a:moveTo>
                  <a:pt x="0" y="8254"/>
                </a:moveTo>
                <a:lnTo>
                  <a:pt x="25501" y="8254"/>
                </a:lnTo>
                <a:lnTo>
                  <a:pt x="25501" y="0"/>
                </a:lnTo>
                <a:lnTo>
                  <a:pt x="0" y="0"/>
                </a:lnTo>
                <a:lnTo>
                  <a:pt x="0" y="8254"/>
                </a:lnTo>
                <a:close/>
              </a:path>
            </a:pathLst>
          </a:custGeom>
          <a:solidFill>
            <a:srgbClr val="221E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828724" y="2068461"/>
            <a:ext cx="1253327" cy="10604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811783" y="2171191"/>
            <a:ext cx="109728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(Prinzen-Tagebuch)</a:t>
            </a:r>
            <a:endParaRPr sz="900">
              <a:latin typeface="Lucida Sans"/>
              <a:cs typeface="Lucida Sans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722845" y="2399830"/>
            <a:ext cx="26034" cy="8890"/>
          </a:xfrm>
          <a:custGeom>
            <a:avLst/>
            <a:gdLst/>
            <a:ahLst/>
            <a:cxnLst/>
            <a:rect l="l" t="t" r="r" b="b"/>
            <a:pathLst>
              <a:path w="26034" h="8889">
                <a:moveTo>
                  <a:pt x="0" y="8267"/>
                </a:moveTo>
                <a:lnTo>
                  <a:pt x="25501" y="8267"/>
                </a:lnTo>
                <a:lnTo>
                  <a:pt x="25501" y="0"/>
                </a:lnTo>
                <a:lnTo>
                  <a:pt x="0" y="0"/>
                </a:lnTo>
                <a:lnTo>
                  <a:pt x="0" y="8267"/>
                </a:lnTo>
                <a:close/>
              </a:path>
            </a:pathLst>
          </a:custGeom>
          <a:solidFill>
            <a:srgbClr val="221E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825385" y="2348877"/>
            <a:ext cx="993011" cy="111569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851436" y="2350270"/>
            <a:ext cx="704570" cy="111518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471385" y="2678722"/>
            <a:ext cx="26034" cy="8890"/>
          </a:xfrm>
          <a:custGeom>
            <a:avLst/>
            <a:gdLst/>
            <a:ahLst/>
            <a:cxnLst/>
            <a:rect l="l" t="t" r="r" b="b"/>
            <a:pathLst>
              <a:path w="26034" h="8889">
                <a:moveTo>
                  <a:pt x="0" y="8267"/>
                </a:moveTo>
                <a:lnTo>
                  <a:pt x="25501" y="8267"/>
                </a:lnTo>
                <a:lnTo>
                  <a:pt x="25501" y="0"/>
                </a:lnTo>
                <a:lnTo>
                  <a:pt x="0" y="0"/>
                </a:lnTo>
                <a:lnTo>
                  <a:pt x="0" y="8267"/>
                </a:lnTo>
                <a:close/>
              </a:path>
            </a:pathLst>
          </a:custGeom>
          <a:solidFill>
            <a:srgbClr val="221E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558800" y="2450083"/>
            <a:ext cx="1972310" cy="3028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543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231F20"/>
                </a:solidFill>
                <a:latin typeface="Lucida Sans"/>
                <a:cs typeface="Lucida Sans"/>
              </a:rPr>
              <a:t>Erzählung</a:t>
            </a:r>
            <a:endParaRPr sz="900">
              <a:latin typeface="Lucida Sans"/>
              <a:cs typeface="Lucida Sans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szenisches</a:t>
            </a:r>
            <a:r>
              <a:rPr sz="900" spc="-17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dirty="0">
                <a:solidFill>
                  <a:srgbClr val="231F20"/>
                </a:solidFill>
                <a:latin typeface="Lucida Sans"/>
                <a:cs typeface="Lucida Sans"/>
              </a:rPr>
              <a:t>Spiel</a:t>
            </a:r>
            <a:r>
              <a:rPr sz="900" spc="-17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zur</a:t>
            </a:r>
            <a:r>
              <a:rPr sz="900" spc="-17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Übernahme</a:t>
            </a:r>
            <a:r>
              <a:rPr sz="900" spc="-1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Lucida Sans"/>
                <a:cs typeface="Lucida Sans"/>
              </a:rPr>
              <a:t>von</a:t>
            </a:r>
            <a:endParaRPr sz="900">
              <a:latin typeface="Lucida Sans"/>
              <a:cs typeface="Lucida Sans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581626" y="2769374"/>
            <a:ext cx="1986187" cy="11017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558800" y="2867659"/>
            <a:ext cx="57150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Hofstaat“)</a:t>
            </a:r>
            <a:endParaRPr sz="900">
              <a:latin typeface="Lucida Sans"/>
              <a:cs typeface="Lucida Sans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2887982" y="1654175"/>
            <a:ext cx="0" cy="1622425"/>
          </a:xfrm>
          <a:custGeom>
            <a:avLst/>
            <a:gdLst/>
            <a:ahLst/>
            <a:cxnLst/>
            <a:rect l="l" t="t" r="r" b="b"/>
            <a:pathLst>
              <a:path h="1622425">
                <a:moveTo>
                  <a:pt x="0" y="0"/>
                </a:moveTo>
                <a:lnTo>
                  <a:pt x="0" y="1622425"/>
                </a:lnTo>
              </a:path>
            </a:pathLst>
          </a:custGeom>
          <a:ln w="19050">
            <a:solidFill>
              <a:srgbClr val="77C043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926082" y="3295650"/>
            <a:ext cx="2326005" cy="0"/>
          </a:xfrm>
          <a:custGeom>
            <a:avLst/>
            <a:gdLst/>
            <a:ahLst/>
            <a:cxnLst/>
            <a:rect l="l" t="t" r="r" b="b"/>
            <a:pathLst>
              <a:path w="2326004">
                <a:moveTo>
                  <a:pt x="0" y="0"/>
                </a:moveTo>
                <a:lnTo>
                  <a:pt x="2326005" y="0"/>
                </a:lnTo>
              </a:path>
            </a:pathLst>
          </a:custGeom>
          <a:ln w="19050">
            <a:solidFill>
              <a:srgbClr val="77C043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5270502" y="325691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77C043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2887982" y="329565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77C04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5270502" y="329565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77C04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5270502" y="161607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77C04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2887982" y="161607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77C04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2878835" y="1488947"/>
            <a:ext cx="2401823" cy="1816607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2976841" y="1750606"/>
            <a:ext cx="26034" cy="8890"/>
          </a:xfrm>
          <a:custGeom>
            <a:avLst/>
            <a:gdLst/>
            <a:ahLst/>
            <a:cxnLst/>
            <a:rect l="l" t="t" r="r" b="b"/>
            <a:pathLst>
              <a:path w="26035" h="8889">
                <a:moveTo>
                  <a:pt x="0" y="8267"/>
                </a:moveTo>
                <a:lnTo>
                  <a:pt x="25501" y="8267"/>
                </a:lnTo>
                <a:lnTo>
                  <a:pt x="25501" y="0"/>
                </a:lnTo>
                <a:lnTo>
                  <a:pt x="0" y="0"/>
                </a:lnTo>
                <a:lnTo>
                  <a:pt x="0" y="8267"/>
                </a:lnTo>
                <a:close/>
              </a:path>
            </a:pathLst>
          </a:custGeom>
          <a:solidFill>
            <a:srgbClr val="221E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 txBox="1"/>
          <p:nvPr/>
        </p:nvSpPr>
        <p:spPr>
          <a:xfrm>
            <a:off x="2893567" y="1412239"/>
            <a:ext cx="2352675" cy="551180"/>
          </a:xfrm>
          <a:prstGeom prst="rect">
            <a:avLst/>
          </a:prstGeom>
        </p:spPr>
        <p:txBody>
          <a:bodyPr vert="horz" wrap="square" lIns="0" tIns="692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45"/>
              </a:spcBef>
              <a:tabLst>
                <a:tab pos="2339340" algn="l"/>
              </a:tabLst>
            </a:pPr>
            <a:r>
              <a:rPr sz="900" u="heavy" dirty="0">
                <a:solidFill>
                  <a:srgbClr val="231F20"/>
                </a:solidFill>
                <a:uFill>
                  <a:solidFill>
                    <a:srgbClr val="76C043"/>
                  </a:solidFill>
                </a:uFill>
                <a:latin typeface="Lucida Sans"/>
                <a:cs typeface="Lucida Sans"/>
              </a:rPr>
              <a:t> 	</a:t>
            </a:r>
            <a:endParaRPr sz="900">
              <a:latin typeface="Lucida Sans"/>
              <a:cs typeface="Lucida Sans"/>
            </a:endParaRPr>
          </a:p>
          <a:p>
            <a:pPr marL="182880" marR="245745">
              <a:lnSpc>
                <a:spcPct val="101099"/>
              </a:lnSpc>
              <a:spcBef>
                <a:spcPts val="430"/>
              </a:spcBef>
            </a:pP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Wahrnehmung von Historizität </a:t>
            </a:r>
            <a:r>
              <a:rPr sz="900" dirty="0">
                <a:solidFill>
                  <a:srgbClr val="231F20"/>
                </a:solidFill>
                <a:latin typeface="Lucida Sans"/>
                <a:cs typeface="Lucida Sans"/>
              </a:rPr>
              <a:t>/ 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historischem</a:t>
            </a:r>
            <a:r>
              <a:rPr sz="900" spc="-21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dirty="0">
                <a:solidFill>
                  <a:srgbClr val="231F20"/>
                </a:solidFill>
                <a:latin typeface="Lucida Sans"/>
                <a:cs typeface="Lucida Sans"/>
              </a:rPr>
              <a:t>Wandel</a:t>
            </a:r>
            <a:r>
              <a:rPr sz="900" spc="-19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10" dirty="0">
                <a:solidFill>
                  <a:srgbClr val="231F20"/>
                </a:solidFill>
                <a:latin typeface="Lucida Sans"/>
                <a:cs typeface="Lucida Sans"/>
              </a:rPr>
              <a:t>(Münchenund</a:t>
            </a:r>
            <a:endParaRPr sz="900">
              <a:latin typeface="Lucida Sans"/>
              <a:cs typeface="Lucida Sans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3077058" y="1978545"/>
            <a:ext cx="1944780" cy="253111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 txBox="1"/>
          <p:nvPr/>
        </p:nvSpPr>
        <p:spPr>
          <a:xfrm>
            <a:off x="3064255" y="2219959"/>
            <a:ext cx="1898014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231F20"/>
                </a:solidFill>
                <a:latin typeface="Lucida Sans"/>
                <a:cs typeface="Lucida Sans"/>
              </a:rPr>
              <a:t>und</a:t>
            </a:r>
            <a:r>
              <a:rPr sz="900" spc="-1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Lucida Sans"/>
                <a:cs typeface="Lucida Sans"/>
              </a:rPr>
              <a:t>Mode</a:t>
            </a:r>
            <a:r>
              <a:rPr sz="900" spc="-114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zur</a:t>
            </a:r>
            <a:r>
              <a:rPr sz="900" spc="-12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Lucida Sans"/>
                <a:cs typeface="Lucida Sans"/>
              </a:rPr>
              <a:t>Zeit</a:t>
            </a:r>
            <a:r>
              <a:rPr sz="900" spc="-12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des</a:t>
            </a:r>
            <a:r>
              <a:rPr sz="900" spc="-12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Barocks</a:t>
            </a:r>
            <a:r>
              <a:rPr sz="900" spc="-1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5" dirty="0">
                <a:solidFill>
                  <a:srgbClr val="231F20"/>
                </a:solidFill>
                <a:latin typeface="Lucida Sans"/>
                <a:cs typeface="Lucida Sans"/>
              </a:rPr>
              <a:t>und</a:t>
            </a:r>
            <a:endParaRPr sz="900">
              <a:latin typeface="Lucida Sans"/>
              <a:cs typeface="Lucida Sans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3087400" y="2399042"/>
            <a:ext cx="923385" cy="89522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4047003" y="2399042"/>
            <a:ext cx="972883" cy="104647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2976841" y="2725965"/>
            <a:ext cx="26034" cy="8890"/>
          </a:xfrm>
          <a:custGeom>
            <a:avLst/>
            <a:gdLst/>
            <a:ahLst/>
            <a:cxnLst/>
            <a:rect l="l" t="t" r="r" b="b"/>
            <a:pathLst>
              <a:path w="26035" h="8889">
                <a:moveTo>
                  <a:pt x="0" y="8267"/>
                </a:moveTo>
                <a:lnTo>
                  <a:pt x="25501" y="8267"/>
                </a:lnTo>
                <a:lnTo>
                  <a:pt x="25501" y="0"/>
                </a:lnTo>
                <a:lnTo>
                  <a:pt x="0" y="0"/>
                </a:lnTo>
                <a:lnTo>
                  <a:pt x="0" y="8267"/>
                </a:lnTo>
                <a:close/>
              </a:path>
            </a:pathLst>
          </a:custGeom>
          <a:solidFill>
            <a:srgbClr val="221E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 txBox="1"/>
          <p:nvPr/>
        </p:nvSpPr>
        <p:spPr>
          <a:xfrm>
            <a:off x="3064255" y="2637535"/>
            <a:ext cx="1694814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Werturteil </a:t>
            </a:r>
            <a:r>
              <a:rPr sz="900" dirty="0">
                <a:solidFill>
                  <a:srgbClr val="231F20"/>
                </a:solidFill>
                <a:latin typeface="Lucida Sans"/>
                <a:cs typeface="Lucida Sans"/>
              </a:rPr>
              <a:t>fällen</a:t>
            </a:r>
            <a:r>
              <a:rPr sz="90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(ökonomisch-</a:t>
            </a:r>
            <a:endParaRPr sz="900">
              <a:latin typeface="Lucida Sans"/>
              <a:cs typeface="Lucida Sans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3085279" y="2815092"/>
            <a:ext cx="1862937" cy="110172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 txBox="1"/>
          <p:nvPr/>
        </p:nvSpPr>
        <p:spPr>
          <a:xfrm>
            <a:off x="3064255" y="2916427"/>
            <a:ext cx="1880235" cy="30162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 indent="-635">
              <a:lnSpc>
                <a:spcPct val="101099"/>
              </a:lnSpc>
              <a:spcBef>
                <a:spcPts val="85"/>
              </a:spcBef>
            </a:pP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Bewusstsein</a:t>
            </a:r>
            <a:r>
              <a:rPr sz="900" spc="-17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nach</a:t>
            </a:r>
            <a:r>
              <a:rPr sz="900" spc="-1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Pandel)</a:t>
            </a:r>
            <a:r>
              <a:rPr sz="900" spc="-17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dirty="0">
                <a:solidFill>
                  <a:srgbClr val="231F20"/>
                </a:solidFill>
                <a:latin typeface="Lucida Sans"/>
                <a:cs typeface="Lucida Sans"/>
              </a:rPr>
              <a:t>und</a:t>
            </a:r>
            <a:r>
              <a:rPr sz="900" spc="-1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sich  damit</a:t>
            </a:r>
            <a:r>
              <a:rPr sz="900" spc="-19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in</a:t>
            </a:r>
            <a:r>
              <a:rPr sz="900" spc="-18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dirty="0">
                <a:solidFill>
                  <a:srgbClr val="231F20"/>
                </a:solidFill>
                <a:latin typeface="Lucida Sans"/>
                <a:cs typeface="Lucida Sans"/>
              </a:rPr>
              <a:t>der</a:t>
            </a:r>
            <a:r>
              <a:rPr sz="900" spc="-19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dirty="0">
                <a:solidFill>
                  <a:srgbClr val="231F20"/>
                </a:solidFill>
                <a:latin typeface="Lucida Sans"/>
                <a:cs typeface="Lucida Sans"/>
              </a:rPr>
              <a:t>Gegenwartorientieren</a:t>
            </a:r>
            <a:endParaRPr sz="900">
              <a:latin typeface="Lucida Sans"/>
              <a:cs typeface="Lucida Sans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5415916" y="2009775"/>
            <a:ext cx="0" cy="1280795"/>
          </a:xfrm>
          <a:custGeom>
            <a:avLst/>
            <a:gdLst/>
            <a:ahLst/>
            <a:cxnLst/>
            <a:rect l="l" t="t" r="r" b="b"/>
            <a:pathLst>
              <a:path h="1280795">
                <a:moveTo>
                  <a:pt x="0" y="0"/>
                </a:moveTo>
                <a:lnTo>
                  <a:pt x="0" y="1280795"/>
                </a:lnTo>
              </a:path>
            </a:pathLst>
          </a:custGeom>
          <a:ln w="19050">
            <a:solidFill>
              <a:srgbClr val="77C043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5454016" y="3309620"/>
            <a:ext cx="2326005" cy="0"/>
          </a:xfrm>
          <a:custGeom>
            <a:avLst/>
            <a:gdLst/>
            <a:ahLst/>
            <a:cxnLst/>
            <a:rect l="l" t="t" r="r" b="b"/>
            <a:pathLst>
              <a:path w="2326004">
                <a:moveTo>
                  <a:pt x="0" y="0"/>
                </a:moveTo>
                <a:lnTo>
                  <a:pt x="2326005" y="0"/>
                </a:lnTo>
              </a:path>
            </a:pathLst>
          </a:custGeom>
          <a:ln w="19050">
            <a:solidFill>
              <a:srgbClr val="77C043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7798436" y="327152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77C043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7760972" y="197167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77C043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5415916" y="330962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77C04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7798436" y="330962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77C04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7798436" y="197167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77C04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5415916" y="197167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77C04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5407151" y="1962911"/>
            <a:ext cx="2401823" cy="1356359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5503633" y="2104174"/>
            <a:ext cx="26034" cy="8890"/>
          </a:xfrm>
          <a:custGeom>
            <a:avLst/>
            <a:gdLst/>
            <a:ahLst/>
            <a:cxnLst/>
            <a:rect l="l" t="t" r="r" b="b"/>
            <a:pathLst>
              <a:path w="26035" h="8889">
                <a:moveTo>
                  <a:pt x="0" y="8267"/>
                </a:moveTo>
                <a:lnTo>
                  <a:pt x="25501" y="8267"/>
                </a:lnTo>
                <a:lnTo>
                  <a:pt x="25501" y="0"/>
                </a:lnTo>
                <a:lnTo>
                  <a:pt x="0" y="0"/>
                </a:lnTo>
                <a:lnTo>
                  <a:pt x="0" y="8267"/>
                </a:lnTo>
                <a:close/>
              </a:path>
            </a:pathLst>
          </a:custGeom>
          <a:solidFill>
            <a:srgbClr val="221E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 txBox="1"/>
          <p:nvPr/>
        </p:nvSpPr>
        <p:spPr>
          <a:xfrm>
            <a:off x="5591047" y="2015744"/>
            <a:ext cx="192214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Fragen</a:t>
            </a:r>
            <a:r>
              <a:rPr sz="900" spc="-10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verstehen</a:t>
            </a:r>
            <a:r>
              <a:rPr sz="900" spc="-11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dirty="0">
                <a:solidFill>
                  <a:srgbClr val="231F20"/>
                </a:solidFill>
                <a:latin typeface="Lucida Sans"/>
                <a:cs typeface="Lucida Sans"/>
              </a:rPr>
              <a:t>und</a:t>
            </a:r>
            <a:r>
              <a:rPr sz="900" spc="-12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beantworten</a:t>
            </a:r>
            <a:endParaRPr sz="900">
              <a:latin typeface="Lucida Sans"/>
              <a:cs typeface="Lucida Sans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5503633" y="2384590"/>
            <a:ext cx="26034" cy="8255"/>
          </a:xfrm>
          <a:custGeom>
            <a:avLst/>
            <a:gdLst/>
            <a:ahLst/>
            <a:cxnLst/>
            <a:rect l="l" t="t" r="r" b="b"/>
            <a:pathLst>
              <a:path w="26035" h="8255">
                <a:moveTo>
                  <a:pt x="0" y="8254"/>
                </a:moveTo>
                <a:lnTo>
                  <a:pt x="25501" y="8254"/>
                </a:lnTo>
                <a:lnTo>
                  <a:pt x="25501" y="0"/>
                </a:lnTo>
                <a:lnTo>
                  <a:pt x="0" y="0"/>
                </a:lnTo>
                <a:lnTo>
                  <a:pt x="0" y="8254"/>
                </a:lnTo>
                <a:close/>
              </a:path>
            </a:pathLst>
          </a:custGeom>
          <a:solidFill>
            <a:srgbClr val="221E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 txBox="1"/>
          <p:nvPr/>
        </p:nvSpPr>
        <p:spPr>
          <a:xfrm>
            <a:off x="5591047" y="2296159"/>
            <a:ext cx="204787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Fragen</a:t>
            </a:r>
            <a:r>
              <a:rPr sz="900" spc="-18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an</a:t>
            </a:r>
            <a:r>
              <a:rPr sz="900" spc="-18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die</a:t>
            </a:r>
            <a:r>
              <a:rPr sz="900" spc="-17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Geschichte</a:t>
            </a:r>
            <a:r>
              <a:rPr sz="900" spc="-17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formulieren:</a:t>
            </a:r>
            <a:endParaRPr sz="900">
              <a:latin typeface="Lucida Sans"/>
              <a:cs typeface="Lucida Sans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5610269" y="2475242"/>
            <a:ext cx="2046381" cy="106045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 txBox="1"/>
          <p:nvPr/>
        </p:nvSpPr>
        <p:spPr>
          <a:xfrm>
            <a:off x="5482844" y="2576576"/>
            <a:ext cx="2052955" cy="5867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Hof</a:t>
            </a:r>
            <a:endParaRPr sz="900">
              <a:latin typeface="Lucida Sans"/>
              <a:cs typeface="Lucida Sans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dirty="0">
                <a:solidFill>
                  <a:srgbClr val="231F20"/>
                </a:solidFill>
                <a:latin typeface="MS UI Gothic"/>
                <a:cs typeface="MS UI Gothic"/>
              </a:rPr>
              <a:t>➔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historische</a:t>
            </a:r>
            <a:r>
              <a:rPr sz="900" spc="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Veränderungen</a:t>
            </a:r>
            <a:endParaRPr sz="900">
              <a:latin typeface="Lucida Sans"/>
              <a:cs typeface="Lucida Sans"/>
            </a:endParaRPr>
          </a:p>
          <a:p>
            <a:pPr marL="120650" marR="5080">
              <a:lnSpc>
                <a:spcPct val="100000"/>
              </a:lnSpc>
              <a:spcBef>
                <a:spcPts val="75"/>
              </a:spcBef>
            </a:pP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erkennen, Personen kennenlernen,  Funktionsweisen</a:t>
            </a:r>
            <a:r>
              <a:rPr sz="900" spc="-20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des</a:t>
            </a:r>
            <a:r>
              <a:rPr sz="900" spc="-19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5" dirty="0">
                <a:solidFill>
                  <a:srgbClr val="231F20"/>
                </a:solidFill>
                <a:latin typeface="Lucida Sans"/>
                <a:cs typeface="Lucida Sans"/>
              </a:rPr>
              <a:t>Lebensam</a:t>
            </a:r>
            <a:r>
              <a:rPr sz="900" spc="-204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Hof</a:t>
            </a:r>
            <a:endParaRPr sz="900">
              <a:latin typeface="Lucida Sans"/>
              <a:cs typeface="Lucida Sans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7931148" y="673099"/>
            <a:ext cx="0" cy="2612390"/>
          </a:xfrm>
          <a:custGeom>
            <a:avLst/>
            <a:gdLst/>
            <a:ahLst/>
            <a:cxnLst/>
            <a:rect l="l" t="t" r="r" b="b"/>
            <a:pathLst>
              <a:path h="2612390">
                <a:moveTo>
                  <a:pt x="0" y="0"/>
                </a:moveTo>
                <a:lnTo>
                  <a:pt x="0" y="2612390"/>
                </a:lnTo>
              </a:path>
            </a:pathLst>
          </a:custGeom>
          <a:ln w="19050">
            <a:solidFill>
              <a:srgbClr val="77C043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7969248" y="3304540"/>
            <a:ext cx="2326005" cy="0"/>
          </a:xfrm>
          <a:custGeom>
            <a:avLst/>
            <a:gdLst/>
            <a:ahLst/>
            <a:cxnLst/>
            <a:rect l="l" t="t" r="r" b="b"/>
            <a:pathLst>
              <a:path w="2326004">
                <a:moveTo>
                  <a:pt x="0" y="0"/>
                </a:moveTo>
                <a:lnTo>
                  <a:pt x="2326005" y="0"/>
                </a:lnTo>
              </a:path>
            </a:pathLst>
          </a:custGeom>
          <a:ln w="19050">
            <a:solidFill>
              <a:srgbClr val="77C043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10313669" y="326644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77C043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10276205" y="63499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77C043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7931148" y="330454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77C04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10313669" y="330454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77C04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10313669" y="63499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77C04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7931148" y="63499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77C04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7921752" y="624840"/>
            <a:ext cx="2401823" cy="2689859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8019757" y="767626"/>
            <a:ext cx="26034" cy="8890"/>
          </a:xfrm>
          <a:custGeom>
            <a:avLst/>
            <a:gdLst/>
            <a:ahLst/>
            <a:cxnLst/>
            <a:rect l="l" t="t" r="r" b="b"/>
            <a:pathLst>
              <a:path w="26034" h="8890">
                <a:moveTo>
                  <a:pt x="0" y="8267"/>
                </a:moveTo>
                <a:lnTo>
                  <a:pt x="25501" y="8267"/>
                </a:lnTo>
                <a:lnTo>
                  <a:pt x="25501" y="0"/>
                </a:lnTo>
                <a:lnTo>
                  <a:pt x="0" y="0"/>
                </a:lnTo>
                <a:lnTo>
                  <a:pt x="0" y="8267"/>
                </a:lnTo>
                <a:close/>
              </a:path>
            </a:pathLst>
          </a:custGeom>
          <a:solidFill>
            <a:srgbClr val="221E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8125226" y="718069"/>
            <a:ext cx="1950196" cy="251725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 txBox="1"/>
          <p:nvPr/>
        </p:nvSpPr>
        <p:spPr>
          <a:xfrm>
            <a:off x="8107171" y="959611"/>
            <a:ext cx="171831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Machtstrukturen</a:t>
            </a:r>
            <a:r>
              <a:rPr sz="900" spc="-1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kennenlernen</a:t>
            </a:r>
            <a:endParaRPr sz="900">
              <a:latin typeface="Lucida Sans"/>
              <a:cs typeface="Lucida Sans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8019757" y="1325410"/>
            <a:ext cx="26034" cy="8890"/>
          </a:xfrm>
          <a:custGeom>
            <a:avLst/>
            <a:gdLst/>
            <a:ahLst/>
            <a:cxnLst/>
            <a:rect l="l" t="t" r="r" b="b"/>
            <a:pathLst>
              <a:path w="26034" h="8890">
                <a:moveTo>
                  <a:pt x="0" y="8267"/>
                </a:moveTo>
                <a:lnTo>
                  <a:pt x="25501" y="8267"/>
                </a:lnTo>
                <a:lnTo>
                  <a:pt x="25501" y="0"/>
                </a:lnTo>
                <a:lnTo>
                  <a:pt x="0" y="0"/>
                </a:lnTo>
                <a:lnTo>
                  <a:pt x="0" y="8267"/>
                </a:lnTo>
                <a:close/>
              </a:path>
            </a:pathLst>
          </a:custGeom>
          <a:solidFill>
            <a:srgbClr val="221E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 txBox="1"/>
          <p:nvPr/>
        </p:nvSpPr>
        <p:spPr>
          <a:xfrm>
            <a:off x="8107171" y="1236979"/>
            <a:ext cx="210756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Kennenlernen</a:t>
            </a:r>
            <a:r>
              <a:rPr sz="900" spc="-17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dirty="0">
                <a:solidFill>
                  <a:srgbClr val="231F20"/>
                </a:solidFill>
                <a:latin typeface="Lucida Sans"/>
                <a:cs typeface="Lucida Sans"/>
              </a:rPr>
              <a:t>eines</a:t>
            </a:r>
            <a:r>
              <a:rPr sz="900" spc="-16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historischen</a:t>
            </a:r>
            <a:r>
              <a:rPr sz="900" spc="-1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Ortes</a:t>
            </a:r>
            <a:endParaRPr sz="900">
              <a:latin typeface="Lucida Sans"/>
              <a:cs typeface="Lucida Sans"/>
            </a:endParaRPr>
          </a:p>
        </p:txBody>
      </p:sp>
      <p:sp>
        <p:nvSpPr>
          <p:cNvPr id="82" name="object 82"/>
          <p:cNvSpPr/>
          <p:nvPr/>
        </p:nvSpPr>
        <p:spPr>
          <a:xfrm>
            <a:off x="8120541" y="1416060"/>
            <a:ext cx="1916101" cy="111508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 txBox="1"/>
          <p:nvPr/>
        </p:nvSpPr>
        <p:spPr>
          <a:xfrm>
            <a:off x="8107171" y="1517396"/>
            <a:ext cx="422909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231F20"/>
                </a:solidFill>
                <a:latin typeface="Lucida Sans"/>
                <a:cs typeface="Lucida Sans"/>
              </a:rPr>
              <a:t>E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poc</a:t>
            </a:r>
            <a:r>
              <a:rPr sz="900" dirty="0">
                <a:solidFill>
                  <a:srgbClr val="231F20"/>
                </a:solidFill>
                <a:latin typeface="Lucida Sans"/>
                <a:cs typeface="Lucida Sans"/>
              </a:rPr>
              <a:t>he</a:t>
            </a:r>
            <a:endParaRPr sz="900">
              <a:latin typeface="Lucida Sans"/>
              <a:cs typeface="Lucida Sans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8019757" y="1884718"/>
            <a:ext cx="26034" cy="8890"/>
          </a:xfrm>
          <a:custGeom>
            <a:avLst/>
            <a:gdLst/>
            <a:ahLst/>
            <a:cxnLst/>
            <a:rect l="l" t="t" r="r" b="b"/>
            <a:pathLst>
              <a:path w="26034" h="8889">
                <a:moveTo>
                  <a:pt x="0" y="8267"/>
                </a:moveTo>
                <a:lnTo>
                  <a:pt x="25501" y="8267"/>
                </a:lnTo>
                <a:lnTo>
                  <a:pt x="25501" y="0"/>
                </a:lnTo>
                <a:lnTo>
                  <a:pt x="0" y="0"/>
                </a:lnTo>
                <a:lnTo>
                  <a:pt x="0" y="8267"/>
                </a:lnTo>
                <a:close/>
              </a:path>
            </a:pathLst>
          </a:custGeom>
          <a:solidFill>
            <a:srgbClr val="221E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8120774" y="1835162"/>
            <a:ext cx="1708645" cy="111506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 txBox="1"/>
          <p:nvPr/>
        </p:nvSpPr>
        <p:spPr>
          <a:xfrm>
            <a:off x="8107171" y="1936496"/>
            <a:ext cx="2169160" cy="58229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01899"/>
              </a:lnSpc>
              <a:spcBef>
                <a:spcPts val="80"/>
              </a:spcBef>
            </a:pPr>
            <a:r>
              <a:rPr sz="900" dirty="0">
                <a:solidFill>
                  <a:srgbClr val="231F20"/>
                </a:solidFill>
                <a:latin typeface="Lucida Sans"/>
                <a:cs typeface="Lucida Sans"/>
              </a:rPr>
              <a:t>im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17.und </a:t>
            </a:r>
            <a:r>
              <a:rPr sz="900" dirty="0">
                <a:solidFill>
                  <a:srgbClr val="231F20"/>
                </a:solidFill>
                <a:latin typeface="Lucida Sans"/>
                <a:cs typeface="Lucida Sans"/>
              </a:rPr>
              <a:t>19.Jahrhundert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in </a:t>
            </a:r>
            <a:r>
              <a:rPr sz="900" spc="-35" dirty="0">
                <a:solidFill>
                  <a:srgbClr val="231F20"/>
                </a:solidFill>
                <a:latin typeface="Lucida Sans"/>
                <a:cs typeface="Lucida Sans"/>
              </a:rPr>
              <a:t>und 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außerhalb des Schlosses kennenlernen  (Hygienevorstellungen und Utensilien  </a:t>
            </a:r>
            <a:r>
              <a:rPr sz="900" dirty="0">
                <a:solidFill>
                  <a:srgbClr val="231F20"/>
                </a:solidFill>
                <a:latin typeface="Lucida Sans"/>
                <a:cs typeface="Lucida Sans"/>
              </a:rPr>
              <a:t>im Barock;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Biographie</a:t>
            </a:r>
            <a:r>
              <a:rPr sz="900" spc="-2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Helene</a:t>
            </a:r>
            <a:endParaRPr sz="900">
              <a:latin typeface="Lucida Sans"/>
              <a:cs typeface="Lucida Sans"/>
            </a:endParaRPr>
          </a:p>
        </p:txBody>
      </p:sp>
      <p:sp>
        <p:nvSpPr>
          <p:cNvPr id="87" name="object 87"/>
          <p:cNvSpPr/>
          <p:nvPr/>
        </p:nvSpPr>
        <p:spPr>
          <a:xfrm>
            <a:off x="8125226" y="2531756"/>
            <a:ext cx="2102713" cy="112902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 txBox="1"/>
          <p:nvPr/>
        </p:nvSpPr>
        <p:spPr>
          <a:xfrm>
            <a:off x="8107171" y="2634488"/>
            <a:ext cx="175260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231F20"/>
                </a:solidFill>
                <a:latin typeface="Lucida Sans"/>
                <a:cs typeface="Lucida Sans"/>
              </a:rPr>
              <a:t>der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Prinzen </a:t>
            </a:r>
            <a:r>
              <a:rPr sz="900" dirty="0">
                <a:solidFill>
                  <a:srgbClr val="231F20"/>
                </a:solidFill>
                <a:latin typeface="Lucida Sans"/>
                <a:cs typeface="Lucida Sans"/>
              </a:rPr>
              <a:t>und</a:t>
            </a:r>
            <a:r>
              <a:rPr sz="90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Prinzessinnen)</a:t>
            </a:r>
            <a:endParaRPr sz="900">
              <a:latin typeface="Lucida Sans"/>
              <a:cs typeface="Lucida Sans"/>
            </a:endParaRPr>
          </a:p>
        </p:txBody>
      </p:sp>
      <p:sp>
        <p:nvSpPr>
          <p:cNvPr id="89" name="object 89"/>
          <p:cNvSpPr/>
          <p:nvPr/>
        </p:nvSpPr>
        <p:spPr>
          <a:xfrm>
            <a:off x="8019757" y="3000286"/>
            <a:ext cx="26034" cy="8890"/>
          </a:xfrm>
          <a:custGeom>
            <a:avLst/>
            <a:gdLst/>
            <a:ahLst/>
            <a:cxnLst/>
            <a:rect l="l" t="t" r="r" b="b"/>
            <a:pathLst>
              <a:path w="26034" h="8889">
                <a:moveTo>
                  <a:pt x="0" y="8267"/>
                </a:moveTo>
                <a:lnTo>
                  <a:pt x="25501" y="8267"/>
                </a:lnTo>
                <a:lnTo>
                  <a:pt x="25501" y="0"/>
                </a:lnTo>
                <a:lnTo>
                  <a:pt x="0" y="0"/>
                </a:lnTo>
                <a:lnTo>
                  <a:pt x="0" y="8267"/>
                </a:lnTo>
                <a:close/>
              </a:path>
            </a:pathLst>
          </a:custGeom>
          <a:solidFill>
            <a:srgbClr val="221E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8129997" y="2950726"/>
            <a:ext cx="1484718" cy="89526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 txBox="1"/>
          <p:nvPr/>
        </p:nvSpPr>
        <p:spPr>
          <a:xfrm>
            <a:off x="8107171" y="3050540"/>
            <a:ext cx="78232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solidFill>
                  <a:srgbClr val="231F20"/>
                </a:solidFill>
                <a:latin typeface="Lucida Sans"/>
                <a:cs typeface="Lucida Sans"/>
              </a:rPr>
              <a:t>kennenlernen</a:t>
            </a:r>
            <a:endParaRPr sz="900">
              <a:latin typeface="Lucida Sans"/>
              <a:cs typeface="Lucida Sans"/>
            </a:endParaRPr>
          </a:p>
        </p:txBody>
      </p:sp>
      <p:sp>
        <p:nvSpPr>
          <p:cNvPr id="92" name="object 9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spc="-25" dirty="0"/>
              <a:t>Inklusionsdidaktische Lehrbausteine </a:t>
            </a:r>
            <a:r>
              <a:rPr spc="-20" dirty="0"/>
              <a:t>–</a:t>
            </a:r>
            <a:r>
              <a:rPr spc="-40" dirty="0"/>
              <a:t> </a:t>
            </a:r>
            <a:r>
              <a:rPr spc="-30" dirty="0"/>
              <a:t>!DL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31F2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743</Words>
  <Application>Microsoft Office PowerPoint</Application>
  <PresentationFormat>Benutzerdefiniert</PresentationFormat>
  <Paragraphs>74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2" baseType="lpstr">
      <vt:lpstr>MS UI Gothic</vt:lpstr>
      <vt:lpstr>Arial</vt:lpstr>
      <vt:lpstr>Calibri</vt:lpstr>
      <vt:lpstr>Lucida Sans</vt:lpstr>
      <vt:lpstr>Times New Roman</vt:lpstr>
      <vt:lpstr>Trebuchet MS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Fischer, Erika</dc:creator>
  <cp:lastModifiedBy>Fischer, Erika</cp:lastModifiedBy>
  <cp:revision>1</cp:revision>
  <dcterms:created xsi:type="dcterms:W3CDTF">2020-10-19T22:06:20Z</dcterms:created>
  <dcterms:modified xsi:type="dcterms:W3CDTF">2021-06-15T13:04:05Z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2020-10-20T00:00:00Z</vt:filetime>
  </property>
  <property fmtid="{D5CDD505-2E9C-101B-9397-08002B2CF9AE}" pid="3" name="Creator">
    <vt:lpwstr>Acrobat PDFMaker 17 für Word</vt:lpwstr>
  </property>
  <property fmtid="{D5CDD505-2E9C-101B-9397-08002B2CF9AE}" pid="4" name="LastSaved">
    <vt:filetime>2020-10-19T00:00:00Z</vt:filetime>
  </property>
</Properties>
</file>