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82" r:id="rId2"/>
    <p:sldId id="258" r:id="rId3"/>
    <p:sldId id="280" r:id="rId4"/>
    <p:sldId id="279" r:id="rId5"/>
    <p:sldId id="278" r:id="rId6"/>
    <p:sldId id="259" r:id="rId7"/>
    <p:sldId id="256" r:id="rId8"/>
    <p:sldId id="260" r:id="rId9"/>
    <p:sldId id="261" r:id="rId10"/>
    <p:sldId id="262" r:id="rId11"/>
    <p:sldId id="264" r:id="rId12"/>
    <p:sldId id="275" r:id="rId13"/>
    <p:sldId id="276" r:id="rId14"/>
    <p:sldId id="283" r:id="rId15"/>
    <p:sldId id="268" r:id="rId16"/>
    <p:sldId id="273" r:id="rId17"/>
  </p:sldIdLst>
  <p:sldSz cx="12192000" cy="6858000"/>
  <p:notesSz cx="12192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29" autoAdjust="0"/>
    <p:restoredTop sz="94660"/>
  </p:normalViewPr>
  <p:slideViewPr>
    <p:cSldViewPr>
      <p:cViewPr varScale="1">
        <p:scale>
          <a:sx n="61" d="100"/>
          <a:sy n="61" d="100"/>
        </p:scale>
        <p:origin x="47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7381" y="356660"/>
            <a:ext cx="9793088" cy="14700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UB Scala" panose="02000504070000020003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7381" y="2112433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latin typeface="UB Scala" panose="02000504070000020003" pitchFamily="2" charset="0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1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602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717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9793088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527381" y="1804459"/>
            <a:ext cx="9793088" cy="3552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326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9680" y="348569"/>
            <a:ext cx="9860789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459680" y="1601119"/>
            <a:ext cx="4876800" cy="3748095"/>
          </a:xfrm>
          <a:prstGeom prst="rect">
            <a:avLst/>
          </a:prstGeom>
        </p:spPr>
        <p:txBody>
          <a:bodyPr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5539680" y="1601119"/>
            <a:ext cx="4780789" cy="3748095"/>
          </a:xfrm>
          <a:prstGeom prst="rect">
            <a:avLst/>
          </a:prstGeom>
        </p:spPr>
        <p:txBody>
          <a:bodyPr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42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99797" y="260648"/>
            <a:ext cx="972466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499797" y="1521123"/>
            <a:ext cx="5020140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499797" y="2160885"/>
            <a:ext cx="5020140" cy="3325827"/>
          </a:xfrm>
          <a:prstGeom prst="rect">
            <a:avLst/>
          </a:prstGeom>
        </p:spPr>
        <p:txBody>
          <a:bodyPr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711959" y="1521123"/>
            <a:ext cx="4512500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Inhaltsplatzhalter 5"/>
          <p:cNvSpPr>
            <a:spLocks noGrp="1"/>
          </p:cNvSpPr>
          <p:nvPr>
            <p:ph sz="quarter" idx="4"/>
          </p:nvPr>
        </p:nvSpPr>
        <p:spPr>
          <a:xfrm>
            <a:off x="5711959" y="2160885"/>
            <a:ext cx="4512500" cy="3325827"/>
          </a:xfrm>
          <a:prstGeom prst="rect">
            <a:avLst/>
          </a:prstGeom>
        </p:spPr>
        <p:txBody>
          <a:bodyPr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309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403" y="356659"/>
            <a:ext cx="9601067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069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803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2" y="452669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766733" y="446845"/>
            <a:ext cx="5553736" cy="538242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700809"/>
            <a:ext cx="4011084" cy="41195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08663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381" y="452669"/>
            <a:ext cx="9793088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527381" y="1796389"/>
            <a:ext cx="9793088" cy="35528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09892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31371" y="4265645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Bildplatzhalter 2"/>
          <p:cNvSpPr>
            <a:spLocks noGrp="1"/>
          </p:cNvSpPr>
          <p:nvPr>
            <p:ph type="pic" idx="1"/>
          </p:nvPr>
        </p:nvSpPr>
        <p:spPr>
          <a:xfrm>
            <a:off x="431371" y="452670"/>
            <a:ext cx="7315200" cy="35845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431371" y="4832383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17002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3"/>
          <p:cNvSpPr>
            <a:spLocks noChangeArrowheads="1"/>
          </p:cNvSpPr>
          <p:nvPr/>
        </p:nvSpPr>
        <p:spPr bwMode="auto">
          <a:xfrm>
            <a:off x="203201" y="6369051"/>
            <a:ext cx="896408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1200" dirty="0" smtClean="0">
                <a:solidFill>
                  <a:srgbClr val="00407A"/>
                </a:solidFill>
                <a:latin typeface="Arial" charset="0"/>
              </a:rPr>
              <a:t>Referat</a:t>
            </a:r>
            <a:r>
              <a:rPr lang="de-DE" altLang="de-DE" sz="1200" baseline="0" dirty="0" smtClean="0">
                <a:solidFill>
                  <a:srgbClr val="00407A"/>
                </a:solidFill>
                <a:latin typeface="Arial" charset="0"/>
              </a:rPr>
              <a:t> Inklusion, ZLB, Erika Fischer</a:t>
            </a:r>
            <a:endParaRPr lang="de-DE" altLang="de-DE" sz="1200" dirty="0" smtClean="0">
              <a:solidFill>
                <a:srgbClr val="00407A"/>
              </a:solidFill>
              <a:latin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>
          <a:xfrm>
            <a:off x="203200" y="6309784"/>
            <a:ext cx="11523133" cy="0"/>
          </a:xfrm>
          <a:prstGeom prst="line">
            <a:avLst/>
          </a:prstGeom>
          <a:ln>
            <a:solidFill>
              <a:srgbClr val="2C5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3"/>
          <p:cNvSpPr>
            <a:spLocks noChangeArrowheads="1"/>
          </p:cNvSpPr>
          <p:nvPr/>
        </p:nvSpPr>
        <p:spPr bwMode="auto">
          <a:xfrm>
            <a:off x="10416117" y="6309784"/>
            <a:ext cx="1422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1200" dirty="0">
                <a:solidFill>
                  <a:srgbClr val="00407A"/>
                </a:solidFill>
                <a:latin typeface="Arial" panose="020B0604020202020204" pitchFamily="34" charset="0"/>
              </a:rPr>
              <a:t>S. </a:t>
            </a:r>
            <a:fld id="{3A507942-806A-4A1C-A4DB-6F04F85C2606}" type="slidenum">
              <a:rPr lang="de-DE" altLang="de-DE" sz="1200">
                <a:solidFill>
                  <a:srgbClr val="00407A"/>
                </a:solidFill>
                <a:latin typeface="Arial" panose="020B0604020202020204" pitchFamily="34" charset="0"/>
              </a:rPr>
              <a:pPr algn="r" eaLnBrk="1" hangingPunct="1"/>
              <a:t>‹Nr.›</a:t>
            </a:fld>
            <a:endParaRPr lang="de-DE" altLang="de-DE" sz="1200" dirty="0">
              <a:solidFill>
                <a:srgbClr val="00407A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AutoShape 8"/>
          <p:cNvSpPr>
            <a:spLocks noChangeAspect="1" noChangeArrowheads="1"/>
          </p:cNvSpPr>
          <p:nvPr/>
        </p:nvSpPr>
        <p:spPr bwMode="auto">
          <a:xfrm>
            <a:off x="10896601" y="165100"/>
            <a:ext cx="1132417" cy="652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z="3200" dirty="0" smtClean="0"/>
          </a:p>
        </p:txBody>
      </p:sp>
      <p:pic>
        <p:nvPicPr>
          <p:cNvPr id="1030" name="Grafik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884" y="357717"/>
            <a:ext cx="1151467" cy="1151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51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407A"/>
          </a:solidFill>
          <a:latin typeface="UB Scala" pitchFamily="2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407A"/>
          </a:solidFill>
          <a:latin typeface="UB Scala" pitchFamily="2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407A"/>
          </a:solidFill>
          <a:latin typeface="UB Scala" pitchFamily="2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407A"/>
          </a:solidFill>
          <a:latin typeface="UB Scala" pitchFamily="2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2933">
          <a:solidFill>
            <a:schemeClr val="tx1"/>
          </a:solidFill>
          <a:latin typeface="Arial" charset="0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Arial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Arial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+"/>
        <a:defRPr sz="2133">
          <a:solidFill>
            <a:schemeClr val="tx1"/>
          </a:solidFill>
          <a:latin typeface="Arial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Arial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vs-material.wegerer.at/" TargetMode="External"/><Relationship Id="rId2" Type="http://schemas.openxmlformats.org/officeDocument/2006/relationships/hyperlink" Target="http://www.ohr-concept.de/attachments/Logo/Logo1.png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www.baumkunde.de/haeufigste-baeume-deutschland.php" TargetMode="External"/><Relationship Id="rId5" Type="http://schemas.openxmlformats.org/officeDocument/2006/relationships/hyperlink" Target="http://www.sachunterricht-grundschule.de/Loesungsblatt-Laub-und-Nadelbaeume-Lernmaterial.htm" TargetMode="External"/><Relationship Id="rId4" Type="http://schemas.openxmlformats.org/officeDocument/2006/relationships/hyperlink" Target="http://www.kigasite.d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2631" y="804163"/>
            <a:ext cx="10567615" cy="1477328"/>
          </a:xfrm>
        </p:spPr>
        <p:txBody>
          <a:bodyPr/>
          <a:lstStyle/>
          <a:p>
            <a:r>
              <a:rPr lang="de-DE" sz="4000" u="none" spc="-5" dirty="0">
                <a:solidFill>
                  <a:schemeClr val="tx2"/>
                </a:solidFill>
              </a:rPr>
              <a:t>Inklusionsdidaktisches Netz </a:t>
            </a:r>
            <a:r>
              <a:rPr lang="de-DE" sz="3200" u="none" spc="-5" dirty="0" smtClean="0">
                <a:solidFill>
                  <a:schemeClr val="tx2"/>
                </a:solidFill>
              </a:rPr>
              <a:t/>
            </a:r>
            <a:br>
              <a:rPr lang="de-DE" sz="3200" u="none" spc="-5" dirty="0" smtClean="0">
                <a:solidFill>
                  <a:schemeClr val="tx2"/>
                </a:solidFill>
              </a:rPr>
            </a:br>
            <a:r>
              <a:rPr lang="de-DE" sz="3200" u="none" spc="-5" dirty="0" smtClean="0">
                <a:solidFill>
                  <a:schemeClr val="tx2"/>
                </a:solidFill>
              </a:rPr>
              <a:t/>
            </a:r>
            <a:br>
              <a:rPr lang="de-DE" sz="3200" u="none" spc="-5" dirty="0" smtClean="0">
                <a:solidFill>
                  <a:schemeClr val="tx2"/>
                </a:solidFill>
              </a:rPr>
            </a:br>
            <a:r>
              <a:rPr lang="de-DE" sz="3200" u="none" spc="-5" dirty="0" smtClean="0">
                <a:solidFill>
                  <a:schemeClr val="tx2"/>
                </a:solidFill>
              </a:rPr>
              <a:t>-Verbindung </a:t>
            </a:r>
            <a:r>
              <a:rPr lang="de-DE" sz="3200" u="none" spc="-5" dirty="0">
                <a:solidFill>
                  <a:schemeClr val="tx2"/>
                </a:solidFill>
              </a:rPr>
              <a:t>mit dem Förderschwerpunkt  </a:t>
            </a:r>
            <a:r>
              <a:rPr lang="de-DE" sz="3200" u="none" dirty="0" smtClean="0">
                <a:solidFill>
                  <a:schemeClr val="tx2"/>
                </a:solidFill>
              </a:rPr>
              <a:t>Hören-</a:t>
            </a:r>
            <a:r>
              <a:rPr lang="de-DE" sz="3200" dirty="0"/>
              <a:t/>
            </a:r>
            <a:br>
              <a:rPr lang="de-DE" sz="3200" dirty="0"/>
            </a:br>
            <a:endParaRPr lang="de-DE" sz="32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90600" y="3048000"/>
            <a:ext cx="11658600" cy="1415772"/>
          </a:xfrm>
        </p:spPr>
        <p:txBody>
          <a:bodyPr/>
          <a:lstStyle/>
          <a:p>
            <a:pPr marL="0" indent="0">
              <a:buNone/>
            </a:pPr>
            <a:r>
              <a:rPr lang="de-DE" sz="3200" b="1" spc="-5" dirty="0"/>
              <a:t>Unterrichtssequenz Wald </a:t>
            </a:r>
            <a:r>
              <a:rPr lang="de-DE" spc="-10" dirty="0"/>
              <a:t>(Annika </a:t>
            </a:r>
            <a:r>
              <a:rPr lang="de-DE" spc="-5" dirty="0"/>
              <a:t>Gläser, Nina </a:t>
            </a:r>
            <a:r>
              <a:rPr lang="de-DE" dirty="0"/>
              <a:t>Asch</a:t>
            </a:r>
            <a:r>
              <a:rPr lang="de-DE" spc="-130" dirty="0"/>
              <a:t> </a:t>
            </a:r>
            <a:r>
              <a:rPr lang="de-DE" spc="-5" dirty="0"/>
              <a:t>2017</a:t>
            </a:r>
            <a:r>
              <a:rPr lang="de-DE" spc="-5" dirty="0" smtClean="0"/>
              <a:t>)</a:t>
            </a:r>
          </a:p>
          <a:p>
            <a:endParaRPr lang="de-DE" spc="-5" dirty="0" smtClean="0"/>
          </a:p>
          <a:p>
            <a:pPr marL="0" indent="0">
              <a:buNone/>
            </a:pPr>
            <a:r>
              <a:rPr lang="de-DE" spc="-5" dirty="0" smtClean="0"/>
              <a:t>Unterrichtssequenz</a:t>
            </a:r>
            <a:r>
              <a:rPr lang="de-DE" spc="-5" dirty="0"/>
              <a:t>, bestehend </a:t>
            </a:r>
            <a:r>
              <a:rPr lang="de-DE" dirty="0"/>
              <a:t>aus 7  </a:t>
            </a:r>
            <a:r>
              <a:rPr lang="de-DE" spc="-5" dirty="0"/>
              <a:t>Unterrichtseinheiten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0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8024" y="927607"/>
            <a:ext cx="85572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u="none" spc="-5" dirty="0">
                <a:latin typeface="Century Gothic"/>
                <a:cs typeface="Century Gothic"/>
              </a:rPr>
              <a:t>Unterrichtssequenz </a:t>
            </a:r>
            <a:r>
              <a:rPr sz="1600" u="none" spc="-10" dirty="0">
                <a:latin typeface="Century Gothic"/>
                <a:cs typeface="Century Gothic"/>
              </a:rPr>
              <a:t>Einheit </a:t>
            </a:r>
            <a:r>
              <a:rPr sz="1600" u="none" spc="-5" dirty="0">
                <a:latin typeface="Century Gothic"/>
                <a:cs typeface="Century Gothic"/>
              </a:rPr>
              <a:t>1 + 2 </a:t>
            </a:r>
            <a:r>
              <a:rPr sz="1600" b="0" u="none" spc="-5" dirty="0">
                <a:latin typeface="Century Gothic"/>
                <a:cs typeface="Century Gothic"/>
              </a:rPr>
              <a:t>(fächerübergreifend Kunst </a:t>
            </a:r>
            <a:r>
              <a:rPr sz="1600" b="0" u="none" dirty="0">
                <a:latin typeface="Century Gothic"/>
                <a:cs typeface="Century Gothic"/>
              </a:rPr>
              <a:t>und</a:t>
            </a:r>
            <a:r>
              <a:rPr sz="1600" b="0" u="none" spc="85" dirty="0">
                <a:latin typeface="Century Gothic"/>
                <a:cs typeface="Century Gothic"/>
              </a:rPr>
              <a:t> </a:t>
            </a:r>
            <a:r>
              <a:rPr sz="1600" b="0" u="none" spc="-5" dirty="0">
                <a:latin typeface="Century Gothic"/>
                <a:cs typeface="Century Gothic"/>
              </a:rPr>
              <a:t>HSU)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5983" y="1855724"/>
            <a:ext cx="9441180" cy="4070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 indent="-214629">
              <a:lnSpc>
                <a:spcPct val="100000"/>
              </a:lnSpc>
              <a:spcBef>
                <a:spcPts val="105"/>
              </a:spcBef>
              <a:buSzPct val="95000"/>
              <a:buAutoNum type="arabicPeriod"/>
              <a:tabLst>
                <a:tab pos="227965" algn="l"/>
              </a:tabLst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Einstieg:</a:t>
            </a:r>
            <a:r>
              <a:rPr sz="2000" b="1" spc="-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Fantasiegeschichte, </a:t>
            </a:r>
            <a:r>
              <a:rPr sz="2000" dirty="0">
                <a:latin typeface="Century Gothic"/>
                <a:cs typeface="Century Gothic"/>
              </a:rPr>
              <a:t>visuelle </a:t>
            </a:r>
            <a:r>
              <a:rPr sz="2000" spc="-5" dirty="0">
                <a:latin typeface="Century Gothic"/>
                <a:cs typeface="Century Gothic"/>
              </a:rPr>
              <a:t>Unterstützung mit</a:t>
            </a:r>
            <a:r>
              <a:rPr sz="2000" spc="-1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Bildmaterial</a:t>
            </a:r>
            <a:endParaRPr sz="2000" dirty="0">
              <a:latin typeface="Century Gothic"/>
              <a:cs typeface="Century Gothic"/>
            </a:endParaRPr>
          </a:p>
          <a:p>
            <a:pPr marL="44450" lvl="1">
              <a:lnSpc>
                <a:spcPct val="100000"/>
              </a:lnSpc>
              <a:spcBef>
                <a:spcPts val="1860"/>
              </a:spcBef>
              <a:tabLst>
                <a:tab pos="544830" algn="l"/>
              </a:tabLst>
            </a:pPr>
            <a:r>
              <a:rPr lang="de-DE" sz="2000" b="1" spc="-5" dirty="0" smtClean="0">
                <a:latin typeface="Century Gothic"/>
                <a:cs typeface="Century Gothic"/>
              </a:rPr>
              <a:t>1.1.</a:t>
            </a:r>
            <a:r>
              <a:rPr sz="2000" b="1" spc="-5" dirty="0" smtClean="0">
                <a:latin typeface="Century Gothic"/>
                <a:cs typeface="Century Gothic"/>
              </a:rPr>
              <a:t>Fantasiegeschichte</a:t>
            </a:r>
            <a:endParaRPr sz="2000" dirty="0">
              <a:latin typeface="Century Gothic"/>
              <a:cs typeface="Century Gothic"/>
            </a:endParaRPr>
          </a:p>
          <a:p>
            <a:pPr marL="44450" marR="5080">
              <a:lnSpc>
                <a:spcPct val="149800"/>
              </a:lnSpc>
              <a:spcBef>
                <a:spcPts val="15"/>
              </a:spcBef>
            </a:pPr>
            <a:r>
              <a:rPr sz="2000" dirty="0">
                <a:latin typeface="Century Gothic"/>
                <a:cs typeface="Century Gothic"/>
              </a:rPr>
              <a:t>Es </a:t>
            </a:r>
            <a:r>
              <a:rPr sz="2000" spc="-5" dirty="0">
                <a:latin typeface="Century Gothic"/>
                <a:cs typeface="Century Gothic"/>
              </a:rPr>
              <a:t>ist </a:t>
            </a:r>
            <a:r>
              <a:rPr sz="2000" dirty="0">
                <a:latin typeface="Century Gothic"/>
                <a:cs typeface="Century Gothic"/>
              </a:rPr>
              <a:t>ein </a:t>
            </a:r>
            <a:r>
              <a:rPr sz="2000" spc="-5" dirty="0">
                <a:latin typeface="Century Gothic"/>
                <a:cs typeface="Century Gothic"/>
              </a:rPr>
              <a:t>warmer Sommertag. </a:t>
            </a:r>
            <a:r>
              <a:rPr sz="2000" spc="5" dirty="0">
                <a:latin typeface="Century Gothic"/>
                <a:cs typeface="Century Gothic"/>
              </a:rPr>
              <a:t>Ich </a:t>
            </a:r>
            <a:r>
              <a:rPr sz="2000" spc="-5" dirty="0">
                <a:latin typeface="Century Gothic"/>
                <a:cs typeface="Century Gothic"/>
              </a:rPr>
              <a:t>gehe mit meinem </a:t>
            </a:r>
            <a:r>
              <a:rPr sz="2000" dirty="0">
                <a:latin typeface="Century Gothic"/>
                <a:cs typeface="Century Gothic"/>
              </a:rPr>
              <a:t>Hund </a:t>
            </a:r>
            <a:r>
              <a:rPr sz="2000" spc="-5" dirty="0">
                <a:latin typeface="Century Gothic"/>
                <a:cs typeface="Century Gothic"/>
              </a:rPr>
              <a:t>im </a:t>
            </a:r>
            <a:r>
              <a:rPr sz="2000" spc="-10" dirty="0">
                <a:latin typeface="Century Gothic"/>
                <a:cs typeface="Century Gothic"/>
              </a:rPr>
              <a:t>Wald </a:t>
            </a:r>
            <a:r>
              <a:rPr sz="2000" spc="-5" dirty="0">
                <a:latin typeface="Century Gothic"/>
                <a:cs typeface="Century Gothic"/>
              </a:rPr>
              <a:t>spazieren.  </a:t>
            </a:r>
            <a:r>
              <a:rPr sz="2000" dirty="0">
                <a:latin typeface="Century Gothic"/>
                <a:cs typeface="Century Gothic"/>
              </a:rPr>
              <a:t>Ich bin </a:t>
            </a:r>
            <a:r>
              <a:rPr sz="2000" spc="-5" dirty="0">
                <a:latin typeface="Century Gothic"/>
                <a:cs typeface="Century Gothic"/>
              </a:rPr>
              <a:t>barfuß. </a:t>
            </a:r>
            <a:r>
              <a:rPr sz="2000" spc="5" dirty="0">
                <a:latin typeface="Century Gothic"/>
                <a:cs typeface="Century Gothic"/>
              </a:rPr>
              <a:t>Ich </a:t>
            </a:r>
            <a:r>
              <a:rPr sz="2000" spc="-5" dirty="0">
                <a:latin typeface="Century Gothic"/>
                <a:cs typeface="Century Gothic"/>
              </a:rPr>
              <a:t>spüre </a:t>
            </a:r>
            <a:r>
              <a:rPr sz="2000" dirty="0">
                <a:latin typeface="Century Gothic"/>
                <a:cs typeface="Century Gothic"/>
              </a:rPr>
              <a:t>den </a:t>
            </a:r>
            <a:r>
              <a:rPr sz="2000" spc="-5" dirty="0">
                <a:latin typeface="Century Gothic"/>
                <a:cs typeface="Century Gothic"/>
              </a:rPr>
              <a:t>weichen Waldboden </a:t>
            </a:r>
            <a:r>
              <a:rPr sz="2000" dirty="0">
                <a:latin typeface="Century Gothic"/>
                <a:cs typeface="Century Gothic"/>
              </a:rPr>
              <a:t>unter </a:t>
            </a:r>
            <a:r>
              <a:rPr sz="2000" spc="-5" dirty="0">
                <a:latin typeface="Century Gothic"/>
                <a:cs typeface="Century Gothic"/>
              </a:rPr>
              <a:t>mir. Die Vögel  zwitschern. </a:t>
            </a:r>
            <a:r>
              <a:rPr sz="2000" dirty="0">
                <a:latin typeface="Century Gothic"/>
                <a:cs typeface="Century Gothic"/>
              </a:rPr>
              <a:t>Sie </a:t>
            </a:r>
            <a:r>
              <a:rPr sz="2000" spc="-5" dirty="0">
                <a:latin typeface="Century Gothic"/>
                <a:cs typeface="Century Gothic"/>
              </a:rPr>
              <a:t>sitzen in </a:t>
            </a:r>
            <a:r>
              <a:rPr sz="2000" dirty="0">
                <a:latin typeface="Century Gothic"/>
                <a:cs typeface="Century Gothic"/>
              </a:rPr>
              <a:t>den </a:t>
            </a:r>
            <a:r>
              <a:rPr sz="2000" spc="-5" dirty="0">
                <a:latin typeface="Century Gothic"/>
                <a:cs typeface="Century Gothic"/>
              </a:rPr>
              <a:t>Baumkronen. </a:t>
            </a:r>
            <a:r>
              <a:rPr sz="2000" dirty="0">
                <a:latin typeface="Century Gothic"/>
                <a:cs typeface="Century Gothic"/>
              </a:rPr>
              <a:t>Ganz </a:t>
            </a:r>
            <a:r>
              <a:rPr sz="2000" spc="-5" dirty="0">
                <a:latin typeface="Century Gothic"/>
                <a:cs typeface="Century Gothic"/>
              </a:rPr>
              <a:t>oben, </a:t>
            </a:r>
            <a:r>
              <a:rPr sz="2000" dirty="0">
                <a:latin typeface="Century Gothic"/>
                <a:cs typeface="Century Gothic"/>
              </a:rPr>
              <a:t>wo </a:t>
            </a:r>
            <a:r>
              <a:rPr sz="2000" spc="-5" dirty="0">
                <a:latin typeface="Century Gothic"/>
                <a:cs typeface="Century Gothic"/>
              </a:rPr>
              <a:t>sie </a:t>
            </a:r>
            <a:r>
              <a:rPr sz="2000" dirty="0">
                <a:latin typeface="Century Gothic"/>
                <a:cs typeface="Century Gothic"/>
              </a:rPr>
              <a:t>den </a:t>
            </a:r>
            <a:r>
              <a:rPr sz="2000" spc="-5" dirty="0">
                <a:latin typeface="Century Gothic"/>
                <a:cs typeface="Century Gothic"/>
              </a:rPr>
              <a:t>besten  Ausblick </a:t>
            </a:r>
            <a:r>
              <a:rPr sz="2000" dirty="0">
                <a:latin typeface="Century Gothic"/>
                <a:cs typeface="Century Gothic"/>
              </a:rPr>
              <a:t>haben. Ich </a:t>
            </a:r>
            <a:r>
              <a:rPr sz="2000" spc="-5" dirty="0">
                <a:latin typeface="Century Gothic"/>
                <a:cs typeface="Century Gothic"/>
              </a:rPr>
              <a:t>höre ihnen beim </a:t>
            </a:r>
            <a:r>
              <a:rPr sz="2000" dirty="0">
                <a:latin typeface="Century Gothic"/>
                <a:cs typeface="Century Gothic"/>
              </a:rPr>
              <a:t>Singen </a:t>
            </a:r>
            <a:r>
              <a:rPr sz="2000" spc="-5" dirty="0">
                <a:latin typeface="Century Gothic"/>
                <a:cs typeface="Century Gothic"/>
              </a:rPr>
              <a:t>zu. </a:t>
            </a:r>
            <a:r>
              <a:rPr sz="2000" dirty="0">
                <a:latin typeface="Century Gothic"/>
                <a:cs typeface="Century Gothic"/>
              </a:rPr>
              <a:t>Bello </a:t>
            </a:r>
            <a:r>
              <a:rPr sz="2000" spc="-5" dirty="0">
                <a:latin typeface="Century Gothic"/>
                <a:cs typeface="Century Gothic"/>
              </a:rPr>
              <a:t>versteckt sich zwischen  </a:t>
            </a:r>
            <a:r>
              <a:rPr sz="2000" dirty="0">
                <a:latin typeface="Century Gothic"/>
                <a:cs typeface="Century Gothic"/>
              </a:rPr>
              <a:t>den </a:t>
            </a:r>
            <a:r>
              <a:rPr sz="2000" spc="-5" dirty="0">
                <a:latin typeface="Century Gothic"/>
                <a:cs typeface="Century Gothic"/>
              </a:rPr>
              <a:t>Sträuchern. </a:t>
            </a:r>
            <a:r>
              <a:rPr sz="2000" dirty="0">
                <a:latin typeface="Century Gothic"/>
                <a:cs typeface="Century Gothic"/>
              </a:rPr>
              <a:t>Dabei </a:t>
            </a:r>
            <a:r>
              <a:rPr sz="2000" spc="-5" dirty="0">
                <a:latin typeface="Century Gothic"/>
                <a:cs typeface="Century Gothic"/>
              </a:rPr>
              <a:t>gräbt </a:t>
            </a:r>
            <a:r>
              <a:rPr sz="2000" dirty="0">
                <a:latin typeface="Century Gothic"/>
                <a:cs typeface="Century Gothic"/>
              </a:rPr>
              <a:t>er eine </a:t>
            </a:r>
            <a:r>
              <a:rPr sz="2000" spc="-5" dirty="0">
                <a:latin typeface="Century Gothic"/>
                <a:cs typeface="Century Gothic"/>
              </a:rPr>
              <a:t>Wurzel </a:t>
            </a:r>
            <a:r>
              <a:rPr sz="2000" dirty="0">
                <a:latin typeface="Century Gothic"/>
                <a:cs typeface="Century Gothic"/>
              </a:rPr>
              <a:t>aus. Er </a:t>
            </a:r>
            <a:r>
              <a:rPr sz="2000" spc="-5" dirty="0">
                <a:latin typeface="Century Gothic"/>
                <a:cs typeface="Century Gothic"/>
              </a:rPr>
              <a:t>hat Angst </a:t>
            </a:r>
            <a:r>
              <a:rPr sz="2000" spc="5" dirty="0">
                <a:latin typeface="Century Gothic"/>
                <a:cs typeface="Century Gothic"/>
              </a:rPr>
              <a:t>vor </a:t>
            </a:r>
            <a:r>
              <a:rPr sz="2000" dirty="0">
                <a:latin typeface="Century Gothic"/>
                <a:cs typeface="Century Gothic"/>
              </a:rPr>
              <a:t>einem </a:t>
            </a:r>
            <a:r>
              <a:rPr sz="2000" spc="-5" dirty="0">
                <a:latin typeface="Century Gothic"/>
                <a:cs typeface="Century Gothic"/>
              </a:rPr>
              <a:t>Reh,  das </a:t>
            </a:r>
            <a:r>
              <a:rPr sz="2000" dirty="0">
                <a:latin typeface="Century Gothic"/>
                <a:cs typeface="Century Gothic"/>
              </a:rPr>
              <a:t>über </a:t>
            </a:r>
            <a:r>
              <a:rPr sz="2000" spc="-5" dirty="0">
                <a:latin typeface="Century Gothic"/>
                <a:cs typeface="Century Gothic"/>
              </a:rPr>
              <a:t>das Moos </a:t>
            </a:r>
            <a:r>
              <a:rPr sz="2000" dirty="0">
                <a:latin typeface="Century Gothic"/>
                <a:cs typeface="Century Gothic"/>
              </a:rPr>
              <a:t>läuft. Ich </a:t>
            </a:r>
            <a:r>
              <a:rPr sz="2000" spc="-5" dirty="0">
                <a:latin typeface="Century Gothic"/>
                <a:cs typeface="Century Gothic"/>
              </a:rPr>
              <a:t>versuche </a:t>
            </a:r>
            <a:r>
              <a:rPr sz="2000" dirty="0">
                <a:latin typeface="Century Gothic"/>
                <a:cs typeface="Century Gothic"/>
              </a:rPr>
              <a:t>ihn </a:t>
            </a:r>
            <a:r>
              <a:rPr sz="2000" spc="-10" dirty="0">
                <a:latin typeface="Century Gothic"/>
                <a:cs typeface="Century Gothic"/>
              </a:rPr>
              <a:t>zu </a:t>
            </a:r>
            <a:r>
              <a:rPr sz="2000" spc="-5" dirty="0">
                <a:latin typeface="Century Gothic"/>
                <a:cs typeface="Century Gothic"/>
              </a:rPr>
              <a:t>beruhigen </a:t>
            </a:r>
            <a:r>
              <a:rPr sz="2000" dirty="0">
                <a:latin typeface="Century Gothic"/>
                <a:cs typeface="Century Gothic"/>
              </a:rPr>
              <a:t>und </a:t>
            </a:r>
            <a:r>
              <a:rPr sz="2000" spc="-5" dirty="0">
                <a:latin typeface="Century Gothic"/>
                <a:cs typeface="Century Gothic"/>
              </a:rPr>
              <a:t>wir </a:t>
            </a:r>
            <a:r>
              <a:rPr sz="2000" dirty="0">
                <a:latin typeface="Century Gothic"/>
                <a:cs typeface="Century Gothic"/>
              </a:rPr>
              <a:t>gehen  wieder </a:t>
            </a:r>
            <a:r>
              <a:rPr sz="2000" spc="-5" dirty="0">
                <a:latin typeface="Century Gothic"/>
                <a:cs typeface="Century Gothic"/>
              </a:rPr>
              <a:t>nach</a:t>
            </a:r>
            <a:r>
              <a:rPr sz="2000" spc="-1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Hause.</a:t>
            </a:r>
          </a:p>
        </p:txBody>
      </p:sp>
      <p:sp>
        <p:nvSpPr>
          <p:cNvPr id="4" name="object 4"/>
          <p:cNvSpPr/>
          <p:nvPr/>
        </p:nvSpPr>
        <p:spPr>
          <a:xfrm>
            <a:off x="1221739" y="1530121"/>
            <a:ext cx="9636302" cy="15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891" y="1282699"/>
            <a:ext cx="2515109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1900" u="none" spc="-10" dirty="0" smtClean="0"/>
              <a:t>1.</a:t>
            </a:r>
            <a:r>
              <a:rPr sz="1900" u="none" spc="-10" dirty="0" smtClean="0"/>
              <a:t>2</a:t>
            </a:r>
            <a:r>
              <a:rPr sz="1900" u="none" spc="-10" dirty="0"/>
              <a:t>.</a:t>
            </a:r>
            <a:r>
              <a:rPr sz="1900" u="none" spc="-365" dirty="0"/>
              <a:t> </a:t>
            </a:r>
            <a:r>
              <a:rPr sz="1900" u="none" spc="-5" dirty="0"/>
              <a:t>Erarbeitung</a:t>
            </a:r>
            <a:endParaRPr sz="1900" dirty="0"/>
          </a:p>
        </p:txBody>
      </p:sp>
      <p:sp>
        <p:nvSpPr>
          <p:cNvPr id="3" name="object 3"/>
          <p:cNvSpPr txBox="1"/>
          <p:nvPr/>
        </p:nvSpPr>
        <p:spPr>
          <a:xfrm>
            <a:off x="913667" y="1691083"/>
            <a:ext cx="8047990" cy="403860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06705" marR="1512570">
              <a:lnSpc>
                <a:spcPct val="101099"/>
              </a:lnSpc>
              <a:spcBef>
                <a:spcPts val="70"/>
              </a:spcBef>
            </a:pPr>
            <a:r>
              <a:rPr sz="1900" b="1" spc="-5" dirty="0">
                <a:latin typeface="Century Gothic"/>
                <a:cs typeface="Century Gothic"/>
              </a:rPr>
              <a:t>Kunst: </a:t>
            </a:r>
            <a:r>
              <a:rPr sz="1900" spc="-5" dirty="0">
                <a:latin typeface="Century Gothic"/>
                <a:cs typeface="Century Gothic"/>
              </a:rPr>
              <a:t>„Male den </a:t>
            </a:r>
            <a:r>
              <a:rPr sz="1900" spc="-10" dirty="0">
                <a:latin typeface="Century Gothic"/>
                <a:cs typeface="Century Gothic"/>
              </a:rPr>
              <a:t>Wald </a:t>
            </a:r>
            <a:r>
              <a:rPr sz="1900" dirty="0">
                <a:latin typeface="Century Gothic"/>
                <a:cs typeface="Century Gothic"/>
              </a:rPr>
              <a:t>aus </a:t>
            </a:r>
            <a:r>
              <a:rPr sz="1900" spc="-5" dirty="0">
                <a:latin typeface="Century Gothic"/>
                <a:cs typeface="Century Gothic"/>
              </a:rPr>
              <a:t>der Geschichte“ </a:t>
            </a:r>
            <a:r>
              <a:rPr sz="1400" dirty="0">
                <a:latin typeface="Century Gothic"/>
                <a:cs typeface="Century Gothic"/>
              </a:rPr>
              <a:t>(mit  </a:t>
            </a:r>
            <a:r>
              <a:rPr sz="1400" spc="-5" dirty="0">
                <a:latin typeface="Century Gothic"/>
                <a:cs typeface="Century Gothic"/>
              </a:rPr>
              <a:t>Wasserfarben) </a:t>
            </a:r>
            <a:r>
              <a:rPr sz="1900" dirty="0">
                <a:solidFill>
                  <a:srgbClr val="415487"/>
                </a:solidFill>
                <a:latin typeface="Wingdings"/>
                <a:cs typeface="Wingdings"/>
              </a:rPr>
              <a:t></a:t>
            </a:r>
            <a:r>
              <a:rPr sz="1900" dirty="0">
                <a:latin typeface="Century Gothic"/>
                <a:cs typeface="Century Gothic"/>
              </a:rPr>
              <a:t>die </a:t>
            </a:r>
            <a:r>
              <a:rPr sz="1900" spc="-5" dirty="0">
                <a:latin typeface="Century Gothic"/>
                <a:cs typeface="Century Gothic"/>
              </a:rPr>
              <a:t>Schülerarbeiten werden gemeinsam  betrachtet </a:t>
            </a:r>
            <a:r>
              <a:rPr sz="1900" spc="-10" dirty="0">
                <a:latin typeface="Century Gothic"/>
                <a:cs typeface="Century Gothic"/>
              </a:rPr>
              <a:t>und</a:t>
            </a:r>
            <a:r>
              <a:rPr sz="1900" spc="-120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besprochen</a:t>
            </a:r>
            <a:endParaRPr sz="1900" dirty="0">
              <a:latin typeface="Century Gothic"/>
              <a:cs typeface="Century Gothic"/>
            </a:endParaRPr>
          </a:p>
          <a:p>
            <a:pPr marL="535305" indent="-228600">
              <a:lnSpc>
                <a:spcPct val="100000"/>
              </a:lnSpc>
              <a:spcBef>
                <a:spcPts val="85"/>
              </a:spcBef>
              <a:buClr>
                <a:srgbClr val="415487"/>
              </a:buClr>
              <a:buSzPct val="105263"/>
              <a:buFont typeface="Arial"/>
              <a:buChar char="•"/>
              <a:tabLst>
                <a:tab pos="535305" algn="l"/>
                <a:tab pos="535940" algn="l"/>
              </a:tabLst>
            </a:pPr>
            <a:r>
              <a:rPr sz="1900" b="1" spc="-5" dirty="0">
                <a:latin typeface="Century Gothic"/>
                <a:cs typeface="Century Gothic"/>
              </a:rPr>
              <a:t>HSU</a:t>
            </a:r>
            <a:r>
              <a:rPr sz="1900" spc="-5" dirty="0">
                <a:latin typeface="Century Gothic"/>
                <a:cs typeface="Century Gothic"/>
              </a:rPr>
              <a:t>: </a:t>
            </a:r>
            <a:r>
              <a:rPr sz="1900" u="heavy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L</a:t>
            </a:r>
            <a:r>
              <a:rPr sz="1900" dirty="0">
                <a:latin typeface="Century Gothic"/>
                <a:cs typeface="Century Gothic"/>
              </a:rPr>
              <a:t>: </a:t>
            </a:r>
            <a:r>
              <a:rPr sz="1900" spc="-5" dirty="0">
                <a:latin typeface="Century Gothic"/>
                <a:cs typeface="Century Gothic"/>
              </a:rPr>
              <a:t>„Ich habe </a:t>
            </a:r>
            <a:r>
              <a:rPr sz="1900" spc="-10" dirty="0">
                <a:latin typeface="Century Gothic"/>
                <a:cs typeface="Century Gothic"/>
              </a:rPr>
              <a:t>auch </a:t>
            </a:r>
            <a:r>
              <a:rPr sz="1900" dirty="0">
                <a:latin typeface="Century Gothic"/>
                <a:cs typeface="Century Gothic"/>
              </a:rPr>
              <a:t>ein </a:t>
            </a:r>
            <a:r>
              <a:rPr sz="1900" spc="-5" dirty="0">
                <a:latin typeface="Century Gothic"/>
                <a:cs typeface="Century Gothic"/>
              </a:rPr>
              <a:t>Bild vom </a:t>
            </a:r>
            <a:r>
              <a:rPr sz="1900" spc="-10" dirty="0">
                <a:latin typeface="Century Gothic"/>
                <a:cs typeface="Century Gothic"/>
              </a:rPr>
              <a:t>Wald</a:t>
            </a:r>
            <a:r>
              <a:rPr sz="1900" spc="20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gemalt.“</a:t>
            </a:r>
            <a:endParaRPr sz="1900" dirty="0">
              <a:latin typeface="Century Gothic"/>
              <a:cs typeface="Century Gothic"/>
            </a:endParaRPr>
          </a:p>
          <a:p>
            <a:pPr marL="535305">
              <a:lnSpc>
                <a:spcPct val="100000"/>
              </a:lnSpc>
              <a:spcBef>
                <a:spcPts val="455"/>
              </a:spcBef>
            </a:pPr>
            <a:r>
              <a:rPr sz="1900" spc="-5" dirty="0">
                <a:latin typeface="Times New Roman"/>
                <a:cs typeface="Times New Roman"/>
              </a:rPr>
              <a:t>(</a:t>
            </a:r>
            <a:r>
              <a:rPr sz="1900" spc="-5" dirty="0">
                <a:latin typeface="Century Gothic"/>
                <a:cs typeface="Century Gothic"/>
              </a:rPr>
              <a:t>Bild </a:t>
            </a:r>
            <a:r>
              <a:rPr sz="1900" spc="5" dirty="0">
                <a:latin typeface="Century Gothic"/>
                <a:cs typeface="Century Gothic"/>
              </a:rPr>
              <a:t>in </a:t>
            </a:r>
            <a:r>
              <a:rPr sz="1900" spc="-5" dirty="0">
                <a:latin typeface="Century Gothic"/>
                <a:cs typeface="Century Gothic"/>
              </a:rPr>
              <a:t>A3 an </a:t>
            </a:r>
            <a:r>
              <a:rPr sz="1900" dirty="0">
                <a:latin typeface="Century Gothic"/>
                <a:cs typeface="Century Gothic"/>
              </a:rPr>
              <a:t>die </a:t>
            </a:r>
            <a:r>
              <a:rPr sz="1900" spc="-10" dirty="0">
                <a:latin typeface="Century Gothic"/>
                <a:cs typeface="Century Gothic"/>
              </a:rPr>
              <a:t>Tafel </a:t>
            </a:r>
            <a:r>
              <a:rPr sz="1900" spc="-5" dirty="0">
                <a:latin typeface="Century Gothic"/>
                <a:cs typeface="Century Gothic"/>
              </a:rPr>
              <a:t>hängen Es </a:t>
            </a:r>
            <a:r>
              <a:rPr sz="1900" dirty="0">
                <a:latin typeface="Century Gothic"/>
                <a:cs typeface="Century Gothic"/>
              </a:rPr>
              <a:t>gibt </a:t>
            </a:r>
            <a:r>
              <a:rPr sz="1900" spc="-5" dirty="0">
                <a:latin typeface="Century Gothic"/>
                <a:cs typeface="Century Gothic"/>
              </a:rPr>
              <a:t>verschiedene</a:t>
            </a:r>
            <a:endParaRPr sz="1900" dirty="0">
              <a:latin typeface="Century Gothic"/>
              <a:cs typeface="Century Gothic"/>
            </a:endParaRPr>
          </a:p>
          <a:p>
            <a:pPr marL="534670" marR="1279525">
              <a:lnSpc>
                <a:spcPct val="120500"/>
              </a:lnSpc>
              <a:spcBef>
                <a:spcPts val="15"/>
              </a:spcBef>
            </a:pPr>
            <a:r>
              <a:rPr sz="1900" spc="-5" dirty="0">
                <a:latin typeface="Century Gothic"/>
                <a:cs typeface="Century Gothic"/>
              </a:rPr>
              <a:t>Stockwer-ke </a:t>
            </a:r>
            <a:r>
              <a:rPr sz="1900" spc="5" dirty="0">
                <a:latin typeface="Century Gothic"/>
                <a:cs typeface="Century Gothic"/>
              </a:rPr>
              <a:t>im </a:t>
            </a:r>
            <a:r>
              <a:rPr sz="1900" spc="-5" dirty="0">
                <a:latin typeface="Century Gothic"/>
                <a:cs typeface="Century Gothic"/>
              </a:rPr>
              <a:t>Wald. Kannst </a:t>
            </a:r>
            <a:r>
              <a:rPr sz="1900" spc="-10" dirty="0">
                <a:latin typeface="Century Gothic"/>
                <a:cs typeface="Century Gothic"/>
              </a:rPr>
              <a:t>du </a:t>
            </a:r>
            <a:r>
              <a:rPr sz="1900" dirty="0">
                <a:latin typeface="Century Gothic"/>
                <a:cs typeface="Century Gothic"/>
              </a:rPr>
              <a:t>sie </a:t>
            </a:r>
            <a:r>
              <a:rPr sz="1900" spc="-5" dirty="0">
                <a:latin typeface="Century Gothic"/>
                <a:cs typeface="Century Gothic"/>
              </a:rPr>
              <a:t>auf meinem Bild  erkennen?“ </a:t>
            </a:r>
            <a:r>
              <a:rPr sz="1900" spc="-5" dirty="0">
                <a:solidFill>
                  <a:srgbClr val="415487"/>
                </a:solidFill>
                <a:latin typeface="Wingdings"/>
                <a:cs typeface="Wingdings"/>
              </a:rPr>
              <a:t></a:t>
            </a:r>
            <a:r>
              <a:rPr sz="1900" spc="-5" dirty="0">
                <a:latin typeface="Century Gothic"/>
                <a:cs typeface="Century Gothic"/>
              </a:rPr>
              <a:t>Verschiedene SÄ; Erarbeitung korrekter  Begriffe, </a:t>
            </a:r>
            <a:r>
              <a:rPr sz="1900" spc="-10" dirty="0">
                <a:latin typeface="Century Gothic"/>
                <a:cs typeface="Century Gothic"/>
              </a:rPr>
              <a:t>und </a:t>
            </a:r>
            <a:r>
              <a:rPr sz="1900" spc="-5" dirty="0">
                <a:latin typeface="Century Gothic"/>
                <a:cs typeface="Century Gothic"/>
              </a:rPr>
              <a:t>schriftliche Fixierung an der</a:t>
            </a:r>
            <a:r>
              <a:rPr sz="1900" spc="6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Tafel</a:t>
            </a:r>
            <a:endParaRPr sz="19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de-DE" sz="2000" spc="5" dirty="0" smtClean="0">
                <a:latin typeface="Century Gothic"/>
                <a:cs typeface="Century Gothic"/>
              </a:rPr>
              <a:t>1.</a:t>
            </a:r>
            <a:r>
              <a:rPr sz="2000" spc="5" dirty="0" smtClean="0">
                <a:latin typeface="Century Gothic"/>
                <a:cs typeface="Century Gothic"/>
              </a:rPr>
              <a:t>3.</a:t>
            </a:r>
            <a:r>
              <a:rPr sz="2000" b="1" spc="5" dirty="0" smtClean="0">
                <a:latin typeface="Century Gothic"/>
                <a:cs typeface="Century Gothic"/>
              </a:rPr>
              <a:t>Sicherung</a:t>
            </a:r>
            <a:r>
              <a:rPr sz="2000" b="1" spc="5" dirty="0">
                <a:latin typeface="Century Gothic"/>
                <a:cs typeface="Century Gothic"/>
              </a:rPr>
              <a:t>: </a:t>
            </a:r>
            <a:r>
              <a:rPr sz="2000" spc="-5" dirty="0">
                <a:latin typeface="Century Gothic"/>
                <a:cs typeface="Century Gothic"/>
              </a:rPr>
              <a:t>Bearbeitung eines differenzierten</a:t>
            </a:r>
            <a:r>
              <a:rPr sz="2000" spc="-1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Arbeits-</a:t>
            </a:r>
            <a:endParaRPr sz="2000" dirty="0">
              <a:latin typeface="Century Gothic"/>
              <a:cs typeface="Century Gothic"/>
            </a:endParaRPr>
          </a:p>
          <a:p>
            <a:pPr marL="240665" marR="5080">
              <a:lnSpc>
                <a:spcPct val="120500"/>
              </a:lnSpc>
            </a:pPr>
            <a:r>
              <a:rPr sz="2000" spc="-5" dirty="0">
                <a:latin typeface="Century Gothic"/>
                <a:cs typeface="Century Gothic"/>
              </a:rPr>
              <a:t>blattes in Einzelarbeit (Hörpause); gemeinsame Verbesserung in  Kooperation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54340" y="1025525"/>
            <a:ext cx="3912844" cy="40189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 txBox="1">
            <a:spLocks/>
          </p:cNvSpPr>
          <p:nvPr/>
        </p:nvSpPr>
        <p:spPr>
          <a:xfrm>
            <a:off x="914400" y="533400"/>
            <a:ext cx="6335776" cy="5879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</a:defRPr>
            </a:lvl5pPr>
            <a:lvl6pPr marL="609585" algn="l" rtl="0" eaLnBrk="1" fontAlgn="base" hangingPunct="1">
              <a:spcBef>
                <a:spcPct val="0"/>
              </a:spcBef>
              <a:spcAft>
                <a:spcPct val="0"/>
              </a:spcAft>
              <a:defRPr sz="3733" b="1">
                <a:solidFill>
                  <a:srgbClr val="00407A"/>
                </a:solidFill>
                <a:latin typeface="UB Scala" pitchFamily="2" charset="0"/>
              </a:defRPr>
            </a:lvl6pPr>
            <a:lvl7pPr marL="1219170" algn="l" rtl="0" eaLnBrk="1" fontAlgn="base" hangingPunct="1">
              <a:spcBef>
                <a:spcPct val="0"/>
              </a:spcBef>
              <a:spcAft>
                <a:spcPct val="0"/>
              </a:spcAft>
              <a:defRPr sz="3733" b="1">
                <a:solidFill>
                  <a:srgbClr val="00407A"/>
                </a:solidFill>
                <a:latin typeface="UB Scala" pitchFamily="2" charset="0"/>
              </a:defRPr>
            </a:lvl7pPr>
            <a:lvl8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3733" b="1">
                <a:solidFill>
                  <a:srgbClr val="00407A"/>
                </a:solidFill>
                <a:latin typeface="UB Scala" pitchFamily="2" charset="0"/>
              </a:defRPr>
            </a:lvl8pPr>
            <a:lvl9pPr marL="2438339" algn="l" rtl="0" eaLnBrk="1" fontAlgn="base" hangingPunct="1">
              <a:spcBef>
                <a:spcPct val="0"/>
              </a:spcBef>
              <a:spcAft>
                <a:spcPct val="0"/>
              </a:spcAft>
              <a:defRPr sz="3733" b="1">
                <a:solidFill>
                  <a:srgbClr val="00407A"/>
                </a:solidFill>
                <a:latin typeface="UB Scala" pitchFamily="2" charset="0"/>
              </a:defRPr>
            </a:lvl9pPr>
          </a:lstStyle>
          <a:p>
            <a:pPr marL="12700">
              <a:spcBef>
                <a:spcPts val="105"/>
              </a:spcBef>
            </a:pPr>
            <a:r>
              <a:rPr lang="de-DE" kern="0" spc="-5" dirty="0" smtClean="0"/>
              <a:t>Arbeitsblätter</a:t>
            </a:r>
            <a:endParaRPr lang="de-DE" kern="0" spc="-5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838200"/>
            <a:ext cx="11049000" cy="5486400"/>
            <a:chOff x="0" y="2587"/>
            <a:chExt cx="19200" cy="8213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9631"/>
              <a:ext cx="19200" cy="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" y="2947"/>
              <a:ext cx="6320" cy="67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2" y="6679"/>
              <a:ext cx="3677" cy="4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36" y="4255"/>
              <a:ext cx="5964" cy="62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4" y="2587"/>
              <a:ext cx="6872" cy="6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032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/>
          <p:cNvSpPr/>
          <p:nvPr/>
        </p:nvSpPr>
        <p:spPr>
          <a:xfrm>
            <a:off x="3058794" y="632459"/>
            <a:ext cx="8848723" cy="5801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403" y="356659"/>
            <a:ext cx="3471597" cy="1143000"/>
          </a:xfrm>
        </p:spPr>
        <p:txBody>
          <a:bodyPr/>
          <a:lstStyle/>
          <a:p>
            <a:r>
              <a:rPr lang="de-DE" spc="-5" dirty="0"/>
              <a:t>Beispiel</a:t>
            </a:r>
            <a:r>
              <a:rPr lang="de-DE" spc="-60" dirty="0"/>
              <a:t> </a:t>
            </a:r>
            <a:r>
              <a:rPr lang="de-DE" spc="-5" dirty="0"/>
              <a:t>Plakat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517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/>
          <p:cNvSpPr/>
          <p:nvPr/>
        </p:nvSpPr>
        <p:spPr>
          <a:xfrm>
            <a:off x="723885" y="1066800"/>
            <a:ext cx="9636301" cy="1568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0" y="1223641"/>
            <a:ext cx="12509548" cy="545521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lvl1pPr marL="457189" indent="-4571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933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990575" indent="-38099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667">
                <a:solidFill>
                  <a:schemeClr val="tx1"/>
                </a:solidFill>
                <a:latin typeface="Arial" charset="0"/>
              </a:defRPr>
            </a:lvl2pPr>
            <a:lvl3pPr marL="1523962" indent="-304792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2133547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har char="+"/>
              <a:defRPr sz="2133">
                <a:solidFill>
                  <a:schemeClr val="tx1"/>
                </a:solidFill>
                <a:latin typeface="Arial" charset="0"/>
              </a:defRPr>
            </a:lvl4pPr>
            <a:lvl5pPr marL="2743131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67">
                <a:solidFill>
                  <a:schemeClr val="tx1"/>
                </a:solidFill>
                <a:latin typeface="Arial" charset="0"/>
              </a:defRPr>
            </a:lvl5pPr>
            <a:lvl6pPr marL="3352716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67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67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67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601345" marR="5080" indent="-367030">
              <a:lnSpc>
                <a:spcPct val="102000"/>
              </a:lnSpc>
              <a:spcBef>
                <a:spcPts val="55"/>
              </a:spcBef>
            </a:pPr>
            <a:r>
              <a:rPr lang="de-DE" b="1" kern="0" spc="-5" dirty="0" smtClean="0">
                <a:latin typeface="Century Gothic"/>
                <a:cs typeface="Century Gothic"/>
              </a:rPr>
              <a:t>Gruppenreferate: </a:t>
            </a:r>
            <a:r>
              <a:rPr lang="de-DE" kern="0" spc="-5" dirty="0" smtClean="0"/>
              <a:t>Tiere </a:t>
            </a:r>
            <a:r>
              <a:rPr lang="de-DE" kern="0" dirty="0" smtClean="0"/>
              <a:t>des </a:t>
            </a:r>
            <a:r>
              <a:rPr lang="de-DE" kern="0" spc="-5" dirty="0" smtClean="0"/>
              <a:t>Waldes, Baumarten, Rohstoff Holz, </a:t>
            </a:r>
          </a:p>
          <a:p>
            <a:pPr marL="234315" marR="5080" indent="0">
              <a:lnSpc>
                <a:spcPct val="102000"/>
              </a:lnSpc>
              <a:spcBef>
                <a:spcPts val="55"/>
              </a:spcBef>
              <a:buNone/>
            </a:pPr>
            <a:r>
              <a:rPr lang="de-DE" kern="0" spc="-5" dirty="0"/>
              <a:t> </a:t>
            </a:r>
            <a:r>
              <a:rPr lang="de-DE" kern="0" spc="-5" dirty="0" smtClean="0"/>
              <a:t>   </a:t>
            </a:r>
            <a:r>
              <a:rPr lang="de-DE" kern="0" dirty="0" smtClean="0"/>
              <a:t>Berufe </a:t>
            </a:r>
            <a:r>
              <a:rPr lang="de-DE" kern="0" spc="-5" dirty="0" smtClean="0"/>
              <a:t>im </a:t>
            </a:r>
            <a:r>
              <a:rPr lang="de-DE" kern="0" spc="-15" dirty="0" smtClean="0"/>
              <a:t>Wald, </a:t>
            </a:r>
            <a:r>
              <a:rPr lang="de-DE" kern="0" dirty="0" smtClean="0"/>
              <a:t>Zerstörung  des</a:t>
            </a:r>
            <a:r>
              <a:rPr lang="de-DE" kern="0" spc="-20" dirty="0" smtClean="0"/>
              <a:t> </a:t>
            </a:r>
            <a:r>
              <a:rPr lang="de-DE" kern="0" spc="-25" dirty="0" smtClean="0"/>
              <a:t>Waldes</a:t>
            </a:r>
          </a:p>
          <a:p>
            <a:pPr marL="601345" marR="1160780" indent="-367030">
              <a:lnSpc>
                <a:spcPct val="119000"/>
              </a:lnSpc>
              <a:spcBef>
                <a:spcPts val="645"/>
              </a:spcBef>
            </a:pPr>
            <a:r>
              <a:rPr lang="de-DE" b="1" kern="0" spc="-5" dirty="0" smtClean="0">
                <a:latin typeface="Century Gothic"/>
                <a:cs typeface="Century Gothic"/>
              </a:rPr>
              <a:t>Differenzierte Sachanalyse -Stoffsammlung: </a:t>
            </a:r>
            <a:r>
              <a:rPr lang="de-DE" kern="0" spc="-5" dirty="0" smtClean="0"/>
              <a:t>Informationen aus </a:t>
            </a:r>
            <a:r>
              <a:rPr lang="de-DE" kern="0" spc="-25" dirty="0" smtClean="0"/>
              <a:t>„Was </a:t>
            </a:r>
            <a:r>
              <a:rPr lang="de-DE" kern="0" dirty="0" smtClean="0"/>
              <a:t>– </a:t>
            </a:r>
            <a:r>
              <a:rPr lang="de-DE" kern="0" spc="-5" dirty="0" smtClean="0"/>
              <a:t>ist </a:t>
            </a:r>
            <a:r>
              <a:rPr lang="de-DE" kern="0" dirty="0" smtClean="0"/>
              <a:t>– </a:t>
            </a:r>
            <a:r>
              <a:rPr lang="de-DE" kern="0" spc="-5" dirty="0" smtClean="0"/>
              <a:t>was“  </a:t>
            </a:r>
            <a:r>
              <a:rPr lang="de-DE" kern="0" dirty="0" smtClean="0"/>
              <a:t>Büchern, kurzen </a:t>
            </a:r>
            <a:r>
              <a:rPr lang="de-DE" kern="0" spc="-5" dirty="0" smtClean="0"/>
              <a:t>Sachtexten (adaptiert </a:t>
            </a:r>
            <a:r>
              <a:rPr lang="de-DE" kern="0" dirty="0" smtClean="0"/>
              <a:t>für </a:t>
            </a:r>
            <a:r>
              <a:rPr lang="de-DE" kern="0" spc="-5" dirty="0" smtClean="0"/>
              <a:t>SuS), </a:t>
            </a:r>
            <a:r>
              <a:rPr lang="de-DE" kern="0" dirty="0" smtClean="0"/>
              <a:t>Internet, </a:t>
            </a:r>
            <a:r>
              <a:rPr lang="de-DE" kern="0" spc="-20" dirty="0" smtClean="0"/>
              <a:t>Waldfibel  </a:t>
            </a:r>
            <a:r>
              <a:rPr lang="de-DE" kern="0" spc="-5" dirty="0" smtClean="0"/>
              <a:t>(Bundesministerium für Ernährung und Landwirtschaft)</a:t>
            </a:r>
          </a:p>
          <a:p>
            <a:pPr marL="601345" marR="1160780" indent="-367030">
              <a:lnSpc>
                <a:spcPct val="119000"/>
              </a:lnSpc>
              <a:spcBef>
                <a:spcPts val="645"/>
              </a:spcBef>
            </a:pPr>
            <a:r>
              <a:rPr lang="de-DE" b="1" kern="0" spc="-5" dirty="0" smtClean="0">
                <a:latin typeface="Century Gothic"/>
                <a:cs typeface="Century Gothic"/>
              </a:rPr>
              <a:t>Differenzierte Sprachanalyse: </a:t>
            </a:r>
            <a:r>
              <a:rPr lang="de-DE" kern="0" spc="-5" dirty="0" smtClean="0"/>
              <a:t>Wortschatzvorentlastung mit hörgeschädigten</a:t>
            </a:r>
            <a:r>
              <a:rPr lang="de-DE" kern="0" spc="-25" dirty="0" smtClean="0"/>
              <a:t> </a:t>
            </a:r>
            <a:r>
              <a:rPr lang="de-DE" kern="0" dirty="0" smtClean="0"/>
              <a:t>SuS</a:t>
            </a:r>
            <a:endParaRPr lang="de-DE" kern="0" dirty="0"/>
          </a:p>
          <a:p>
            <a:pPr marL="601345" marR="1160780" indent="-367030">
              <a:lnSpc>
                <a:spcPct val="119000"/>
              </a:lnSpc>
              <a:spcBef>
                <a:spcPts val="645"/>
              </a:spcBef>
            </a:pPr>
            <a:r>
              <a:rPr lang="de-DE" b="1" kern="0" spc="-5" dirty="0" smtClean="0">
                <a:latin typeface="Century Gothic"/>
                <a:cs typeface="Century Gothic"/>
              </a:rPr>
              <a:t>Differenzierte Präsentation: </a:t>
            </a:r>
            <a:r>
              <a:rPr lang="de-DE" kern="0" spc="-5" dirty="0" smtClean="0"/>
              <a:t>Vorstrukturierte- fertig ausgefüllte Plakate; </a:t>
            </a:r>
            <a:r>
              <a:rPr lang="de-DE" kern="0" dirty="0" smtClean="0"/>
              <a:t>Diff.</a:t>
            </a:r>
            <a:r>
              <a:rPr lang="de-DE" kern="0" spc="15" dirty="0" smtClean="0"/>
              <a:t> </a:t>
            </a:r>
            <a:r>
              <a:rPr lang="de-DE" kern="0" spc="-5" dirty="0" smtClean="0"/>
              <a:t>ABs</a:t>
            </a:r>
            <a:endParaRPr lang="de-DE" kern="0" spc="-5" dirty="0"/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723885" y="377540"/>
            <a:ext cx="4191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733">
                <a:solidFill>
                  <a:srgbClr val="00407A"/>
                </a:solidFill>
                <a:latin typeface="Arial" charset="0"/>
              </a:defRPr>
            </a:lvl5pPr>
            <a:lvl6pPr marL="609585" algn="l" rtl="0" eaLnBrk="1" fontAlgn="base" hangingPunct="1">
              <a:spcBef>
                <a:spcPct val="0"/>
              </a:spcBef>
              <a:spcAft>
                <a:spcPct val="0"/>
              </a:spcAft>
              <a:defRPr sz="3733" b="1">
                <a:solidFill>
                  <a:srgbClr val="00407A"/>
                </a:solidFill>
                <a:latin typeface="UB Scala" pitchFamily="2" charset="0"/>
              </a:defRPr>
            </a:lvl6pPr>
            <a:lvl7pPr marL="1219170" algn="l" rtl="0" eaLnBrk="1" fontAlgn="base" hangingPunct="1">
              <a:spcBef>
                <a:spcPct val="0"/>
              </a:spcBef>
              <a:spcAft>
                <a:spcPct val="0"/>
              </a:spcAft>
              <a:defRPr sz="3733" b="1">
                <a:solidFill>
                  <a:srgbClr val="00407A"/>
                </a:solidFill>
                <a:latin typeface="UB Scala" pitchFamily="2" charset="0"/>
              </a:defRPr>
            </a:lvl7pPr>
            <a:lvl8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3733" b="1">
                <a:solidFill>
                  <a:srgbClr val="00407A"/>
                </a:solidFill>
                <a:latin typeface="UB Scala" pitchFamily="2" charset="0"/>
              </a:defRPr>
            </a:lvl8pPr>
            <a:lvl9pPr marL="2438339" algn="l" rtl="0" eaLnBrk="1" fontAlgn="base" hangingPunct="1">
              <a:spcBef>
                <a:spcPct val="0"/>
              </a:spcBef>
              <a:spcAft>
                <a:spcPct val="0"/>
              </a:spcAft>
              <a:defRPr sz="3733" b="1">
                <a:solidFill>
                  <a:srgbClr val="00407A"/>
                </a:solidFill>
                <a:latin typeface="UB Scala" pitchFamily="2" charset="0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de-DE" sz="2800" b="1" kern="0" spc="-5" dirty="0" smtClean="0">
                <a:solidFill>
                  <a:schemeClr val="tx1"/>
                </a:solidFill>
              </a:rPr>
              <a:t>Unterrichtseinheit</a:t>
            </a:r>
            <a:r>
              <a:rPr lang="de-DE" sz="2800" b="1" kern="0" spc="10" dirty="0" smtClean="0">
                <a:solidFill>
                  <a:schemeClr val="tx1"/>
                </a:solidFill>
              </a:rPr>
              <a:t> </a:t>
            </a:r>
            <a:r>
              <a:rPr lang="de-DE" sz="2800" b="1" kern="0" spc="-5" dirty="0" smtClean="0">
                <a:solidFill>
                  <a:schemeClr val="tx1"/>
                </a:solidFill>
              </a:rPr>
              <a:t>3+4+5</a:t>
            </a:r>
            <a:endParaRPr lang="de-DE" sz="28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86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838200"/>
            <a:ext cx="11811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5"/>
              </a:spcBef>
            </a:pPr>
            <a:r>
              <a:rPr sz="1600" spc="-5" dirty="0"/>
              <a:t>Unterrichtseinheit </a:t>
            </a:r>
            <a:r>
              <a:rPr sz="1600" dirty="0"/>
              <a:t>6: </a:t>
            </a:r>
            <a:r>
              <a:rPr spc="-5" dirty="0"/>
              <a:t>Gemeinsamer Waldspaziergang </a:t>
            </a:r>
            <a:r>
              <a:rPr b="0" spc="-5" dirty="0">
                <a:latin typeface="Century Gothic"/>
                <a:cs typeface="Century Gothic"/>
              </a:rPr>
              <a:t>(Kooperation mit</a:t>
            </a:r>
            <a:r>
              <a:rPr b="0" spc="220" dirty="0">
                <a:latin typeface="Century Gothic"/>
                <a:cs typeface="Century Gothic"/>
              </a:rPr>
              <a:t> </a:t>
            </a:r>
            <a:r>
              <a:rPr b="0" spc="-5" dirty="0">
                <a:latin typeface="Century Gothic"/>
                <a:cs typeface="Century Gothic"/>
              </a:rPr>
              <a:t>MSD-Lehrkraft)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600" y="1524000"/>
            <a:ext cx="10515600" cy="3470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6705" marR="389890" indent="-294640">
              <a:lnSpc>
                <a:spcPct val="120000"/>
              </a:lnSpc>
              <a:spcBef>
                <a:spcPts val="95"/>
              </a:spcBef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dirty="0">
                <a:latin typeface="Century Gothic"/>
                <a:cs typeface="Century Gothic"/>
              </a:rPr>
              <a:t>Regeln für </a:t>
            </a:r>
            <a:r>
              <a:rPr sz="2000" spc="-5" dirty="0">
                <a:latin typeface="Century Gothic"/>
                <a:cs typeface="Century Gothic"/>
              </a:rPr>
              <a:t>Verhalten </a:t>
            </a:r>
            <a:r>
              <a:rPr sz="2000" spc="-10" dirty="0">
                <a:latin typeface="Century Gothic"/>
                <a:cs typeface="Century Gothic"/>
              </a:rPr>
              <a:t>im </a:t>
            </a:r>
            <a:r>
              <a:rPr sz="2000" spc="-30" dirty="0">
                <a:latin typeface="Century Gothic"/>
                <a:cs typeface="Century Gothic"/>
              </a:rPr>
              <a:t>Wald </a:t>
            </a:r>
            <a:r>
              <a:rPr sz="2000" spc="-20" dirty="0">
                <a:latin typeface="Century Gothic"/>
                <a:cs typeface="Century Gothic"/>
              </a:rPr>
              <a:t>(z.B. </a:t>
            </a:r>
            <a:r>
              <a:rPr sz="2000" dirty="0">
                <a:latin typeface="Century Gothic"/>
                <a:cs typeface="Century Gothic"/>
              </a:rPr>
              <a:t>leise </a:t>
            </a:r>
            <a:r>
              <a:rPr sz="2000" spc="-5" dirty="0">
                <a:latin typeface="Century Gothic"/>
                <a:cs typeface="Century Gothic"/>
              </a:rPr>
              <a:t>sein, nicht alleine spazieren </a:t>
            </a:r>
            <a:r>
              <a:rPr sz="2000" dirty="0">
                <a:latin typeface="Century Gothic"/>
                <a:cs typeface="Century Gothic"/>
              </a:rPr>
              <a:t>…)  </a:t>
            </a:r>
            <a:r>
              <a:rPr sz="2000" spc="-5" dirty="0">
                <a:latin typeface="Century Gothic"/>
                <a:cs typeface="Century Gothic"/>
              </a:rPr>
              <a:t>werden im Unterrichtsgespräch</a:t>
            </a:r>
            <a:r>
              <a:rPr sz="2000" spc="1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besprochen</a:t>
            </a:r>
            <a:endParaRPr sz="2000" dirty="0">
              <a:latin typeface="Century Gothic"/>
              <a:cs typeface="Century Gothic"/>
            </a:endParaRPr>
          </a:p>
          <a:p>
            <a:pPr marL="12700" marR="345440" indent="-635">
              <a:lnSpc>
                <a:spcPct val="118700"/>
              </a:lnSpc>
              <a:spcBef>
                <a:spcPts val="1055"/>
              </a:spcBef>
            </a:pPr>
            <a:r>
              <a:rPr sz="2000" spc="-5" dirty="0">
                <a:latin typeface="Wingdings"/>
                <a:cs typeface="Wingdings"/>
              </a:rPr>
              <a:t></a:t>
            </a:r>
            <a:r>
              <a:rPr sz="2000" spc="-5" dirty="0">
                <a:latin typeface="Century Gothic"/>
                <a:cs typeface="Century Gothic"/>
              </a:rPr>
              <a:t>Arbeitsauftrag </a:t>
            </a:r>
            <a:r>
              <a:rPr sz="2000" dirty="0">
                <a:latin typeface="Century Gothic"/>
                <a:cs typeface="Century Gothic"/>
              </a:rPr>
              <a:t>für </a:t>
            </a:r>
            <a:r>
              <a:rPr sz="2000" spc="-5" dirty="0">
                <a:latin typeface="Century Gothic"/>
                <a:cs typeface="Century Gothic"/>
              </a:rPr>
              <a:t>die </a:t>
            </a:r>
            <a:r>
              <a:rPr sz="2000" dirty="0">
                <a:latin typeface="Century Gothic"/>
                <a:cs typeface="Century Gothic"/>
              </a:rPr>
              <a:t>SuS: </a:t>
            </a:r>
            <a:r>
              <a:rPr sz="2000" spc="-5" dirty="0">
                <a:latin typeface="Century Gothic"/>
                <a:cs typeface="Century Gothic"/>
              </a:rPr>
              <a:t>Gegenstände im </a:t>
            </a:r>
            <a:r>
              <a:rPr sz="2000" spc="-30" dirty="0">
                <a:latin typeface="Century Gothic"/>
                <a:cs typeface="Century Gothic"/>
              </a:rPr>
              <a:t>Wald </a:t>
            </a:r>
            <a:r>
              <a:rPr sz="2000" dirty="0">
                <a:latin typeface="Century Gothic"/>
                <a:cs typeface="Century Gothic"/>
              </a:rPr>
              <a:t>sammeln, </a:t>
            </a:r>
            <a:r>
              <a:rPr sz="2000" spc="-5" dirty="0">
                <a:latin typeface="Century Gothic"/>
                <a:cs typeface="Century Gothic"/>
              </a:rPr>
              <a:t>mit denen  Geräusche/ Musik produziert ausführen </a:t>
            </a:r>
            <a:r>
              <a:rPr sz="2000" dirty="0">
                <a:latin typeface="Wingdings"/>
                <a:cs typeface="Wingdings"/>
              </a:rPr>
              <a:t>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Absicherung des Arbeitsauftrags  </a:t>
            </a:r>
            <a:r>
              <a:rPr sz="2000" dirty="0">
                <a:latin typeface="Times New Roman"/>
                <a:cs typeface="Times New Roman"/>
              </a:rPr>
              <a:t>und der </a:t>
            </a:r>
            <a:r>
              <a:rPr sz="2000" spc="-5" dirty="0">
                <a:latin typeface="Times New Roman"/>
                <a:cs typeface="Times New Roman"/>
              </a:rPr>
              <a:t>Regeln (Wiederholung, Klassennachrichtensprecher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entury Gothic"/>
                <a:cs typeface="Century Gothic"/>
              </a:rPr>
              <a:t>…)</a:t>
            </a: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Unterrichtseinheit 7 Musik aus dem Wald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HSU +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Rhythmisch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–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musikalische</a:t>
            </a:r>
            <a:r>
              <a:rPr sz="2000" u="heavy" spc="1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Erziehung</a:t>
            </a:r>
            <a:endParaRPr sz="2000" dirty="0">
              <a:latin typeface="Century Gothic"/>
              <a:cs typeface="Century Gothic"/>
            </a:endParaRPr>
          </a:p>
          <a:p>
            <a:pPr marL="12700" marR="685165">
              <a:lnSpc>
                <a:spcPct val="119500"/>
              </a:lnSpc>
              <a:spcBef>
                <a:spcPts val="1365"/>
              </a:spcBef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dirty="0">
                <a:latin typeface="Century Gothic"/>
                <a:cs typeface="Century Gothic"/>
              </a:rPr>
              <a:t>Kinder </a:t>
            </a:r>
            <a:r>
              <a:rPr sz="2000" spc="-5" dirty="0">
                <a:latin typeface="Century Gothic"/>
                <a:cs typeface="Century Gothic"/>
              </a:rPr>
              <a:t>improvisieren mit gesammelten Gegenständen Geräusche </a:t>
            </a:r>
            <a:r>
              <a:rPr sz="2000" dirty="0">
                <a:latin typeface="Century Gothic"/>
                <a:cs typeface="Century Gothic"/>
              </a:rPr>
              <a:t>/  </a:t>
            </a:r>
            <a:r>
              <a:rPr sz="2000" spc="-5" dirty="0">
                <a:latin typeface="Century Gothic"/>
                <a:cs typeface="Century Gothic"/>
              </a:rPr>
              <a:t>Rhythmen </a:t>
            </a:r>
            <a:r>
              <a:rPr sz="2000" dirty="0">
                <a:latin typeface="Century Gothic"/>
                <a:cs typeface="Century Gothic"/>
              </a:rPr>
              <a:t>( </a:t>
            </a:r>
            <a:r>
              <a:rPr sz="1100" dirty="0">
                <a:latin typeface="Century Gothic"/>
                <a:cs typeface="Century Gothic"/>
              </a:rPr>
              <a:t>Kinder </a:t>
            </a:r>
            <a:r>
              <a:rPr sz="1100" spc="-5" dirty="0">
                <a:latin typeface="Century Gothic"/>
                <a:cs typeface="Century Gothic"/>
              </a:rPr>
              <a:t>überlegen sich entweder frei </a:t>
            </a:r>
            <a:r>
              <a:rPr sz="1100" dirty="0">
                <a:latin typeface="Century Gothic"/>
                <a:cs typeface="Century Gothic"/>
              </a:rPr>
              <a:t>einen </a:t>
            </a:r>
            <a:r>
              <a:rPr sz="1100" spc="-5" dirty="0">
                <a:latin typeface="Century Gothic"/>
                <a:cs typeface="Century Gothic"/>
              </a:rPr>
              <a:t>Rhythmus, </a:t>
            </a:r>
            <a:r>
              <a:rPr sz="1100" dirty="0">
                <a:latin typeface="Century Gothic"/>
                <a:cs typeface="Century Gothic"/>
              </a:rPr>
              <a:t>Gruppen </a:t>
            </a:r>
            <a:r>
              <a:rPr sz="1100" spc="-5" dirty="0">
                <a:latin typeface="Century Gothic"/>
                <a:cs typeface="Century Gothic"/>
              </a:rPr>
              <a:t>führen nacheinander ihre Rhythmen </a:t>
            </a:r>
            <a:r>
              <a:rPr sz="1100" dirty="0">
                <a:latin typeface="Century Gothic"/>
                <a:cs typeface="Century Gothic"/>
              </a:rPr>
              <a:t>vor  oder </a:t>
            </a:r>
            <a:r>
              <a:rPr sz="1100" spc="-5" dirty="0">
                <a:latin typeface="Century Gothic"/>
                <a:cs typeface="Century Gothic"/>
              </a:rPr>
              <a:t>erfinden </a:t>
            </a:r>
            <a:r>
              <a:rPr sz="1100" dirty="0">
                <a:latin typeface="Century Gothic"/>
                <a:cs typeface="Century Gothic"/>
              </a:rPr>
              <a:t>einen </a:t>
            </a:r>
            <a:r>
              <a:rPr sz="1100" spc="-5" dirty="0">
                <a:latin typeface="Century Gothic"/>
                <a:cs typeface="Century Gothic"/>
              </a:rPr>
              <a:t>Rhythmus zu einer bestimmten</a:t>
            </a:r>
            <a:r>
              <a:rPr sz="1100" spc="-2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Textzeile</a:t>
            </a:r>
            <a:endParaRPr sz="11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8024" y="927607"/>
            <a:ext cx="15646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u="none" spc="5" dirty="0">
                <a:latin typeface="Century Gothic"/>
                <a:cs typeface="Century Gothic"/>
              </a:rPr>
              <a:t>Q</a:t>
            </a:r>
            <a:r>
              <a:rPr sz="3200" b="0" u="none" spc="-5" dirty="0">
                <a:latin typeface="Century Gothic"/>
                <a:cs typeface="Century Gothic"/>
              </a:rPr>
              <a:t>u</a:t>
            </a:r>
            <a:r>
              <a:rPr sz="3200" b="0" u="none" spc="5" dirty="0">
                <a:latin typeface="Century Gothic"/>
                <a:cs typeface="Century Gothic"/>
              </a:rPr>
              <a:t>e</a:t>
            </a:r>
            <a:r>
              <a:rPr sz="3200" b="0" u="none" spc="-10" dirty="0">
                <a:latin typeface="Century Gothic"/>
                <a:cs typeface="Century Gothic"/>
              </a:rPr>
              <a:t>llen</a:t>
            </a:r>
            <a:endParaRPr sz="32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3891" y="2173325"/>
            <a:ext cx="9237345" cy="3215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18745" indent="-228600">
              <a:lnSpc>
                <a:spcPct val="110000"/>
              </a:lnSpc>
              <a:spcBef>
                <a:spcPts val="100"/>
              </a:spcBef>
              <a:buClr>
                <a:srgbClr val="000000"/>
              </a:buClr>
              <a:buAutoNum type="arabicPeriod" startAt="4"/>
              <a:tabLst>
                <a:tab pos="241300" algn="l"/>
              </a:tabLst>
            </a:pPr>
            <a:r>
              <a:rPr sz="2000" u="heavy" spc="-5" dirty="0">
                <a:solidFill>
                  <a:srgbClr val="5877C4"/>
                </a:solidFill>
                <a:uFill>
                  <a:solidFill>
                    <a:srgbClr val="5877C4"/>
                  </a:solidFill>
                </a:uFill>
                <a:latin typeface="Century Gothic"/>
                <a:cs typeface="Century Gothic"/>
                <a:hlinkClick r:id="rId2"/>
              </a:rPr>
              <a:t>http://www.ohr-concept.de/attachments/Logo/Logo1.png</a:t>
            </a:r>
            <a:r>
              <a:rPr sz="2000" spc="-5" dirty="0">
                <a:solidFill>
                  <a:srgbClr val="5877C4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(aufgerufen  </a:t>
            </a:r>
            <a:r>
              <a:rPr sz="2000" dirty="0">
                <a:latin typeface="Century Gothic"/>
                <a:cs typeface="Century Gothic"/>
              </a:rPr>
              <a:t>am</a:t>
            </a:r>
            <a:r>
              <a:rPr sz="2000" spc="-3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23.01.2017)</a:t>
            </a:r>
            <a:endParaRPr sz="2000" dirty="0">
              <a:latin typeface="Century Gothic"/>
              <a:cs typeface="Century Gothic"/>
            </a:endParaRPr>
          </a:p>
          <a:p>
            <a:pPr marL="240665" indent="-227965">
              <a:lnSpc>
                <a:spcPct val="100000"/>
              </a:lnSpc>
              <a:spcBef>
                <a:spcPts val="1220"/>
              </a:spcBef>
              <a:buClr>
                <a:srgbClr val="000000"/>
              </a:buClr>
              <a:buAutoNum type="arabicPeriod" startAt="4"/>
              <a:tabLst>
                <a:tab pos="241300" algn="l"/>
              </a:tabLst>
            </a:pPr>
            <a:r>
              <a:rPr sz="2000" u="heavy" spc="-5" dirty="0">
                <a:solidFill>
                  <a:srgbClr val="5877C4"/>
                </a:solidFill>
                <a:uFill>
                  <a:solidFill>
                    <a:srgbClr val="5877C4"/>
                  </a:solidFill>
                </a:uFill>
                <a:latin typeface="Century Gothic"/>
                <a:cs typeface="Century Gothic"/>
                <a:hlinkClick r:id="rId3"/>
              </a:rPr>
              <a:t>http://vs-material.wegerer.at</a:t>
            </a:r>
            <a:r>
              <a:rPr sz="2000" spc="-5" dirty="0">
                <a:solidFill>
                  <a:srgbClr val="5877C4"/>
                </a:solidFill>
                <a:latin typeface="Century Gothic"/>
                <a:cs typeface="Century Gothic"/>
                <a:hlinkClick r:id="rId3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(aufgerufen am</a:t>
            </a:r>
            <a:r>
              <a:rPr sz="2000" spc="-3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23.01.2017)</a:t>
            </a:r>
            <a:endParaRPr sz="2000" dirty="0">
              <a:latin typeface="Century Gothic"/>
              <a:cs typeface="Century Gothic"/>
            </a:endParaRPr>
          </a:p>
          <a:p>
            <a:pPr marL="12700" marR="594360">
              <a:lnSpc>
                <a:spcPct val="151500"/>
              </a:lnSpc>
              <a:spcBef>
                <a:spcPts val="15"/>
              </a:spcBef>
              <a:buClr>
                <a:srgbClr val="000000"/>
              </a:buClr>
              <a:buAutoNum type="arabicPeriod" startAt="4"/>
              <a:tabLst>
                <a:tab pos="241300" algn="l"/>
              </a:tabLst>
            </a:pPr>
            <a:r>
              <a:rPr sz="2000" u="heavy" spc="-5" dirty="0">
                <a:solidFill>
                  <a:srgbClr val="5877C4"/>
                </a:solidFill>
                <a:uFill>
                  <a:solidFill>
                    <a:srgbClr val="5877C4"/>
                  </a:solidFill>
                </a:uFill>
                <a:latin typeface="Century Gothic"/>
                <a:cs typeface="Century Gothic"/>
                <a:hlinkClick r:id="rId4"/>
              </a:rPr>
              <a:t>www.kigasite.de</a:t>
            </a:r>
            <a:r>
              <a:rPr sz="2000" spc="-5" dirty="0">
                <a:solidFill>
                  <a:srgbClr val="5877C4"/>
                </a:solidFill>
                <a:latin typeface="Century Gothic"/>
                <a:cs typeface="Century Gothic"/>
                <a:hlinkClick r:id="rId4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(aufgerufen am 23.01.2017) </a:t>
            </a:r>
            <a:r>
              <a:rPr sz="2000" spc="-5" dirty="0">
                <a:latin typeface="Century Gothic"/>
                <a:cs typeface="Century Gothic"/>
                <a:hlinkClick r:id="rId5"/>
              </a:rPr>
              <a:t> </a:t>
            </a:r>
            <a:r>
              <a:rPr sz="2000" spc="-10" dirty="0">
                <a:latin typeface="Century Gothic"/>
                <a:cs typeface="Century Gothic"/>
                <a:hlinkClick r:id="rId5"/>
              </a:rPr>
              <a:t>7.</a:t>
            </a:r>
            <a:r>
              <a:rPr sz="2000" u="heavy" spc="-10" dirty="0">
                <a:solidFill>
                  <a:srgbClr val="5877C4"/>
                </a:solidFill>
                <a:uFill>
                  <a:solidFill>
                    <a:srgbClr val="5877C4"/>
                  </a:solidFill>
                </a:uFill>
                <a:latin typeface="Century Gothic"/>
                <a:cs typeface="Century Gothic"/>
                <a:hlinkClick r:id="rId5"/>
              </a:rPr>
              <a:t>http://www.sachunterricht-grundschule.de/Loesungsblatt-Laub-und-</a:t>
            </a:r>
            <a:endParaRPr sz="2000" dirty="0">
              <a:latin typeface="Century Gothic"/>
              <a:cs typeface="Century Gothic"/>
            </a:endParaRPr>
          </a:p>
          <a:p>
            <a:pPr marL="241300">
              <a:lnSpc>
                <a:spcPct val="100000"/>
              </a:lnSpc>
              <a:spcBef>
                <a:spcPts val="250"/>
              </a:spcBef>
            </a:pPr>
            <a:r>
              <a:rPr sz="2000" u="heavy" spc="-5" dirty="0">
                <a:solidFill>
                  <a:srgbClr val="5877C4"/>
                </a:solidFill>
                <a:uFill>
                  <a:solidFill>
                    <a:srgbClr val="5877C4"/>
                  </a:solidFill>
                </a:uFill>
                <a:latin typeface="Century Gothic"/>
                <a:cs typeface="Century Gothic"/>
                <a:hlinkClick r:id="rId5"/>
              </a:rPr>
              <a:t>Nadelbaeume-Lernmaterial.htm</a:t>
            </a:r>
            <a:r>
              <a:rPr sz="2000" spc="-5" dirty="0">
                <a:solidFill>
                  <a:srgbClr val="5877C4"/>
                </a:solidFill>
                <a:latin typeface="Century Gothic"/>
                <a:cs typeface="Century Gothic"/>
                <a:hlinkClick r:id="rId5"/>
              </a:rPr>
              <a:t> </a:t>
            </a:r>
            <a:r>
              <a:rPr sz="2000" spc="-5" dirty="0">
                <a:latin typeface="Century Gothic"/>
                <a:cs typeface="Century Gothic"/>
                <a:hlinkClick r:id="rId5"/>
              </a:rPr>
              <a:t>(aufgerufen am</a:t>
            </a:r>
            <a:r>
              <a:rPr sz="2000" spc="-75" dirty="0">
                <a:latin typeface="Century Gothic"/>
                <a:cs typeface="Century Gothic"/>
                <a:hlinkClick r:id="rId5"/>
              </a:rPr>
              <a:t> </a:t>
            </a:r>
            <a:r>
              <a:rPr sz="2000" dirty="0">
                <a:latin typeface="Century Gothic"/>
                <a:cs typeface="Century Gothic"/>
                <a:hlinkClick r:id="rId5"/>
              </a:rPr>
              <a:t>24.01.2017)</a:t>
            </a:r>
            <a:endParaRPr sz="2000" dirty="0">
              <a:latin typeface="Century Gothic"/>
              <a:cs typeface="Century Gothic"/>
            </a:endParaRPr>
          </a:p>
          <a:p>
            <a:pPr marL="241300" marR="5080" indent="-228600">
              <a:lnSpc>
                <a:spcPct val="110500"/>
              </a:lnSpc>
              <a:spcBef>
                <a:spcPts val="975"/>
              </a:spcBef>
            </a:pPr>
            <a:r>
              <a:rPr sz="2000" spc="5" dirty="0">
                <a:latin typeface="Century Gothic"/>
                <a:cs typeface="Century Gothic"/>
              </a:rPr>
              <a:t>8.</a:t>
            </a:r>
            <a:r>
              <a:rPr sz="2000" u="heavy" spc="5" dirty="0">
                <a:solidFill>
                  <a:srgbClr val="5877C4"/>
                </a:solidFill>
                <a:uFill>
                  <a:solidFill>
                    <a:srgbClr val="5877C4"/>
                  </a:solidFill>
                </a:uFill>
                <a:latin typeface="Century Gothic"/>
                <a:cs typeface="Century Gothic"/>
                <a:hlinkClick r:id="rId6"/>
              </a:rPr>
              <a:t>www.baumkunde. </a:t>
            </a:r>
            <a:r>
              <a:rPr sz="2000" u="heavy" spc="-5" dirty="0">
                <a:solidFill>
                  <a:srgbClr val="5877C4"/>
                </a:solidFill>
                <a:uFill>
                  <a:solidFill>
                    <a:srgbClr val="5877C4"/>
                  </a:solidFill>
                </a:uFill>
                <a:latin typeface="Century Gothic"/>
                <a:cs typeface="Century Gothic"/>
                <a:hlinkClick r:id="rId6"/>
              </a:rPr>
              <a:t>de/haeufigste-baeume-deutschland.php</a:t>
            </a:r>
            <a:r>
              <a:rPr sz="2000" spc="-5" dirty="0">
                <a:solidFill>
                  <a:srgbClr val="5877C4"/>
                </a:solidFill>
                <a:latin typeface="Century Gothic"/>
                <a:cs typeface="Century Gothic"/>
                <a:hlinkClick r:id="rId6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(aufgerufen  </a:t>
            </a:r>
            <a:r>
              <a:rPr sz="2000" dirty="0">
                <a:latin typeface="Century Gothic"/>
                <a:cs typeface="Century Gothic"/>
              </a:rPr>
              <a:t>am</a:t>
            </a:r>
            <a:r>
              <a:rPr sz="2000" spc="-3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24.01.2017)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 txBox="1"/>
          <p:nvPr/>
        </p:nvSpPr>
        <p:spPr>
          <a:xfrm rot="1633460">
            <a:off x="4684582" y="3949412"/>
            <a:ext cx="49776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9685" algn="l"/>
              </a:tabLst>
            </a:pPr>
            <a:r>
              <a:rPr sz="1400" u="heavy" dirty="0">
                <a:uFill>
                  <a:solidFill>
                    <a:srgbClr val="415487"/>
                  </a:solidFill>
                </a:uFill>
                <a:latin typeface="Century Gothic"/>
                <a:cs typeface="Century Gothic"/>
              </a:rPr>
              <a:t> 	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97967" y="1951588"/>
            <a:ext cx="1897380" cy="501015"/>
          </a:xfrm>
          <a:custGeom>
            <a:avLst/>
            <a:gdLst/>
            <a:ahLst/>
            <a:cxnLst/>
            <a:rect l="l" t="t" r="r" b="b"/>
            <a:pathLst>
              <a:path w="1897379" h="501014">
                <a:moveTo>
                  <a:pt x="948690" y="0"/>
                </a:moveTo>
                <a:lnTo>
                  <a:pt x="878205" y="635"/>
                </a:lnTo>
                <a:lnTo>
                  <a:pt x="808355" y="2540"/>
                </a:lnTo>
                <a:lnTo>
                  <a:pt x="741045" y="5715"/>
                </a:lnTo>
                <a:lnTo>
                  <a:pt x="675005" y="10160"/>
                </a:lnTo>
                <a:lnTo>
                  <a:pt x="610870" y="15875"/>
                </a:lnTo>
                <a:lnTo>
                  <a:pt x="548640" y="22860"/>
                </a:lnTo>
                <a:lnTo>
                  <a:pt x="489585" y="31115"/>
                </a:lnTo>
                <a:lnTo>
                  <a:pt x="432435" y="40005"/>
                </a:lnTo>
                <a:lnTo>
                  <a:pt x="377825" y="50165"/>
                </a:lnTo>
                <a:lnTo>
                  <a:pt x="326390" y="61594"/>
                </a:lnTo>
                <a:lnTo>
                  <a:pt x="278130" y="73025"/>
                </a:lnTo>
                <a:lnTo>
                  <a:pt x="233045" y="85725"/>
                </a:lnTo>
                <a:lnTo>
                  <a:pt x="191135" y="99695"/>
                </a:lnTo>
                <a:lnTo>
                  <a:pt x="153035" y="114300"/>
                </a:lnTo>
                <a:lnTo>
                  <a:pt x="88265" y="144780"/>
                </a:lnTo>
                <a:lnTo>
                  <a:pt x="40005" y="177800"/>
                </a:lnTo>
                <a:lnTo>
                  <a:pt x="10159" y="213360"/>
                </a:lnTo>
                <a:lnTo>
                  <a:pt x="0" y="250190"/>
                </a:lnTo>
                <a:lnTo>
                  <a:pt x="2540" y="269240"/>
                </a:lnTo>
                <a:lnTo>
                  <a:pt x="22859" y="305435"/>
                </a:lnTo>
                <a:lnTo>
                  <a:pt x="62230" y="339725"/>
                </a:lnTo>
                <a:lnTo>
                  <a:pt x="118745" y="372110"/>
                </a:lnTo>
                <a:lnTo>
                  <a:pt x="191135" y="401320"/>
                </a:lnTo>
                <a:lnTo>
                  <a:pt x="233045" y="414655"/>
                </a:lnTo>
                <a:lnTo>
                  <a:pt x="278130" y="427990"/>
                </a:lnTo>
                <a:lnTo>
                  <a:pt x="326390" y="439420"/>
                </a:lnTo>
                <a:lnTo>
                  <a:pt x="377825" y="450850"/>
                </a:lnTo>
                <a:lnTo>
                  <a:pt x="432435" y="461009"/>
                </a:lnTo>
                <a:lnTo>
                  <a:pt x="489585" y="469900"/>
                </a:lnTo>
                <a:lnTo>
                  <a:pt x="548640" y="478155"/>
                </a:lnTo>
                <a:lnTo>
                  <a:pt x="675005" y="490855"/>
                </a:lnTo>
                <a:lnTo>
                  <a:pt x="741045" y="495300"/>
                </a:lnTo>
                <a:lnTo>
                  <a:pt x="808355" y="498475"/>
                </a:lnTo>
                <a:lnTo>
                  <a:pt x="878205" y="500380"/>
                </a:lnTo>
                <a:lnTo>
                  <a:pt x="948690" y="501015"/>
                </a:lnTo>
                <a:lnTo>
                  <a:pt x="1019810" y="500380"/>
                </a:lnTo>
                <a:lnTo>
                  <a:pt x="1089025" y="498475"/>
                </a:lnTo>
                <a:lnTo>
                  <a:pt x="1156970" y="495300"/>
                </a:lnTo>
                <a:lnTo>
                  <a:pt x="1223010" y="490855"/>
                </a:lnTo>
                <a:lnTo>
                  <a:pt x="1348740" y="478155"/>
                </a:lnTo>
                <a:lnTo>
                  <a:pt x="1408430" y="469900"/>
                </a:lnTo>
                <a:lnTo>
                  <a:pt x="1465580" y="461009"/>
                </a:lnTo>
                <a:lnTo>
                  <a:pt x="1519555" y="450850"/>
                </a:lnTo>
                <a:lnTo>
                  <a:pt x="1570990" y="439420"/>
                </a:lnTo>
                <a:lnTo>
                  <a:pt x="1619885" y="427990"/>
                </a:lnTo>
                <a:lnTo>
                  <a:pt x="1664970" y="414655"/>
                </a:lnTo>
                <a:lnTo>
                  <a:pt x="1706245" y="401320"/>
                </a:lnTo>
                <a:lnTo>
                  <a:pt x="1744980" y="386715"/>
                </a:lnTo>
                <a:lnTo>
                  <a:pt x="1809114" y="356235"/>
                </a:lnTo>
                <a:lnTo>
                  <a:pt x="1857375" y="322580"/>
                </a:lnTo>
                <a:lnTo>
                  <a:pt x="1887220" y="287655"/>
                </a:lnTo>
                <a:lnTo>
                  <a:pt x="1897380" y="250190"/>
                </a:lnTo>
                <a:lnTo>
                  <a:pt x="1894839" y="231775"/>
                </a:lnTo>
                <a:lnTo>
                  <a:pt x="1874520" y="195580"/>
                </a:lnTo>
                <a:lnTo>
                  <a:pt x="1835785" y="161290"/>
                </a:lnTo>
                <a:lnTo>
                  <a:pt x="1779270" y="128905"/>
                </a:lnTo>
                <a:lnTo>
                  <a:pt x="1706245" y="99695"/>
                </a:lnTo>
                <a:lnTo>
                  <a:pt x="1664970" y="85725"/>
                </a:lnTo>
                <a:lnTo>
                  <a:pt x="1619885" y="73025"/>
                </a:lnTo>
                <a:lnTo>
                  <a:pt x="1570990" y="61594"/>
                </a:lnTo>
                <a:lnTo>
                  <a:pt x="1519555" y="50165"/>
                </a:lnTo>
                <a:lnTo>
                  <a:pt x="1465580" y="40005"/>
                </a:lnTo>
                <a:lnTo>
                  <a:pt x="1408430" y="31115"/>
                </a:lnTo>
                <a:lnTo>
                  <a:pt x="1348740" y="22860"/>
                </a:lnTo>
                <a:lnTo>
                  <a:pt x="1287145" y="15875"/>
                </a:lnTo>
                <a:lnTo>
                  <a:pt x="1223010" y="10160"/>
                </a:lnTo>
                <a:lnTo>
                  <a:pt x="1156970" y="5715"/>
                </a:lnTo>
                <a:lnTo>
                  <a:pt x="1089025" y="2540"/>
                </a:lnTo>
                <a:lnTo>
                  <a:pt x="1019810" y="634"/>
                </a:lnTo>
                <a:lnTo>
                  <a:pt x="94869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1" name="Gruppieren 50"/>
          <p:cNvGrpSpPr/>
          <p:nvPr/>
        </p:nvGrpSpPr>
        <p:grpSpPr>
          <a:xfrm>
            <a:off x="1551305" y="1677130"/>
            <a:ext cx="1994535" cy="799614"/>
            <a:chOff x="1551305" y="1677130"/>
            <a:chExt cx="1994535" cy="799614"/>
          </a:xfrm>
        </p:grpSpPr>
        <p:sp>
          <p:nvSpPr>
            <p:cNvPr id="4" name="object 4"/>
            <p:cNvSpPr/>
            <p:nvPr/>
          </p:nvSpPr>
          <p:spPr>
            <a:xfrm>
              <a:off x="1551305" y="1677130"/>
              <a:ext cx="1994535" cy="799614"/>
            </a:xfrm>
            <a:custGeom>
              <a:avLst/>
              <a:gdLst/>
              <a:ahLst/>
              <a:cxnLst/>
              <a:rect l="l" t="t" r="r" b="b"/>
              <a:pathLst>
                <a:path w="1897379" h="501014">
                  <a:moveTo>
                    <a:pt x="0" y="250189"/>
                  </a:moveTo>
                  <a:lnTo>
                    <a:pt x="10160" y="213359"/>
                  </a:lnTo>
                  <a:lnTo>
                    <a:pt x="40005" y="177799"/>
                  </a:lnTo>
                  <a:lnTo>
                    <a:pt x="88265" y="144779"/>
                  </a:lnTo>
                  <a:lnTo>
                    <a:pt x="153035" y="114299"/>
                  </a:lnTo>
                  <a:lnTo>
                    <a:pt x="191135" y="99694"/>
                  </a:lnTo>
                  <a:lnTo>
                    <a:pt x="233045" y="85724"/>
                  </a:lnTo>
                  <a:lnTo>
                    <a:pt x="278130" y="73024"/>
                  </a:lnTo>
                  <a:lnTo>
                    <a:pt x="326390" y="61594"/>
                  </a:lnTo>
                  <a:lnTo>
                    <a:pt x="377825" y="50164"/>
                  </a:lnTo>
                  <a:lnTo>
                    <a:pt x="432434" y="40004"/>
                  </a:lnTo>
                  <a:lnTo>
                    <a:pt x="489584" y="31114"/>
                  </a:lnTo>
                  <a:lnTo>
                    <a:pt x="548640" y="22859"/>
                  </a:lnTo>
                  <a:lnTo>
                    <a:pt x="610870" y="15874"/>
                  </a:lnTo>
                  <a:lnTo>
                    <a:pt x="675005" y="10159"/>
                  </a:lnTo>
                  <a:lnTo>
                    <a:pt x="741045" y="5714"/>
                  </a:lnTo>
                  <a:lnTo>
                    <a:pt x="808355" y="2539"/>
                  </a:lnTo>
                  <a:lnTo>
                    <a:pt x="878205" y="634"/>
                  </a:lnTo>
                  <a:lnTo>
                    <a:pt x="948690" y="0"/>
                  </a:lnTo>
                  <a:lnTo>
                    <a:pt x="1019810" y="634"/>
                  </a:lnTo>
                  <a:lnTo>
                    <a:pt x="1089025" y="2539"/>
                  </a:lnTo>
                  <a:lnTo>
                    <a:pt x="1156970" y="5714"/>
                  </a:lnTo>
                  <a:lnTo>
                    <a:pt x="1223010" y="10159"/>
                  </a:lnTo>
                  <a:lnTo>
                    <a:pt x="1287145" y="15874"/>
                  </a:lnTo>
                  <a:lnTo>
                    <a:pt x="1348740" y="22859"/>
                  </a:lnTo>
                  <a:lnTo>
                    <a:pt x="1408430" y="31114"/>
                  </a:lnTo>
                  <a:lnTo>
                    <a:pt x="1465580" y="40004"/>
                  </a:lnTo>
                  <a:lnTo>
                    <a:pt x="1519555" y="50164"/>
                  </a:lnTo>
                  <a:lnTo>
                    <a:pt x="1570990" y="61594"/>
                  </a:lnTo>
                  <a:lnTo>
                    <a:pt x="1619885" y="73024"/>
                  </a:lnTo>
                  <a:lnTo>
                    <a:pt x="1664970" y="85724"/>
                  </a:lnTo>
                  <a:lnTo>
                    <a:pt x="1706245" y="99694"/>
                  </a:lnTo>
                  <a:lnTo>
                    <a:pt x="1744980" y="114299"/>
                  </a:lnTo>
                  <a:lnTo>
                    <a:pt x="1809114" y="144779"/>
                  </a:lnTo>
                  <a:lnTo>
                    <a:pt x="1857375" y="177799"/>
                  </a:lnTo>
                  <a:lnTo>
                    <a:pt x="1887220" y="213359"/>
                  </a:lnTo>
                  <a:lnTo>
                    <a:pt x="1897380" y="250189"/>
                  </a:lnTo>
                  <a:lnTo>
                    <a:pt x="1894839" y="269239"/>
                  </a:lnTo>
                  <a:lnTo>
                    <a:pt x="1874520" y="305434"/>
                  </a:lnTo>
                  <a:lnTo>
                    <a:pt x="1835785" y="339724"/>
                  </a:lnTo>
                  <a:lnTo>
                    <a:pt x="1779270" y="372109"/>
                  </a:lnTo>
                  <a:lnTo>
                    <a:pt x="1706245" y="401319"/>
                  </a:lnTo>
                  <a:lnTo>
                    <a:pt x="1664970" y="414654"/>
                  </a:lnTo>
                  <a:lnTo>
                    <a:pt x="1619885" y="427989"/>
                  </a:lnTo>
                  <a:lnTo>
                    <a:pt x="1570990" y="439419"/>
                  </a:lnTo>
                  <a:lnTo>
                    <a:pt x="1519555" y="450849"/>
                  </a:lnTo>
                  <a:lnTo>
                    <a:pt x="1465580" y="461009"/>
                  </a:lnTo>
                  <a:lnTo>
                    <a:pt x="1408430" y="469899"/>
                  </a:lnTo>
                  <a:lnTo>
                    <a:pt x="1348740" y="478154"/>
                  </a:lnTo>
                  <a:lnTo>
                    <a:pt x="1287145" y="484504"/>
                  </a:lnTo>
                  <a:lnTo>
                    <a:pt x="1223010" y="490854"/>
                  </a:lnTo>
                  <a:lnTo>
                    <a:pt x="1156970" y="495299"/>
                  </a:lnTo>
                  <a:lnTo>
                    <a:pt x="1089025" y="498474"/>
                  </a:lnTo>
                  <a:lnTo>
                    <a:pt x="1019810" y="500379"/>
                  </a:lnTo>
                  <a:lnTo>
                    <a:pt x="948690" y="501014"/>
                  </a:lnTo>
                  <a:lnTo>
                    <a:pt x="878205" y="500379"/>
                  </a:lnTo>
                  <a:lnTo>
                    <a:pt x="808355" y="498474"/>
                  </a:lnTo>
                  <a:lnTo>
                    <a:pt x="741045" y="495299"/>
                  </a:lnTo>
                  <a:lnTo>
                    <a:pt x="675005" y="490854"/>
                  </a:lnTo>
                  <a:lnTo>
                    <a:pt x="610870" y="484504"/>
                  </a:lnTo>
                  <a:lnTo>
                    <a:pt x="548640" y="478154"/>
                  </a:lnTo>
                  <a:lnTo>
                    <a:pt x="489584" y="469899"/>
                  </a:lnTo>
                  <a:lnTo>
                    <a:pt x="432434" y="461009"/>
                  </a:lnTo>
                  <a:lnTo>
                    <a:pt x="377825" y="450849"/>
                  </a:lnTo>
                  <a:lnTo>
                    <a:pt x="326390" y="439419"/>
                  </a:lnTo>
                  <a:lnTo>
                    <a:pt x="278130" y="427989"/>
                  </a:lnTo>
                  <a:lnTo>
                    <a:pt x="233045" y="414654"/>
                  </a:lnTo>
                  <a:lnTo>
                    <a:pt x="191135" y="401319"/>
                  </a:lnTo>
                  <a:lnTo>
                    <a:pt x="153035" y="386714"/>
                  </a:lnTo>
                  <a:lnTo>
                    <a:pt x="88265" y="356234"/>
                  </a:lnTo>
                  <a:lnTo>
                    <a:pt x="40005" y="322579"/>
                  </a:lnTo>
                  <a:lnTo>
                    <a:pt x="10160" y="287654"/>
                  </a:lnTo>
                  <a:lnTo>
                    <a:pt x="0" y="25018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39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959929" y="1806983"/>
              <a:ext cx="1255616" cy="52988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77470">
                <a:lnSpc>
                  <a:spcPct val="120000"/>
                </a:lnSpc>
                <a:spcBef>
                  <a:spcPts val="100"/>
                </a:spcBef>
              </a:pPr>
              <a:r>
                <a:rPr sz="1400" b="1" spc="-5" dirty="0">
                  <a:latin typeface="Century Gothic"/>
                  <a:cs typeface="Century Gothic"/>
                </a:rPr>
                <a:t>naturwiss.  Pers</a:t>
              </a:r>
              <a:r>
                <a:rPr sz="1400" b="1" dirty="0">
                  <a:latin typeface="Century Gothic"/>
                  <a:cs typeface="Century Gothic"/>
                </a:rPr>
                <a:t>p</a:t>
              </a:r>
              <a:r>
                <a:rPr sz="1400" b="1" spc="-5" dirty="0">
                  <a:latin typeface="Century Gothic"/>
                  <a:cs typeface="Century Gothic"/>
                </a:rPr>
                <a:t>e</a:t>
              </a:r>
              <a:r>
                <a:rPr sz="1400" b="1" dirty="0">
                  <a:latin typeface="Century Gothic"/>
                  <a:cs typeface="Century Gothic"/>
                </a:rPr>
                <a:t>k</a:t>
              </a:r>
              <a:r>
                <a:rPr sz="1400" b="1" spc="-20" dirty="0">
                  <a:latin typeface="Century Gothic"/>
                  <a:cs typeface="Century Gothic"/>
                </a:rPr>
                <a:t>t</a:t>
              </a:r>
              <a:r>
                <a:rPr sz="1400" b="1" spc="5" dirty="0">
                  <a:latin typeface="Century Gothic"/>
                  <a:cs typeface="Century Gothic"/>
                </a:rPr>
                <a:t>i</a:t>
              </a:r>
              <a:r>
                <a:rPr sz="1400" b="1" spc="10" dirty="0">
                  <a:latin typeface="Century Gothic"/>
                  <a:cs typeface="Century Gothic"/>
                </a:rPr>
                <a:t>v</a:t>
              </a:r>
              <a:r>
                <a:rPr sz="1400" b="1" dirty="0">
                  <a:latin typeface="Century Gothic"/>
                  <a:cs typeface="Century Gothic"/>
                </a:rPr>
                <a:t>e</a:t>
              </a:r>
            </a:p>
          </p:txBody>
        </p:sp>
      </p:grpSp>
      <p:sp>
        <p:nvSpPr>
          <p:cNvPr id="6" name="object 6"/>
          <p:cNvSpPr/>
          <p:nvPr/>
        </p:nvSpPr>
        <p:spPr>
          <a:xfrm>
            <a:off x="4800600" y="2072639"/>
            <a:ext cx="1897380" cy="499745"/>
          </a:xfrm>
          <a:custGeom>
            <a:avLst/>
            <a:gdLst/>
            <a:ahLst/>
            <a:cxnLst/>
            <a:rect l="l" t="t" r="r" b="b"/>
            <a:pathLst>
              <a:path w="1897379" h="499744">
                <a:moveTo>
                  <a:pt x="948689" y="0"/>
                </a:moveTo>
                <a:lnTo>
                  <a:pt x="877569" y="635"/>
                </a:lnTo>
                <a:lnTo>
                  <a:pt x="808354" y="2540"/>
                </a:lnTo>
                <a:lnTo>
                  <a:pt x="740409" y="6350"/>
                </a:lnTo>
                <a:lnTo>
                  <a:pt x="674369" y="10795"/>
                </a:lnTo>
                <a:lnTo>
                  <a:pt x="610869" y="16510"/>
                </a:lnTo>
                <a:lnTo>
                  <a:pt x="548639" y="23495"/>
                </a:lnTo>
                <a:lnTo>
                  <a:pt x="488949" y="31115"/>
                </a:lnTo>
                <a:lnTo>
                  <a:pt x="431799" y="40005"/>
                </a:lnTo>
                <a:lnTo>
                  <a:pt x="377824" y="50165"/>
                </a:lnTo>
                <a:lnTo>
                  <a:pt x="326389" y="61594"/>
                </a:lnTo>
                <a:lnTo>
                  <a:pt x="278129" y="73025"/>
                </a:lnTo>
                <a:lnTo>
                  <a:pt x="232409" y="85725"/>
                </a:lnTo>
                <a:lnTo>
                  <a:pt x="191134" y="99695"/>
                </a:lnTo>
                <a:lnTo>
                  <a:pt x="153034" y="113664"/>
                </a:lnTo>
                <a:lnTo>
                  <a:pt x="88264" y="144780"/>
                </a:lnTo>
                <a:lnTo>
                  <a:pt x="40004" y="177800"/>
                </a:lnTo>
                <a:lnTo>
                  <a:pt x="10159" y="212725"/>
                </a:lnTo>
                <a:lnTo>
                  <a:pt x="0" y="250190"/>
                </a:lnTo>
                <a:lnTo>
                  <a:pt x="2539" y="268605"/>
                </a:lnTo>
                <a:lnTo>
                  <a:pt x="22859" y="304800"/>
                </a:lnTo>
                <a:lnTo>
                  <a:pt x="62229" y="339090"/>
                </a:lnTo>
                <a:lnTo>
                  <a:pt x="118744" y="370840"/>
                </a:lnTo>
                <a:lnTo>
                  <a:pt x="191134" y="400685"/>
                </a:lnTo>
                <a:lnTo>
                  <a:pt x="232409" y="414020"/>
                </a:lnTo>
                <a:lnTo>
                  <a:pt x="278129" y="426720"/>
                </a:lnTo>
                <a:lnTo>
                  <a:pt x="326389" y="438784"/>
                </a:lnTo>
                <a:lnTo>
                  <a:pt x="377824" y="449580"/>
                </a:lnTo>
                <a:lnTo>
                  <a:pt x="431799" y="459740"/>
                </a:lnTo>
                <a:lnTo>
                  <a:pt x="488949" y="468630"/>
                </a:lnTo>
                <a:lnTo>
                  <a:pt x="548639" y="476884"/>
                </a:lnTo>
                <a:lnTo>
                  <a:pt x="610869" y="483870"/>
                </a:lnTo>
                <a:lnTo>
                  <a:pt x="674369" y="489584"/>
                </a:lnTo>
                <a:lnTo>
                  <a:pt x="740409" y="494030"/>
                </a:lnTo>
                <a:lnTo>
                  <a:pt x="808354" y="497205"/>
                </a:lnTo>
                <a:lnTo>
                  <a:pt x="877569" y="499109"/>
                </a:lnTo>
                <a:lnTo>
                  <a:pt x="948689" y="499745"/>
                </a:lnTo>
                <a:lnTo>
                  <a:pt x="1019809" y="499109"/>
                </a:lnTo>
                <a:lnTo>
                  <a:pt x="1089024" y="497205"/>
                </a:lnTo>
                <a:lnTo>
                  <a:pt x="1156970" y="494030"/>
                </a:lnTo>
                <a:lnTo>
                  <a:pt x="1223009" y="489584"/>
                </a:lnTo>
                <a:lnTo>
                  <a:pt x="1286509" y="483870"/>
                </a:lnTo>
                <a:lnTo>
                  <a:pt x="1348739" y="476884"/>
                </a:lnTo>
                <a:lnTo>
                  <a:pt x="1408430" y="468630"/>
                </a:lnTo>
                <a:lnTo>
                  <a:pt x="1465580" y="459740"/>
                </a:lnTo>
                <a:lnTo>
                  <a:pt x="1519555" y="449580"/>
                </a:lnTo>
                <a:lnTo>
                  <a:pt x="1570989" y="438784"/>
                </a:lnTo>
                <a:lnTo>
                  <a:pt x="1619249" y="426720"/>
                </a:lnTo>
                <a:lnTo>
                  <a:pt x="1664970" y="414020"/>
                </a:lnTo>
                <a:lnTo>
                  <a:pt x="1706245" y="400685"/>
                </a:lnTo>
                <a:lnTo>
                  <a:pt x="1744345" y="386080"/>
                </a:lnTo>
                <a:lnTo>
                  <a:pt x="1809114" y="355600"/>
                </a:lnTo>
                <a:lnTo>
                  <a:pt x="1857375" y="321945"/>
                </a:lnTo>
                <a:lnTo>
                  <a:pt x="1887220" y="287020"/>
                </a:lnTo>
                <a:lnTo>
                  <a:pt x="1897379" y="250190"/>
                </a:lnTo>
                <a:lnTo>
                  <a:pt x="1894839" y="231140"/>
                </a:lnTo>
                <a:lnTo>
                  <a:pt x="1874520" y="194945"/>
                </a:lnTo>
                <a:lnTo>
                  <a:pt x="1835150" y="160655"/>
                </a:lnTo>
                <a:lnTo>
                  <a:pt x="1778634" y="128905"/>
                </a:lnTo>
                <a:lnTo>
                  <a:pt x="1706245" y="99695"/>
                </a:lnTo>
                <a:lnTo>
                  <a:pt x="1664970" y="85725"/>
                </a:lnTo>
                <a:lnTo>
                  <a:pt x="1619249" y="73025"/>
                </a:lnTo>
                <a:lnTo>
                  <a:pt x="1570989" y="61594"/>
                </a:lnTo>
                <a:lnTo>
                  <a:pt x="1519555" y="50165"/>
                </a:lnTo>
                <a:lnTo>
                  <a:pt x="1465580" y="40005"/>
                </a:lnTo>
                <a:lnTo>
                  <a:pt x="1408430" y="31115"/>
                </a:lnTo>
                <a:lnTo>
                  <a:pt x="1348739" y="23495"/>
                </a:lnTo>
                <a:lnTo>
                  <a:pt x="1286509" y="16510"/>
                </a:lnTo>
                <a:lnTo>
                  <a:pt x="1223009" y="10795"/>
                </a:lnTo>
                <a:lnTo>
                  <a:pt x="1156970" y="6350"/>
                </a:lnTo>
                <a:lnTo>
                  <a:pt x="1089024" y="2540"/>
                </a:lnTo>
                <a:lnTo>
                  <a:pt x="1019809" y="634"/>
                </a:lnTo>
                <a:lnTo>
                  <a:pt x="948689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2569889" y="3670158"/>
            <a:ext cx="1917816" cy="749112"/>
            <a:chOff x="2569889" y="3670158"/>
            <a:chExt cx="1917816" cy="749112"/>
          </a:xfrm>
        </p:grpSpPr>
        <p:sp>
          <p:nvSpPr>
            <p:cNvPr id="7" name="object 7"/>
            <p:cNvSpPr/>
            <p:nvPr/>
          </p:nvSpPr>
          <p:spPr>
            <a:xfrm>
              <a:off x="2569889" y="3670158"/>
              <a:ext cx="1897380" cy="749112"/>
            </a:xfrm>
            <a:custGeom>
              <a:avLst/>
              <a:gdLst/>
              <a:ahLst/>
              <a:cxnLst/>
              <a:rect l="l" t="t" r="r" b="b"/>
              <a:pathLst>
                <a:path w="1897379" h="499744">
                  <a:moveTo>
                    <a:pt x="0" y="250189"/>
                  </a:moveTo>
                  <a:lnTo>
                    <a:pt x="10160" y="212724"/>
                  </a:lnTo>
                  <a:lnTo>
                    <a:pt x="40005" y="177799"/>
                  </a:lnTo>
                  <a:lnTo>
                    <a:pt x="88265" y="144779"/>
                  </a:lnTo>
                  <a:lnTo>
                    <a:pt x="153035" y="113664"/>
                  </a:lnTo>
                  <a:lnTo>
                    <a:pt x="191135" y="99694"/>
                  </a:lnTo>
                  <a:lnTo>
                    <a:pt x="232410" y="85724"/>
                  </a:lnTo>
                  <a:lnTo>
                    <a:pt x="278130" y="73024"/>
                  </a:lnTo>
                  <a:lnTo>
                    <a:pt x="326390" y="61594"/>
                  </a:lnTo>
                  <a:lnTo>
                    <a:pt x="377825" y="50164"/>
                  </a:lnTo>
                  <a:lnTo>
                    <a:pt x="431800" y="40004"/>
                  </a:lnTo>
                  <a:lnTo>
                    <a:pt x="488950" y="31114"/>
                  </a:lnTo>
                  <a:lnTo>
                    <a:pt x="548640" y="23494"/>
                  </a:lnTo>
                  <a:lnTo>
                    <a:pt x="610870" y="16509"/>
                  </a:lnTo>
                  <a:lnTo>
                    <a:pt x="674370" y="10794"/>
                  </a:lnTo>
                  <a:lnTo>
                    <a:pt x="740410" y="6349"/>
                  </a:lnTo>
                  <a:lnTo>
                    <a:pt x="808355" y="2539"/>
                  </a:lnTo>
                  <a:lnTo>
                    <a:pt x="877569" y="634"/>
                  </a:lnTo>
                  <a:lnTo>
                    <a:pt x="948690" y="0"/>
                  </a:lnTo>
                  <a:lnTo>
                    <a:pt x="1019810" y="634"/>
                  </a:lnTo>
                  <a:lnTo>
                    <a:pt x="1089025" y="2539"/>
                  </a:lnTo>
                  <a:lnTo>
                    <a:pt x="1156970" y="6349"/>
                  </a:lnTo>
                  <a:lnTo>
                    <a:pt x="1223010" y="10794"/>
                  </a:lnTo>
                  <a:lnTo>
                    <a:pt x="1286510" y="16509"/>
                  </a:lnTo>
                  <a:lnTo>
                    <a:pt x="1348740" y="23494"/>
                  </a:lnTo>
                  <a:lnTo>
                    <a:pt x="1408430" y="31114"/>
                  </a:lnTo>
                  <a:lnTo>
                    <a:pt x="1465580" y="40004"/>
                  </a:lnTo>
                  <a:lnTo>
                    <a:pt x="1519555" y="50164"/>
                  </a:lnTo>
                  <a:lnTo>
                    <a:pt x="1570990" y="61594"/>
                  </a:lnTo>
                  <a:lnTo>
                    <a:pt x="1619250" y="73024"/>
                  </a:lnTo>
                  <a:lnTo>
                    <a:pt x="1664970" y="85724"/>
                  </a:lnTo>
                  <a:lnTo>
                    <a:pt x="1706245" y="99694"/>
                  </a:lnTo>
                  <a:lnTo>
                    <a:pt x="1744345" y="113664"/>
                  </a:lnTo>
                  <a:lnTo>
                    <a:pt x="1809114" y="144779"/>
                  </a:lnTo>
                  <a:lnTo>
                    <a:pt x="1857375" y="177799"/>
                  </a:lnTo>
                  <a:lnTo>
                    <a:pt x="1887220" y="212724"/>
                  </a:lnTo>
                  <a:lnTo>
                    <a:pt x="1897380" y="250189"/>
                  </a:lnTo>
                  <a:lnTo>
                    <a:pt x="1894839" y="268604"/>
                  </a:lnTo>
                  <a:lnTo>
                    <a:pt x="1874520" y="304799"/>
                  </a:lnTo>
                  <a:lnTo>
                    <a:pt x="1835150" y="339089"/>
                  </a:lnTo>
                  <a:lnTo>
                    <a:pt x="1778635" y="370839"/>
                  </a:lnTo>
                  <a:lnTo>
                    <a:pt x="1706245" y="400684"/>
                  </a:lnTo>
                  <a:lnTo>
                    <a:pt x="1664970" y="414019"/>
                  </a:lnTo>
                  <a:lnTo>
                    <a:pt x="1619250" y="426719"/>
                  </a:lnTo>
                  <a:lnTo>
                    <a:pt x="1570990" y="438784"/>
                  </a:lnTo>
                  <a:lnTo>
                    <a:pt x="1519555" y="449579"/>
                  </a:lnTo>
                  <a:lnTo>
                    <a:pt x="1465580" y="459739"/>
                  </a:lnTo>
                  <a:lnTo>
                    <a:pt x="1408430" y="468629"/>
                  </a:lnTo>
                  <a:lnTo>
                    <a:pt x="1348740" y="476884"/>
                  </a:lnTo>
                  <a:lnTo>
                    <a:pt x="1286510" y="483869"/>
                  </a:lnTo>
                  <a:lnTo>
                    <a:pt x="1223010" y="489584"/>
                  </a:lnTo>
                  <a:lnTo>
                    <a:pt x="1156970" y="494029"/>
                  </a:lnTo>
                  <a:lnTo>
                    <a:pt x="1089025" y="497204"/>
                  </a:lnTo>
                  <a:lnTo>
                    <a:pt x="1019810" y="499109"/>
                  </a:lnTo>
                  <a:lnTo>
                    <a:pt x="948690" y="499744"/>
                  </a:lnTo>
                  <a:lnTo>
                    <a:pt x="877569" y="499109"/>
                  </a:lnTo>
                  <a:lnTo>
                    <a:pt x="808355" y="497204"/>
                  </a:lnTo>
                  <a:lnTo>
                    <a:pt x="740410" y="494029"/>
                  </a:lnTo>
                  <a:lnTo>
                    <a:pt x="674370" y="489584"/>
                  </a:lnTo>
                  <a:lnTo>
                    <a:pt x="610870" y="483869"/>
                  </a:lnTo>
                  <a:lnTo>
                    <a:pt x="548640" y="476884"/>
                  </a:lnTo>
                  <a:lnTo>
                    <a:pt x="488950" y="468629"/>
                  </a:lnTo>
                  <a:lnTo>
                    <a:pt x="431800" y="459739"/>
                  </a:lnTo>
                  <a:lnTo>
                    <a:pt x="377825" y="449579"/>
                  </a:lnTo>
                  <a:lnTo>
                    <a:pt x="326390" y="438784"/>
                  </a:lnTo>
                  <a:lnTo>
                    <a:pt x="278130" y="426719"/>
                  </a:lnTo>
                  <a:lnTo>
                    <a:pt x="232410" y="414019"/>
                  </a:lnTo>
                  <a:lnTo>
                    <a:pt x="191135" y="400684"/>
                  </a:lnTo>
                  <a:lnTo>
                    <a:pt x="153035" y="386079"/>
                  </a:lnTo>
                  <a:lnTo>
                    <a:pt x="88265" y="355599"/>
                  </a:lnTo>
                  <a:lnTo>
                    <a:pt x="40005" y="321944"/>
                  </a:lnTo>
                  <a:lnTo>
                    <a:pt x="10160" y="287019"/>
                  </a:lnTo>
                  <a:lnTo>
                    <a:pt x="0" y="25018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39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2937741" y="3839650"/>
              <a:ext cx="1549964" cy="52488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 indent="126364">
                <a:lnSpc>
                  <a:spcPct val="119300"/>
                </a:lnSpc>
                <a:spcBef>
                  <a:spcPts val="95"/>
                </a:spcBef>
              </a:pPr>
              <a:r>
                <a:rPr lang="de-DE" sz="1400" b="1" spc="-5" dirty="0" smtClean="0">
                  <a:latin typeface="Century Gothic"/>
                  <a:cs typeface="Century Gothic"/>
                </a:rPr>
                <a:t>äs</a:t>
              </a:r>
              <a:r>
                <a:rPr sz="1400" b="1" spc="-5" dirty="0" smtClean="0">
                  <a:latin typeface="Century Gothic"/>
                  <a:cs typeface="Century Gothic"/>
                </a:rPr>
                <a:t>th</a:t>
              </a:r>
              <a:r>
                <a:rPr lang="de-DE" sz="1400" b="1" spc="-5" dirty="0" smtClean="0">
                  <a:latin typeface="Century Gothic"/>
                  <a:cs typeface="Century Gothic"/>
                </a:rPr>
                <a:t>et</a:t>
              </a:r>
              <a:r>
                <a:rPr sz="1400" b="1" spc="-5" dirty="0" smtClean="0">
                  <a:latin typeface="Century Gothic"/>
                  <a:cs typeface="Century Gothic"/>
                </a:rPr>
                <a:t>ische</a:t>
              </a:r>
              <a:r>
                <a:rPr sz="1400" b="1" spc="-5" dirty="0" smtClean="0">
                  <a:latin typeface="Century Gothic"/>
                  <a:cs typeface="Century Gothic"/>
                </a:rPr>
                <a:t>  </a:t>
              </a:r>
              <a:r>
                <a:rPr sz="1400" b="1" spc="-5" dirty="0">
                  <a:latin typeface="Century Gothic"/>
                  <a:cs typeface="Century Gothic"/>
                </a:rPr>
                <a:t>Pers</a:t>
              </a:r>
              <a:r>
                <a:rPr sz="1400" b="1" dirty="0">
                  <a:latin typeface="Century Gothic"/>
                  <a:cs typeface="Century Gothic"/>
                </a:rPr>
                <a:t>p</a:t>
              </a:r>
              <a:r>
                <a:rPr sz="1400" b="1" spc="-5" dirty="0">
                  <a:latin typeface="Century Gothic"/>
                  <a:cs typeface="Century Gothic"/>
                </a:rPr>
                <a:t>e</a:t>
              </a:r>
              <a:r>
                <a:rPr sz="1400" b="1" dirty="0">
                  <a:latin typeface="Century Gothic"/>
                  <a:cs typeface="Century Gothic"/>
                </a:rPr>
                <a:t>k</a:t>
              </a:r>
              <a:r>
                <a:rPr sz="1400" b="1" spc="-20" dirty="0">
                  <a:latin typeface="Century Gothic"/>
                  <a:cs typeface="Century Gothic"/>
                </a:rPr>
                <a:t>t</a:t>
              </a:r>
              <a:r>
                <a:rPr sz="1400" b="1" spc="5" dirty="0">
                  <a:latin typeface="Century Gothic"/>
                  <a:cs typeface="Century Gothic"/>
                </a:rPr>
                <a:t>i</a:t>
              </a:r>
              <a:r>
                <a:rPr sz="1400" b="1" spc="10" dirty="0">
                  <a:latin typeface="Century Gothic"/>
                  <a:cs typeface="Century Gothic"/>
                </a:rPr>
                <a:t>v</a:t>
              </a:r>
              <a:r>
                <a:rPr sz="1400" b="1" dirty="0">
                  <a:latin typeface="Century Gothic"/>
                  <a:cs typeface="Century Gothic"/>
                </a:rPr>
                <a:t>e</a:t>
              </a:r>
            </a:p>
          </p:txBody>
        </p:sp>
      </p:grpSp>
      <p:sp>
        <p:nvSpPr>
          <p:cNvPr id="9" name="object 9"/>
          <p:cNvSpPr/>
          <p:nvPr/>
        </p:nvSpPr>
        <p:spPr>
          <a:xfrm>
            <a:off x="6877559" y="1338919"/>
            <a:ext cx="1766827" cy="1853003"/>
          </a:xfrm>
          <a:custGeom>
            <a:avLst/>
            <a:gdLst/>
            <a:ahLst/>
            <a:cxnLst/>
            <a:rect l="l" t="t" r="r" b="b"/>
            <a:pathLst>
              <a:path w="533400" h="563245">
                <a:moveTo>
                  <a:pt x="0" y="563245"/>
                </a:moveTo>
                <a:lnTo>
                  <a:pt x="533400" y="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3" name="Gruppieren 52"/>
          <p:cNvGrpSpPr/>
          <p:nvPr/>
        </p:nvGrpSpPr>
        <p:grpSpPr>
          <a:xfrm>
            <a:off x="8653131" y="1018884"/>
            <a:ext cx="2376171" cy="740280"/>
            <a:chOff x="8653131" y="1018884"/>
            <a:chExt cx="2376171" cy="740280"/>
          </a:xfrm>
        </p:grpSpPr>
        <p:sp>
          <p:nvSpPr>
            <p:cNvPr id="11" name="object 11"/>
            <p:cNvSpPr/>
            <p:nvPr/>
          </p:nvSpPr>
          <p:spPr>
            <a:xfrm>
              <a:off x="8653131" y="1018884"/>
              <a:ext cx="2376171" cy="740280"/>
            </a:xfrm>
            <a:custGeom>
              <a:avLst/>
              <a:gdLst/>
              <a:ahLst/>
              <a:cxnLst/>
              <a:rect l="l" t="t" r="r" b="b"/>
              <a:pathLst>
                <a:path w="1897379" h="499744">
                  <a:moveTo>
                    <a:pt x="0" y="250189"/>
                  </a:moveTo>
                  <a:lnTo>
                    <a:pt x="10795" y="212724"/>
                  </a:lnTo>
                  <a:lnTo>
                    <a:pt x="40640" y="177799"/>
                  </a:lnTo>
                  <a:lnTo>
                    <a:pt x="88265" y="144779"/>
                  </a:lnTo>
                  <a:lnTo>
                    <a:pt x="153035" y="113664"/>
                  </a:lnTo>
                  <a:lnTo>
                    <a:pt x="191135" y="99694"/>
                  </a:lnTo>
                  <a:lnTo>
                    <a:pt x="233045" y="85724"/>
                  </a:lnTo>
                  <a:lnTo>
                    <a:pt x="278130" y="73024"/>
                  </a:lnTo>
                  <a:lnTo>
                    <a:pt x="326390" y="61594"/>
                  </a:lnTo>
                  <a:lnTo>
                    <a:pt x="377825" y="50164"/>
                  </a:lnTo>
                  <a:lnTo>
                    <a:pt x="432434" y="40004"/>
                  </a:lnTo>
                  <a:lnTo>
                    <a:pt x="489584" y="31114"/>
                  </a:lnTo>
                  <a:lnTo>
                    <a:pt x="549275" y="23494"/>
                  </a:lnTo>
                  <a:lnTo>
                    <a:pt x="610870" y="16509"/>
                  </a:lnTo>
                  <a:lnTo>
                    <a:pt x="675005" y="10794"/>
                  </a:lnTo>
                  <a:lnTo>
                    <a:pt x="741045" y="6349"/>
                  </a:lnTo>
                  <a:lnTo>
                    <a:pt x="808990" y="2539"/>
                  </a:lnTo>
                  <a:lnTo>
                    <a:pt x="878205" y="634"/>
                  </a:lnTo>
                  <a:lnTo>
                    <a:pt x="948690" y="0"/>
                  </a:lnTo>
                  <a:lnTo>
                    <a:pt x="1019810" y="634"/>
                  </a:lnTo>
                  <a:lnTo>
                    <a:pt x="1089025" y="2539"/>
                  </a:lnTo>
                  <a:lnTo>
                    <a:pt x="1156970" y="6349"/>
                  </a:lnTo>
                  <a:lnTo>
                    <a:pt x="1223010" y="10794"/>
                  </a:lnTo>
                  <a:lnTo>
                    <a:pt x="1287145" y="16509"/>
                  </a:lnTo>
                  <a:lnTo>
                    <a:pt x="1348740" y="23494"/>
                  </a:lnTo>
                  <a:lnTo>
                    <a:pt x="1408430" y="31114"/>
                  </a:lnTo>
                  <a:lnTo>
                    <a:pt x="1465580" y="40004"/>
                  </a:lnTo>
                  <a:lnTo>
                    <a:pt x="1520190" y="50164"/>
                  </a:lnTo>
                  <a:lnTo>
                    <a:pt x="1571625" y="61594"/>
                  </a:lnTo>
                  <a:lnTo>
                    <a:pt x="1619885" y="73024"/>
                  </a:lnTo>
                  <a:lnTo>
                    <a:pt x="1664970" y="85724"/>
                  </a:lnTo>
                  <a:lnTo>
                    <a:pt x="1706880" y="99694"/>
                  </a:lnTo>
                  <a:lnTo>
                    <a:pt x="1744980" y="113664"/>
                  </a:lnTo>
                  <a:lnTo>
                    <a:pt x="1809750" y="144779"/>
                  </a:lnTo>
                  <a:lnTo>
                    <a:pt x="1857375" y="177799"/>
                  </a:lnTo>
                  <a:lnTo>
                    <a:pt x="1887220" y="212724"/>
                  </a:lnTo>
                  <a:lnTo>
                    <a:pt x="1897380" y="250189"/>
                  </a:lnTo>
                  <a:lnTo>
                    <a:pt x="1894839" y="268604"/>
                  </a:lnTo>
                  <a:lnTo>
                    <a:pt x="1874520" y="304799"/>
                  </a:lnTo>
                  <a:lnTo>
                    <a:pt x="1835785" y="339089"/>
                  </a:lnTo>
                  <a:lnTo>
                    <a:pt x="1779270" y="370839"/>
                  </a:lnTo>
                  <a:lnTo>
                    <a:pt x="1706880" y="400684"/>
                  </a:lnTo>
                  <a:lnTo>
                    <a:pt x="1664970" y="414019"/>
                  </a:lnTo>
                  <a:lnTo>
                    <a:pt x="1619885" y="426719"/>
                  </a:lnTo>
                  <a:lnTo>
                    <a:pt x="1571625" y="438784"/>
                  </a:lnTo>
                  <a:lnTo>
                    <a:pt x="1520190" y="449579"/>
                  </a:lnTo>
                  <a:lnTo>
                    <a:pt x="1465580" y="459739"/>
                  </a:lnTo>
                  <a:lnTo>
                    <a:pt x="1408430" y="468629"/>
                  </a:lnTo>
                  <a:lnTo>
                    <a:pt x="1348740" y="476884"/>
                  </a:lnTo>
                  <a:lnTo>
                    <a:pt x="1287145" y="483869"/>
                  </a:lnTo>
                  <a:lnTo>
                    <a:pt x="1223010" y="489584"/>
                  </a:lnTo>
                  <a:lnTo>
                    <a:pt x="1156970" y="494029"/>
                  </a:lnTo>
                  <a:lnTo>
                    <a:pt x="1089025" y="497204"/>
                  </a:lnTo>
                  <a:lnTo>
                    <a:pt x="1019810" y="499109"/>
                  </a:lnTo>
                  <a:lnTo>
                    <a:pt x="948690" y="499744"/>
                  </a:lnTo>
                  <a:lnTo>
                    <a:pt x="878205" y="499109"/>
                  </a:lnTo>
                  <a:lnTo>
                    <a:pt x="808990" y="497204"/>
                  </a:lnTo>
                  <a:lnTo>
                    <a:pt x="741045" y="494029"/>
                  </a:lnTo>
                  <a:lnTo>
                    <a:pt x="675005" y="489584"/>
                  </a:lnTo>
                  <a:lnTo>
                    <a:pt x="610870" y="483869"/>
                  </a:lnTo>
                  <a:lnTo>
                    <a:pt x="549275" y="476884"/>
                  </a:lnTo>
                  <a:lnTo>
                    <a:pt x="489584" y="468629"/>
                  </a:lnTo>
                  <a:lnTo>
                    <a:pt x="432434" y="459739"/>
                  </a:lnTo>
                  <a:lnTo>
                    <a:pt x="377825" y="449579"/>
                  </a:lnTo>
                  <a:lnTo>
                    <a:pt x="326390" y="438784"/>
                  </a:lnTo>
                  <a:lnTo>
                    <a:pt x="278130" y="426719"/>
                  </a:lnTo>
                  <a:lnTo>
                    <a:pt x="233045" y="414019"/>
                  </a:lnTo>
                  <a:lnTo>
                    <a:pt x="191135" y="400684"/>
                  </a:lnTo>
                  <a:lnTo>
                    <a:pt x="153035" y="386079"/>
                  </a:lnTo>
                  <a:lnTo>
                    <a:pt x="88265" y="355599"/>
                  </a:lnTo>
                  <a:lnTo>
                    <a:pt x="40640" y="321944"/>
                  </a:lnTo>
                  <a:lnTo>
                    <a:pt x="10795" y="287019"/>
                  </a:lnTo>
                  <a:lnTo>
                    <a:pt x="0" y="25018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39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196158" y="1236539"/>
              <a:ext cx="1524254" cy="446789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83820" marR="5080" indent="-71755">
                <a:lnSpc>
                  <a:spcPct val="100699"/>
                </a:lnSpc>
                <a:spcBef>
                  <a:spcPts val="90"/>
                </a:spcBef>
              </a:pPr>
              <a:r>
                <a:rPr sz="1400" b="1" spc="-5" dirty="0">
                  <a:latin typeface="Century Gothic"/>
                  <a:cs typeface="Century Gothic"/>
                </a:rPr>
                <a:t>s</a:t>
              </a:r>
              <a:r>
                <a:rPr sz="1400" b="1" dirty="0">
                  <a:latin typeface="Century Gothic"/>
                  <a:cs typeface="Century Gothic"/>
                </a:rPr>
                <a:t>o</a:t>
              </a:r>
              <a:r>
                <a:rPr sz="1400" b="1" spc="-10" dirty="0">
                  <a:latin typeface="Century Gothic"/>
                  <a:cs typeface="Century Gothic"/>
                </a:rPr>
                <a:t>z</a:t>
              </a:r>
              <a:r>
                <a:rPr sz="1400" b="1" spc="5" dirty="0">
                  <a:latin typeface="Century Gothic"/>
                  <a:cs typeface="Century Gothic"/>
                </a:rPr>
                <a:t>i</a:t>
              </a:r>
              <a:r>
                <a:rPr sz="1400" b="1" spc="-10" dirty="0">
                  <a:latin typeface="Century Gothic"/>
                  <a:cs typeface="Century Gothic"/>
                </a:rPr>
                <a:t>o</a:t>
              </a:r>
              <a:r>
                <a:rPr sz="1400" b="1" spc="5" dirty="0">
                  <a:latin typeface="Century Gothic"/>
                  <a:cs typeface="Century Gothic"/>
                </a:rPr>
                <a:t>l</a:t>
              </a:r>
              <a:r>
                <a:rPr sz="1400" b="1" spc="-10" dirty="0">
                  <a:latin typeface="Century Gothic"/>
                  <a:cs typeface="Century Gothic"/>
                </a:rPr>
                <a:t>og</a:t>
              </a:r>
              <a:r>
                <a:rPr sz="1400" b="1" spc="15" dirty="0">
                  <a:latin typeface="Century Gothic"/>
                  <a:cs typeface="Century Gothic"/>
                </a:rPr>
                <a:t>i</a:t>
              </a:r>
              <a:r>
                <a:rPr sz="1400" b="1" spc="-20" dirty="0">
                  <a:latin typeface="Century Gothic"/>
                  <a:cs typeface="Century Gothic"/>
                </a:rPr>
                <a:t>s</a:t>
              </a:r>
              <a:r>
                <a:rPr sz="1400" b="1" dirty="0">
                  <a:latin typeface="Century Gothic"/>
                  <a:cs typeface="Century Gothic"/>
                </a:rPr>
                <a:t>c</a:t>
              </a:r>
              <a:r>
                <a:rPr sz="1400" b="1" spc="-5" dirty="0">
                  <a:latin typeface="Century Gothic"/>
                  <a:cs typeface="Century Gothic"/>
                </a:rPr>
                <a:t>h</a:t>
              </a:r>
              <a:r>
                <a:rPr sz="1400" b="1" dirty="0">
                  <a:latin typeface="Century Gothic"/>
                  <a:cs typeface="Century Gothic"/>
                </a:rPr>
                <a:t>e  </a:t>
              </a:r>
              <a:r>
                <a:rPr sz="1400" b="1" spc="-5" dirty="0">
                  <a:latin typeface="Century Gothic"/>
                  <a:cs typeface="Century Gothic"/>
                </a:rPr>
                <a:t>Perspektive</a:t>
              </a:r>
              <a:endParaRPr sz="1400" b="1" dirty="0">
                <a:latin typeface="Century Gothic"/>
                <a:cs typeface="Century Gothic"/>
              </a:endParaRPr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651746" y="342649"/>
            <a:ext cx="1115925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u="none" spc="-5" dirty="0">
                <a:latin typeface="+mn-lt"/>
                <a:cs typeface="Century Gothic"/>
              </a:rPr>
              <a:t>Inklusionsdidaktisches</a:t>
            </a:r>
            <a:r>
              <a:rPr sz="2800" u="none" spc="-35" dirty="0">
                <a:latin typeface="+mn-lt"/>
                <a:cs typeface="Century Gothic"/>
              </a:rPr>
              <a:t> </a:t>
            </a:r>
            <a:r>
              <a:rPr sz="2800" u="none" dirty="0" smtClean="0">
                <a:latin typeface="+mn-lt"/>
                <a:cs typeface="Century Gothic"/>
              </a:rPr>
              <a:t>Netz</a:t>
            </a:r>
            <a:r>
              <a:rPr lang="de-DE" sz="2800" u="none" dirty="0" smtClean="0">
                <a:latin typeface="+mn-lt"/>
                <a:cs typeface="Century Gothic"/>
              </a:rPr>
              <a:t>: Fachdidaktische Anforderungen</a:t>
            </a:r>
            <a:endParaRPr sz="2800" dirty="0">
              <a:latin typeface="+mn-lt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74129" y="4715942"/>
            <a:ext cx="1254602" cy="313258"/>
          </a:xfrm>
          <a:custGeom>
            <a:avLst/>
            <a:gdLst/>
            <a:ahLst/>
            <a:cxnLst/>
            <a:rect l="l" t="t" r="r" b="b"/>
            <a:pathLst>
              <a:path w="831214" h="617220">
                <a:moveTo>
                  <a:pt x="831214" y="0"/>
                </a:moveTo>
                <a:lnTo>
                  <a:pt x="0" y="61722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5749924" y="4737100"/>
            <a:ext cx="45719" cy="430739"/>
          </a:xfrm>
          <a:custGeom>
            <a:avLst/>
            <a:gdLst/>
            <a:ahLst/>
            <a:cxnLst/>
            <a:rect l="l" t="t" r="r" b="b"/>
            <a:pathLst>
              <a:path h="800100">
                <a:moveTo>
                  <a:pt x="0" y="800100"/>
                </a:moveTo>
                <a:lnTo>
                  <a:pt x="0" y="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6362739" y="4679746"/>
            <a:ext cx="600206" cy="219775"/>
          </a:xfrm>
          <a:custGeom>
            <a:avLst/>
            <a:gdLst/>
            <a:ahLst/>
            <a:cxnLst/>
            <a:rect l="l" t="t" r="r" b="b"/>
            <a:pathLst>
              <a:path w="1143000" h="508635">
                <a:moveTo>
                  <a:pt x="1143000" y="508634"/>
                </a:moveTo>
                <a:lnTo>
                  <a:pt x="0" y="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 flipV="1">
            <a:off x="7070405" y="4248916"/>
            <a:ext cx="1139671" cy="45719"/>
          </a:xfrm>
          <a:custGeom>
            <a:avLst/>
            <a:gdLst/>
            <a:ahLst/>
            <a:cxnLst/>
            <a:rect l="l" t="t" r="r" b="b"/>
            <a:pathLst>
              <a:path w="1223645" h="304800">
                <a:moveTo>
                  <a:pt x="1223645" y="304799"/>
                </a:moveTo>
                <a:lnTo>
                  <a:pt x="0" y="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7023734" y="5337175"/>
            <a:ext cx="1895475" cy="499745"/>
          </a:xfrm>
          <a:custGeom>
            <a:avLst/>
            <a:gdLst/>
            <a:ahLst/>
            <a:cxnLst/>
            <a:rect l="l" t="t" r="r" b="b"/>
            <a:pathLst>
              <a:path w="1895475" h="499745">
                <a:moveTo>
                  <a:pt x="947420" y="0"/>
                </a:moveTo>
                <a:lnTo>
                  <a:pt x="876935" y="635"/>
                </a:lnTo>
                <a:lnTo>
                  <a:pt x="807720" y="2540"/>
                </a:lnTo>
                <a:lnTo>
                  <a:pt x="739775" y="5715"/>
                </a:lnTo>
                <a:lnTo>
                  <a:pt x="673735" y="10795"/>
                </a:lnTo>
                <a:lnTo>
                  <a:pt x="609600" y="16510"/>
                </a:lnTo>
                <a:lnTo>
                  <a:pt x="548005" y="22860"/>
                </a:lnTo>
                <a:lnTo>
                  <a:pt x="488315" y="31115"/>
                </a:lnTo>
                <a:lnTo>
                  <a:pt x="431800" y="40005"/>
                </a:lnTo>
                <a:lnTo>
                  <a:pt x="377190" y="50165"/>
                </a:lnTo>
                <a:lnTo>
                  <a:pt x="325755" y="60960"/>
                </a:lnTo>
                <a:lnTo>
                  <a:pt x="277495" y="73025"/>
                </a:lnTo>
                <a:lnTo>
                  <a:pt x="232410" y="85725"/>
                </a:lnTo>
                <a:lnTo>
                  <a:pt x="190500" y="99695"/>
                </a:lnTo>
                <a:lnTo>
                  <a:pt x="152400" y="113664"/>
                </a:lnTo>
                <a:lnTo>
                  <a:pt x="87630" y="144145"/>
                </a:lnTo>
                <a:lnTo>
                  <a:pt x="40005" y="177800"/>
                </a:lnTo>
                <a:lnTo>
                  <a:pt x="10160" y="212725"/>
                </a:lnTo>
                <a:lnTo>
                  <a:pt x="0" y="249554"/>
                </a:lnTo>
                <a:lnTo>
                  <a:pt x="2540" y="268605"/>
                </a:lnTo>
                <a:lnTo>
                  <a:pt x="22860" y="304800"/>
                </a:lnTo>
                <a:lnTo>
                  <a:pt x="61595" y="339090"/>
                </a:lnTo>
                <a:lnTo>
                  <a:pt x="118110" y="370840"/>
                </a:lnTo>
                <a:lnTo>
                  <a:pt x="190500" y="400050"/>
                </a:lnTo>
                <a:lnTo>
                  <a:pt x="232410" y="414020"/>
                </a:lnTo>
                <a:lnTo>
                  <a:pt x="277495" y="426720"/>
                </a:lnTo>
                <a:lnTo>
                  <a:pt x="325755" y="438784"/>
                </a:lnTo>
                <a:lnTo>
                  <a:pt x="377190" y="449580"/>
                </a:lnTo>
                <a:lnTo>
                  <a:pt x="431800" y="459740"/>
                </a:lnTo>
                <a:lnTo>
                  <a:pt x="488315" y="468630"/>
                </a:lnTo>
                <a:lnTo>
                  <a:pt x="548005" y="476250"/>
                </a:lnTo>
                <a:lnTo>
                  <a:pt x="609600" y="483234"/>
                </a:lnTo>
                <a:lnTo>
                  <a:pt x="673735" y="488950"/>
                </a:lnTo>
                <a:lnTo>
                  <a:pt x="739775" y="494030"/>
                </a:lnTo>
                <a:lnTo>
                  <a:pt x="807720" y="497205"/>
                </a:lnTo>
                <a:lnTo>
                  <a:pt x="876935" y="499109"/>
                </a:lnTo>
                <a:lnTo>
                  <a:pt x="947420" y="499745"/>
                </a:lnTo>
                <a:lnTo>
                  <a:pt x="1018540" y="499109"/>
                </a:lnTo>
                <a:lnTo>
                  <a:pt x="1087755" y="497205"/>
                </a:lnTo>
                <a:lnTo>
                  <a:pt x="1155700" y="494030"/>
                </a:lnTo>
                <a:lnTo>
                  <a:pt x="1221740" y="488950"/>
                </a:lnTo>
                <a:lnTo>
                  <a:pt x="1285240" y="483234"/>
                </a:lnTo>
                <a:lnTo>
                  <a:pt x="1347470" y="476250"/>
                </a:lnTo>
                <a:lnTo>
                  <a:pt x="1406525" y="468630"/>
                </a:lnTo>
                <a:lnTo>
                  <a:pt x="1463675" y="459740"/>
                </a:lnTo>
                <a:lnTo>
                  <a:pt x="1518285" y="449580"/>
                </a:lnTo>
                <a:lnTo>
                  <a:pt x="1569720" y="438784"/>
                </a:lnTo>
                <a:lnTo>
                  <a:pt x="1617980" y="426720"/>
                </a:lnTo>
                <a:lnTo>
                  <a:pt x="1663065" y="414020"/>
                </a:lnTo>
                <a:lnTo>
                  <a:pt x="1704975" y="400050"/>
                </a:lnTo>
                <a:lnTo>
                  <a:pt x="1743075" y="386080"/>
                </a:lnTo>
                <a:lnTo>
                  <a:pt x="1807210" y="354965"/>
                </a:lnTo>
                <a:lnTo>
                  <a:pt x="1855470" y="321945"/>
                </a:lnTo>
                <a:lnTo>
                  <a:pt x="1885315" y="287020"/>
                </a:lnTo>
                <a:lnTo>
                  <a:pt x="1895475" y="249554"/>
                </a:lnTo>
                <a:lnTo>
                  <a:pt x="1892935" y="231140"/>
                </a:lnTo>
                <a:lnTo>
                  <a:pt x="1872615" y="194945"/>
                </a:lnTo>
                <a:lnTo>
                  <a:pt x="1833880" y="160655"/>
                </a:lnTo>
                <a:lnTo>
                  <a:pt x="1777365" y="128905"/>
                </a:lnTo>
                <a:lnTo>
                  <a:pt x="1704975" y="99695"/>
                </a:lnTo>
                <a:lnTo>
                  <a:pt x="1663065" y="85725"/>
                </a:lnTo>
                <a:lnTo>
                  <a:pt x="1617980" y="73025"/>
                </a:lnTo>
                <a:lnTo>
                  <a:pt x="1569720" y="60960"/>
                </a:lnTo>
                <a:lnTo>
                  <a:pt x="1518285" y="50165"/>
                </a:lnTo>
                <a:lnTo>
                  <a:pt x="1463675" y="40005"/>
                </a:lnTo>
                <a:lnTo>
                  <a:pt x="1406525" y="31115"/>
                </a:lnTo>
                <a:lnTo>
                  <a:pt x="1347470" y="22860"/>
                </a:lnTo>
                <a:lnTo>
                  <a:pt x="1285240" y="16510"/>
                </a:lnTo>
                <a:lnTo>
                  <a:pt x="1221740" y="10795"/>
                </a:lnTo>
                <a:lnTo>
                  <a:pt x="1155700" y="5715"/>
                </a:lnTo>
                <a:lnTo>
                  <a:pt x="1087755" y="2540"/>
                </a:lnTo>
                <a:lnTo>
                  <a:pt x="1018540" y="634"/>
                </a:lnTo>
                <a:lnTo>
                  <a:pt x="94742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8163406" y="3801979"/>
            <a:ext cx="2120266" cy="716022"/>
            <a:chOff x="8163406" y="3801979"/>
            <a:chExt cx="2120266" cy="716022"/>
          </a:xfrm>
        </p:grpSpPr>
        <p:sp>
          <p:nvSpPr>
            <p:cNvPr id="20" name="object 20"/>
            <p:cNvSpPr/>
            <p:nvPr/>
          </p:nvSpPr>
          <p:spPr>
            <a:xfrm>
              <a:off x="8163406" y="3801979"/>
              <a:ext cx="2120266" cy="716022"/>
            </a:xfrm>
            <a:custGeom>
              <a:avLst/>
              <a:gdLst/>
              <a:ahLst/>
              <a:cxnLst/>
              <a:rect l="l" t="t" r="r" b="b"/>
              <a:pathLst>
                <a:path w="1897379" h="501650">
                  <a:moveTo>
                    <a:pt x="0" y="250825"/>
                  </a:moveTo>
                  <a:lnTo>
                    <a:pt x="10160" y="213995"/>
                  </a:lnTo>
                  <a:lnTo>
                    <a:pt x="40005" y="178435"/>
                  </a:lnTo>
                  <a:lnTo>
                    <a:pt x="87630" y="145415"/>
                  </a:lnTo>
                  <a:lnTo>
                    <a:pt x="152400" y="114300"/>
                  </a:lnTo>
                  <a:lnTo>
                    <a:pt x="190500" y="100330"/>
                  </a:lnTo>
                  <a:lnTo>
                    <a:pt x="232410" y="86360"/>
                  </a:lnTo>
                  <a:lnTo>
                    <a:pt x="277495" y="73660"/>
                  </a:lnTo>
                  <a:lnTo>
                    <a:pt x="325755" y="61594"/>
                  </a:lnTo>
                  <a:lnTo>
                    <a:pt x="377190" y="50800"/>
                  </a:lnTo>
                  <a:lnTo>
                    <a:pt x="431800" y="40639"/>
                  </a:lnTo>
                  <a:lnTo>
                    <a:pt x="488950" y="31750"/>
                  </a:lnTo>
                  <a:lnTo>
                    <a:pt x="548640" y="23495"/>
                  </a:lnTo>
                  <a:lnTo>
                    <a:pt x="610235" y="16510"/>
                  </a:lnTo>
                  <a:lnTo>
                    <a:pt x="674370" y="10795"/>
                  </a:lnTo>
                  <a:lnTo>
                    <a:pt x="740410" y="6350"/>
                  </a:lnTo>
                  <a:lnTo>
                    <a:pt x="808355" y="3175"/>
                  </a:lnTo>
                  <a:lnTo>
                    <a:pt x="877569" y="1270"/>
                  </a:lnTo>
                  <a:lnTo>
                    <a:pt x="948690" y="0"/>
                  </a:lnTo>
                  <a:lnTo>
                    <a:pt x="1019175" y="1270"/>
                  </a:lnTo>
                  <a:lnTo>
                    <a:pt x="1088390" y="3175"/>
                  </a:lnTo>
                  <a:lnTo>
                    <a:pt x="1156335" y="6350"/>
                  </a:lnTo>
                  <a:lnTo>
                    <a:pt x="1222375" y="10795"/>
                  </a:lnTo>
                  <a:lnTo>
                    <a:pt x="1286510" y="16510"/>
                  </a:lnTo>
                  <a:lnTo>
                    <a:pt x="1348105" y="23495"/>
                  </a:lnTo>
                  <a:lnTo>
                    <a:pt x="1407795" y="31750"/>
                  </a:lnTo>
                  <a:lnTo>
                    <a:pt x="1464945" y="40639"/>
                  </a:lnTo>
                  <a:lnTo>
                    <a:pt x="1519555" y="50800"/>
                  </a:lnTo>
                  <a:lnTo>
                    <a:pt x="1570990" y="61594"/>
                  </a:lnTo>
                  <a:lnTo>
                    <a:pt x="1619250" y="73660"/>
                  </a:lnTo>
                  <a:lnTo>
                    <a:pt x="1664335" y="86360"/>
                  </a:lnTo>
                  <a:lnTo>
                    <a:pt x="1706245" y="100330"/>
                  </a:lnTo>
                  <a:lnTo>
                    <a:pt x="1744345" y="114300"/>
                  </a:lnTo>
                  <a:lnTo>
                    <a:pt x="1809114" y="145415"/>
                  </a:lnTo>
                  <a:lnTo>
                    <a:pt x="1856739" y="178435"/>
                  </a:lnTo>
                  <a:lnTo>
                    <a:pt x="1886585" y="213995"/>
                  </a:lnTo>
                  <a:lnTo>
                    <a:pt x="1897380" y="250825"/>
                  </a:lnTo>
                  <a:lnTo>
                    <a:pt x="1894839" y="269875"/>
                  </a:lnTo>
                  <a:lnTo>
                    <a:pt x="1874520" y="306070"/>
                  </a:lnTo>
                  <a:lnTo>
                    <a:pt x="1835150" y="340360"/>
                  </a:lnTo>
                  <a:lnTo>
                    <a:pt x="1778635" y="372110"/>
                  </a:lnTo>
                  <a:lnTo>
                    <a:pt x="1706245" y="401955"/>
                  </a:lnTo>
                  <a:lnTo>
                    <a:pt x="1664335" y="415290"/>
                  </a:lnTo>
                  <a:lnTo>
                    <a:pt x="1619250" y="427990"/>
                  </a:lnTo>
                  <a:lnTo>
                    <a:pt x="1570990" y="440055"/>
                  </a:lnTo>
                  <a:lnTo>
                    <a:pt x="1519555" y="451484"/>
                  </a:lnTo>
                  <a:lnTo>
                    <a:pt x="1464945" y="461009"/>
                  </a:lnTo>
                  <a:lnTo>
                    <a:pt x="1407795" y="470534"/>
                  </a:lnTo>
                  <a:lnTo>
                    <a:pt x="1348105" y="478155"/>
                  </a:lnTo>
                  <a:lnTo>
                    <a:pt x="1286510" y="485140"/>
                  </a:lnTo>
                  <a:lnTo>
                    <a:pt x="1222375" y="490855"/>
                  </a:lnTo>
                  <a:lnTo>
                    <a:pt x="1156335" y="495934"/>
                  </a:lnTo>
                  <a:lnTo>
                    <a:pt x="1088390" y="499109"/>
                  </a:lnTo>
                  <a:lnTo>
                    <a:pt x="1019175" y="501015"/>
                  </a:lnTo>
                  <a:lnTo>
                    <a:pt x="948690" y="501650"/>
                  </a:lnTo>
                  <a:lnTo>
                    <a:pt x="877569" y="501015"/>
                  </a:lnTo>
                  <a:lnTo>
                    <a:pt x="808355" y="499109"/>
                  </a:lnTo>
                  <a:lnTo>
                    <a:pt x="740410" y="495934"/>
                  </a:lnTo>
                  <a:lnTo>
                    <a:pt x="674370" y="490855"/>
                  </a:lnTo>
                  <a:lnTo>
                    <a:pt x="610235" y="485140"/>
                  </a:lnTo>
                  <a:lnTo>
                    <a:pt x="548640" y="478155"/>
                  </a:lnTo>
                  <a:lnTo>
                    <a:pt x="488950" y="470534"/>
                  </a:lnTo>
                  <a:lnTo>
                    <a:pt x="431800" y="461009"/>
                  </a:lnTo>
                  <a:lnTo>
                    <a:pt x="377190" y="451484"/>
                  </a:lnTo>
                  <a:lnTo>
                    <a:pt x="325755" y="440055"/>
                  </a:lnTo>
                  <a:lnTo>
                    <a:pt x="277495" y="427990"/>
                  </a:lnTo>
                  <a:lnTo>
                    <a:pt x="232410" y="415290"/>
                  </a:lnTo>
                  <a:lnTo>
                    <a:pt x="190500" y="401955"/>
                  </a:lnTo>
                  <a:lnTo>
                    <a:pt x="152400" y="387350"/>
                  </a:lnTo>
                  <a:lnTo>
                    <a:pt x="87630" y="356870"/>
                  </a:lnTo>
                  <a:lnTo>
                    <a:pt x="40005" y="323215"/>
                  </a:lnTo>
                  <a:lnTo>
                    <a:pt x="10160" y="288290"/>
                  </a:lnTo>
                  <a:lnTo>
                    <a:pt x="0" y="2508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40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8669107" y="3943299"/>
              <a:ext cx="1289178" cy="50828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5240" marR="5080" indent="-3175">
                <a:lnSpc>
                  <a:spcPct val="120700"/>
                </a:lnSpc>
                <a:spcBef>
                  <a:spcPts val="100"/>
                </a:spcBef>
              </a:pPr>
              <a:r>
                <a:rPr sz="1400" b="1" spc="-10" dirty="0">
                  <a:latin typeface="Century Gothic"/>
                  <a:cs typeface="Century Gothic"/>
                </a:rPr>
                <a:t>b</a:t>
              </a:r>
              <a:r>
                <a:rPr sz="1400" b="1" spc="5" dirty="0">
                  <a:latin typeface="Century Gothic"/>
                  <a:cs typeface="Century Gothic"/>
                </a:rPr>
                <a:t>i</a:t>
              </a:r>
              <a:r>
                <a:rPr sz="1400" b="1" spc="-10" dirty="0">
                  <a:latin typeface="Century Gothic"/>
                  <a:cs typeface="Century Gothic"/>
                </a:rPr>
                <a:t>o</a:t>
              </a:r>
              <a:r>
                <a:rPr sz="1400" b="1" spc="5" dirty="0">
                  <a:latin typeface="Century Gothic"/>
                  <a:cs typeface="Century Gothic"/>
                </a:rPr>
                <a:t>l</a:t>
              </a:r>
              <a:r>
                <a:rPr sz="1400" b="1" dirty="0">
                  <a:latin typeface="Century Gothic"/>
                  <a:cs typeface="Century Gothic"/>
                </a:rPr>
                <a:t>o</a:t>
              </a:r>
              <a:r>
                <a:rPr sz="1400" b="1" spc="-10" dirty="0">
                  <a:latin typeface="Century Gothic"/>
                  <a:cs typeface="Century Gothic"/>
                </a:rPr>
                <a:t>g</a:t>
              </a:r>
              <a:r>
                <a:rPr sz="1400" b="1" spc="5" dirty="0">
                  <a:latin typeface="Century Gothic"/>
                  <a:cs typeface="Century Gothic"/>
                </a:rPr>
                <a:t>i</a:t>
              </a:r>
              <a:r>
                <a:rPr sz="1400" b="1" spc="-5" dirty="0">
                  <a:latin typeface="Century Gothic"/>
                  <a:cs typeface="Century Gothic"/>
                </a:rPr>
                <a:t>s</a:t>
              </a:r>
              <a:r>
                <a:rPr sz="1400" b="1" dirty="0">
                  <a:latin typeface="Century Gothic"/>
                  <a:cs typeface="Century Gothic"/>
                </a:rPr>
                <a:t>c</a:t>
              </a:r>
              <a:r>
                <a:rPr sz="1400" b="1" spc="-5" dirty="0">
                  <a:latin typeface="Century Gothic"/>
                  <a:cs typeface="Century Gothic"/>
                </a:rPr>
                <a:t>h</a:t>
              </a:r>
              <a:r>
                <a:rPr sz="1400" b="1" dirty="0">
                  <a:latin typeface="Century Gothic"/>
                  <a:cs typeface="Century Gothic"/>
                </a:rPr>
                <a:t>e  </a:t>
              </a:r>
              <a:r>
                <a:rPr sz="1400" b="1" spc="-5" dirty="0">
                  <a:latin typeface="Century Gothic"/>
                  <a:cs typeface="Century Gothic"/>
                </a:rPr>
                <a:t>Perspektive</a:t>
              </a:r>
              <a:endParaRPr sz="1400" b="1" dirty="0">
                <a:latin typeface="Century Gothic"/>
                <a:cs typeface="Century Gothic"/>
              </a:endParaRPr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4929741" y="5149851"/>
            <a:ext cx="1897380" cy="591604"/>
            <a:chOff x="4929741" y="5149851"/>
            <a:chExt cx="1897380" cy="591604"/>
          </a:xfrm>
        </p:grpSpPr>
        <p:sp>
          <p:nvSpPr>
            <p:cNvPr id="24" name="object 24"/>
            <p:cNvSpPr/>
            <p:nvPr/>
          </p:nvSpPr>
          <p:spPr>
            <a:xfrm>
              <a:off x="4929741" y="5149851"/>
              <a:ext cx="1897380" cy="591604"/>
            </a:xfrm>
            <a:custGeom>
              <a:avLst/>
              <a:gdLst/>
              <a:ahLst/>
              <a:cxnLst/>
              <a:rect l="l" t="t" r="r" b="b"/>
              <a:pathLst>
                <a:path w="1897379" h="499745">
                  <a:moveTo>
                    <a:pt x="0" y="249555"/>
                  </a:moveTo>
                  <a:lnTo>
                    <a:pt x="10795" y="212725"/>
                  </a:lnTo>
                  <a:lnTo>
                    <a:pt x="40640" y="177800"/>
                  </a:lnTo>
                  <a:lnTo>
                    <a:pt x="88265" y="144145"/>
                  </a:lnTo>
                  <a:lnTo>
                    <a:pt x="153035" y="113665"/>
                  </a:lnTo>
                  <a:lnTo>
                    <a:pt x="191135" y="99060"/>
                  </a:lnTo>
                  <a:lnTo>
                    <a:pt x="233045" y="85725"/>
                  </a:lnTo>
                  <a:lnTo>
                    <a:pt x="278130" y="73025"/>
                  </a:lnTo>
                  <a:lnTo>
                    <a:pt x="326390" y="60960"/>
                  </a:lnTo>
                  <a:lnTo>
                    <a:pt x="377825" y="50165"/>
                  </a:lnTo>
                  <a:lnTo>
                    <a:pt x="432434" y="40005"/>
                  </a:lnTo>
                  <a:lnTo>
                    <a:pt x="489584" y="31115"/>
                  </a:lnTo>
                  <a:lnTo>
                    <a:pt x="549275" y="22860"/>
                  </a:lnTo>
                  <a:lnTo>
                    <a:pt x="610870" y="15875"/>
                  </a:lnTo>
                  <a:lnTo>
                    <a:pt x="675005" y="10160"/>
                  </a:lnTo>
                  <a:lnTo>
                    <a:pt x="741045" y="5715"/>
                  </a:lnTo>
                  <a:lnTo>
                    <a:pt x="808990" y="2540"/>
                  </a:lnTo>
                  <a:lnTo>
                    <a:pt x="878205" y="635"/>
                  </a:lnTo>
                  <a:lnTo>
                    <a:pt x="948690" y="0"/>
                  </a:lnTo>
                  <a:lnTo>
                    <a:pt x="1019810" y="635"/>
                  </a:lnTo>
                  <a:lnTo>
                    <a:pt x="1089025" y="2540"/>
                  </a:lnTo>
                  <a:lnTo>
                    <a:pt x="1156970" y="5715"/>
                  </a:lnTo>
                  <a:lnTo>
                    <a:pt x="1223010" y="10160"/>
                  </a:lnTo>
                  <a:lnTo>
                    <a:pt x="1287145" y="15875"/>
                  </a:lnTo>
                  <a:lnTo>
                    <a:pt x="1348740" y="22860"/>
                  </a:lnTo>
                  <a:lnTo>
                    <a:pt x="1408430" y="31115"/>
                  </a:lnTo>
                  <a:lnTo>
                    <a:pt x="1465580" y="40005"/>
                  </a:lnTo>
                  <a:lnTo>
                    <a:pt x="1520190" y="50165"/>
                  </a:lnTo>
                  <a:lnTo>
                    <a:pt x="1571625" y="60960"/>
                  </a:lnTo>
                  <a:lnTo>
                    <a:pt x="1619885" y="73025"/>
                  </a:lnTo>
                  <a:lnTo>
                    <a:pt x="1664970" y="85725"/>
                  </a:lnTo>
                  <a:lnTo>
                    <a:pt x="1706880" y="99060"/>
                  </a:lnTo>
                  <a:lnTo>
                    <a:pt x="1744980" y="113665"/>
                  </a:lnTo>
                  <a:lnTo>
                    <a:pt x="1809750" y="144145"/>
                  </a:lnTo>
                  <a:lnTo>
                    <a:pt x="1857375" y="177800"/>
                  </a:lnTo>
                  <a:lnTo>
                    <a:pt x="1887220" y="212725"/>
                  </a:lnTo>
                  <a:lnTo>
                    <a:pt x="1897380" y="249555"/>
                  </a:lnTo>
                  <a:lnTo>
                    <a:pt x="1894839" y="268605"/>
                  </a:lnTo>
                  <a:lnTo>
                    <a:pt x="1874520" y="304800"/>
                  </a:lnTo>
                  <a:lnTo>
                    <a:pt x="1835785" y="338455"/>
                  </a:lnTo>
                  <a:lnTo>
                    <a:pt x="1779270" y="370840"/>
                  </a:lnTo>
                  <a:lnTo>
                    <a:pt x="1706880" y="400050"/>
                  </a:lnTo>
                  <a:lnTo>
                    <a:pt x="1664970" y="413385"/>
                  </a:lnTo>
                  <a:lnTo>
                    <a:pt x="1619885" y="426720"/>
                  </a:lnTo>
                  <a:lnTo>
                    <a:pt x="1571625" y="438150"/>
                  </a:lnTo>
                  <a:lnTo>
                    <a:pt x="1520190" y="449580"/>
                  </a:lnTo>
                  <a:lnTo>
                    <a:pt x="1465580" y="459105"/>
                  </a:lnTo>
                  <a:lnTo>
                    <a:pt x="1408430" y="468630"/>
                  </a:lnTo>
                  <a:lnTo>
                    <a:pt x="1348740" y="476250"/>
                  </a:lnTo>
                  <a:lnTo>
                    <a:pt x="1287145" y="483235"/>
                  </a:lnTo>
                  <a:lnTo>
                    <a:pt x="1223010" y="488950"/>
                  </a:lnTo>
                  <a:lnTo>
                    <a:pt x="1156970" y="493395"/>
                  </a:lnTo>
                  <a:lnTo>
                    <a:pt x="1089025" y="497205"/>
                  </a:lnTo>
                  <a:lnTo>
                    <a:pt x="1019810" y="499110"/>
                  </a:lnTo>
                  <a:lnTo>
                    <a:pt x="948690" y="499745"/>
                  </a:lnTo>
                  <a:lnTo>
                    <a:pt x="878205" y="499110"/>
                  </a:lnTo>
                  <a:lnTo>
                    <a:pt x="808990" y="497205"/>
                  </a:lnTo>
                  <a:lnTo>
                    <a:pt x="741045" y="493395"/>
                  </a:lnTo>
                  <a:lnTo>
                    <a:pt x="675005" y="488950"/>
                  </a:lnTo>
                  <a:lnTo>
                    <a:pt x="610870" y="483235"/>
                  </a:lnTo>
                  <a:lnTo>
                    <a:pt x="549275" y="476250"/>
                  </a:lnTo>
                  <a:lnTo>
                    <a:pt x="489584" y="468630"/>
                  </a:lnTo>
                  <a:lnTo>
                    <a:pt x="432434" y="459105"/>
                  </a:lnTo>
                  <a:lnTo>
                    <a:pt x="377825" y="449580"/>
                  </a:lnTo>
                  <a:lnTo>
                    <a:pt x="326390" y="438150"/>
                  </a:lnTo>
                  <a:lnTo>
                    <a:pt x="278130" y="426720"/>
                  </a:lnTo>
                  <a:lnTo>
                    <a:pt x="233045" y="413385"/>
                  </a:lnTo>
                  <a:lnTo>
                    <a:pt x="191135" y="400050"/>
                  </a:lnTo>
                  <a:lnTo>
                    <a:pt x="153035" y="386080"/>
                  </a:lnTo>
                  <a:lnTo>
                    <a:pt x="88265" y="354965"/>
                  </a:lnTo>
                  <a:lnTo>
                    <a:pt x="40640" y="321945"/>
                  </a:lnTo>
                  <a:lnTo>
                    <a:pt x="10795" y="286385"/>
                  </a:lnTo>
                  <a:lnTo>
                    <a:pt x="0" y="24955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40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5256550" y="5203609"/>
              <a:ext cx="1215767" cy="52988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27305">
                <a:lnSpc>
                  <a:spcPct val="120000"/>
                </a:lnSpc>
                <a:spcBef>
                  <a:spcPts val="100"/>
                </a:spcBef>
              </a:pPr>
              <a:r>
                <a:rPr sz="1400" b="1" spc="-5" dirty="0">
                  <a:latin typeface="Century Gothic"/>
                  <a:cs typeface="Century Gothic"/>
                </a:rPr>
                <a:t>geograph.  Pers</a:t>
              </a:r>
              <a:r>
                <a:rPr sz="1400" b="1" dirty="0">
                  <a:latin typeface="Century Gothic"/>
                  <a:cs typeface="Century Gothic"/>
                </a:rPr>
                <a:t>p</a:t>
              </a:r>
              <a:r>
                <a:rPr sz="1400" b="1" spc="-5" dirty="0">
                  <a:latin typeface="Century Gothic"/>
                  <a:cs typeface="Century Gothic"/>
                </a:rPr>
                <a:t>e</a:t>
              </a:r>
              <a:r>
                <a:rPr sz="1400" b="1" dirty="0">
                  <a:latin typeface="Century Gothic"/>
                  <a:cs typeface="Century Gothic"/>
                </a:rPr>
                <a:t>k</a:t>
              </a:r>
              <a:r>
                <a:rPr sz="1400" b="1" spc="-20" dirty="0">
                  <a:latin typeface="Century Gothic"/>
                  <a:cs typeface="Century Gothic"/>
                </a:rPr>
                <a:t>t</a:t>
              </a:r>
              <a:r>
                <a:rPr sz="1400" b="1" spc="5" dirty="0">
                  <a:latin typeface="Century Gothic"/>
                  <a:cs typeface="Century Gothic"/>
                </a:rPr>
                <a:t>i</a:t>
              </a:r>
              <a:r>
                <a:rPr sz="1400" b="1" spc="10" dirty="0">
                  <a:latin typeface="Century Gothic"/>
                  <a:cs typeface="Century Gothic"/>
                </a:rPr>
                <a:t>v</a:t>
              </a:r>
              <a:r>
                <a:rPr sz="1400" b="1" dirty="0">
                  <a:latin typeface="Century Gothic"/>
                  <a:cs typeface="Century Gothic"/>
                </a:rPr>
                <a:t>e</a:t>
              </a:r>
            </a:p>
          </p:txBody>
        </p:sp>
      </p:grpSp>
      <p:grpSp>
        <p:nvGrpSpPr>
          <p:cNvPr id="55" name="Gruppieren 54"/>
          <p:cNvGrpSpPr/>
          <p:nvPr/>
        </p:nvGrpSpPr>
        <p:grpSpPr>
          <a:xfrm>
            <a:off x="7003015" y="4732385"/>
            <a:ext cx="1895475" cy="783188"/>
            <a:chOff x="6947695" y="4631458"/>
            <a:chExt cx="1895475" cy="783188"/>
          </a:xfrm>
        </p:grpSpPr>
        <p:sp>
          <p:nvSpPr>
            <p:cNvPr id="22" name="object 22"/>
            <p:cNvSpPr/>
            <p:nvPr/>
          </p:nvSpPr>
          <p:spPr>
            <a:xfrm>
              <a:off x="6947695" y="4631458"/>
              <a:ext cx="1895475" cy="783188"/>
            </a:xfrm>
            <a:custGeom>
              <a:avLst/>
              <a:gdLst/>
              <a:ahLst/>
              <a:cxnLst/>
              <a:rect l="l" t="t" r="r" b="b"/>
              <a:pathLst>
                <a:path w="1895475" h="499745">
                  <a:moveTo>
                    <a:pt x="0" y="249555"/>
                  </a:moveTo>
                  <a:lnTo>
                    <a:pt x="10160" y="212725"/>
                  </a:lnTo>
                  <a:lnTo>
                    <a:pt x="40005" y="177800"/>
                  </a:lnTo>
                  <a:lnTo>
                    <a:pt x="87630" y="144145"/>
                  </a:lnTo>
                  <a:lnTo>
                    <a:pt x="152400" y="113665"/>
                  </a:lnTo>
                  <a:lnTo>
                    <a:pt x="190500" y="99695"/>
                  </a:lnTo>
                  <a:lnTo>
                    <a:pt x="232410" y="85725"/>
                  </a:lnTo>
                  <a:lnTo>
                    <a:pt x="277495" y="73025"/>
                  </a:lnTo>
                  <a:lnTo>
                    <a:pt x="325755" y="60960"/>
                  </a:lnTo>
                  <a:lnTo>
                    <a:pt x="377190" y="50165"/>
                  </a:lnTo>
                  <a:lnTo>
                    <a:pt x="431800" y="40005"/>
                  </a:lnTo>
                  <a:lnTo>
                    <a:pt x="488315" y="31115"/>
                  </a:lnTo>
                  <a:lnTo>
                    <a:pt x="548005" y="22860"/>
                  </a:lnTo>
                  <a:lnTo>
                    <a:pt x="609600" y="16510"/>
                  </a:lnTo>
                  <a:lnTo>
                    <a:pt x="673735" y="10795"/>
                  </a:lnTo>
                  <a:lnTo>
                    <a:pt x="739775" y="5715"/>
                  </a:lnTo>
                  <a:lnTo>
                    <a:pt x="807720" y="2540"/>
                  </a:lnTo>
                  <a:lnTo>
                    <a:pt x="876935" y="635"/>
                  </a:lnTo>
                  <a:lnTo>
                    <a:pt x="947419" y="0"/>
                  </a:lnTo>
                  <a:lnTo>
                    <a:pt x="1018540" y="635"/>
                  </a:lnTo>
                  <a:lnTo>
                    <a:pt x="1087755" y="2540"/>
                  </a:lnTo>
                  <a:lnTo>
                    <a:pt x="1155700" y="5715"/>
                  </a:lnTo>
                  <a:lnTo>
                    <a:pt x="1221740" y="10795"/>
                  </a:lnTo>
                  <a:lnTo>
                    <a:pt x="1285240" y="16510"/>
                  </a:lnTo>
                  <a:lnTo>
                    <a:pt x="1347470" y="22860"/>
                  </a:lnTo>
                  <a:lnTo>
                    <a:pt x="1406525" y="31115"/>
                  </a:lnTo>
                  <a:lnTo>
                    <a:pt x="1463675" y="40005"/>
                  </a:lnTo>
                  <a:lnTo>
                    <a:pt x="1518285" y="50165"/>
                  </a:lnTo>
                  <a:lnTo>
                    <a:pt x="1569720" y="60960"/>
                  </a:lnTo>
                  <a:lnTo>
                    <a:pt x="1617980" y="73025"/>
                  </a:lnTo>
                  <a:lnTo>
                    <a:pt x="1663064" y="85725"/>
                  </a:lnTo>
                  <a:lnTo>
                    <a:pt x="1704975" y="99695"/>
                  </a:lnTo>
                  <a:lnTo>
                    <a:pt x="1743075" y="113665"/>
                  </a:lnTo>
                  <a:lnTo>
                    <a:pt x="1807210" y="144145"/>
                  </a:lnTo>
                  <a:lnTo>
                    <a:pt x="1855470" y="177800"/>
                  </a:lnTo>
                  <a:lnTo>
                    <a:pt x="1885314" y="212725"/>
                  </a:lnTo>
                  <a:lnTo>
                    <a:pt x="1895475" y="249555"/>
                  </a:lnTo>
                  <a:lnTo>
                    <a:pt x="1892935" y="268605"/>
                  </a:lnTo>
                  <a:lnTo>
                    <a:pt x="1872614" y="304800"/>
                  </a:lnTo>
                  <a:lnTo>
                    <a:pt x="1833880" y="339090"/>
                  </a:lnTo>
                  <a:lnTo>
                    <a:pt x="1777364" y="370840"/>
                  </a:lnTo>
                  <a:lnTo>
                    <a:pt x="1704975" y="400050"/>
                  </a:lnTo>
                  <a:lnTo>
                    <a:pt x="1663064" y="414020"/>
                  </a:lnTo>
                  <a:lnTo>
                    <a:pt x="1617980" y="426720"/>
                  </a:lnTo>
                  <a:lnTo>
                    <a:pt x="1569720" y="438785"/>
                  </a:lnTo>
                  <a:lnTo>
                    <a:pt x="1518285" y="449580"/>
                  </a:lnTo>
                  <a:lnTo>
                    <a:pt x="1463675" y="459740"/>
                  </a:lnTo>
                  <a:lnTo>
                    <a:pt x="1406525" y="468630"/>
                  </a:lnTo>
                  <a:lnTo>
                    <a:pt x="1347470" y="476250"/>
                  </a:lnTo>
                  <a:lnTo>
                    <a:pt x="1285240" y="483235"/>
                  </a:lnTo>
                  <a:lnTo>
                    <a:pt x="1221740" y="488950"/>
                  </a:lnTo>
                  <a:lnTo>
                    <a:pt x="1155700" y="494030"/>
                  </a:lnTo>
                  <a:lnTo>
                    <a:pt x="1087755" y="497205"/>
                  </a:lnTo>
                  <a:lnTo>
                    <a:pt x="1018540" y="499110"/>
                  </a:lnTo>
                  <a:lnTo>
                    <a:pt x="947419" y="499745"/>
                  </a:lnTo>
                  <a:lnTo>
                    <a:pt x="876935" y="499110"/>
                  </a:lnTo>
                  <a:lnTo>
                    <a:pt x="807720" y="497205"/>
                  </a:lnTo>
                  <a:lnTo>
                    <a:pt x="739775" y="494030"/>
                  </a:lnTo>
                  <a:lnTo>
                    <a:pt x="673735" y="488950"/>
                  </a:lnTo>
                  <a:lnTo>
                    <a:pt x="609600" y="483235"/>
                  </a:lnTo>
                  <a:lnTo>
                    <a:pt x="548005" y="476250"/>
                  </a:lnTo>
                  <a:lnTo>
                    <a:pt x="488315" y="468630"/>
                  </a:lnTo>
                  <a:lnTo>
                    <a:pt x="431800" y="459740"/>
                  </a:lnTo>
                  <a:lnTo>
                    <a:pt x="377190" y="449580"/>
                  </a:lnTo>
                  <a:lnTo>
                    <a:pt x="325755" y="438785"/>
                  </a:lnTo>
                  <a:lnTo>
                    <a:pt x="277495" y="426720"/>
                  </a:lnTo>
                  <a:lnTo>
                    <a:pt x="232410" y="414020"/>
                  </a:lnTo>
                  <a:lnTo>
                    <a:pt x="190500" y="400050"/>
                  </a:lnTo>
                  <a:lnTo>
                    <a:pt x="152400" y="386080"/>
                  </a:lnTo>
                  <a:lnTo>
                    <a:pt x="87630" y="354965"/>
                  </a:lnTo>
                  <a:lnTo>
                    <a:pt x="40005" y="321945"/>
                  </a:lnTo>
                  <a:lnTo>
                    <a:pt x="10160" y="287020"/>
                  </a:lnTo>
                  <a:lnTo>
                    <a:pt x="0" y="24955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40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7340999" y="4776787"/>
              <a:ext cx="1026794" cy="50443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1590" marR="5080" indent="-9525">
                <a:lnSpc>
                  <a:spcPct val="120000"/>
                </a:lnSpc>
                <a:spcBef>
                  <a:spcPts val="100"/>
                </a:spcBef>
              </a:pPr>
              <a:r>
                <a:rPr sz="1400" b="1" spc="-5" dirty="0">
                  <a:latin typeface="Century Gothic"/>
                  <a:cs typeface="Century Gothic"/>
                </a:rPr>
                <a:t>s</a:t>
              </a:r>
              <a:r>
                <a:rPr sz="1400" b="1" dirty="0">
                  <a:latin typeface="Century Gothic"/>
                  <a:cs typeface="Century Gothic"/>
                </a:rPr>
                <a:t>p</a:t>
              </a:r>
              <a:r>
                <a:rPr sz="1400" b="1" spc="-5" dirty="0">
                  <a:latin typeface="Century Gothic"/>
                  <a:cs typeface="Century Gothic"/>
                </a:rPr>
                <a:t>r</a:t>
              </a:r>
              <a:r>
                <a:rPr sz="1400" b="1" dirty="0">
                  <a:latin typeface="Century Gothic"/>
                  <a:cs typeface="Century Gothic"/>
                </a:rPr>
                <a:t>ac</a:t>
              </a:r>
              <a:r>
                <a:rPr sz="1400" b="1" spc="-20" dirty="0">
                  <a:latin typeface="Century Gothic"/>
                  <a:cs typeface="Century Gothic"/>
                </a:rPr>
                <a:t>h</a:t>
              </a:r>
              <a:r>
                <a:rPr sz="1400" b="1" spc="5" dirty="0">
                  <a:latin typeface="Century Gothic"/>
                  <a:cs typeface="Century Gothic"/>
                </a:rPr>
                <a:t>li</a:t>
              </a:r>
              <a:r>
                <a:rPr sz="1400" b="1" dirty="0">
                  <a:latin typeface="Century Gothic"/>
                  <a:cs typeface="Century Gothic"/>
                </a:rPr>
                <a:t>c</a:t>
              </a:r>
              <a:r>
                <a:rPr sz="1400" b="1" spc="-5" dirty="0">
                  <a:latin typeface="Century Gothic"/>
                  <a:cs typeface="Century Gothic"/>
                </a:rPr>
                <a:t>h</a:t>
              </a:r>
              <a:r>
                <a:rPr sz="1400" b="1" dirty="0">
                  <a:latin typeface="Century Gothic"/>
                  <a:cs typeface="Century Gothic"/>
                </a:rPr>
                <a:t>e  </a:t>
              </a:r>
              <a:r>
                <a:rPr sz="1400" b="1" spc="-5" dirty="0">
                  <a:latin typeface="Century Gothic"/>
                  <a:cs typeface="Century Gothic"/>
                </a:rPr>
                <a:t>Perspektive</a:t>
              </a:r>
              <a:endParaRPr sz="1400" b="1" dirty="0">
                <a:latin typeface="Century Gothic"/>
                <a:cs typeface="Century Gothic"/>
              </a:endParaRPr>
            </a:p>
          </p:txBody>
        </p:sp>
      </p:grpSp>
      <p:sp>
        <p:nvSpPr>
          <p:cNvPr id="28" name="object 28"/>
          <p:cNvSpPr/>
          <p:nvPr/>
        </p:nvSpPr>
        <p:spPr>
          <a:xfrm flipH="1" flipV="1">
            <a:off x="5749924" y="3674109"/>
            <a:ext cx="45719" cy="45719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550545"/>
                </a:moveTo>
                <a:lnTo>
                  <a:pt x="0" y="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object 29"/>
          <p:cNvSpPr/>
          <p:nvPr/>
        </p:nvSpPr>
        <p:spPr>
          <a:xfrm flipV="1">
            <a:off x="7147082" y="3489236"/>
            <a:ext cx="939647" cy="636480"/>
          </a:xfrm>
          <a:custGeom>
            <a:avLst/>
            <a:gdLst/>
            <a:ahLst/>
            <a:cxnLst/>
            <a:rect l="l" t="t" r="r" b="b"/>
            <a:pathLst>
              <a:path w="1223645" h="5714">
                <a:moveTo>
                  <a:pt x="1223645" y="5714"/>
                </a:moveTo>
                <a:lnTo>
                  <a:pt x="0" y="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8427164" y="3482859"/>
            <a:ext cx="1897380" cy="499745"/>
          </a:xfrm>
          <a:custGeom>
            <a:avLst/>
            <a:gdLst/>
            <a:ahLst/>
            <a:cxnLst/>
            <a:rect l="l" t="t" r="r" b="b"/>
            <a:pathLst>
              <a:path w="1897379" h="499745">
                <a:moveTo>
                  <a:pt x="948690" y="0"/>
                </a:moveTo>
                <a:lnTo>
                  <a:pt x="877570" y="635"/>
                </a:lnTo>
                <a:lnTo>
                  <a:pt x="808355" y="2540"/>
                </a:lnTo>
                <a:lnTo>
                  <a:pt x="740410" y="5715"/>
                </a:lnTo>
                <a:lnTo>
                  <a:pt x="674370" y="10160"/>
                </a:lnTo>
                <a:lnTo>
                  <a:pt x="610235" y="15875"/>
                </a:lnTo>
                <a:lnTo>
                  <a:pt x="548640" y="22860"/>
                </a:lnTo>
                <a:lnTo>
                  <a:pt x="488950" y="31115"/>
                </a:lnTo>
                <a:lnTo>
                  <a:pt x="431800" y="40005"/>
                </a:lnTo>
                <a:lnTo>
                  <a:pt x="377190" y="50165"/>
                </a:lnTo>
                <a:lnTo>
                  <a:pt x="325755" y="60960"/>
                </a:lnTo>
                <a:lnTo>
                  <a:pt x="277495" y="73025"/>
                </a:lnTo>
                <a:lnTo>
                  <a:pt x="232410" y="85725"/>
                </a:lnTo>
                <a:lnTo>
                  <a:pt x="190500" y="99060"/>
                </a:lnTo>
                <a:lnTo>
                  <a:pt x="152400" y="113664"/>
                </a:lnTo>
                <a:lnTo>
                  <a:pt x="87630" y="144145"/>
                </a:lnTo>
                <a:lnTo>
                  <a:pt x="40005" y="177800"/>
                </a:lnTo>
                <a:lnTo>
                  <a:pt x="10160" y="212725"/>
                </a:lnTo>
                <a:lnTo>
                  <a:pt x="0" y="249554"/>
                </a:lnTo>
                <a:lnTo>
                  <a:pt x="2540" y="268605"/>
                </a:lnTo>
                <a:lnTo>
                  <a:pt x="22860" y="304800"/>
                </a:lnTo>
                <a:lnTo>
                  <a:pt x="61595" y="338455"/>
                </a:lnTo>
                <a:lnTo>
                  <a:pt x="118110" y="370840"/>
                </a:lnTo>
                <a:lnTo>
                  <a:pt x="190500" y="400050"/>
                </a:lnTo>
                <a:lnTo>
                  <a:pt x="232410" y="413384"/>
                </a:lnTo>
                <a:lnTo>
                  <a:pt x="277495" y="426720"/>
                </a:lnTo>
                <a:lnTo>
                  <a:pt x="325755" y="438150"/>
                </a:lnTo>
                <a:lnTo>
                  <a:pt x="377190" y="449580"/>
                </a:lnTo>
                <a:lnTo>
                  <a:pt x="488950" y="468630"/>
                </a:lnTo>
                <a:lnTo>
                  <a:pt x="548640" y="476250"/>
                </a:lnTo>
                <a:lnTo>
                  <a:pt x="610235" y="483234"/>
                </a:lnTo>
                <a:lnTo>
                  <a:pt x="674370" y="488950"/>
                </a:lnTo>
                <a:lnTo>
                  <a:pt x="740410" y="493395"/>
                </a:lnTo>
                <a:lnTo>
                  <a:pt x="808355" y="497205"/>
                </a:lnTo>
                <a:lnTo>
                  <a:pt x="877570" y="499109"/>
                </a:lnTo>
                <a:lnTo>
                  <a:pt x="948690" y="499745"/>
                </a:lnTo>
                <a:lnTo>
                  <a:pt x="1019175" y="499109"/>
                </a:lnTo>
                <a:lnTo>
                  <a:pt x="1088390" y="497205"/>
                </a:lnTo>
                <a:lnTo>
                  <a:pt x="1156335" y="493395"/>
                </a:lnTo>
                <a:lnTo>
                  <a:pt x="1222375" y="488950"/>
                </a:lnTo>
                <a:lnTo>
                  <a:pt x="1286510" y="483234"/>
                </a:lnTo>
                <a:lnTo>
                  <a:pt x="1348105" y="476250"/>
                </a:lnTo>
                <a:lnTo>
                  <a:pt x="1407795" y="468630"/>
                </a:lnTo>
                <a:lnTo>
                  <a:pt x="1519555" y="449580"/>
                </a:lnTo>
                <a:lnTo>
                  <a:pt x="1570990" y="438150"/>
                </a:lnTo>
                <a:lnTo>
                  <a:pt x="1619250" y="426720"/>
                </a:lnTo>
                <a:lnTo>
                  <a:pt x="1664335" y="413384"/>
                </a:lnTo>
                <a:lnTo>
                  <a:pt x="1706245" y="400050"/>
                </a:lnTo>
                <a:lnTo>
                  <a:pt x="1744345" y="386080"/>
                </a:lnTo>
                <a:lnTo>
                  <a:pt x="1809115" y="354965"/>
                </a:lnTo>
                <a:lnTo>
                  <a:pt x="1856740" y="321945"/>
                </a:lnTo>
                <a:lnTo>
                  <a:pt x="1886585" y="286385"/>
                </a:lnTo>
                <a:lnTo>
                  <a:pt x="1897380" y="249554"/>
                </a:lnTo>
                <a:lnTo>
                  <a:pt x="1894840" y="231140"/>
                </a:lnTo>
                <a:lnTo>
                  <a:pt x="1874520" y="194945"/>
                </a:lnTo>
                <a:lnTo>
                  <a:pt x="1835150" y="160655"/>
                </a:lnTo>
                <a:lnTo>
                  <a:pt x="1778635" y="128905"/>
                </a:lnTo>
                <a:lnTo>
                  <a:pt x="1706245" y="99060"/>
                </a:lnTo>
                <a:lnTo>
                  <a:pt x="1664335" y="85725"/>
                </a:lnTo>
                <a:lnTo>
                  <a:pt x="1619250" y="73025"/>
                </a:lnTo>
                <a:lnTo>
                  <a:pt x="1570990" y="60960"/>
                </a:lnTo>
                <a:lnTo>
                  <a:pt x="1519555" y="50165"/>
                </a:lnTo>
                <a:lnTo>
                  <a:pt x="1464945" y="40005"/>
                </a:lnTo>
                <a:lnTo>
                  <a:pt x="1407795" y="31115"/>
                </a:lnTo>
                <a:lnTo>
                  <a:pt x="1348105" y="22860"/>
                </a:lnTo>
                <a:lnTo>
                  <a:pt x="1286510" y="15875"/>
                </a:lnTo>
                <a:lnTo>
                  <a:pt x="1222375" y="10160"/>
                </a:lnTo>
                <a:lnTo>
                  <a:pt x="1156335" y="5715"/>
                </a:lnTo>
                <a:lnTo>
                  <a:pt x="1088390" y="2540"/>
                </a:lnTo>
                <a:lnTo>
                  <a:pt x="1019175" y="634"/>
                </a:lnTo>
                <a:lnTo>
                  <a:pt x="94869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2" name="Gruppieren 51"/>
          <p:cNvGrpSpPr/>
          <p:nvPr/>
        </p:nvGrpSpPr>
        <p:grpSpPr>
          <a:xfrm>
            <a:off x="7335411" y="3065009"/>
            <a:ext cx="1960620" cy="767134"/>
            <a:chOff x="7335411" y="3065009"/>
            <a:chExt cx="1960620" cy="767134"/>
          </a:xfrm>
        </p:grpSpPr>
        <p:sp>
          <p:nvSpPr>
            <p:cNvPr id="31" name="object 31"/>
            <p:cNvSpPr/>
            <p:nvPr/>
          </p:nvSpPr>
          <p:spPr>
            <a:xfrm>
              <a:off x="7335411" y="3065009"/>
              <a:ext cx="1960620" cy="767134"/>
            </a:xfrm>
            <a:custGeom>
              <a:avLst/>
              <a:gdLst/>
              <a:ahLst/>
              <a:cxnLst/>
              <a:rect l="l" t="t" r="r" b="b"/>
              <a:pathLst>
                <a:path w="1897379" h="499745">
                  <a:moveTo>
                    <a:pt x="0" y="249555"/>
                  </a:moveTo>
                  <a:lnTo>
                    <a:pt x="10160" y="212725"/>
                  </a:lnTo>
                  <a:lnTo>
                    <a:pt x="40005" y="177800"/>
                  </a:lnTo>
                  <a:lnTo>
                    <a:pt x="87630" y="144145"/>
                  </a:lnTo>
                  <a:lnTo>
                    <a:pt x="152400" y="113665"/>
                  </a:lnTo>
                  <a:lnTo>
                    <a:pt x="190500" y="99060"/>
                  </a:lnTo>
                  <a:lnTo>
                    <a:pt x="232410" y="85725"/>
                  </a:lnTo>
                  <a:lnTo>
                    <a:pt x="277495" y="73025"/>
                  </a:lnTo>
                  <a:lnTo>
                    <a:pt x="325755" y="60960"/>
                  </a:lnTo>
                  <a:lnTo>
                    <a:pt x="377190" y="50165"/>
                  </a:lnTo>
                  <a:lnTo>
                    <a:pt x="431800" y="40005"/>
                  </a:lnTo>
                  <a:lnTo>
                    <a:pt x="488950" y="31115"/>
                  </a:lnTo>
                  <a:lnTo>
                    <a:pt x="548640" y="22860"/>
                  </a:lnTo>
                  <a:lnTo>
                    <a:pt x="610235" y="15875"/>
                  </a:lnTo>
                  <a:lnTo>
                    <a:pt x="674370" y="10160"/>
                  </a:lnTo>
                  <a:lnTo>
                    <a:pt x="740410" y="5715"/>
                  </a:lnTo>
                  <a:lnTo>
                    <a:pt x="808355" y="2540"/>
                  </a:lnTo>
                  <a:lnTo>
                    <a:pt x="877569" y="635"/>
                  </a:lnTo>
                  <a:lnTo>
                    <a:pt x="948690" y="0"/>
                  </a:lnTo>
                  <a:lnTo>
                    <a:pt x="1019175" y="635"/>
                  </a:lnTo>
                  <a:lnTo>
                    <a:pt x="1088390" y="2540"/>
                  </a:lnTo>
                  <a:lnTo>
                    <a:pt x="1156335" y="5715"/>
                  </a:lnTo>
                  <a:lnTo>
                    <a:pt x="1222375" y="10160"/>
                  </a:lnTo>
                  <a:lnTo>
                    <a:pt x="1286510" y="15875"/>
                  </a:lnTo>
                  <a:lnTo>
                    <a:pt x="1348105" y="22860"/>
                  </a:lnTo>
                  <a:lnTo>
                    <a:pt x="1407795" y="31115"/>
                  </a:lnTo>
                  <a:lnTo>
                    <a:pt x="1464945" y="40005"/>
                  </a:lnTo>
                  <a:lnTo>
                    <a:pt x="1519555" y="50165"/>
                  </a:lnTo>
                  <a:lnTo>
                    <a:pt x="1570990" y="60960"/>
                  </a:lnTo>
                  <a:lnTo>
                    <a:pt x="1619250" y="73025"/>
                  </a:lnTo>
                  <a:lnTo>
                    <a:pt x="1664335" y="85725"/>
                  </a:lnTo>
                  <a:lnTo>
                    <a:pt x="1706245" y="99060"/>
                  </a:lnTo>
                  <a:lnTo>
                    <a:pt x="1744345" y="113665"/>
                  </a:lnTo>
                  <a:lnTo>
                    <a:pt x="1809114" y="144145"/>
                  </a:lnTo>
                  <a:lnTo>
                    <a:pt x="1856739" y="177800"/>
                  </a:lnTo>
                  <a:lnTo>
                    <a:pt x="1886585" y="212725"/>
                  </a:lnTo>
                  <a:lnTo>
                    <a:pt x="1897380" y="249555"/>
                  </a:lnTo>
                  <a:lnTo>
                    <a:pt x="1894839" y="268605"/>
                  </a:lnTo>
                  <a:lnTo>
                    <a:pt x="1874520" y="304800"/>
                  </a:lnTo>
                  <a:lnTo>
                    <a:pt x="1835150" y="338455"/>
                  </a:lnTo>
                  <a:lnTo>
                    <a:pt x="1778635" y="370840"/>
                  </a:lnTo>
                  <a:lnTo>
                    <a:pt x="1706245" y="400050"/>
                  </a:lnTo>
                  <a:lnTo>
                    <a:pt x="1664335" y="413385"/>
                  </a:lnTo>
                  <a:lnTo>
                    <a:pt x="1619250" y="426720"/>
                  </a:lnTo>
                  <a:lnTo>
                    <a:pt x="1570990" y="438150"/>
                  </a:lnTo>
                  <a:lnTo>
                    <a:pt x="1519555" y="449580"/>
                  </a:lnTo>
                  <a:lnTo>
                    <a:pt x="1464945" y="459105"/>
                  </a:lnTo>
                  <a:lnTo>
                    <a:pt x="1407795" y="468630"/>
                  </a:lnTo>
                  <a:lnTo>
                    <a:pt x="1348105" y="476250"/>
                  </a:lnTo>
                  <a:lnTo>
                    <a:pt x="1286510" y="483235"/>
                  </a:lnTo>
                  <a:lnTo>
                    <a:pt x="1222375" y="488950"/>
                  </a:lnTo>
                  <a:lnTo>
                    <a:pt x="1156335" y="493395"/>
                  </a:lnTo>
                  <a:lnTo>
                    <a:pt x="1088390" y="497205"/>
                  </a:lnTo>
                  <a:lnTo>
                    <a:pt x="1019175" y="499110"/>
                  </a:lnTo>
                  <a:lnTo>
                    <a:pt x="948690" y="499745"/>
                  </a:lnTo>
                  <a:lnTo>
                    <a:pt x="877569" y="499110"/>
                  </a:lnTo>
                  <a:lnTo>
                    <a:pt x="808355" y="497205"/>
                  </a:lnTo>
                  <a:lnTo>
                    <a:pt x="740410" y="493395"/>
                  </a:lnTo>
                  <a:lnTo>
                    <a:pt x="674370" y="488950"/>
                  </a:lnTo>
                  <a:lnTo>
                    <a:pt x="610235" y="483235"/>
                  </a:lnTo>
                  <a:lnTo>
                    <a:pt x="548640" y="476250"/>
                  </a:lnTo>
                  <a:lnTo>
                    <a:pt x="488950" y="468630"/>
                  </a:lnTo>
                  <a:lnTo>
                    <a:pt x="431800" y="459105"/>
                  </a:lnTo>
                  <a:lnTo>
                    <a:pt x="377190" y="449580"/>
                  </a:lnTo>
                  <a:lnTo>
                    <a:pt x="325755" y="438150"/>
                  </a:lnTo>
                  <a:lnTo>
                    <a:pt x="277495" y="426720"/>
                  </a:lnTo>
                  <a:lnTo>
                    <a:pt x="232410" y="413385"/>
                  </a:lnTo>
                  <a:lnTo>
                    <a:pt x="190500" y="400050"/>
                  </a:lnTo>
                  <a:lnTo>
                    <a:pt x="152400" y="386080"/>
                  </a:lnTo>
                  <a:lnTo>
                    <a:pt x="87630" y="354965"/>
                  </a:lnTo>
                  <a:lnTo>
                    <a:pt x="40005" y="321945"/>
                  </a:lnTo>
                  <a:lnTo>
                    <a:pt x="10160" y="286385"/>
                  </a:lnTo>
                  <a:lnTo>
                    <a:pt x="0" y="24955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40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7701836" y="3219594"/>
              <a:ext cx="1167130" cy="44307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400" b="1" spc="-5" dirty="0">
                  <a:latin typeface="Century Gothic"/>
                  <a:cs typeface="Century Gothic"/>
                </a:rPr>
                <a:t>soziale</a:t>
              </a:r>
              <a:r>
                <a:rPr sz="1400" b="1" spc="-30" dirty="0">
                  <a:latin typeface="Century Gothic"/>
                  <a:cs typeface="Century Gothic"/>
                </a:rPr>
                <a:t> </a:t>
              </a:r>
              <a:r>
                <a:rPr sz="1400" b="1" spc="-5" dirty="0">
                  <a:latin typeface="Century Gothic"/>
                  <a:cs typeface="Century Gothic"/>
                </a:rPr>
                <a:t>Perspektive</a:t>
              </a:r>
              <a:endParaRPr sz="1400" b="1" dirty="0">
                <a:latin typeface="Century Gothic"/>
                <a:cs typeface="Century Gothic"/>
              </a:endParaRPr>
            </a:p>
          </p:txBody>
        </p:sp>
      </p:grpSp>
      <p:sp>
        <p:nvSpPr>
          <p:cNvPr id="33" name="object 33"/>
          <p:cNvSpPr/>
          <p:nvPr/>
        </p:nvSpPr>
        <p:spPr>
          <a:xfrm>
            <a:off x="2799079" y="5443854"/>
            <a:ext cx="1897380" cy="501015"/>
          </a:xfrm>
          <a:custGeom>
            <a:avLst/>
            <a:gdLst/>
            <a:ahLst/>
            <a:cxnLst/>
            <a:rect l="l" t="t" r="r" b="b"/>
            <a:pathLst>
              <a:path w="1897379" h="501014">
                <a:moveTo>
                  <a:pt x="948689" y="0"/>
                </a:moveTo>
                <a:lnTo>
                  <a:pt x="877569" y="635"/>
                </a:lnTo>
                <a:lnTo>
                  <a:pt x="808354" y="2540"/>
                </a:lnTo>
                <a:lnTo>
                  <a:pt x="740409" y="5715"/>
                </a:lnTo>
                <a:lnTo>
                  <a:pt x="674369" y="10795"/>
                </a:lnTo>
                <a:lnTo>
                  <a:pt x="610234" y="16510"/>
                </a:lnTo>
                <a:lnTo>
                  <a:pt x="548639" y="23495"/>
                </a:lnTo>
                <a:lnTo>
                  <a:pt x="488949" y="31115"/>
                </a:lnTo>
                <a:lnTo>
                  <a:pt x="431799" y="40005"/>
                </a:lnTo>
                <a:lnTo>
                  <a:pt x="377824" y="50165"/>
                </a:lnTo>
                <a:lnTo>
                  <a:pt x="326389" y="61595"/>
                </a:lnTo>
                <a:lnTo>
                  <a:pt x="277494" y="73025"/>
                </a:lnTo>
                <a:lnTo>
                  <a:pt x="232409" y="86360"/>
                </a:lnTo>
                <a:lnTo>
                  <a:pt x="191134" y="99695"/>
                </a:lnTo>
                <a:lnTo>
                  <a:pt x="152399" y="114300"/>
                </a:lnTo>
                <a:lnTo>
                  <a:pt x="88264" y="144780"/>
                </a:lnTo>
                <a:lnTo>
                  <a:pt x="40004" y="178435"/>
                </a:lnTo>
                <a:lnTo>
                  <a:pt x="10159" y="213360"/>
                </a:lnTo>
                <a:lnTo>
                  <a:pt x="0" y="250825"/>
                </a:lnTo>
                <a:lnTo>
                  <a:pt x="2539" y="269240"/>
                </a:lnTo>
                <a:lnTo>
                  <a:pt x="22859" y="305435"/>
                </a:lnTo>
                <a:lnTo>
                  <a:pt x="61594" y="339725"/>
                </a:lnTo>
                <a:lnTo>
                  <a:pt x="118109" y="372110"/>
                </a:lnTo>
                <a:lnTo>
                  <a:pt x="191134" y="401320"/>
                </a:lnTo>
                <a:lnTo>
                  <a:pt x="232409" y="415290"/>
                </a:lnTo>
                <a:lnTo>
                  <a:pt x="277494" y="427990"/>
                </a:lnTo>
                <a:lnTo>
                  <a:pt x="326389" y="440055"/>
                </a:lnTo>
                <a:lnTo>
                  <a:pt x="377824" y="450850"/>
                </a:lnTo>
                <a:lnTo>
                  <a:pt x="431799" y="461010"/>
                </a:lnTo>
                <a:lnTo>
                  <a:pt x="488949" y="469900"/>
                </a:lnTo>
                <a:lnTo>
                  <a:pt x="548639" y="478155"/>
                </a:lnTo>
                <a:lnTo>
                  <a:pt x="610234" y="485140"/>
                </a:lnTo>
                <a:lnTo>
                  <a:pt x="674369" y="490855"/>
                </a:lnTo>
                <a:lnTo>
                  <a:pt x="740409" y="495300"/>
                </a:lnTo>
                <a:lnTo>
                  <a:pt x="808354" y="498475"/>
                </a:lnTo>
                <a:lnTo>
                  <a:pt x="877569" y="500380"/>
                </a:lnTo>
                <a:lnTo>
                  <a:pt x="948689" y="501015"/>
                </a:lnTo>
                <a:lnTo>
                  <a:pt x="1019174" y="500380"/>
                </a:lnTo>
                <a:lnTo>
                  <a:pt x="1089024" y="498475"/>
                </a:lnTo>
                <a:lnTo>
                  <a:pt x="1156334" y="495300"/>
                </a:lnTo>
                <a:lnTo>
                  <a:pt x="1222374" y="490855"/>
                </a:lnTo>
                <a:lnTo>
                  <a:pt x="1286509" y="485140"/>
                </a:lnTo>
                <a:lnTo>
                  <a:pt x="1348739" y="478155"/>
                </a:lnTo>
                <a:lnTo>
                  <a:pt x="1407795" y="469900"/>
                </a:lnTo>
                <a:lnTo>
                  <a:pt x="1464945" y="461010"/>
                </a:lnTo>
                <a:lnTo>
                  <a:pt x="1519555" y="450850"/>
                </a:lnTo>
                <a:lnTo>
                  <a:pt x="1570989" y="440055"/>
                </a:lnTo>
                <a:lnTo>
                  <a:pt x="1619249" y="427990"/>
                </a:lnTo>
                <a:lnTo>
                  <a:pt x="1664334" y="415290"/>
                </a:lnTo>
                <a:lnTo>
                  <a:pt x="1706245" y="401320"/>
                </a:lnTo>
                <a:lnTo>
                  <a:pt x="1744345" y="387350"/>
                </a:lnTo>
                <a:lnTo>
                  <a:pt x="1809114" y="356235"/>
                </a:lnTo>
                <a:lnTo>
                  <a:pt x="1857375" y="323215"/>
                </a:lnTo>
                <a:lnTo>
                  <a:pt x="1887220" y="287655"/>
                </a:lnTo>
                <a:lnTo>
                  <a:pt x="1897379" y="250825"/>
                </a:lnTo>
                <a:lnTo>
                  <a:pt x="1894839" y="231775"/>
                </a:lnTo>
                <a:lnTo>
                  <a:pt x="1874520" y="195580"/>
                </a:lnTo>
                <a:lnTo>
                  <a:pt x="1835150" y="161290"/>
                </a:lnTo>
                <a:lnTo>
                  <a:pt x="1778634" y="128905"/>
                </a:lnTo>
                <a:lnTo>
                  <a:pt x="1706245" y="99695"/>
                </a:lnTo>
                <a:lnTo>
                  <a:pt x="1664334" y="86360"/>
                </a:lnTo>
                <a:lnTo>
                  <a:pt x="1619249" y="73025"/>
                </a:lnTo>
                <a:lnTo>
                  <a:pt x="1570989" y="61595"/>
                </a:lnTo>
                <a:lnTo>
                  <a:pt x="1519555" y="50165"/>
                </a:lnTo>
                <a:lnTo>
                  <a:pt x="1464945" y="40005"/>
                </a:lnTo>
                <a:lnTo>
                  <a:pt x="1407795" y="31115"/>
                </a:lnTo>
                <a:lnTo>
                  <a:pt x="1348739" y="23495"/>
                </a:lnTo>
                <a:lnTo>
                  <a:pt x="1286509" y="16510"/>
                </a:lnTo>
                <a:lnTo>
                  <a:pt x="1222374" y="10795"/>
                </a:lnTo>
                <a:lnTo>
                  <a:pt x="1156334" y="5715"/>
                </a:lnTo>
                <a:lnTo>
                  <a:pt x="1089024" y="2540"/>
                </a:lnTo>
                <a:lnTo>
                  <a:pt x="1019174" y="635"/>
                </a:lnTo>
                <a:lnTo>
                  <a:pt x="948689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9" name="Gruppieren 58"/>
          <p:cNvGrpSpPr/>
          <p:nvPr/>
        </p:nvGrpSpPr>
        <p:grpSpPr>
          <a:xfrm>
            <a:off x="4690396" y="2805662"/>
            <a:ext cx="2112372" cy="917526"/>
            <a:chOff x="4690396" y="2805662"/>
            <a:chExt cx="2112372" cy="917526"/>
          </a:xfrm>
        </p:grpSpPr>
        <p:sp>
          <p:nvSpPr>
            <p:cNvPr id="34" name="object 34"/>
            <p:cNvSpPr/>
            <p:nvPr/>
          </p:nvSpPr>
          <p:spPr>
            <a:xfrm>
              <a:off x="4690396" y="2805662"/>
              <a:ext cx="2112372" cy="917526"/>
            </a:xfrm>
            <a:custGeom>
              <a:avLst/>
              <a:gdLst/>
              <a:ahLst/>
              <a:cxnLst/>
              <a:rect l="l" t="t" r="r" b="b"/>
              <a:pathLst>
                <a:path w="1897379" h="501014">
                  <a:moveTo>
                    <a:pt x="0" y="250825"/>
                  </a:moveTo>
                  <a:lnTo>
                    <a:pt x="10160" y="213360"/>
                  </a:lnTo>
                  <a:lnTo>
                    <a:pt x="40005" y="178435"/>
                  </a:lnTo>
                  <a:lnTo>
                    <a:pt x="88265" y="144780"/>
                  </a:lnTo>
                  <a:lnTo>
                    <a:pt x="152400" y="114300"/>
                  </a:lnTo>
                  <a:lnTo>
                    <a:pt x="191135" y="99695"/>
                  </a:lnTo>
                  <a:lnTo>
                    <a:pt x="232410" y="86360"/>
                  </a:lnTo>
                  <a:lnTo>
                    <a:pt x="277495" y="73025"/>
                  </a:lnTo>
                  <a:lnTo>
                    <a:pt x="326390" y="61595"/>
                  </a:lnTo>
                  <a:lnTo>
                    <a:pt x="377825" y="50165"/>
                  </a:lnTo>
                  <a:lnTo>
                    <a:pt x="431800" y="40005"/>
                  </a:lnTo>
                  <a:lnTo>
                    <a:pt x="488950" y="31115"/>
                  </a:lnTo>
                  <a:lnTo>
                    <a:pt x="548640" y="23495"/>
                  </a:lnTo>
                  <a:lnTo>
                    <a:pt x="610235" y="16510"/>
                  </a:lnTo>
                  <a:lnTo>
                    <a:pt x="674370" y="10795"/>
                  </a:lnTo>
                  <a:lnTo>
                    <a:pt x="740410" y="5715"/>
                  </a:lnTo>
                  <a:lnTo>
                    <a:pt x="808355" y="2540"/>
                  </a:lnTo>
                  <a:lnTo>
                    <a:pt x="877569" y="635"/>
                  </a:lnTo>
                  <a:lnTo>
                    <a:pt x="948690" y="0"/>
                  </a:lnTo>
                  <a:lnTo>
                    <a:pt x="1019175" y="635"/>
                  </a:lnTo>
                  <a:lnTo>
                    <a:pt x="1089025" y="2540"/>
                  </a:lnTo>
                  <a:lnTo>
                    <a:pt x="1156335" y="5715"/>
                  </a:lnTo>
                  <a:lnTo>
                    <a:pt x="1222375" y="10795"/>
                  </a:lnTo>
                  <a:lnTo>
                    <a:pt x="1286510" y="16510"/>
                  </a:lnTo>
                  <a:lnTo>
                    <a:pt x="1348740" y="23495"/>
                  </a:lnTo>
                  <a:lnTo>
                    <a:pt x="1407795" y="31115"/>
                  </a:lnTo>
                  <a:lnTo>
                    <a:pt x="1464945" y="40005"/>
                  </a:lnTo>
                  <a:lnTo>
                    <a:pt x="1519555" y="50165"/>
                  </a:lnTo>
                  <a:lnTo>
                    <a:pt x="1570990" y="61595"/>
                  </a:lnTo>
                  <a:lnTo>
                    <a:pt x="1619250" y="73025"/>
                  </a:lnTo>
                  <a:lnTo>
                    <a:pt x="1664335" y="86360"/>
                  </a:lnTo>
                  <a:lnTo>
                    <a:pt x="1706245" y="99695"/>
                  </a:lnTo>
                  <a:lnTo>
                    <a:pt x="1744345" y="114300"/>
                  </a:lnTo>
                  <a:lnTo>
                    <a:pt x="1809114" y="144780"/>
                  </a:lnTo>
                  <a:lnTo>
                    <a:pt x="1857375" y="178435"/>
                  </a:lnTo>
                  <a:lnTo>
                    <a:pt x="1887220" y="213360"/>
                  </a:lnTo>
                  <a:lnTo>
                    <a:pt x="1897380" y="250825"/>
                  </a:lnTo>
                  <a:lnTo>
                    <a:pt x="1894839" y="269240"/>
                  </a:lnTo>
                  <a:lnTo>
                    <a:pt x="1874520" y="305435"/>
                  </a:lnTo>
                  <a:lnTo>
                    <a:pt x="1835150" y="339725"/>
                  </a:lnTo>
                  <a:lnTo>
                    <a:pt x="1778635" y="372110"/>
                  </a:lnTo>
                  <a:lnTo>
                    <a:pt x="1706245" y="401320"/>
                  </a:lnTo>
                  <a:lnTo>
                    <a:pt x="1664335" y="415290"/>
                  </a:lnTo>
                  <a:lnTo>
                    <a:pt x="1619250" y="427990"/>
                  </a:lnTo>
                  <a:lnTo>
                    <a:pt x="1570990" y="440055"/>
                  </a:lnTo>
                  <a:lnTo>
                    <a:pt x="1519555" y="450850"/>
                  </a:lnTo>
                  <a:lnTo>
                    <a:pt x="1464945" y="461010"/>
                  </a:lnTo>
                  <a:lnTo>
                    <a:pt x="1407795" y="469900"/>
                  </a:lnTo>
                  <a:lnTo>
                    <a:pt x="1348740" y="478155"/>
                  </a:lnTo>
                  <a:lnTo>
                    <a:pt x="1286510" y="485140"/>
                  </a:lnTo>
                  <a:lnTo>
                    <a:pt x="1222375" y="490855"/>
                  </a:lnTo>
                  <a:lnTo>
                    <a:pt x="1156335" y="495300"/>
                  </a:lnTo>
                  <a:lnTo>
                    <a:pt x="1089025" y="498475"/>
                  </a:lnTo>
                  <a:lnTo>
                    <a:pt x="1019175" y="500380"/>
                  </a:lnTo>
                  <a:lnTo>
                    <a:pt x="948690" y="501015"/>
                  </a:lnTo>
                  <a:lnTo>
                    <a:pt x="877569" y="500380"/>
                  </a:lnTo>
                  <a:lnTo>
                    <a:pt x="808355" y="498475"/>
                  </a:lnTo>
                  <a:lnTo>
                    <a:pt x="740410" y="495300"/>
                  </a:lnTo>
                  <a:lnTo>
                    <a:pt x="674370" y="490855"/>
                  </a:lnTo>
                  <a:lnTo>
                    <a:pt x="610235" y="485140"/>
                  </a:lnTo>
                  <a:lnTo>
                    <a:pt x="548640" y="478155"/>
                  </a:lnTo>
                  <a:lnTo>
                    <a:pt x="488950" y="469900"/>
                  </a:lnTo>
                  <a:lnTo>
                    <a:pt x="431800" y="461010"/>
                  </a:lnTo>
                  <a:lnTo>
                    <a:pt x="377825" y="450850"/>
                  </a:lnTo>
                  <a:lnTo>
                    <a:pt x="326390" y="440055"/>
                  </a:lnTo>
                  <a:lnTo>
                    <a:pt x="277495" y="427990"/>
                  </a:lnTo>
                  <a:lnTo>
                    <a:pt x="232410" y="415290"/>
                  </a:lnTo>
                  <a:lnTo>
                    <a:pt x="191135" y="401320"/>
                  </a:lnTo>
                  <a:lnTo>
                    <a:pt x="152400" y="387350"/>
                  </a:lnTo>
                  <a:lnTo>
                    <a:pt x="88265" y="356235"/>
                  </a:lnTo>
                  <a:lnTo>
                    <a:pt x="40005" y="323215"/>
                  </a:lnTo>
                  <a:lnTo>
                    <a:pt x="10160" y="287655"/>
                  </a:lnTo>
                  <a:lnTo>
                    <a:pt x="0" y="2508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39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4864487" y="2972278"/>
              <a:ext cx="1869320" cy="52488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40005" marR="5080" indent="-27940">
                <a:lnSpc>
                  <a:spcPct val="119300"/>
                </a:lnSpc>
                <a:spcBef>
                  <a:spcPts val="95"/>
                </a:spcBef>
              </a:pPr>
              <a:r>
                <a:rPr sz="1400" b="1" dirty="0">
                  <a:latin typeface="Century Gothic"/>
                  <a:cs typeface="Century Gothic"/>
                </a:rPr>
                <a:t>ö</a:t>
              </a:r>
              <a:r>
                <a:rPr sz="1400" b="1" spc="-10" dirty="0">
                  <a:latin typeface="Century Gothic"/>
                  <a:cs typeface="Century Gothic"/>
                </a:rPr>
                <a:t>ko</a:t>
              </a:r>
              <a:r>
                <a:rPr sz="1400" b="1" spc="5" dirty="0">
                  <a:latin typeface="Century Gothic"/>
                  <a:cs typeface="Century Gothic"/>
                </a:rPr>
                <a:t>l</a:t>
              </a:r>
              <a:r>
                <a:rPr sz="1400" b="1" dirty="0">
                  <a:latin typeface="Century Gothic"/>
                  <a:cs typeface="Century Gothic"/>
                </a:rPr>
                <a:t>o</a:t>
              </a:r>
              <a:r>
                <a:rPr sz="1400" b="1" spc="-10" dirty="0">
                  <a:latin typeface="Century Gothic"/>
                  <a:cs typeface="Century Gothic"/>
                </a:rPr>
                <a:t>g</a:t>
              </a:r>
              <a:r>
                <a:rPr sz="1400" b="1" spc="5" dirty="0">
                  <a:latin typeface="Century Gothic"/>
                  <a:cs typeface="Century Gothic"/>
                </a:rPr>
                <a:t>i</a:t>
              </a:r>
              <a:r>
                <a:rPr sz="1400" b="1" spc="-5" dirty="0">
                  <a:latin typeface="Century Gothic"/>
                  <a:cs typeface="Century Gothic"/>
                </a:rPr>
                <a:t>s</a:t>
              </a:r>
              <a:r>
                <a:rPr sz="1400" b="1" dirty="0">
                  <a:latin typeface="Century Gothic"/>
                  <a:cs typeface="Century Gothic"/>
                </a:rPr>
                <a:t>c</a:t>
              </a:r>
              <a:r>
                <a:rPr sz="1400" b="1" spc="-5" dirty="0">
                  <a:latin typeface="Century Gothic"/>
                  <a:cs typeface="Century Gothic"/>
                </a:rPr>
                <a:t>h</a:t>
              </a:r>
              <a:r>
                <a:rPr sz="1400" b="1" dirty="0">
                  <a:latin typeface="Century Gothic"/>
                  <a:cs typeface="Century Gothic"/>
                </a:rPr>
                <a:t>e</a:t>
              </a:r>
              <a:r>
                <a:rPr sz="1400" b="1" dirty="0">
                  <a:latin typeface="Century Gothic"/>
                  <a:cs typeface="Century Gothic"/>
                </a:rPr>
                <a:t>  </a:t>
              </a:r>
              <a:r>
                <a:rPr lang="de-DE" sz="1400" b="1" dirty="0" smtClean="0">
                  <a:latin typeface="Century Gothic"/>
                  <a:cs typeface="Century Gothic"/>
                </a:rPr>
                <a:t>ethische </a:t>
              </a:r>
              <a:r>
                <a:rPr sz="1400" b="1" spc="-5" dirty="0" smtClean="0">
                  <a:latin typeface="Century Gothic"/>
                  <a:cs typeface="Century Gothic"/>
                </a:rPr>
                <a:t>Perspektive</a:t>
              </a:r>
              <a:endParaRPr sz="1400" b="1" dirty="0">
                <a:latin typeface="Century Gothic"/>
                <a:cs typeface="Century Gothic"/>
              </a:endParaRPr>
            </a:p>
          </p:txBody>
        </p:sp>
      </p:grpSp>
      <p:sp>
        <p:nvSpPr>
          <p:cNvPr id="36" name="object 36"/>
          <p:cNvSpPr/>
          <p:nvPr/>
        </p:nvSpPr>
        <p:spPr>
          <a:xfrm>
            <a:off x="1348739" y="4086225"/>
            <a:ext cx="1897380" cy="500380"/>
          </a:xfrm>
          <a:custGeom>
            <a:avLst/>
            <a:gdLst/>
            <a:ahLst/>
            <a:cxnLst/>
            <a:rect l="l" t="t" r="r" b="b"/>
            <a:pathLst>
              <a:path w="1897380" h="500379">
                <a:moveTo>
                  <a:pt x="948690" y="0"/>
                </a:moveTo>
                <a:lnTo>
                  <a:pt x="808355" y="3175"/>
                </a:lnTo>
                <a:lnTo>
                  <a:pt x="740410" y="6350"/>
                </a:lnTo>
                <a:lnTo>
                  <a:pt x="674370" y="10795"/>
                </a:lnTo>
                <a:lnTo>
                  <a:pt x="610870" y="16510"/>
                </a:lnTo>
                <a:lnTo>
                  <a:pt x="548640" y="23495"/>
                </a:lnTo>
                <a:lnTo>
                  <a:pt x="488950" y="31750"/>
                </a:lnTo>
                <a:lnTo>
                  <a:pt x="431800" y="40640"/>
                </a:lnTo>
                <a:lnTo>
                  <a:pt x="377825" y="50800"/>
                </a:lnTo>
                <a:lnTo>
                  <a:pt x="326390" y="61594"/>
                </a:lnTo>
                <a:lnTo>
                  <a:pt x="278130" y="73660"/>
                </a:lnTo>
                <a:lnTo>
                  <a:pt x="232410" y="86360"/>
                </a:lnTo>
                <a:lnTo>
                  <a:pt x="191135" y="99695"/>
                </a:lnTo>
                <a:lnTo>
                  <a:pt x="153035" y="114300"/>
                </a:lnTo>
                <a:lnTo>
                  <a:pt x="88265" y="144780"/>
                </a:lnTo>
                <a:lnTo>
                  <a:pt x="40005" y="177800"/>
                </a:lnTo>
                <a:lnTo>
                  <a:pt x="10159" y="213360"/>
                </a:lnTo>
                <a:lnTo>
                  <a:pt x="0" y="250190"/>
                </a:lnTo>
                <a:lnTo>
                  <a:pt x="2540" y="268605"/>
                </a:lnTo>
                <a:lnTo>
                  <a:pt x="22859" y="304800"/>
                </a:lnTo>
                <a:lnTo>
                  <a:pt x="62230" y="339090"/>
                </a:lnTo>
                <a:lnTo>
                  <a:pt x="118745" y="371475"/>
                </a:lnTo>
                <a:lnTo>
                  <a:pt x="191135" y="400685"/>
                </a:lnTo>
                <a:lnTo>
                  <a:pt x="232410" y="414020"/>
                </a:lnTo>
                <a:lnTo>
                  <a:pt x="278130" y="426720"/>
                </a:lnTo>
                <a:lnTo>
                  <a:pt x="326390" y="438784"/>
                </a:lnTo>
                <a:lnTo>
                  <a:pt x="377825" y="449580"/>
                </a:lnTo>
                <a:lnTo>
                  <a:pt x="431800" y="459740"/>
                </a:lnTo>
                <a:lnTo>
                  <a:pt x="488950" y="468630"/>
                </a:lnTo>
                <a:lnTo>
                  <a:pt x="548640" y="476884"/>
                </a:lnTo>
                <a:lnTo>
                  <a:pt x="610870" y="483870"/>
                </a:lnTo>
                <a:lnTo>
                  <a:pt x="674370" y="489584"/>
                </a:lnTo>
                <a:lnTo>
                  <a:pt x="740410" y="494030"/>
                </a:lnTo>
                <a:lnTo>
                  <a:pt x="808355" y="497205"/>
                </a:lnTo>
                <a:lnTo>
                  <a:pt x="877570" y="499745"/>
                </a:lnTo>
                <a:lnTo>
                  <a:pt x="948690" y="500380"/>
                </a:lnTo>
                <a:lnTo>
                  <a:pt x="1019810" y="499745"/>
                </a:lnTo>
                <a:lnTo>
                  <a:pt x="1089025" y="497205"/>
                </a:lnTo>
                <a:lnTo>
                  <a:pt x="1156970" y="494030"/>
                </a:lnTo>
                <a:lnTo>
                  <a:pt x="1223010" y="489584"/>
                </a:lnTo>
                <a:lnTo>
                  <a:pt x="1286510" y="483870"/>
                </a:lnTo>
                <a:lnTo>
                  <a:pt x="1348740" y="476884"/>
                </a:lnTo>
                <a:lnTo>
                  <a:pt x="1408430" y="468630"/>
                </a:lnTo>
                <a:lnTo>
                  <a:pt x="1465580" y="459740"/>
                </a:lnTo>
                <a:lnTo>
                  <a:pt x="1519555" y="449580"/>
                </a:lnTo>
                <a:lnTo>
                  <a:pt x="1570990" y="438784"/>
                </a:lnTo>
                <a:lnTo>
                  <a:pt x="1619250" y="426720"/>
                </a:lnTo>
                <a:lnTo>
                  <a:pt x="1664970" y="414020"/>
                </a:lnTo>
                <a:lnTo>
                  <a:pt x="1706245" y="400685"/>
                </a:lnTo>
                <a:lnTo>
                  <a:pt x="1744345" y="386080"/>
                </a:lnTo>
                <a:lnTo>
                  <a:pt x="1809114" y="355600"/>
                </a:lnTo>
                <a:lnTo>
                  <a:pt x="1857375" y="322580"/>
                </a:lnTo>
                <a:lnTo>
                  <a:pt x="1887220" y="287020"/>
                </a:lnTo>
                <a:lnTo>
                  <a:pt x="1897380" y="250190"/>
                </a:lnTo>
                <a:lnTo>
                  <a:pt x="1894839" y="231775"/>
                </a:lnTo>
                <a:lnTo>
                  <a:pt x="1874520" y="195580"/>
                </a:lnTo>
                <a:lnTo>
                  <a:pt x="1835150" y="161290"/>
                </a:lnTo>
                <a:lnTo>
                  <a:pt x="1778635" y="128905"/>
                </a:lnTo>
                <a:lnTo>
                  <a:pt x="1706245" y="99695"/>
                </a:lnTo>
                <a:lnTo>
                  <a:pt x="1664970" y="86360"/>
                </a:lnTo>
                <a:lnTo>
                  <a:pt x="1619250" y="73660"/>
                </a:lnTo>
                <a:lnTo>
                  <a:pt x="1570990" y="61594"/>
                </a:lnTo>
                <a:lnTo>
                  <a:pt x="1519555" y="50800"/>
                </a:lnTo>
                <a:lnTo>
                  <a:pt x="1465580" y="40640"/>
                </a:lnTo>
                <a:lnTo>
                  <a:pt x="1408430" y="31750"/>
                </a:lnTo>
                <a:lnTo>
                  <a:pt x="1348740" y="23495"/>
                </a:lnTo>
                <a:lnTo>
                  <a:pt x="1286510" y="16510"/>
                </a:lnTo>
                <a:lnTo>
                  <a:pt x="1223010" y="10795"/>
                </a:lnTo>
                <a:lnTo>
                  <a:pt x="1156970" y="6350"/>
                </a:lnTo>
                <a:lnTo>
                  <a:pt x="1089025" y="3175"/>
                </a:lnTo>
                <a:lnTo>
                  <a:pt x="94869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8" name="Gruppieren 57"/>
          <p:cNvGrpSpPr/>
          <p:nvPr/>
        </p:nvGrpSpPr>
        <p:grpSpPr>
          <a:xfrm>
            <a:off x="1462744" y="4473300"/>
            <a:ext cx="1897380" cy="767501"/>
            <a:chOff x="1462744" y="4473300"/>
            <a:chExt cx="1897380" cy="767501"/>
          </a:xfrm>
        </p:grpSpPr>
        <p:sp>
          <p:nvSpPr>
            <p:cNvPr id="37" name="object 37"/>
            <p:cNvSpPr/>
            <p:nvPr/>
          </p:nvSpPr>
          <p:spPr>
            <a:xfrm>
              <a:off x="1462744" y="4473300"/>
              <a:ext cx="1897380" cy="767501"/>
            </a:xfrm>
            <a:custGeom>
              <a:avLst/>
              <a:gdLst/>
              <a:ahLst/>
              <a:cxnLst/>
              <a:rect l="l" t="t" r="r" b="b"/>
              <a:pathLst>
                <a:path w="1897380" h="500379">
                  <a:moveTo>
                    <a:pt x="0" y="250189"/>
                  </a:moveTo>
                  <a:lnTo>
                    <a:pt x="10160" y="213359"/>
                  </a:lnTo>
                  <a:lnTo>
                    <a:pt x="40005" y="177799"/>
                  </a:lnTo>
                  <a:lnTo>
                    <a:pt x="88265" y="144779"/>
                  </a:lnTo>
                  <a:lnTo>
                    <a:pt x="153035" y="114299"/>
                  </a:lnTo>
                  <a:lnTo>
                    <a:pt x="191135" y="99694"/>
                  </a:lnTo>
                  <a:lnTo>
                    <a:pt x="232410" y="86359"/>
                  </a:lnTo>
                  <a:lnTo>
                    <a:pt x="278130" y="73659"/>
                  </a:lnTo>
                  <a:lnTo>
                    <a:pt x="326390" y="61594"/>
                  </a:lnTo>
                  <a:lnTo>
                    <a:pt x="377825" y="50799"/>
                  </a:lnTo>
                  <a:lnTo>
                    <a:pt x="431800" y="40639"/>
                  </a:lnTo>
                  <a:lnTo>
                    <a:pt x="488950" y="31749"/>
                  </a:lnTo>
                  <a:lnTo>
                    <a:pt x="548640" y="23494"/>
                  </a:lnTo>
                  <a:lnTo>
                    <a:pt x="610870" y="16509"/>
                  </a:lnTo>
                  <a:lnTo>
                    <a:pt x="674370" y="10794"/>
                  </a:lnTo>
                  <a:lnTo>
                    <a:pt x="740410" y="6349"/>
                  </a:lnTo>
                  <a:lnTo>
                    <a:pt x="808355" y="3174"/>
                  </a:lnTo>
                  <a:lnTo>
                    <a:pt x="877569" y="1269"/>
                  </a:lnTo>
                  <a:lnTo>
                    <a:pt x="948690" y="0"/>
                  </a:lnTo>
                  <a:lnTo>
                    <a:pt x="1019810" y="1269"/>
                  </a:lnTo>
                  <a:lnTo>
                    <a:pt x="1089025" y="3174"/>
                  </a:lnTo>
                  <a:lnTo>
                    <a:pt x="1156970" y="6349"/>
                  </a:lnTo>
                  <a:lnTo>
                    <a:pt x="1223010" y="10794"/>
                  </a:lnTo>
                  <a:lnTo>
                    <a:pt x="1286510" y="16509"/>
                  </a:lnTo>
                  <a:lnTo>
                    <a:pt x="1348740" y="23494"/>
                  </a:lnTo>
                  <a:lnTo>
                    <a:pt x="1408430" y="31749"/>
                  </a:lnTo>
                  <a:lnTo>
                    <a:pt x="1465580" y="40639"/>
                  </a:lnTo>
                  <a:lnTo>
                    <a:pt x="1519555" y="50799"/>
                  </a:lnTo>
                  <a:lnTo>
                    <a:pt x="1570990" y="61594"/>
                  </a:lnTo>
                  <a:lnTo>
                    <a:pt x="1619250" y="73659"/>
                  </a:lnTo>
                  <a:lnTo>
                    <a:pt x="1664970" y="86359"/>
                  </a:lnTo>
                  <a:lnTo>
                    <a:pt x="1706245" y="99694"/>
                  </a:lnTo>
                  <a:lnTo>
                    <a:pt x="1744345" y="114299"/>
                  </a:lnTo>
                  <a:lnTo>
                    <a:pt x="1809114" y="144779"/>
                  </a:lnTo>
                  <a:lnTo>
                    <a:pt x="1857375" y="177799"/>
                  </a:lnTo>
                  <a:lnTo>
                    <a:pt x="1887220" y="213359"/>
                  </a:lnTo>
                  <a:lnTo>
                    <a:pt x="1897380" y="250189"/>
                  </a:lnTo>
                  <a:lnTo>
                    <a:pt x="1894839" y="268604"/>
                  </a:lnTo>
                  <a:lnTo>
                    <a:pt x="1874520" y="304799"/>
                  </a:lnTo>
                  <a:lnTo>
                    <a:pt x="1835150" y="339089"/>
                  </a:lnTo>
                  <a:lnTo>
                    <a:pt x="1778635" y="371474"/>
                  </a:lnTo>
                  <a:lnTo>
                    <a:pt x="1706245" y="400684"/>
                  </a:lnTo>
                  <a:lnTo>
                    <a:pt x="1664970" y="414019"/>
                  </a:lnTo>
                  <a:lnTo>
                    <a:pt x="1619250" y="426719"/>
                  </a:lnTo>
                  <a:lnTo>
                    <a:pt x="1570990" y="438784"/>
                  </a:lnTo>
                  <a:lnTo>
                    <a:pt x="1519555" y="449579"/>
                  </a:lnTo>
                  <a:lnTo>
                    <a:pt x="1465580" y="459739"/>
                  </a:lnTo>
                  <a:lnTo>
                    <a:pt x="1408430" y="468629"/>
                  </a:lnTo>
                  <a:lnTo>
                    <a:pt x="1348740" y="476884"/>
                  </a:lnTo>
                  <a:lnTo>
                    <a:pt x="1286510" y="483869"/>
                  </a:lnTo>
                  <a:lnTo>
                    <a:pt x="1223010" y="489584"/>
                  </a:lnTo>
                  <a:lnTo>
                    <a:pt x="1156970" y="494029"/>
                  </a:lnTo>
                  <a:lnTo>
                    <a:pt x="1089025" y="497204"/>
                  </a:lnTo>
                  <a:lnTo>
                    <a:pt x="1019810" y="499744"/>
                  </a:lnTo>
                  <a:lnTo>
                    <a:pt x="948690" y="500379"/>
                  </a:lnTo>
                  <a:lnTo>
                    <a:pt x="877569" y="499744"/>
                  </a:lnTo>
                  <a:lnTo>
                    <a:pt x="808355" y="497204"/>
                  </a:lnTo>
                  <a:lnTo>
                    <a:pt x="740410" y="494029"/>
                  </a:lnTo>
                  <a:lnTo>
                    <a:pt x="674370" y="489584"/>
                  </a:lnTo>
                  <a:lnTo>
                    <a:pt x="610870" y="483869"/>
                  </a:lnTo>
                  <a:lnTo>
                    <a:pt x="548640" y="476884"/>
                  </a:lnTo>
                  <a:lnTo>
                    <a:pt x="488950" y="468629"/>
                  </a:lnTo>
                  <a:lnTo>
                    <a:pt x="431800" y="459739"/>
                  </a:lnTo>
                  <a:lnTo>
                    <a:pt x="377825" y="449579"/>
                  </a:lnTo>
                  <a:lnTo>
                    <a:pt x="326390" y="438784"/>
                  </a:lnTo>
                  <a:lnTo>
                    <a:pt x="278130" y="426719"/>
                  </a:lnTo>
                  <a:lnTo>
                    <a:pt x="232410" y="414019"/>
                  </a:lnTo>
                  <a:lnTo>
                    <a:pt x="191135" y="400684"/>
                  </a:lnTo>
                  <a:lnTo>
                    <a:pt x="153035" y="386079"/>
                  </a:lnTo>
                  <a:lnTo>
                    <a:pt x="88265" y="355599"/>
                  </a:lnTo>
                  <a:lnTo>
                    <a:pt x="40005" y="322579"/>
                  </a:lnTo>
                  <a:lnTo>
                    <a:pt x="10160" y="287019"/>
                  </a:lnTo>
                  <a:lnTo>
                    <a:pt x="0" y="25018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5240">
              <a:solidFill>
                <a:srgbClr val="2C3B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1844874" y="4556986"/>
              <a:ext cx="1200359" cy="52988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34925">
                <a:lnSpc>
                  <a:spcPct val="120000"/>
                </a:lnSpc>
                <a:spcBef>
                  <a:spcPts val="100"/>
                </a:spcBef>
              </a:pPr>
              <a:r>
                <a:rPr sz="1400" b="1" spc="-5" dirty="0">
                  <a:latin typeface="Century Gothic"/>
                  <a:cs typeface="Century Gothic"/>
                </a:rPr>
                <a:t>wirtschaftl.  Pers</a:t>
              </a:r>
              <a:r>
                <a:rPr sz="1400" b="1" dirty="0">
                  <a:latin typeface="Century Gothic"/>
                  <a:cs typeface="Century Gothic"/>
                </a:rPr>
                <a:t>p</a:t>
              </a:r>
              <a:r>
                <a:rPr sz="1400" b="1" spc="-5" dirty="0">
                  <a:latin typeface="Century Gothic"/>
                  <a:cs typeface="Century Gothic"/>
                </a:rPr>
                <a:t>e</a:t>
              </a:r>
              <a:r>
                <a:rPr sz="1400" b="1" dirty="0">
                  <a:latin typeface="Century Gothic"/>
                  <a:cs typeface="Century Gothic"/>
                </a:rPr>
                <a:t>k</a:t>
              </a:r>
              <a:r>
                <a:rPr sz="1400" b="1" spc="-20" dirty="0">
                  <a:latin typeface="Century Gothic"/>
                  <a:cs typeface="Century Gothic"/>
                </a:rPr>
                <a:t>t</a:t>
              </a:r>
              <a:r>
                <a:rPr sz="1400" b="1" spc="5" dirty="0">
                  <a:latin typeface="Century Gothic"/>
                  <a:cs typeface="Century Gothic"/>
                </a:rPr>
                <a:t>i</a:t>
              </a:r>
              <a:r>
                <a:rPr sz="1400" b="1" spc="10" dirty="0">
                  <a:latin typeface="Century Gothic"/>
                  <a:cs typeface="Century Gothic"/>
                </a:rPr>
                <a:t>v</a:t>
              </a:r>
              <a:r>
                <a:rPr sz="1400" b="1" dirty="0">
                  <a:latin typeface="Century Gothic"/>
                  <a:cs typeface="Century Gothic"/>
                </a:rPr>
                <a:t>e</a:t>
              </a:r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4837210" y="3904772"/>
            <a:ext cx="2269000" cy="991297"/>
          </a:xfrm>
          <a:prstGeom prst="rect">
            <a:avLst/>
          </a:prstGeom>
          <a:solidFill>
            <a:srgbClr val="00AF50"/>
          </a:solidFill>
          <a:ln w="15240">
            <a:solidFill>
              <a:srgbClr val="2C3B61"/>
            </a:solidFill>
          </a:ln>
        </p:spPr>
        <p:txBody>
          <a:bodyPr vert="horz" wrap="square" lIns="0" tIns="179070" rIns="0" bIns="0" rtlCol="0">
            <a:spAutoFit/>
          </a:bodyPr>
          <a:lstStyle/>
          <a:p>
            <a:pPr marL="708660">
              <a:lnSpc>
                <a:spcPct val="100000"/>
              </a:lnSpc>
              <a:spcBef>
                <a:spcPts val="1410"/>
              </a:spcBef>
            </a:pPr>
            <a:r>
              <a:rPr sz="3200" b="1" spc="-5" dirty="0" smtClean="0">
                <a:latin typeface="Century Gothic"/>
                <a:cs typeface="Century Gothic"/>
              </a:rPr>
              <a:t>Wald</a:t>
            </a:r>
            <a:endParaRPr lang="de-DE" sz="3200" b="1" spc="-5" dirty="0" smtClean="0">
              <a:latin typeface="Century Gothic"/>
              <a:cs typeface="Century Gothic"/>
            </a:endParaRPr>
          </a:p>
          <a:p>
            <a:pPr marL="708660">
              <a:lnSpc>
                <a:spcPct val="100000"/>
              </a:lnSpc>
              <a:spcBef>
                <a:spcPts val="1410"/>
              </a:spcBef>
            </a:pPr>
            <a:endParaRPr sz="900" b="1" dirty="0">
              <a:latin typeface="Century Gothic"/>
              <a:cs typeface="Century Gothic"/>
            </a:endParaRPr>
          </a:p>
        </p:txBody>
      </p:sp>
      <p:sp>
        <p:nvSpPr>
          <p:cNvPr id="41" name="object 26"/>
          <p:cNvSpPr txBox="1"/>
          <p:nvPr/>
        </p:nvSpPr>
        <p:spPr>
          <a:xfrm>
            <a:off x="4115856" y="1715692"/>
            <a:ext cx="4189943" cy="1118470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sz="1600" spc="-5" dirty="0">
                <a:latin typeface="+mn-lt"/>
                <a:cs typeface="Cambria"/>
              </a:rPr>
              <a:t>Waldzerstörung –</a:t>
            </a:r>
            <a:r>
              <a:rPr sz="1600" spc="9" dirty="0">
                <a:latin typeface="+mn-lt"/>
                <a:cs typeface="Cambria"/>
              </a:rPr>
              <a:t> </a:t>
            </a:r>
            <a:r>
              <a:rPr sz="1600" spc="-5" dirty="0">
                <a:latin typeface="+mn-lt"/>
                <a:cs typeface="Cambria"/>
              </a:rPr>
              <a:t>Walderhaltung</a:t>
            </a:r>
            <a:endParaRPr sz="16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600" spc="-163" dirty="0">
                <a:latin typeface="+mn-lt"/>
                <a:cs typeface="Cambria"/>
              </a:rPr>
              <a:t>-­‐</a:t>
            </a:r>
            <a:r>
              <a:rPr sz="1600" spc="-9" dirty="0">
                <a:latin typeface="+mn-lt"/>
                <a:cs typeface="Cambria"/>
              </a:rPr>
              <a:t> </a:t>
            </a:r>
            <a:r>
              <a:rPr sz="1600" spc="-5" dirty="0">
                <a:latin typeface="+mn-lt"/>
                <a:cs typeface="Cambria"/>
              </a:rPr>
              <a:t>Baumpflanzaktion „Plant </a:t>
            </a:r>
            <a:r>
              <a:rPr sz="1600" dirty="0">
                <a:latin typeface="+mn-lt"/>
                <a:cs typeface="Cambria"/>
              </a:rPr>
              <a:t>for </a:t>
            </a:r>
            <a:r>
              <a:rPr sz="1600" spc="-5" dirty="0">
                <a:latin typeface="+mn-lt"/>
                <a:cs typeface="Cambria"/>
              </a:rPr>
              <a:t>the</a:t>
            </a:r>
            <a:r>
              <a:rPr sz="1600" spc="9" dirty="0">
                <a:latin typeface="+mn-lt"/>
                <a:cs typeface="Cambria"/>
              </a:rPr>
              <a:t> </a:t>
            </a:r>
            <a:r>
              <a:rPr sz="1600" spc="-5" dirty="0">
                <a:latin typeface="+mn-lt"/>
                <a:cs typeface="Cambria"/>
              </a:rPr>
              <a:t>world“</a:t>
            </a:r>
            <a:endParaRPr sz="16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600" spc="-163" dirty="0">
                <a:latin typeface="+mn-lt"/>
                <a:cs typeface="Cambria"/>
              </a:rPr>
              <a:t>-­‐</a:t>
            </a:r>
            <a:r>
              <a:rPr sz="1600" spc="-14" dirty="0">
                <a:latin typeface="+mn-lt"/>
                <a:cs typeface="Cambria"/>
              </a:rPr>
              <a:t> </a:t>
            </a:r>
            <a:r>
              <a:rPr sz="1600" spc="-5" dirty="0">
                <a:latin typeface="+mn-lt"/>
                <a:cs typeface="Cambria"/>
              </a:rPr>
              <a:t>Tag des</a:t>
            </a:r>
            <a:r>
              <a:rPr sz="1600" spc="18" dirty="0">
                <a:latin typeface="+mn-lt"/>
                <a:cs typeface="Cambria"/>
              </a:rPr>
              <a:t> </a:t>
            </a:r>
            <a:r>
              <a:rPr sz="1600" spc="-5" dirty="0">
                <a:latin typeface="+mn-lt"/>
                <a:cs typeface="Cambria"/>
              </a:rPr>
              <a:t>Baumes</a:t>
            </a:r>
            <a:endParaRPr sz="1600" dirty="0">
              <a:latin typeface="+mn-lt"/>
              <a:cs typeface="Cambria"/>
            </a:endParaRPr>
          </a:p>
        </p:txBody>
      </p:sp>
      <p:sp>
        <p:nvSpPr>
          <p:cNvPr id="42" name="object 11"/>
          <p:cNvSpPr txBox="1"/>
          <p:nvPr/>
        </p:nvSpPr>
        <p:spPr>
          <a:xfrm>
            <a:off x="4814630" y="5693971"/>
            <a:ext cx="7758370" cy="74913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1600" spc="-163" dirty="0">
                <a:latin typeface="+mn-lt"/>
                <a:cs typeface="Cambria"/>
              </a:rPr>
              <a:t>-­‐</a:t>
            </a:r>
            <a:r>
              <a:rPr sz="1600" spc="-14" dirty="0">
                <a:latin typeface="+mn-lt"/>
                <a:cs typeface="Cambria"/>
              </a:rPr>
              <a:t> </a:t>
            </a:r>
            <a:r>
              <a:rPr sz="1600" spc="-5" dirty="0" smtClean="0">
                <a:latin typeface="+mn-lt"/>
                <a:cs typeface="Cambria"/>
              </a:rPr>
              <a:t>Regenwald</a:t>
            </a:r>
            <a:r>
              <a:rPr lang="de-DE" sz="1600" dirty="0" smtClean="0">
                <a:latin typeface="+mn-lt"/>
                <a:cs typeface="Cambria"/>
              </a:rPr>
              <a:t>, </a:t>
            </a:r>
            <a:r>
              <a:rPr sz="1600" spc="-5" dirty="0" smtClean="0">
                <a:latin typeface="+mn-lt"/>
                <a:cs typeface="Cambria"/>
              </a:rPr>
              <a:t>Klima</a:t>
            </a:r>
            <a:r>
              <a:rPr lang="de-DE" sz="1600" spc="-5" dirty="0" smtClean="0">
                <a:latin typeface="+mn-lt"/>
                <a:cs typeface="Cambria"/>
              </a:rPr>
              <a:t>- u. </a:t>
            </a:r>
            <a:r>
              <a:rPr sz="1600" spc="-5" dirty="0" smtClean="0">
                <a:latin typeface="+mn-lt"/>
                <a:cs typeface="Cambria"/>
              </a:rPr>
              <a:t>Wachstumszonen</a:t>
            </a:r>
            <a:r>
              <a:rPr sz="1600" spc="-5" dirty="0">
                <a:latin typeface="+mn-lt"/>
                <a:cs typeface="Cambria"/>
              </a:rPr>
              <a:t>,</a:t>
            </a:r>
            <a:r>
              <a:rPr sz="1600" spc="18" dirty="0">
                <a:latin typeface="+mn-lt"/>
                <a:cs typeface="Cambria"/>
              </a:rPr>
              <a:t> </a:t>
            </a:r>
            <a:r>
              <a:rPr sz="1600" spc="-5" dirty="0" smtClean="0">
                <a:latin typeface="+mn-lt"/>
                <a:cs typeface="Cambria"/>
              </a:rPr>
              <a:t>Baumgrenze</a:t>
            </a:r>
            <a:r>
              <a:rPr lang="de-DE" sz="1600" dirty="0">
                <a:latin typeface="+mn-lt"/>
                <a:cs typeface="Cambria"/>
              </a:rPr>
              <a:t> </a:t>
            </a:r>
            <a:r>
              <a:rPr sz="1600" spc="-9" dirty="0" smtClean="0">
                <a:latin typeface="+mn-lt"/>
                <a:cs typeface="Cambria"/>
              </a:rPr>
              <a:t> </a:t>
            </a:r>
            <a:r>
              <a:rPr sz="1600" spc="-5" dirty="0">
                <a:latin typeface="+mn-lt"/>
                <a:cs typeface="Cambria"/>
              </a:rPr>
              <a:t>Verteilung der </a:t>
            </a:r>
            <a:r>
              <a:rPr lang="de-DE" sz="1600" dirty="0">
                <a:latin typeface="+mn-lt"/>
                <a:cs typeface="Cambria"/>
              </a:rPr>
              <a:t>g</a:t>
            </a:r>
            <a:r>
              <a:rPr lang="de-DE" sz="1600" spc="-5" dirty="0">
                <a:latin typeface="+mn-lt"/>
                <a:cs typeface="Cambria"/>
              </a:rPr>
              <a:t>roßen, zusammenhängenden</a:t>
            </a:r>
            <a:r>
              <a:rPr lang="de-DE" sz="1600" spc="32" dirty="0">
                <a:latin typeface="+mn-lt"/>
                <a:cs typeface="Cambria"/>
              </a:rPr>
              <a:t> </a:t>
            </a:r>
            <a:r>
              <a:rPr lang="de-DE" sz="1600" spc="-5" dirty="0" smtClean="0">
                <a:latin typeface="+mn-lt"/>
                <a:cs typeface="Cambria"/>
              </a:rPr>
              <a:t>Waldgebiete</a:t>
            </a:r>
            <a:r>
              <a:rPr lang="de-DE" sz="1600" dirty="0" smtClean="0">
                <a:latin typeface="+mn-lt"/>
                <a:cs typeface="Cambria"/>
              </a:rPr>
              <a:t>, </a:t>
            </a:r>
            <a:r>
              <a:rPr sz="1600" spc="-5" dirty="0" smtClean="0">
                <a:latin typeface="+mn-lt"/>
                <a:cs typeface="Cambria"/>
              </a:rPr>
              <a:t>Länder </a:t>
            </a:r>
            <a:r>
              <a:rPr sz="1600" dirty="0">
                <a:latin typeface="+mn-lt"/>
                <a:cs typeface="Cambria"/>
              </a:rPr>
              <a:t>in </a:t>
            </a:r>
            <a:r>
              <a:rPr sz="1600" spc="-5" dirty="0">
                <a:latin typeface="+mn-lt"/>
                <a:cs typeface="Cambria"/>
              </a:rPr>
              <a:t>Deutschland bzw. auf der</a:t>
            </a:r>
            <a:r>
              <a:rPr sz="1600" spc="36" dirty="0">
                <a:latin typeface="+mn-lt"/>
                <a:cs typeface="Cambria"/>
              </a:rPr>
              <a:t> </a:t>
            </a:r>
            <a:r>
              <a:rPr sz="1600" dirty="0" smtClean="0">
                <a:latin typeface="+mn-lt"/>
                <a:cs typeface="Cambria"/>
              </a:rPr>
              <a:t>Erde</a:t>
            </a:r>
            <a:endParaRPr sz="1600" dirty="0">
              <a:latin typeface="+mn-lt"/>
              <a:cs typeface="Cambria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8825010" y="4368969"/>
            <a:ext cx="3501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800" spc="-163" dirty="0">
                <a:latin typeface="Cambria"/>
                <a:cs typeface="Cambria"/>
              </a:rPr>
              <a:t>-­‐</a:t>
            </a:r>
            <a:r>
              <a:rPr lang="de-DE" sz="800" spc="-14" dirty="0">
                <a:latin typeface="Cambria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Achrostichon</a:t>
            </a:r>
            <a:r>
              <a:rPr lang="de-DE" sz="1600" spc="-5" dirty="0">
                <a:latin typeface="+mn-lt"/>
                <a:cs typeface="Cambria"/>
              </a:rPr>
              <a:t>, </a:t>
            </a:r>
            <a:r>
              <a:rPr lang="de-DE" sz="1600" spc="-5" dirty="0">
                <a:latin typeface="+mn-lt"/>
                <a:cs typeface="Cambria"/>
              </a:rPr>
              <a:t>Elfchen</a:t>
            </a:r>
            <a:r>
              <a:rPr lang="de-DE" sz="1600" spc="-5" dirty="0">
                <a:latin typeface="+mn-lt"/>
                <a:cs typeface="Cambria"/>
              </a:rPr>
              <a:t>, Haiku </a:t>
            </a:r>
            <a:r>
              <a:rPr lang="de-DE" sz="1600" spc="-9" dirty="0">
                <a:latin typeface="+mn-lt"/>
                <a:cs typeface="Cambria"/>
              </a:rPr>
              <a:t>zum</a:t>
            </a:r>
            <a:r>
              <a:rPr lang="de-DE" sz="1600" spc="14" dirty="0">
                <a:latin typeface="+mn-lt"/>
                <a:cs typeface="Cambria"/>
              </a:rPr>
              <a:t> </a:t>
            </a:r>
            <a:r>
              <a:rPr lang="de-DE" sz="1600" dirty="0">
                <a:latin typeface="+mn-lt"/>
                <a:cs typeface="Cambria"/>
              </a:rPr>
              <a:t>Wald, </a:t>
            </a:r>
            <a:r>
              <a:rPr lang="de-DE" sz="1600" spc="-5" dirty="0">
                <a:latin typeface="+mn-lt"/>
                <a:cs typeface="Cambria"/>
              </a:rPr>
              <a:t>Waldgeräusche lautmalerisch</a:t>
            </a:r>
            <a:r>
              <a:rPr lang="de-DE" sz="1600" spc="18" dirty="0">
                <a:latin typeface="+mn-lt"/>
                <a:cs typeface="Cambria"/>
              </a:rPr>
              <a:t> </a:t>
            </a:r>
            <a:r>
              <a:rPr lang="de-DE" sz="1600" spc="-5" dirty="0" smtClean="0">
                <a:latin typeface="+mn-lt"/>
                <a:cs typeface="Cambria"/>
              </a:rPr>
              <a:t>darstellen</a:t>
            </a:r>
            <a:r>
              <a:rPr lang="de-DE" sz="1600" dirty="0" smtClean="0">
                <a:latin typeface="+mn-lt"/>
                <a:cs typeface="Cambria"/>
              </a:rPr>
              <a:t>, </a:t>
            </a:r>
            <a:r>
              <a:rPr lang="de-DE" sz="1600" spc="-5" dirty="0" smtClean="0">
                <a:latin typeface="+mn-lt"/>
                <a:cs typeface="Cambria"/>
              </a:rPr>
              <a:t>Blattformen beschreiben</a:t>
            </a:r>
            <a:endParaRPr lang="de-DE" sz="1600" dirty="0">
              <a:latin typeface="+mn-lt"/>
              <a:cs typeface="Cambria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425911" y="1123091"/>
            <a:ext cx="47463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spc="-5" dirty="0">
                <a:latin typeface="+mn-lt"/>
                <a:cs typeface="Cambria"/>
              </a:rPr>
              <a:t>Waldorchester</a:t>
            </a:r>
            <a:r>
              <a:rPr lang="de-DE" sz="1600" spc="-163" dirty="0">
                <a:latin typeface="+mn-lt"/>
                <a:cs typeface="Cambria"/>
              </a:rPr>
              <a:t>-­: </a:t>
            </a:r>
            <a:r>
              <a:rPr lang="de-DE" sz="1600" spc="-5" dirty="0">
                <a:latin typeface="+mn-lt"/>
                <a:cs typeface="Cambria"/>
              </a:rPr>
              <a:t>Musik mit</a:t>
            </a:r>
            <a:r>
              <a:rPr lang="de-DE" sz="1600" spc="9" dirty="0">
                <a:latin typeface="+mn-lt"/>
                <a:cs typeface="Cambria"/>
              </a:rPr>
              <a:t> </a:t>
            </a:r>
            <a:r>
              <a:rPr lang="de-DE" sz="1600" spc="-23" dirty="0">
                <a:latin typeface="+mn-lt"/>
                <a:cs typeface="Cambria"/>
              </a:rPr>
              <a:t>Holz-­‐/Naturinstrumenten</a:t>
            </a:r>
            <a:r>
              <a:rPr lang="de-DE" sz="1600" dirty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Erleben mit allen</a:t>
            </a:r>
            <a:r>
              <a:rPr lang="de-DE" sz="1600" dirty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Sinnen</a:t>
            </a:r>
            <a:r>
              <a:rPr lang="de-DE" sz="1600" dirty="0">
                <a:latin typeface="+mn-lt"/>
                <a:cs typeface="Cambria"/>
              </a:rPr>
              <a:t>, </a:t>
            </a:r>
            <a:r>
              <a:rPr lang="de-DE" sz="1600" spc="-5" dirty="0" smtClean="0">
                <a:latin typeface="+mn-lt"/>
                <a:cs typeface="Cambria"/>
              </a:rPr>
              <a:t>Rindenabdruck, </a:t>
            </a:r>
            <a:r>
              <a:rPr lang="de-DE" sz="1600" spc="-32" dirty="0" smtClean="0">
                <a:latin typeface="+mn-lt"/>
                <a:cs typeface="Cambria"/>
              </a:rPr>
              <a:t>Barfuß-</a:t>
            </a:r>
            <a:r>
              <a:rPr lang="de-DE" sz="1600" spc="-32" dirty="0">
                <a:latin typeface="+mn-lt"/>
                <a:cs typeface="Cambria"/>
              </a:rPr>
              <a:t>­‐Parcours</a:t>
            </a:r>
            <a:endParaRPr lang="de-DE" sz="1600" dirty="0">
              <a:latin typeface="+mn-lt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86832" y="5251424"/>
            <a:ext cx="6096000" cy="11546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1600" spc="-5" dirty="0" smtClean="0">
                <a:latin typeface="+mn-lt"/>
                <a:cs typeface="Cambria"/>
              </a:rPr>
              <a:t>Papierherstellung</a:t>
            </a:r>
            <a:r>
              <a:rPr lang="de-DE" sz="1600" spc="-5" dirty="0">
                <a:latin typeface="+mn-lt"/>
                <a:cs typeface="Cambria"/>
              </a:rPr>
              <a:t>, Holzgewinnung</a:t>
            </a:r>
            <a:r>
              <a:rPr lang="de-DE" sz="1600" spc="5" dirty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(Forstwirtschaft)</a:t>
            </a:r>
            <a:endParaRPr lang="de-DE" sz="16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lang="de-DE" sz="1600" spc="-163" dirty="0">
                <a:latin typeface="+mn-lt"/>
                <a:cs typeface="Cambria"/>
              </a:rPr>
              <a:t>-­‐</a:t>
            </a:r>
            <a:r>
              <a:rPr lang="de-DE" sz="1600" spc="-14" dirty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Anbau verdrängt Wald (z.B.</a:t>
            </a:r>
            <a:r>
              <a:rPr lang="de-DE" sz="1600" spc="18" dirty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Palmöl)</a:t>
            </a:r>
            <a:r>
              <a:rPr lang="de-DE" sz="1600" dirty="0">
                <a:latin typeface="+mn-lt"/>
                <a:cs typeface="Cambria"/>
              </a:rPr>
              <a:t>, </a:t>
            </a:r>
            <a:r>
              <a:rPr lang="de-DE" sz="1600" spc="-5" dirty="0">
                <a:latin typeface="+mn-lt"/>
                <a:cs typeface="Cambria"/>
              </a:rPr>
              <a:t>Tourismus </a:t>
            </a:r>
            <a:endParaRPr lang="de-DE" sz="1600" spc="-5" dirty="0" smtClean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lang="de-DE" sz="1600" spc="-5" dirty="0">
                <a:latin typeface="+mn-lt"/>
                <a:cs typeface="Cambria"/>
              </a:rPr>
              <a:t> </a:t>
            </a:r>
            <a:r>
              <a:rPr lang="de-DE" sz="1600" spc="-5" dirty="0" smtClean="0">
                <a:latin typeface="+mn-lt"/>
                <a:cs typeface="Cambria"/>
              </a:rPr>
              <a:t>   (</a:t>
            </a:r>
            <a:r>
              <a:rPr lang="de-DE" sz="1600" spc="-5" dirty="0">
                <a:latin typeface="+mn-lt"/>
                <a:cs typeface="Cambria"/>
              </a:rPr>
              <a:t>z.B.</a:t>
            </a:r>
            <a:r>
              <a:rPr lang="de-DE" sz="1600" spc="5" dirty="0">
                <a:latin typeface="+mn-lt"/>
                <a:cs typeface="Cambria"/>
              </a:rPr>
              <a:t> </a:t>
            </a:r>
            <a:r>
              <a:rPr lang="de-DE" sz="1600" spc="-5" dirty="0" smtClean="0">
                <a:latin typeface="+mn-lt"/>
                <a:cs typeface="Cambria"/>
              </a:rPr>
              <a:t>Waldwipfelpfad)</a:t>
            </a:r>
            <a:r>
              <a:rPr lang="de-DE" sz="1600" dirty="0" smtClean="0">
                <a:latin typeface="+mn-lt"/>
                <a:cs typeface="Cambria"/>
              </a:rPr>
              <a:t>, </a:t>
            </a:r>
            <a:r>
              <a:rPr lang="de-DE" sz="1600" spc="-5" dirty="0" smtClean="0">
                <a:latin typeface="+mn-lt"/>
                <a:cs typeface="Cambria"/>
              </a:rPr>
              <a:t>Jagd</a:t>
            </a:r>
            <a:r>
              <a:rPr lang="de-DE" sz="1600" spc="-5" dirty="0">
                <a:latin typeface="+mn-lt"/>
                <a:cs typeface="Cambria"/>
              </a:rPr>
              <a:t>, Ernährung,</a:t>
            </a:r>
            <a:r>
              <a:rPr lang="de-DE" sz="1600" spc="14" dirty="0">
                <a:latin typeface="+mn-lt"/>
                <a:cs typeface="Cambria"/>
              </a:rPr>
              <a:t> </a:t>
            </a:r>
            <a:r>
              <a:rPr lang="de-DE" sz="1600" dirty="0">
                <a:latin typeface="+mn-lt"/>
                <a:cs typeface="Cambria"/>
              </a:rPr>
              <a:t>Pilze</a:t>
            </a:r>
          </a:p>
        </p:txBody>
      </p:sp>
      <p:sp>
        <p:nvSpPr>
          <p:cNvPr id="47" name="Rechteck 46"/>
          <p:cNvSpPr/>
          <p:nvPr/>
        </p:nvSpPr>
        <p:spPr>
          <a:xfrm>
            <a:off x="8018267" y="1793453"/>
            <a:ext cx="47496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1600" spc="-5" dirty="0">
                <a:latin typeface="+mn-lt"/>
                <a:cs typeface="Cambria"/>
              </a:rPr>
              <a:t>Holzabbau früher und</a:t>
            </a:r>
            <a:r>
              <a:rPr lang="de-DE" sz="1600" dirty="0">
                <a:latin typeface="+mn-lt"/>
                <a:cs typeface="Cambria"/>
              </a:rPr>
              <a:t> heute</a:t>
            </a:r>
          </a:p>
          <a:p>
            <a:pPr marL="11527">
              <a:lnSpc>
                <a:spcPct val="150000"/>
              </a:lnSpc>
            </a:pPr>
            <a:r>
              <a:rPr lang="de-DE" sz="1600" spc="-163" dirty="0">
                <a:latin typeface="+mn-lt"/>
                <a:cs typeface="Cambria"/>
              </a:rPr>
              <a:t>-­‐</a:t>
            </a:r>
            <a:r>
              <a:rPr lang="de-DE" sz="1600" spc="-9" dirty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Waldzerstörung (z.B. Skilifte,</a:t>
            </a:r>
            <a:r>
              <a:rPr lang="de-DE" sz="1600" spc="5" dirty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Straßen)</a:t>
            </a:r>
            <a:endParaRPr lang="de-DE" sz="16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lang="de-DE" sz="1600" spc="-163" dirty="0">
                <a:latin typeface="+mn-lt"/>
                <a:cs typeface="Cambria"/>
              </a:rPr>
              <a:t>-­‐</a:t>
            </a:r>
            <a:r>
              <a:rPr lang="de-DE" sz="1600" spc="-14" dirty="0">
                <a:latin typeface="+mn-lt"/>
                <a:cs typeface="Cambria"/>
              </a:rPr>
              <a:t> </a:t>
            </a:r>
            <a:r>
              <a:rPr lang="de-DE" sz="1600" spc="-5" dirty="0" smtClean="0">
                <a:latin typeface="+mn-lt"/>
                <a:cs typeface="Cambria"/>
              </a:rPr>
              <a:t>Waldbelastung </a:t>
            </a:r>
            <a:r>
              <a:rPr lang="de-DE" sz="1600" dirty="0">
                <a:latin typeface="+mn-lt"/>
                <a:cs typeface="Cambria"/>
              </a:rPr>
              <a:t>durch</a:t>
            </a:r>
            <a:r>
              <a:rPr lang="de-DE" sz="1600" spc="18" dirty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Umwelteinflüsse</a:t>
            </a:r>
            <a:endParaRPr lang="de-DE" sz="1600" dirty="0">
              <a:latin typeface="+mn-lt"/>
              <a:cs typeface="Cambria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446797" y="2430530"/>
            <a:ext cx="49758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1600" spc="-27" dirty="0">
                <a:latin typeface="+mn-lt"/>
                <a:cs typeface="Cambria"/>
              </a:rPr>
              <a:t>Nahrungsketten/-­‐netze</a:t>
            </a:r>
            <a:endParaRPr lang="de-DE" sz="16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lang="de-DE" sz="1600" spc="-5" dirty="0" smtClean="0">
                <a:latin typeface="+mn-lt"/>
                <a:cs typeface="Cambria"/>
              </a:rPr>
              <a:t>Vegetationsschichten</a:t>
            </a:r>
            <a:r>
              <a:rPr lang="de-DE" sz="1600" dirty="0" smtClean="0">
                <a:latin typeface="+mn-lt"/>
                <a:cs typeface="Cambria"/>
              </a:rPr>
              <a:t>, </a:t>
            </a:r>
            <a:r>
              <a:rPr lang="de-DE" sz="1600" spc="-5" dirty="0" smtClean="0">
                <a:latin typeface="+mn-lt"/>
                <a:cs typeface="Cambria"/>
              </a:rPr>
              <a:t>Artenvielfalt </a:t>
            </a:r>
            <a:r>
              <a:rPr lang="de-DE" sz="1600" spc="-5" dirty="0">
                <a:latin typeface="+mn-lt"/>
                <a:cs typeface="Cambria"/>
              </a:rPr>
              <a:t>(</a:t>
            </a:r>
            <a:r>
              <a:rPr lang="de-DE" sz="1600" spc="-5" dirty="0" smtClean="0">
                <a:latin typeface="+mn-lt"/>
                <a:cs typeface="Cambria"/>
              </a:rPr>
              <a:t>Pflan</a:t>
            </a:r>
            <a:r>
              <a:rPr lang="de-DE" sz="1600" spc="-5" dirty="0" smtClean="0">
                <a:latin typeface="+mn-lt"/>
                <a:cs typeface="Cambria"/>
              </a:rPr>
              <a:t>-</a:t>
            </a:r>
          </a:p>
          <a:p>
            <a:pPr marL="11527">
              <a:lnSpc>
                <a:spcPct val="150000"/>
              </a:lnSpc>
            </a:pPr>
            <a:r>
              <a:rPr lang="de-DE" sz="1600" spc="-5" dirty="0" smtClean="0">
                <a:latin typeface="+mn-lt"/>
                <a:cs typeface="Cambria"/>
              </a:rPr>
              <a:t>zen,Tiere</a:t>
            </a:r>
            <a:r>
              <a:rPr lang="de-DE" sz="1600" spc="-5" dirty="0" smtClean="0">
                <a:latin typeface="+mn-lt"/>
                <a:cs typeface="Cambria"/>
              </a:rPr>
              <a:t>),</a:t>
            </a:r>
            <a:r>
              <a:rPr lang="de-DE" sz="1600" spc="-14" dirty="0" smtClean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Kreislauf des</a:t>
            </a:r>
            <a:r>
              <a:rPr lang="de-DE" sz="1600" dirty="0">
                <a:latin typeface="+mn-lt"/>
                <a:cs typeface="Cambria"/>
              </a:rPr>
              <a:t> </a:t>
            </a:r>
            <a:r>
              <a:rPr lang="de-DE" sz="1600" spc="-5" dirty="0" smtClean="0">
                <a:latin typeface="+mn-lt"/>
                <a:cs typeface="Cambria"/>
              </a:rPr>
              <a:t>Lebens</a:t>
            </a:r>
            <a:r>
              <a:rPr lang="de-DE" sz="1600" dirty="0" smtClean="0">
                <a:latin typeface="+mn-lt"/>
                <a:cs typeface="Cambria"/>
              </a:rPr>
              <a:t>, </a:t>
            </a:r>
            <a:r>
              <a:rPr lang="de-DE" sz="1600" spc="-14" dirty="0" smtClean="0">
                <a:latin typeface="+mn-lt"/>
                <a:cs typeface="Cambria"/>
              </a:rPr>
              <a:t> </a:t>
            </a:r>
            <a:r>
              <a:rPr lang="de-DE" sz="1600" spc="-5" dirty="0">
                <a:latin typeface="+mn-lt"/>
                <a:cs typeface="Cambria"/>
              </a:rPr>
              <a:t>Wald als</a:t>
            </a:r>
            <a:r>
              <a:rPr lang="de-DE" sz="1600" spc="18" dirty="0">
                <a:latin typeface="+mn-lt"/>
                <a:cs typeface="Cambria"/>
              </a:rPr>
              <a:t> </a:t>
            </a:r>
            <a:endParaRPr lang="de-DE" sz="1600" spc="18" dirty="0" smtClean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lang="de-DE" sz="1600" spc="-5" dirty="0" smtClean="0">
                <a:latin typeface="+mn-lt"/>
                <a:cs typeface="Cambria"/>
              </a:rPr>
              <a:t>Sauerstofflieferant</a:t>
            </a:r>
            <a:endParaRPr lang="de-DE" sz="1600" dirty="0">
              <a:latin typeface="+mn-lt"/>
              <a:cs typeface="Cambria"/>
            </a:endParaRPr>
          </a:p>
        </p:txBody>
      </p:sp>
      <p:sp>
        <p:nvSpPr>
          <p:cNvPr id="49" name="object 9"/>
          <p:cNvSpPr/>
          <p:nvPr/>
        </p:nvSpPr>
        <p:spPr>
          <a:xfrm rot="16788461">
            <a:off x="3745772" y="1941853"/>
            <a:ext cx="644251" cy="1652349"/>
          </a:xfrm>
          <a:custGeom>
            <a:avLst/>
            <a:gdLst/>
            <a:ahLst/>
            <a:cxnLst/>
            <a:rect l="l" t="t" r="r" b="b"/>
            <a:pathLst>
              <a:path w="533400" h="563245">
                <a:moveTo>
                  <a:pt x="0" y="563245"/>
                </a:moveTo>
                <a:lnTo>
                  <a:pt x="533400" y="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0" name="object 16"/>
          <p:cNvSpPr/>
          <p:nvPr/>
        </p:nvSpPr>
        <p:spPr>
          <a:xfrm>
            <a:off x="5672168" y="3719828"/>
            <a:ext cx="351334" cy="203692"/>
          </a:xfrm>
          <a:custGeom>
            <a:avLst/>
            <a:gdLst/>
            <a:ahLst/>
            <a:cxnLst/>
            <a:rect l="l" t="t" r="r" b="b"/>
            <a:pathLst>
              <a:path h="800100">
                <a:moveTo>
                  <a:pt x="0" y="800100"/>
                </a:moveTo>
                <a:lnTo>
                  <a:pt x="0" y="0"/>
                </a:lnTo>
              </a:path>
            </a:pathLst>
          </a:custGeom>
          <a:ln w="9144">
            <a:solidFill>
              <a:srgbClr val="41548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0" grpId="0" animBg="1"/>
      <p:bldP spid="42" grpId="0"/>
      <p:bldP spid="43" grpId="0"/>
      <p:bldP spid="44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6895" y="1795248"/>
            <a:ext cx="771528" cy="37980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b="1" spc="-5" dirty="0">
                <a:latin typeface="+mn-lt"/>
                <a:cs typeface="Cambria"/>
              </a:rPr>
              <a:t>W</a:t>
            </a:r>
            <a:r>
              <a:rPr b="1" spc="-9" dirty="0">
                <a:latin typeface="+mn-lt"/>
                <a:cs typeface="Cambria"/>
              </a:rPr>
              <a:t>a</a:t>
            </a:r>
            <a:r>
              <a:rPr b="1" spc="-5" dirty="0">
                <a:latin typeface="+mn-lt"/>
                <a:cs typeface="Cambria"/>
              </a:rPr>
              <a:t>ld</a:t>
            </a:r>
            <a:endParaRPr dirty="0">
              <a:latin typeface="+mn-lt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334490" y="455324"/>
            <a:ext cx="5638571" cy="2573201"/>
          </a:xfrm>
          <a:prstGeom prst="rect">
            <a:avLst/>
          </a:prstGeom>
          <a:solidFill>
            <a:srgbClr val="FF7C80"/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34" name="object 34"/>
          <p:cNvSpPr txBox="1"/>
          <p:nvPr/>
        </p:nvSpPr>
        <p:spPr>
          <a:xfrm>
            <a:off x="6461584" y="540091"/>
            <a:ext cx="951437" cy="995359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 smtClean="0">
                <a:latin typeface="+mn-lt"/>
                <a:cs typeface="Cambria"/>
              </a:rPr>
              <a:t>Senso</a:t>
            </a:r>
            <a:r>
              <a:rPr lang="de-DE" sz="1600" b="1" spc="-5" dirty="0" smtClean="0">
                <a:latin typeface="+mn-lt"/>
                <a:cs typeface="Cambria"/>
              </a:rPr>
              <a:t>-</a:t>
            </a:r>
            <a:r>
              <a:rPr sz="1600" b="1" spc="-5" dirty="0" smtClean="0">
                <a:latin typeface="+mn-lt"/>
                <a:cs typeface="Cambria"/>
              </a:rPr>
              <a:t>moto</a:t>
            </a:r>
            <a:r>
              <a:rPr lang="de-DE" sz="1600" b="1" spc="-5" dirty="0" smtClean="0">
                <a:latin typeface="+mn-lt"/>
                <a:cs typeface="Cambria"/>
              </a:rPr>
              <a:t>-</a:t>
            </a:r>
            <a:r>
              <a:rPr sz="1600" b="1" spc="-5" dirty="0" smtClean="0">
                <a:latin typeface="+mn-lt"/>
                <a:cs typeface="Cambria"/>
              </a:rPr>
              <a:t>rische</a:t>
            </a:r>
            <a:r>
              <a:rPr sz="1600" b="1" spc="-23" dirty="0" smtClean="0">
                <a:latin typeface="+mn-lt"/>
                <a:cs typeface="Cambria"/>
              </a:rPr>
              <a:t> </a:t>
            </a:r>
            <a:r>
              <a:rPr sz="1600" b="1" spc="-5" dirty="0">
                <a:latin typeface="+mn-lt"/>
                <a:cs typeface="Cambria"/>
              </a:rPr>
              <a:t>Aspekte</a:t>
            </a:r>
            <a:endParaRPr sz="1600" dirty="0">
              <a:latin typeface="+mn-lt"/>
              <a:cs typeface="Cambr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86168" y="438531"/>
            <a:ext cx="4891166" cy="2936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1400" spc="-5" dirty="0" smtClean="0">
                <a:latin typeface="Cambria"/>
                <a:cs typeface="Cambria"/>
              </a:rPr>
              <a:t>e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 dirty="0">
              <a:latin typeface="Cambria"/>
              <a:cs typeface="Cambri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632571" y="5467512"/>
            <a:ext cx="5099238" cy="1390488"/>
          </a:xfrm>
          <a:prstGeom prst="rect">
            <a:avLst/>
          </a:prstGeom>
          <a:solidFill>
            <a:srgbClr val="FFE07D"/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37" name="object 37"/>
          <p:cNvSpPr txBox="1"/>
          <p:nvPr/>
        </p:nvSpPr>
        <p:spPr>
          <a:xfrm>
            <a:off x="10588406" y="5549509"/>
            <a:ext cx="1070194" cy="74913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 smtClean="0">
                <a:latin typeface="+mn-lt"/>
                <a:cs typeface="Cambria"/>
              </a:rPr>
              <a:t>Kommuni</a:t>
            </a:r>
            <a:r>
              <a:rPr lang="de-DE" sz="1600" b="1" spc="-5" dirty="0" smtClean="0">
                <a:latin typeface="+mn-lt"/>
                <a:cs typeface="Cambria"/>
              </a:rPr>
              <a:t>-</a:t>
            </a:r>
            <a:r>
              <a:rPr sz="1600" b="1" spc="-5" dirty="0" smtClean="0">
                <a:latin typeface="+mn-lt"/>
                <a:cs typeface="Cambria"/>
              </a:rPr>
              <a:t>kative</a:t>
            </a:r>
            <a:r>
              <a:rPr sz="1600" b="1" spc="-27" dirty="0" smtClean="0">
                <a:latin typeface="+mn-lt"/>
                <a:cs typeface="Cambria"/>
              </a:rPr>
              <a:t> </a:t>
            </a:r>
            <a:r>
              <a:rPr sz="1600" b="1" spc="-5" dirty="0">
                <a:latin typeface="+mn-lt"/>
                <a:cs typeface="Cambria"/>
              </a:rPr>
              <a:t>Aspekte</a:t>
            </a:r>
            <a:endParaRPr sz="1600" dirty="0">
              <a:latin typeface="+mn-lt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69852" y="5087810"/>
            <a:ext cx="6291732" cy="1741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40" name="object 40"/>
          <p:cNvSpPr txBox="1"/>
          <p:nvPr/>
        </p:nvSpPr>
        <p:spPr>
          <a:xfrm>
            <a:off x="2567238" y="5467512"/>
            <a:ext cx="1031437" cy="656805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400" b="1" spc="-5" dirty="0">
                <a:latin typeface="+mn-lt"/>
                <a:cs typeface="Cambria"/>
              </a:rPr>
              <a:t>Soziale und emotionale</a:t>
            </a:r>
            <a:r>
              <a:rPr sz="1400" b="1" spc="-14" dirty="0">
                <a:latin typeface="+mn-lt"/>
                <a:cs typeface="Cambria"/>
              </a:rPr>
              <a:t> </a:t>
            </a:r>
            <a:r>
              <a:rPr sz="1400" b="1" spc="-5" dirty="0">
                <a:latin typeface="+mn-lt"/>
                <a:cs typeface="Cambria"/>
              </a:rPr>
              <a:t>Aspekte</a:t>
            </a:r>
            <a:endParaRPr sz="1400" dirty="0">
              <a:latin typeface="+mn-lt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61775" y="5250982"/>
            <a:ext cx="2582146" cy="157309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 smtClean="0">
                <a:latin typeface="Cambria"/>
                <a:cs typeface="Cambria"/>
              </a:rPr>
              <a:t>-­‐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43" name="object 30"/>
          <p:cNvSpPr/>
          <p:nvPr/>
        </p:nvSpPr>
        <p:spPr>
          <a:xfrm>
            <a:off x="297699" y="510251"/>
            <a:ext cx="5215285" cy="1170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31" name="object 31"/>
          <p:cNvSpPr txBox="1"/>
          <p:nvPr/>
        </p:nvSpPr>
        <p:spPr>
          <a:xfrm>
            <a:off x="4476408" y="786311"/>
            <a:ext cx="1036575" cy="502917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>
                <a:latin typeface="+mn-lt"/>
                <a:cs typeface="Cambria"/>
              </a:rPr>
              <a:t>Kognitive</a:t>
            </a:r>
            <a:r>
              <a:rPr sz="1600" b="1" spc="-27" dirty="0">
                <a:latin typeface="+mn-lt"/>
                <a:cs typeface="Cambria"/>
              </a:rPr>
              <a:t> </a:t>
            </a:r>
            <a:r>
              <a:rPr sz="1600" b="1" spc="-5" dirty="0">
                <a:latin typeface="+mn-lt"/>
                <a:cs typeface="Cambria"/>
              </a:rPr>
              <a:t>Aspekte</a:t>
            </a:r>
            <a:endParaRPr sz="1600" dirty="0">
              <a:latin typeface="+mn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771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62173" y="1795248"/>
            <a:ext cx="916250" cy="44136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2800" b="1" spc="-5" dirty="0">
                <a:latin typeface="+mn-lt"/>
                <a:cs typeface="Cambria"/>
              </a:rPr>
              <a:t>W</a:t>
            </a:r>
            <a:r>
              <a:rPr sz="2800" b="1" spc="-9" dirty="0">
                <a:latin typeface="+mn-lt"/>
                <a:cs typeface="Cambria"/>
              </a:rPr>
              <a:t>a</a:t>
            </a:r>
            <a:r>
              <a:rPr sz="2800" b="1" spc="-5" dirty="0">
                <a:latin typeface="+mn-lt"/>
                <a:cs typeface="Cambria"/>
              </a:rPr>
              <a:t>ld</a:t>
            </a:r>
            <a:endParaRPr sz="2800" dirty="0">
              <a:latin typeface="+mn-lt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334490" y="455324"/>
            <a:ext cx="5638571" cy="2998723"/>
          </a:xfrm>
          <a:prstGeom prst="rect">
            <a:avLst/>
          </a:prstGeom>
          <a:solidFill>
            <a:srgbClr val="FF7C80"/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34" name="object 34"/>
          <p:cNvSpPr txBox="1"/>
          <p:nvPr/>
        </p:nvSpPr>
        <p:spPr>
          <a:xfrm>
            <a:off x="6461584" y="540091"/>
            <a:ext cx="951437" cy="995359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 smtClean="0">
                <a:latin typeface="Cambria"/>
                <a:cs typeface="Cambria"/>
              </a:rPr>
              <a:t>Senso</a:t>
            </a:r>
            <a:r>
              <a:rPr lang="de-DE" sz="1600" b="1" spc="-5" dirty="0" smtClean="0">
                <a:latin typeface="Cambria"/>
                <a:cs typeface="Cambria"/>
              </a:rPr>
              <a:t>-</a:t>
            </a:r>
            <a:r>
              <a:rPr sz="1600" b="1" spc="-5" dirty="0" smtClean="0">
                <a:latin typeface="Cambria"/>
                <a:cs typeface="Cambria"/>
              </a:rPr>
              <a:t>moto</a:t>
            </a:r>
            <a:r>
              <a:rPr lang="de-DE" sz="1600" b="1" spc="-5" dirty="0" smtClean="0">
                <a:latin typeface="Cambria"/>
                <a:cs typeface="Cambria"/>
              </a:rPr>
              <a:t>-</a:t>
            </a:r>
            <a:r>
              <a:rPr sz="1600" b="1" spc="-5" dirty="0" smtClean="0">
                <a:latin typeface="Cambria"/>
                <a:cs typeface="Cambria"/>
              </a:rPr>
              <a:t>rische</a:t>
            </a:r>
            <a:r>
              <a:rPr sz="1600" b="1" spc="-23" dirty="0" smtClean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Aspekte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86168" y="438531"/>
            <a:ext cx="4891166" cy="2933519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1400" spc="-163" dirty="0">
                <a:latin typeface="+mn-lt"/>
                <a:cs typeface="Cambria"/>
              </a:rPr>
              <a:t>-­‐</a:t>
            </a:r>
            <a:r>
              <a:rPr sz="1400" spc="-14" dirty="0">
                <a:latin typeface="+mn-lt"/>
                <a:cs typeface="Cambria"/>
              </a:rPr>
              <a:t> </a:t>
            </a:r>
            <a:r>
              <a:rPr sz="1400" spc="-32" dirty="0">
                <a:latin typeface="+mn-lt"/>
                <a:cs typeface="Cambria"/>
              </a:rPr>
              <a:t>Barfuß-­‐</a:t>
            </a:r>
            <a:r>
              <a:rPr sz="1400" spc="-32" dirty="0" smtClean="0">
                <a:latin typeface="+mn-lt"/>
                <a:cs typeface="Cambria"/>
              </a:rPr>
              <a:t>Parcour</a:t>
            </a:r>
            <a:r>
              <a:rPr lang="de-DE" sz="1400" spc="-32" dirty="0" smtClean="0">
                <a:latin typeface="+mn-lt"/>
                <a:cs typeface="Cambria"/>
              </a:rPr>
              <a:t>, </a:t>
            </a:r>
            <a:r>
              <a:rPr sz="1400" spc="-9" dirty="0" smtClean="0">
                <a:latin typeface="+mn-lt"/>
                <a:cs typeface="Cambria"/>
              </a:rPr>
              <a:t>im </a:t>
            </a:r>
            <a:r>
              <a:rPr sz="1400" spc="-5" dirty="0">
                <a:latin typeface="+mn-lt"/>
                <a:cs typeface="Cambria"/>
              </a:rPr>
              <a:t>Laubhaufen</a:t>
            </a:r>
            <a:r>
              <a:rPr sz="1400" spc="14" dirty="0">
                <a:latin typeface="+mn-lt"/>
                <a:cs typeface="Cambria"/>
              </a:rPr>
              <a:t> </a:t>
            </a:r>
            <a:r>
              <a:rPr sz="1400" spc="-5" dirty="0" smtClean="0">
                <a:latin typeface="+mn-lt"/>
                <a:cs typeface="Cambria"/>
              </a:rPr>
              <a:t>spielen</a:t>
            </a:r>
            <a:r>
              <a:rPr lang="de-DE" sz="1400" dirty="0" smtClean="0">
                <a:latin typeface="+mn-lt"/>
                <a:cs typeface="Cambria"/>
              </a:rPr>
              <a:t>, </a:t>
            </a:r>
            <a:r>
              <a:rPr sz="1400" spc="-5" dirty="0" smtClean="0">
                <a:latin typeface="+mn-lt"/>
                <a:cs typeface="Cambria"/>
              </a:rPr>
              <a:t>Fühlkisten</a:t>
            </a:r>
            <a:r>
              <a:rPr lang="de-DE" sz="1400" dirty="0" smtClean="0">
                <a:latin typeface="+mn-lt"/>
                <a:cs typeface="Cambria"/>
              </a:rPr>
              <a:t>, </a:t>
            </a:r>
            <a:r>
              <a:rPr sz="1400" spc="-5" dirty="0" smtClean="0">
                <a:latin typeface="+mn-lt"/>
                <a:cs typeface="Cambria"/>
              </a:rPr>
              <a:t>Geruchs</a:t>
            </a:r>
            <a:r>
              <a:rPr lang="de-DE" sz="1400" spc="-5" dirty="0" smtClean="0">
                <a:latin typeface="+mn-lt"/>
                <a:cs typeface="Cambria"/>
              </a:rPr>
              <a:t>-</a:t>
            </a:r>
          </a:p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1400" spc="-5" dirty="0">
                <a:latin typeface="+mn-lt"/>
                <a:cs typeface="Cambria"/>
              </a:rPr>
              <a:t> </a:t>
            </a:r>
            <a:r>
              <a:rPr lang="de-DE" sz="1400" spc="-5" dirty="0" smtClean="0">
                <a:latin typeface="+mn-lt"/>
                <a:cs typeface="Cambria"/>
              </a:rPr>
              <a:t> F</a:t>
            </a:r>
            <a:r>
              <a:rPr sz="1400" spc="-5" dirty="0" smtClean="0">
                <a:latin typeface="+mn-lt"/>
                <a:cs typeface="Cambria"/>
              </a:rPr>
              <a:t>ühlmemory</a:t>
            </a:r>
            <a:r>
              <a:rPr lang="de-DE" sz="1400" dirty="0" smtClean="0">
                <a:latin typeface="+mn-lt"/>
                <a:cs typeface="Cambria"/>
              </a:rPr>
              <a:t>, </a:t>
            </a:r>
            <a:r>
              <a:rPr sz="1400" spc="-5" dirty="0" smtClean="0">
                <a:latin typeface="+mn-lt"/>
                <a:cs typeface="Cambria"/>
              </a:rPr>
              <a:t>Waldgeräusche</a:t>
            </a:r>
            <a:r>
              <a:rPr sz="1400" spc="9" dirty="0" smtClean="0">
                <a:latin typeface="+mn-lt"/>
                <a:cs typeface="Cambria"/>
              </a:rPr>
              <a:t> </a:t>
            </a:r>
            <a:r>
              <a:rPr sz="1400" spc="-9" dirty="0" smtClean="0">
                <a:latin typeface="+mn-lt"/>
                <a:cs typeface="Cambria"/>
              </a:rPr>
              <a:t>erraten</a:t>
            </a:r>
            <a:r>
              <a:rPr lang="de-DE" sz="1400" dirty="0" smtClean="0">
                <a:latin typeface="+mn-lt"/>
                <a:cs typeface="Cambria"/>
              </a:rPr>
              <a:t>, </a:t>
            </a:r>
            <a:r>
              <a:rPr sz="1400" spc="-5" dirty="0" smtClean="0">
                <a:latin typeface="+mn-lt"/>
                <a:cs typeface="Cambria"/>
              </a:rPr>
              <a:t>Früchte</a:t>
            </a:r>
            <a:r>
              <a:rPr sz="1400" spc="-5" dirty="0" smtClean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des </a:t>
            </a:r>
            <a:r>
              <a:rPr sz="1400" spc="-5" dirty="0">
                <a:latin typeface="+mn-lt"/>
                <a:cs typeface="Cambria"/>
              </a:rPr>
              <a:t>Waldes</a:t>
            </a:r>
            <a:r>
              <a:rPr sz="1400" spc="14" dirty="0">
                <a:latin typeface="+mn-lt"/>
                <a:cs typeface="Cambria"/>
              </a:rPr>
              <a:t> </a:t>
            </a:r>
            <a:endParaRPr lang="de-DE" sz="1400" spc="14" dirty="0" smtClean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1400" spc="14" dirty="0">
                <a:latin typeface="+mn-lt"/>
                <a:cs typeface="Cambria"/>
              </a:rPr>
              <a:t> </a:t>
            </a:r>
            <a:r>
              <a:rPr lang="de-DE" sz="1400" spc="14" dirty="0" smtClean="0">
                <a:latin typeface="+mn-lt"/>
                <a:cs typeface="Cambria"/>
              </a:rPr>
              <a:t> </a:t>
            </a:r>
            <a:r>
              <a:rPr sz="1400" spc="-5" dirty="0" smtClean="0">
                <a:latin typeface="+mn-lt"/>
                <a:cs typeface="Cambria"/>
              </a:rPr>
              <a:t>schmecken</a:t>
            </a:r>
            <a:r>
              <a:rPr lang="de-DE" sz="1400" dirty="0">
                <a:latin typeface="+mn-lt"/>
                <a:cs typeface="Cambria"/>
              </a:rPr>
              <a:t>,</a:t>
            </a:r>
            <a:r>
              <a:rPr sz="1400" spc="-14" dirty="0" smtClean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Wald mit den Sinnen</a:t>
            </a:r>
            <a:r>
              <a:rPr sz="1400" spc="14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wahrnehmen</a:t>
            </a:r>
            <a:endParaRPr sz="1400" dirty="0">
              <a:latin typeface="+mn-lt"/>
              <a:cs typeface="Cambria"/>
            </a:endParaRPr>
          </a:p>
          <a:p>
            <a:pPr marL="417836">
              <a:lnSpc>
                <a:spcPct val="150000"/>
              </a:lnSpc>
            </a:pPr>
            <a:r>
              <a:rPr sz="1400" spc="-163" dirty="0">
                <a:latin typeface="+mn-lt"/>
                <a:cs typeface="Cambria"/>
              </a:rPr>
              <a:t>-­‐</a:t>
            </a:r>
            <a:r>
              <a:rPr sz="1400" spc="14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Riechen </a:t>
            </a:r>
            <a:r>
              <a:rPr sz="1400" spc="-9" dirty="0">
                <a:latin typeface="+mn-lt"/>
                <a:cs typeface="Cambria"/>
              </a:rPr>
              <a:t>(Harz, Pilze, </a:t>
            </a:r>
            <a:r>
              <a:rPr sz="1400" spc="-5" dirty="0">
                <a:latin typeface="+mn-lt"/>
                <a:cs typeface="Cambria"/>
              </a:rPr>
              <a:t>Zapfen, Moos,</a:t>
            </a:r>
            <a:r>
              <a:rPr sz="1400" spc="50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Nadeln)</a:t>
            </a:r>
            <a:endParaRPr sz="1400" dirty="0">
              <a:latin typeface="+mn-lt"/>
              <a:cs typeface="Cambria"/>
            </a:endParaRPr>
          </a:p>
          <a:p>
            <a:pPr marL="417836">
              <a:lnSpc>
                <a:spcPct val="150000"/>
              </a:lnSpc>
            </a:pPr>
            <a:r>
              <a:rPr sz="1400" spc="-163" dirty="0">
                <a:latin typeface="+mn-lt"/>
                <a:cs typeface="Cambria"/>
              </a:rPr>
              <a:t>-­‐</a:t>
            </a:r>
            <a:r>
              <a:rPr sz="1400" spc="14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Fühlen (Zapfen, Steine, Rinde, Moos,</a:t>
            </a:r>
            <a:r>
              <a:rPr sz="1400" spc="32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Blätter)</a:t>
            </a:r>
            <a:endParaRPr sz="1400" dirty="0">
              <a:latin typeface="+mn-lt"/>
              <a:cs typeface="Cambria"/>
            </a:endParaRPr>
          </a:p>
          <a:p>
            <a:pPr marL="417836">
              <a:lnSpc>
                <a:spcPct val="150000"/>
              </a:lnSpc>
            </a:pPr>
            <a:r>
              <a:rPr sz="1400" spc="-163" dirty="0">
                <a:latin typeface="+mn-lt"/>
                <a:cs typeface="Cambria"/>
              </a:rPr>
              <a:t>-­‐</a:t>
            </a:r>
            <a:r>
              <a:rPr sz="1400" spc="9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Schmecken (Früchte,</a:t>
            </a:r>
            <a:r>
              <a:rPr sz="1400" spc="27" dirty="0">
                <a:latin typeface="+mn-lt"/>
                <a:cs typeface="Cambria"/>
              </a:rPr>
              <a:t> </a:t>
            </a:r>
            <a:r>
              <a:rPr sz="1400" spc="-27" dirty="0">
                <a:latin typeface="+mn-lt"/>
                <a:cs typeface="Cambria"/>
              </a:rPr>
              <a:t>Fichten-­‐/Waldhonig)</a:t>
            </a:r>
            <a:endParaRPr sz="1400" dirty="0">
              <a:latin typeface="+mn-lt"/>
              <a:cs typeface="Cambria"/>
            </a:endParaRPr>
          </a:p>
          <a:p>
            <a:pPr marL="417836">
              <a:lnSpc>
                <a:spcPct val="150000"/>
              </a:lnSpc>
            </a:pPr>
            <a:r>
              <a:rPr sz="1400" spc="-163" dirty="0">
                <a:latin typeface="+mn-lt"/>
                <a:cs typeface="Cambria"/>
              </a:rPr>
              <a:t>-­‐</a:t>
            </a:r>
            <a:r>
              <a:rPr sz="1400" spc="9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Sehen (Bäume, Blattformen, Rinde,</a:t>
            </a:r>
            <a:r>
              <a:rPr sz="1400" spc="5" dirty="0">
                <a:latin typeface="+mn-lt"/>
                <a:cs typeface="Cambria"/>
              </a:rPr>
              <a:t> </a:t>
            </a:r>
            <a:r>
              <a:rPr sz="1400" dirty="0">
                <a:latin typeface="+mn-lt"/>
                <a:cs typeface="Cambria"/>
              </a:rPr>
              <a:t>Tiere</a:t>
            </a:r>
            <a:r>
              <a:rPr sz="1400" dirty="0" smtClean="0">
                <a:latin typeface="+mn-lt"/>
                <a:cs typeface="Cambria"/>
              </a:rPr>
              <a:t>)</a:t>
            </a:r>
            <a:endParaRPr lang="de-DE" sz="1400" dirty="0" smtClean="0">
              <a:latin typeface="+mn-lt"/>
              <a:cs typeface="Cambria"/>
            </a:endParaRPr>
          </a:p>
          <a:p>
            <a:pPr marL="417836">
              <a:lnSpc>
                <a:spcPct val="150000"/>
              </a:lnSpc>
            </a:pPr>
            <a:endParaRPr sz="800" dirty="0">
              <a:latin typeface="+mn-lt"/>
              <a:cs typeface="Cambria"/>
            </a:endParaRPr>
          </a:p>
          <a:p>
            <a:pPr marL="417836">
              <a:lnSpc>
                <a:spcPts val="862"/>
              </a:lnSpc>
            </a:pPr>
            <a:r>
              <a:rPr sz="1400" spc="-163" dirty="0">
                <a:latin typeface="+mn-lt"/>
                <a:cs typeface="Cambria"/>
              </a:rPr>
              <a:t>-­‐</a:t>
            </a:r>
            <a:r>
              <a:rPr sz="1400" spc="14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Hören (Vögel, Laubrascheln, Holz klopfen,</a:t>
            </a:r>
            <a:r>
              <a:rPr sz="1400" spc="64" dirty="0">
                <a:latin typeface="+mn-lt"/>
                <a:cs typeface="Cambria"/>
              </a:rPr>
              <a:t> </a:t>
            </a:r>
            <a:r>
              <a:rPr sz="1400" spc="-5" dirty="0">
                <a:latin typeface="+mn-lt"/>
                <a:cs typeface="Cambria"/>
              </a:rPr>
              <a:t>Motorsäge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 dirty="0">
              <a:latin typeface="Cambria"/>
              <a:cs typeface="Cambri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632571" y="5467512"/>
            <a:ext cx="5099238" cy="1390488"/>
          </a:xfrm>
          <a:prstGeom prst="rect">
            <a:avLst/>
          </a:prstGeom>
          <a:solidFill>
            <a:srgbClr val="FFE07D"/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37" name="object 37"/>
          <p:cNvSpPr txBox="1"/>
          <p:nvPr/>
        </p:nvSpPr>
        <p:spPr>
          <a:xfrm>
            <a:off x="10588406" y="5549509"/>
            <a:ext cx="1070194" cy="74913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 smtClean="0">
                <a:latin typeface="Cambria"/>
                <a:cs typeface="Cambria"/>
              </a:rPr>
              <a:t>Kommuni</a:t>
            </a:r>
            <a:r>
              <a:rPr lang="de-DE" sz="1600" b="1" spc="-5" dirty="0" smtClean="0">
                <a:latin typeface="Cambria"/>
                <a:cs typeface="Cambria"/>
              </a:rPr>
              <a:t>-</a:t>
            </a:r>
            <a:r>
              <a:rPr sz="1600" b="1" spc="-5" dirty="0" smtClean="0">
                <a:latin typeface="Cambria"/>
                <a:cs typeface="Cambria"/>
              </a:rPr>
              <a:t>kative</a:t>
            </a:r>
            <a:r>
              <a:rPr sz="1600" b="1" spc="-27" dirty="0" smtClean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Aspekte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78471" y="5467512"/>
            <a:ext cx="3836727" cy="13612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lang="de-DE" sz="726" spc="-14" dirty="0" smtClean="0">
                <a:latin typeface="Cambria"/>
                <a:cs typeface="Cambria"/>
              </a:rPr>
              <a:t> </a:t>
            </a:r>
            <a:r>
              <a:rPr sz="1200" spc="-5" dirty="0" smtClean="0">
                <a:latin typeface="+mn-lt"/>
                <a:cs typeface="Cambria"/>
              </a:rPr>
              <a:t>Lieder </a:t>
            </a:r>
            <a:r>
              <a:rPr sz="1200" spc="-5" dirty="0">
                <a:latin typeface="+mn-lt"/>
                <a:cs typeface="Cambria"/>
              </a:rPr>
              <a:t>zum</a:t>
            </a:r>
            <a:r>
              <a:rPr sz="1200" spc="9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Wald</a:t>
            </a:r>
            <a:endParaRPr sz="12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+mn-lt"/>
                <a:cs typeface="Cambria"/>
              </a:rPr>
              <a:t>-­‐</a:t>
            </a:r>
            <a:r>
              <a:rPr sz="1200" spc="-5" dirty="0">
                <a:latin typeface="+mn-lt"/>
                <a:cs typeface="Cambria"/>
              </a:rPr>
              <a:t> Bilderbücher (Zwergenschule, Rotkäppchen,</a:t>
            </a:r>
            <a:r>
              <a:rPr sz="1200" spc="36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Grüffelo...)</a:t>
            </a:r>
            <a:endParaRPr sz="12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+mn-lt"/>
                <a:cs typeface="Cambria"/>
              </a:rPr>
              <a:t>-­‐</a:t>
            </a:r>
            <a:r>
              <a:rPr sz="1200" spc="-9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Wandertag, Waldspaziergang mit Förster</a:t>
            </a:r>
            <a:endParaRPr sz="12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+mn-lt"/>
                <a:cs typeface="Cambria"/>
              </a:rPr>
              <a:t>-­‐</a:t>
            </a:r>
            <a:r>
              <a:rPr sz="1200" spc="-14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Spiele </a:t>
            </a:r>
            <a:r>
              <a:rPr sz="1200" spc="5" dirty="0">
                <a:latin typeface="+mn-lt"/>
                <a:cs typeface="Cambria"/>
              </a:rPr>
              <a:t>im</a:t>
            </a:r>
            <a:r>
              <a:rPr sz="1200" spc="-9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Wald</a:t>
            </a:r>
            <a:endParaRPr sz="1200" dirty="0">
              <a:latin typeface="+mn-lt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69852" y="4648200"/>
            <a:ext cx="6291732" cy="21600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40" name="object 40"/>
          <p:cNvSpPr txBox="1"/>
          <p:nvPr/>
        </p:nvSpPr>
        <p:spPr>
          <a:xfrm>
            <a:off x="2567238" y="5467512"/>
            <a:ext cx="1031437" cy="656805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400" b="1" spc="-5" dirty="0">
                <a:latin typeface="Cambria"/>
                <a:cs typeface="Cambria"/>
              </a:rPr>
              <a:t>Soziale und emotionale</a:t>
            </a:r>
            <a:r>
              <a:rPr sz="1400" b="1" spc="-14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Aspekte</a:t>
            </a:r>
            <a:endParaRPr sz="1400" dirty="0">
              <a:latin typeface="Cambria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42666" y="5118363"/>
            <a:ext cx="2582146" cy="1638292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+mn-lt"/>
                <a:cs typeface="Cambria"/>
              </a:rPr>
              <a:t>-­‐</a:t>
            </a:r>
            <a:r>
              <a:rPr sz="726" spc="9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Baumpflanzaktion</a:t>
            </a:r>
            <a:endParaRPr sz="12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+mn-lt"/>
                <a:cs typeface="Cambria"/>
              </a:rPr>
              <a:t>-­‐</a:t>
            </a:r>
            <a:r>
              <a:rPr sz="1200" spc="14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Waldführung mit </a:t>
            </a:r>
            <a:r>
              <a:rPr sz="1200" spc="-9" dirty="0">
                <a:latin typeface="+mn-lt"/>
                <a:cs typeface="Cambria"/>
              </a:rPr>
              <a:t>verbundenen</a:t>
            </a:r>
            <a:r>
              <a:rPr sz="1200" spc="32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Augen</a:t>
            </a:r>
            <a:endParaRPr sz="12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+mn-lt"/>
                <a:cs typeface="Cambria"/>
              </a:rPr>
              <a:t>-­‐</a:t>
            </a:r>
            <a:r>
              <a:rPr sz="1200" spc="9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Müll</a:t>
            </a:r>
            <a:r>
              <a:rPr sz="1200" spc="-9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sammeln</a:t>
            </a:r>
            <a:endParaRPr sz="12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+mn-lt"/>
                <a:cs typeface="Cambria"/>
              </a:rPr>
              <a:t>-­‐</a:t>
            </a:r>
            <a:r>
              <a:rPr sz="1200" spc="-27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Baumpatenschaft</a:t>
            </a:r>
            <a:endParaRPr sz="12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+mn-lt"/>
                <a:cs typeface="Cambria"/>
              </a:rPr>
              <a:t>-­‐</a:t>
            </a:r>
            <a:r>
              <a:rPr sz="1200" spc="-36" dirty="0">
                <a:latin typeface="+mn-lt"/>
                <a:cs typeface="Cambria"/>
              </a:rPr>
              <a:t> </a:t>
            </a:r>
            <a:r>
              <a:rPr sz="1200" spc="-5" dirty="0">
                <a:latin typeface="+mn-lt"/>
                <a:cs typeface="Cambria"/>
              </a:rPr>
              <a:t>Waldjugendspiele</a:t>
            </a:r>
            <a:endParaRPr sz="1200" dirty="0">
              <a:latin typeface="+mn-lt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0267" y="5219131"/>
            <a:ext cx="4319509" cy="153396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sz="1100" dirty="0">
                <a:latin typeface="+mn-lt"/>
                <a:cs typeface="Cambria"/>
              </a:rPr>
              <a:t>Bau einer </a:t>
            </a:r>
            <a:r>
              <a:rPr sz="1100" spc="-5" dirty="0">
                <a:latin typeface="+mn-lt"/>
                <a:cs typeface="Cambria"/>
              </a:rPr>
              <a:t>Waldhütte aus</a:t>
            </a:r>
            <a:r>
              <a:rPr sz="1100" spc="-23" dirty="0">
                <a:latin typeface="+mn-lt"/>
                <a:cs typeface="Cambria"/>
              </a:rPr>
              <a:t> </a:t>
            </a:r>
            <a:r>
              <a:rPr sz="1100" spc="-5" dirty="0">
                <a:latin typeface="+mn-lt"/>
                <a:cs typeface="Cambria"/>
              </a:rPr>
              <a:t>Ästen</a:t>
            </a:r>
            <a:endParaRPr sz="11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 smtClean="0">
                <a:latin typeface="+mn-lt"/>
                <a:cs typeface="Cambria"/>
              </a:rPr>
              <a:t>-­‐</a:t>
            </a:r>
            <a:r>
              <a:rPr sz="1100" spc="-14" dirty="0" smtClean="0">
                <a:latin typeface="+mn-lt"/>
                <a:cs typeface="Cambria"/>
              </a:rPr>
              <a:t> </a:t>
            </a:r>
            <a:r>
              <a:rPr sz="1100" spc="-5" dirty="0">
                <a:latin typeface="+mn-lt"/>
                <a:cs typeface="Cambria"/>
              </a:rPr>
              <a:t>Waldmandala</a:t>
            </a:r>
            <a:r>
              <a:rPr sz="1100" spc="9" dirty="0">
                <a:latin typeface="+mn-lt"/>
                <a:cs typeface="Cambria"/>
              </a:rPr>
              <a:t> </a:t>
            </a:r>
            <a:r>
              <a:rPr sz="1100" spc="-9" dirty="0">
                <a:latin typeface="+mn-lt"/>
                <a:cs typeface="Cambria"/>
              </a:rPr>
              <a:t>anlegen</a:t>
            </a:r>
            <a:endParaRPr sz="11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+mn-lt"/>
                <a:cs typeface="Cambria"/>
              </a:rPr>
              <a:t>-­‐</a:t>
            </a:r>
            <a:r>
              <a:rPr sz="1100" spc="-14" dirty="0">
                <a:latin typeface="+mn-lt"/>
                <a:cs typeface="Cambria"/>
              </a:rPr>
              <a:t> </a:t>
            </a:r>
            <a:r>
              <a:rPr sz="1100" spc="-32" dirty="0">
                <a:latin typeface="+mn-lt"/>
                <a:cs typeface="Cambria"/>
              </a:rPr>
              <a:t>Barfuß-­‐Parcours </a:t>
            </a:r>
            <a:r>
              <a:rPr sz="1100" spc="-5" dirty="0">
                <a:latin typeface="+mn-lt"/>
                <a:cs typeface="Cambria"/>
              </a:rPr>
              <a:t>selbst</a:t>
            </a:r>
            <a:r>
              <a:rPr sz="1100" spc="23" dirty="0">
                <a:latin typeface="+mn-lt"/>
                <a:cs typeface="Cambria"/>
              </a:rPr>
              <a:t> </a:t>
            </a:r>
            <a:r>
              <a:rPr sz="1100" spc="-5" dirty="0">
                <a:latin typeface="+mn-lt"/>
                <a:cs typeface="Cambria"/>
              </a:rPr>
              <a:t>gestalten</a:t>
            </a:r>
            <a:endParaRPr sz="11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+mn-lt"/>
                <a:cs typeface="Cambria"/>
              </a:rPr>
              <a:t>-­‐</a:t>
            </a:r>
            <a:r>
              <a:rPr sz="1100" spc="-18" dirty="0">
                <a:latin typeface="+mn-lt"/>
                <a:cs typeface="Cambria"/>
              </a:rPr>
              <a:t> </a:t>
            </a:r>
            <a:r>
              <a:rPr sz="1100" spc="-5" dirty="0">
                <a:latin typeface="+mn-lt"/>
                <a:cs typeface="Cambria"/>
              </a:rPr>
              <a:t>zugewiesenes Waldstück</a:t>
            </a:r>
            <a:r>
              <a:rPr sz="1100" spc="9" dirty="0">
                <a:latin typeface="+mn-lt"/>
                <a:cs typeface="Cambria"/>
              </a:rPr>
              <a:t> </a:t>
            </a:r>
            <a:r>
              <a:rPr sz="1100" spc="-5" dirty="0">
                <a:latin typeface="+mn-lt"/>
                <a:cs typeface="Cambria"/>
              </a:rPr>
              <a:t>pflegen</a:t>
            </a:r>
            <a:endParaRPr sz="11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+mn-lt"/>
                <a:cs typeface="Cambria"/>
              </a:rPr>
              <a:t>-­‐</a:t>
            </a:r>
            <a:r>
              <a:rPr sz="1100" spc="-14" dirty="0">
                <a:latin typeface="+mn-lt"/>
                <a:cs typeface="Cambria"/>
              </a:rPr>
              <a:t> </a:t>
            </a:r>
            <a:r>
              <a:rPr sz="1100" spc="-5" dirty="0">
                <a:latin typeface="+mn-lt"/>
                <a:cs typeface="Cambria"/>
              </a:rPr>
              <a:t>Tiere </a:t>
            </a:r>
            <a:r>
              <a:rPr sz="1100" spc="-9" dirty="0">
                <a:latin typeface="+mn-lt"/>
                <a:cs typeface="Cambria"/>
              </a:rPr>
              <a:t>im </a:t>
            </a:r>
            <a:r>
              <a:rPr sz="1100" spc="-5" dirty="0">
                <a:latin typeface="+mn-lt"/>
                <a:cs typeface="Cambria"/>
              </a:rPr>
              <a:t>Wald</a:t>
            </a:r>
            <a:r>
              <a:rPr sz="1100" spc="23" dirty="0">
                <a:latin typeface="+mn-lt"/>
                <a:cs typeface="Cambria"/>
              </a:rPr>
              <a:t> </a:t>
            </a:r>
            <a:r>
              <a:rPr sz="1100" spc="-5" dirty="0">
                <a:latin typeface="+mn-lt"/>
                <a:cs typeface="Cambria"/>
              </a:rPr>
              <a:t>beobachten</a:t>
            </a:r>
            <a:endParaRPr sz="11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 smtClean="0">
                <a:latin typeface="+mn-lt"/>
                <a:cs typeface="Cambria"/>
              </a:rPr>
              <a:t>-­-­‐</a:t>
            </a:r>
            <a:r>
              <a:rPr lang="de-DE" sz="1100" dirty="0" smtClean="0">
                <a:latin typeface="+mn-lt"/>
                <a:cs typeface="Cambria"/>
              </a:rPr>
              <a:t> </a:t>
            </a:r>
            <a:r>
              <a:rPr sz="1100" spc="-5" dirty="0" smtClean="0">
                <a:latin typeface="+mn-lt"/>
                <a:cs typeface="Cambria"/>
              </a:rPr>
              <a:t>Spendensammlung</a:t>
            </a:r>
            <a:r>
              <a:rPr sz="1100" spc="-5" dirty="0" smtClean="0">
                <a:latin typeface="+mn-lt"/>
                <a:cs typeface="Cambria"/>
              </a:rPr>
              <a:t> </a:t>
            </a:r>
            <a:r>
              <a:rPr sz="1100" spc="-5" dirty="0">
                <a:latin typeface="+mn-lt"/>
                <a:cs typeface="Cambria"/>
              </a:rPr>
              <a:t>zur Erhaltung </a:t>
            </a:r>
            <a:r>
              <a:rPr sz="1100" spc="-9" dirty="0">
                <a:latin typeface="+mn-lt"/>
                <a:cs typeface="Cambria"/>
              </a:rPr>
              <a:t>des  </a:t>
            </a:r>
            <a:r>
              <a:rPr sz="1100" spc="-32" dirty="0">
                <a:latin typeface="+mn-lt"/>
                <a:cs typeface="Cambria"/>
              </a:rPr>
              <a:t>(Regen-­‐)Waldes</a:t>
            </a:r>
            <a:endParaRPr sz="1100" dirty="0">
              <a:latin typeface="+mn-lt"/>
              <a:cs typeface="Cambria"/>
            </a:endParaRPr>
          </a:p>
        </p:txBody>
      </p:sp>
      <p:sp>
        <p:nvSpPr>
          <p:cNvPr id="43" name="object 30"/>
          <p:cNvSpPr/>
          <p:nvPr/>
        </p:nvSpPr>
        <p:spPr>
          <a:xfrm>
            <a:off x="297699" y="510251"/>
            <a:ext cx="5480724" cy="1170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1100" spc="-163" dirty="0">
                <a:latin typeface="Cambria"/>
                <a:cs typeface="Cambria"/>
              </a:rPr>
              <a:t>-­‐</a:t>
            </a:r>
            <a:r>
              <a:rPr lang="de-DE" sz="1100" spc="-9" dirty="0">
                <a:latin typeface="Cambria"/>
                <a:cs typeface="Cambria"/>
              </a:rPr>
              <a:t> </a:t>
            </a:r>
            <a:r>
              <a:rPr lang="de-DE" sz="1100" spc="-5" dirty="0">
                <a:latin typeface="+mn-lt"/>
                <a:cs typeface="Cambria"/>
              </a:rPr>
              <a:t>Unterscheidung der Baumarten, Steckbriefe</a:t>
            </a:r>
            <a:r>
              <a:rPr lang="de-DE" sz="1100" spc="5" dirty="0">
                <a:latin typeface="+mn-lt"/>
                <a:cs typeface="Cambria"/>
              </a:rPr>
              <a:t> </a:t>
            </a:r>
            <a:r>
              <a:rPr lang="de-DE" sz="1100" spc="-5" dirty="0">
                <a:latin typeface="+mn-lt"/>
                <a:cs typeface="Cambria"/>
              </a:rPr>
              <a:t>anlegen</a:t>
            </a:r>
            <a:endParaRPr lang="de-DE" sz="11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lang="de-DE" sz="1100" spc="-163" dirty="0">
                <a:latin typeface="+mn-lt"/>
                <a:cs typeface="Cambria"/>
              </a:rPr>
              <a:t>-­‐</a:t>
            </a:r>
            <a:r>
              <a:rPr lang="de-DE" sz="1100" dirty="0">
                <a:latin typeface="+mn-lt"/>
                <a:cs typeface="Cambria"/>
              </a:rPr>
              <a:t> </a:t>
            </a:r>
            <a:r>
              <a:rPr lang="de-DE" sz="1100" spc="-5" dirty="0">
                <a:latin typeface="+mn-lt"/>
                <a:cs typeface="Cambria"/>
              </a:rPr>
              <a:t>Bestimmung der verschiedenen </a:t>
            </a:r>
            <a:r>
              <a:rPr lang="de-DE" sz="1100" spc="-64" dirty="0">
                <a:latin typeface="+mn-lt"/>
                <a:cs typeface="Cambria"/>
              </a:rPr>
              <a:t>Boden-­‐ </a:t>
            </a:r>
            <a:r>
              <a:rPr lang="de-DE" sz="1100" spc="-5" dirty="0">
                <a:latin typeface="+mn-lt"/>
                <a:cs typeface="Cambria"/>
              </a:rPr>
              <a:t>bzw.</a:t>
            </a:r>
            <a:r>
              <a:rPr lang="de-DE" sz="1100" spc="27" dirty="0">
                <a:latin typeface="+mn-lt"/>
                <a:cs typeface="Cambria"/>
              </a:rPr>
              <a:t> </a:t>
            </a:r>
            <a:r>
              <a:rPr lang="de-DE" sz="1100" spc="-5" dirty="0">
                <a:latin typeface="+mn-lt"/>
                <a:cs typeface="Cambria"/>
              </a:rPr>
              <a:t>Vegetationsschichten</a:t>
            </a:r>
            <a:endParaRPr lang="de-DE" sz="11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lang="de-DE" sz="1100" spc="-163" dirty="0">
                <a:latin typeface="+mn-lt"/>
                <a:cs typeface="Cambria"/>
              </a:rPr>
              <a:t>-­‐</a:t>
            </a:r>
            <a:r>
              <a:rPr lang="de-DE" sz="1100" spc="-14" dirty="0">
                <a:latin typeface="+mn-lt"/>
                <a:cs typeface="Cambria"/>
              </a:rPr>
              <a:t> </a:t>
            </a:r>
            <a:r>
              <a:rPr lang="de-DE" sz="1100" spc="-5" dirty="0">
                <a:latin typeface="+mn-lt"/>
                <a:cs typeface="Cambria"/>
              </a:rPr>
              <a:t>Nahrungskreisläufe</a:t>
            </a:r>
            <a:r>
              <a:rPr lang="de-DE" sz="1100" spc="9" dirty="0">
                <a:latin typeface="+mn-lt"/>
                <a:cs typeface="Cambria"/>
              </a:rPr>
              <a:t> </a:t>
            </a:r>
            <a:r>
              <a:rPr lang="de-DE" sz="1100" spc="-5" dirty="0">
                <a:latin typeface="+mn-lt"/>
                <a:cs typeface="Cambria"/>
              </a:rPr>
              <a:t>darstellen</a:t>
            </a:r>
            <a:endParaRPr lang="de-DE" sz="1100" dirty="0">
              <a:latin typeface="+mn-lt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lang="de-DE" sz="1100" spc="-163" dirty="0">
                <a:latin typeface="+mn-lt"/>
                <a:cs typeface="Cambria"/>
              </a:rPr>
              <a:t>-­‐</a:t>
            </a:r>
            <a:r>
              <a:rPr lang="de-DE" sz="1100" spc="-14" dirty="0">
                <a:latin typeface="+mn-lt"/>
                <a:cs typeface="Cambria"/>
              </a:rPr>
              <a:t> </a:t>
            </a:r>
            <a:r>
              <a:rPr lang="de-DE" sz="1100" spc="-5" dirty="0">
                <a:latin typeface="+mn-lt"/>
                <a:cs typeface="Cambria"/>
              </a:rPr>
              <a:t>Funktionen des Waldes</a:t>
            </a:r>
            <a:r>
              <a:rPr lang="de-DE" sz="1100" spc="9" dirty="0">
                <a:latin typeface="+mn-lt"/>
                <a:cs typeface="Cambria"/>
              </a:rPr>
              <a:t> </a:t>
            </a:r>
            <a:r>
              <a:rPr lang="de-DE" sz="1100" spc="-5" dirty="0">
                <a:latin typeface="+mn-lt"/>
                <a:cs typeface="Cambria"/>
              </a:rPr>
              <a:t>erkennen</a:t>
            </a:r>
            <a:endParaRPr lang="de-DE" sz="1100" dirty="0">
              <a:latin typeface="+mn-lt"/>
              <a:cs typeface="Cambria"/>
            </a:endParaRPr>
          </a:p>
          <a:p>
            <a:endParaRPr sz="2178" dirty="0"/>
          </a:p>
        </p:txBody>
      </p:sp>
      <p:sp>
        <p:nvSpPr>
          <p:cNvPr id="31" name="object 31"/>
          <p:cNvSpPr txBox="1"/>
          <p:nvPr/>
        </p:nvSpPr>
        <p:spPr>
          <a:xfrm>
            <a:off x="4862173" y="805791"/>
            <a:ext cx="916250" cy="502917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>
                <a:latin typeface="Cambria"/>
                <a:cs typeface="Cambria"/>
              </a:rPr>
              <a:t>Kognitive</a:t>
            </a:r>
            <a:r>
              <a:rPr sz="1600" b="1" spc="-27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Aspekte</a:t>
            </a:r>
            <a:endParaRPr sz="1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77765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6895" y="1795248"/>
            <a:ext cx="1087730" cy="44136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2800" b="1" spc="-5" dirty="0">
                <a:latin typeface="+mn-lt"/>
                <a:cs typeface="Cambria"/>
              </a:rPr>
              <a:t>W</a:t>
            </a:r>
            <a:r>
              <a:rPr sz="2800" b="1" spc="-9" dirty="0">
                <a:latin typeface="+mn-lt"/>
                <a:cs typeface="Cambria"/>
              </a:rPr>
              <a:t>a</a:t>
            </a:r>
            <a:r>
              <a:rPr sz="2800" b="1" spc="-5" dirty="0">
                <a:latin typeface="+mn-lt"/>
                <a:cs typeface="Cambria"/>
              </a:rPr>
              <a:t>ld</a:t>
            </a:r>
            <a:endParaRPr sz="2800" dirty="0">
              <a:latin typeface="+mn-lt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089" y="1749741"/>
            <a:ext cx="4389062" cy="3323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4" name="object 4"/>
          <p:cNvSpPr txBox="1"/>
          <p:nvPr/>
        </p:nvSpPr>
        <p:spPr>
          <a:xfrm>
            <a:off x="3913178" y="1686550"/>
            <a:ext cx="1730375" cy="17975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100" b="1" spc="-5" dirty="0" smtClean="0">
                <a:latin typeface="Cambria"/>
                <a:cs typeface="Cambria"/>
              </a:rPr>
              <a:t>Technisch</a:t>
            </a:r>
            <a:r>
              <a:rPr lang="de-DE" sz="1100" b="1" spc="-5" dirty="0" smtClean="0">
                <a:latin typeface="Cambria"/>
                <a:cs typeface="Cambria"/>
              </a:rPr>
              <a:t>e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0267" y="1676223"/>
            <a:ext cx="4207353" cy="37980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1600" spc="-163" dirty="0" smtClean="0">
                <a:latin typeface="Cambria"/>
                <a:cs typeface="Cambria"/>
              </a:rPr>
              <a:t>-</a:t>
            </a:r>
            <a:r>
              <a:rPr sz="1200" spc="-5" dirty="0" smtClean="0">
                <a:latin typeface="Cambria"/>
                <a:cs typeface="Cambria"/>
              </a:rPr>
              <a:t>Maschinen</a:t>
            </a:r>
            <a:r>
              <a:rPr sz="1200" spc="-5" dirty="0" smtClean="0">
                <a:latin typeface="Cambria"/>
                <a:cs typeface="Cambria"/>
              </a:rPr>
              <a:t> </a:t>
            </a:r>
            <a:r>
              <a:rPr sz="1200" spc="-9" dirty="0">
                <a:latin typeface="Cambria"/>
                <a:cs typeface="Cambria"/>
              </a:rPr>
              <a:t>zum</a:t>
            </a:r>
            <a:r>
              <a:rPr sz="1200" spc="18" dirty="0">
                <a:latin typeface="Cambria"/>
                <a:cs typeface="Cambria"/>
              </a:rPr>
              <a:t> </a:t>
            </a:r>
            <a:r>
              <a:rPr sz="1200" spc="-9" dirty="0" smtClean="0">
                <a:latin typeface="Cambria"/>
                <a:cs typeface="Cambria"/>
              </a:rPr>
              <a:t>Holzabbau</a:t>
            </a:r>
            <a:r>
              <a:rPr lang="de-DE" sz="1200" dirty="0" smtClean="0">
                <a:latin typeface="Cambria"/>
                <a:cs typeface="Cambria"/>
              </a:rPr>
              <a:t>, </a:t>
            </a:r>
            <a:r>
              <a:rPr sz="1200" spc="-5" dirty="0" smtClean="0">
                <a:latin typeface="Cambria"/>
                <a:cs typeface="Cambria"/>
              </a:rPr>
              <a:t>Holzverarbeitung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577153" y="3021265"/>
            <a:ext cx="5395909" cy="13200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10" name="object 10"/>
          <p:cNvSpPr txBox="1"/>
          <p:nvPr/>
        </p:nvSpPr>
        <p:spPr>
          <a:xfrm>
            <a:off x="6652939" y="3191103"/>
            <a:ext cx="3042011" cy="195140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00" b="1" spc="-5" dirty="0" smtClean="0">
                <a:latin typeface="Cambria"/>
                <a:cs typeface="Cambria"/>
              </a:rPr>
              <a:t>Geografische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52939" y="3406870"/>
            <a:ext cx="4243661" cy="77222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sz="1100" spc="-5" dirty="0" smtClean="0">
                <a:latin typeface="Cambria"/>
                <a:cs typeface="Cambria"/>
              </a:rPr>
              <a:t>Regenwald</a:t>
            </a:r>
            <a:r>
              <a:rPr lang="de-DE" sz="1100" dirty="0" smtClean="0">
                <a:latin typeface="Cambria"/>
                <a:cs typeface="Cambria"/>
              </a:rPr>
              <a:t>, </a:t>
            </a:r>
            <a:r>
              <a:rPr sz="1100" spc="-5" dirty="0" smtClean="0">
                <a:latin typeface="Cambria"/>
                <a:cs typeface="Cambria"/>
              </a:rPr>
              <a:t>Klimazonen</a:t>
            </a:r>
            <a:r>
              <a:rPr lang="de-DE" sz="1100" dirty="0" smtClean="0">
                <a:latin typeface="Cambria"/>
                <a:cs typeface="Cambria"/>
              </a:rPr>
              <a:t>, </a:t>
            </a:r>
            <a:r>
              <a:rPr sz="1100" spc="-5" dirty="0" smtClean="0">
                <a:latin typeface="Cambria"/>
                <a:cs typeface="Cambria"/>
              </a:rPr>
              <a:t>Wachstumszonen</a:t>
            </a:r>
            <a:r>
              <a:rPr sz="1100" spc="-5" dirty="0">
                <a:latin typeface="Cambria"/>
                <a:cs typeface="Cambria"/>
              </a:rPr>
              <a:t>,</a:t>
            </a:r>
            <a:r>
              <a:rPr sz="1100" spc="18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Baumgrenze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9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Verteilung der Länder </a:t>
            </a:r>
            <a:r>
              <a:rPr sz="1100" dirty="0">
                <a:latin typeface="Cambria"/>
                <a:cs typeface="Cambria"/>
              </a:rPr>
              <a:t>in </a:t>
            </a:r>
            <a:r>
              <a:rPr sz="1100" spc="-5" dirty="0">
                <a:latin typeface="Cambria"/>
                <a:cs typeface="Cambria"/>
              </a:rPr>
              <a:t>Deutschland bzw. auf der</a:t>
            </a:r>
            <a:r>
              <a:rPr sz="1100" spc="36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Erde</a:t>
            </a: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große, zusammenhängende</a:t>
            </a:r>
            <a:r>
              <a:rPr sz="1100" spc="32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Waldgebiete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65553" y="2343923"/>
            <a:ext cx="2678461" cy="16127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13" name="object 13"/>
          <p:cNvSpPr txBox="1"/>
          <p:nvPr/>
        </p:nvSpPr>
        <p:spPr>
          <a:xfrm>
            <a:off x="3931813" y="2484024"/>
            <a:ext cx="1849706" cy="195140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00" b="1" spc="-5" dirty="0">
                <a:latin typeface="Cambria"/>
                <a:cs typeface="Cambria"/>
              </a:rPr>
              <a:t>Naturwissenschaftliche</a:t>
            </a:r>
            <a:r>
              <a:rPr sz="1100" b="1" spc="-9" dirty="0">
                <a:latin typeface="Cambria"/>
                <a:cs typeface="Cambria"/>
              </a:rPr>
              <a:t> 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60833" y="2689903"/>
            <a:ext cx="2662841" cy="124869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9" dirty="0">
                <a:latin typeface="Cambria"/>
                <a:cs typeface="Cambria"/>
              </a:rPr>
              <a:t> </a:t>
            </a:r>
            <a:r>
              <a:rPr sz="1100" spc="-27" dirty="0">
                <a:latin typeface="Cambria"/>
                <a:cs typeface="Cambria"/>
              </a:rPr>
              <a:t>Nahrungsketten/-­‐netze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Vegetationsschichten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8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Artenvielfalt (Pflanzen und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Tiere)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Kreislauf des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Lebens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Wald als</a:t>
            </a:r>
            <a:r>
              <a:rPr sz="1100" spc="18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Sauerstofflieferant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4622" y="2068570"/>
            <a:ext cx="3591743" cy="11036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16" name="object 16"/>
          <p:cNvSpPr txBox="1"/>
          <p:nvPr/>
        </p:nvSpPr>
        <p:spPr>
          <a:xfrm>
            <a:off x="2110696" y="2153349"/>
            <a:ext cx="1944520" cy="17975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100" b="1" spc="-5" dirty="0">
                <a:latin typeface="Cambria"/>
                <a:cs typeface="Cambria"/>
              </a:rPr>
              <a:t>Historische</a:t>
            </a:r>
            <a:r>
              <a:rPr sz="1100" b="1" spc="-9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Perspektive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0699" y="2343923"/>
            <a:ext cx="3524652" cy="73759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sz="1050" spc="-5" dirty="0">
                <a:latin typeface="Cambria"/>
                <a:cs typeface="Cambria"/>
              </a:rPr>
              <a:t>Holzabbau früher und</a:t>
            </a:r>
            <a:r>
              <a:rPr sz="1050" dirty="0">
                <a:latin typeface="Cambria"/>
                <a:cs typeface="Cambria"/>
              </a:rPr>
              <a:t> heute</a:t>
            </a:r>
          </a:p>
          <a:p>
            <a:pPr marL="11527">
              <a:lnSpc>
                <a:spcPct val="150000"/>
              </a:lnSpc>
            </a:pPr>
            <a:r>
              <a:rPr sz="1050" spc="-163" dirty="0">
                <a:latin typeface="Cambria"/>
                <a:cs typeface="Cambria"/>
              </a:rPr>
              <a:t>-­‐</a:t>
            </a:r>
            <a:r>
              <a:rPr sz="1050" spc="-9" dirty="0">
                <a:latin typeface="Cambria"/>
                <a:cs typeface="Cambria"/>
              </a:rPr>
              <a:t> </a:t>
            </a:r>
            <a:r>
              <a:rPr sz="1050" spc="-5" dirty="0">
                <a:latin typeface="Cambria"/>
                <a:cs typeface="Cambria"/>
              </a:rPr>
              <a:t>Waldzerstörung (z.B. Skilifte,</a:t>
            </a:r>
            <a:r>
              <a:rPr sz="1050" spc="5" dirty="0">
                <a:latin typeface="Cambria"/>
                <a:cs typeface="Cambria"/>
              </a:rPr>
              <a:t> </a:t>
            </a:r>
            <a:r>
              <a:rPr sz="1050" spc="-5" dirty="0">
                <a:latin typeface="Cambria"/>
                <a:cs typeface="Cambria"/>
              </a:rPr>
              <a:t>Straßen)</a:t>
            </a:r>
            <a:endParaRPr sz="105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050" spc="-163" dirty="0">
                <a:latin typeface="Cambria"/>
                <a:cs typeface="Cambria"/>
              </a:rPr>
              <a:t>-­‐</a:t>
            </a:r>
            <a:r>
              <a:rPr sz="1050" spc="-14" dirty="0">
                <a:latin typeface="Cambria"/>
                <a:cs typeface="Cambria"/>
              </a:rPr>
              <a:t> </a:t>
            </a:r>
            <a:r>
              <a:rPr sz="1050" spc="-5" dirty="0">
                <a:latin typeface="Cambria"/>
                <a:cs typeface="Cambria"/>
              </a:rPr>
              <a:t>Waldbelastung/Waldsterben </a:t>
            </a:r>
            <a:r>
              <a:rPr sz="1050" dirty="0">
                <a:latin typeface="Cambria"/>
                <a:cs typeface="Cambria"/>
              </a:rPr>
              <a:t>durch</a:t>
            </a:r>
            <a:r>
              <a:rPr sz="1050" spc="18" dirty="0">
                <a:latin typeface="Cambria"/>
                <a:cs typeface="Cambria"/>
              </a:rPr>
              <a:t> </a:t>
            </a:r>
            <a:r>
              <a:rPr sz="1050" spc="-5" dirty="0">
                <a:latin typeface="Cambria"/>
                <a:cs typeface="Cambria"/>
              </a:rPr>
              <a:t>Umwelteinflüsse</a:t>
            </a:r>
            <a:endParaRPr sz="1050" dirty="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2602" y="3166240"/>
            <a:ext cx="3583763" cy="8442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19" name="object 19"/>
          <p:cNvSpPr txBox="1"/>
          <p:nvPr/>
        </p:nvSpPr>
        <p:spPr>
          <a:xfrm>
            <a:off x="2839113" y="3193965"/>
            <a:ext cx="1206201" cy="17975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100" b="1" spc="-5" dirty="0">
                <a:latin typeface="Cambria"/>
                <a:cs typeface="Cambria"/>
              </a:rPr>
              <a:t>Wirtschaftliche</a:t>
            </a:r>
            <a:r>
              <a:rPr sz="1100" b="1" spc="-14" dirty="0">
                <a:latin typeface="Cambria"/>
                <a:cs typeface="Cambria"/>
              </a:rPr>
              <a:t> 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1274" y="3261138"/>
            <a:ext cx="4328692" cy="74913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1400" spc="-163" dirty="0" smtClean="0">
                <a:latin typeface="Cambria"/>
                <a:cs typeface="Cambria"/>
              </a:rPr>
              <a:t>-­</a:t>
            </a:r>
            <a:r>
              <a:rPr sz="900" spc="-5" dirty="0" smtClean="0">
                <a:latin typeface="Cambria"/>
                <a:cs typeface="Cambria"/>
              </a:rPr>
              <a:t>Papierherstellun</a:t>
            </a:r>
            <a:r>
              <a:rPr lang="de-DE" sz="900" spc="-5" dirty="0" smtClean="0">
                <a:latin typeface="Cambria"/>
                <a:cs typeface="Cambria"/>
              </a:rPr>
              <a:t>g, </a:t>
            </a:r>
            <a:r>
              <a:rPr sz="900" spc="-5" dirty="0" smtClean="0">
                <a:latin typeface="Cambria"/>
                <a:cs typeface="Cambria"/>
              </a:rPr>
              <a:t>Holzgewinnung</a:t>
            </a:r>
            <a:r>
              <a:rPr sz="900" spc="5" dirty="0" smtClean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(Forstwirtschaft)</a:t>
            </a:r>
            <a:endParaRPr sz="9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900" spc="-163" dirty="0">
                <a:latin typeface="Cambria"/>
                <a:cs typeface="Cambria"/>
              </a:rPr>
              <a:t>-­‐</a:t>
            </a:r>
            <a:r>
              <a:rPr sz="900" spc="-14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Anbau verdrängt Wald (z.B.</a:t>
            </a:r>
            <a:r>
              <a:rPr sz="900" spc="18" dirty="0">
                <a:latin typeface="Cambria"/>
                <a:cs typeface="Cambria"/>
              </a:rPr>
              <a:t> </a:t>
            </a:r>
            <a:r>
              <a:rPr sz="900" spc="-5" dirty="0" smtClean="0">
                <a:latin typeface="Cambria"/>
                <a:cs typeface="Cambria"/>
              </a:rPr>
              <a:t>Palmöl</a:t>
            </a:r>
            <a:r>
              <a:rPr sz="900" spc="-5" dirty="0" smtClean="0">
                <a:latin typeface="Cambria"/>
                <a:cs typeface="Cambria"/>
              </a:rPr>
              <a:t>)</a:t>
            </a:r>
            <a:r>
              <a:rPr lang="de-DE" sz="900" dirty="0" smtClean="0">
                <a:latin typeface="Cambria"/>
                <a:cs typeface="Cambria"/>
              </a:rPr>
              <a:t>, </a:t>
            </a:r>
            <a:r>
              <a:rPr sz="900" spc="-5" dirty="0" smtClean="0">
                <a:latin typeface="Cambria"/>
                <a:cs typeface="Cambria"/>
              </a:rPr>
              <a:t>Tourismus</a:t>
            </a:r>
            <a:r>
              <a:rPr sz="900" spc="-5" dirty="0" smtClean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(z.B.</a:t>
            </a:r>
            <a:r>
              <a:rPr sz="900" spc="5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Waldwipfelpfad)</a:t>
            </a:r>
            <a:endParaRPr sz="9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900" spc="-163" dirty="0">
                <a:latin typeface="Cambria"/>
                <a:cs typeface="Cambria"/>
              </a:rPr>
              <a:t>-­‐</a:t>
            </a:r>
            <a:r>
              <a:rPr sz="900" spc="-14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Jagd, Ernährung,</a:t>
            </a:r>
            <a:r>
              <a:rPr sz="900" spc="14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Pilze</a:t>
            </a:r>
          </a:p>
        </p:txBody>
      </p:sp>
      <p:sp>
        <p:nvSpPr>
          <p:cNvPr id="21" name="object 21"/>
          <p:cNvSpPr/>
          <p:nvPr/>
        </p:nvSpPr>
        <p:spPr>
          <a:xfrm>
            <a:off x="169853" y="4064373"/>
            <a:ext cx="4128026" cy="9480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22" name="object 22"/>
          <p:cNvSpPr txBox="1"/>
          <p:nvPr/>
        </p:nvSpPr>
        <p:spPr>
          <a:xfrm>
            <a:off x="3332920" y="4076184"/>
            <a:ext cx="1001946" cy="195140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00" b="1" spc="-5" dirty="0" smtClean="0">
                <a:latin typeface="Cambria"/>
                <a:cs typeface="Cambria"/>
              </a:rPr>
              <a:t>Ästhetische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291" y="4085361"/>
            <a:ext cx="3795323" cy="102184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 smtClean="0">
                <a:latin typeface="Cambria"/>
                <a:cs typeface="Cambria"/>
              </a:rPr>
              <a:t>-­‐</a:t>
            </a:r>
            <a:endParaRPr lang="de-DE" sz="726" spc="-163" dirty="0" smtClean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4" dirty="0" smtClean="0">
                <a:latin typeface="Cambria"/>
                <a:cs typeface="Cambria"/>
              </a:rPr>
              <a:t> </a:t>
            </a:r>
            <a:r>
              <a:rPr sz="1200" spc="-5" dirty="0" smtClean="0">
                <a:latin typeface="Cambria"/>
                <a:cs typeface="Cambria"/>
              </a:rPr>
              <a:t>Waldorchester</a:t>
            </a:r>
            <a:r>
              <a:rPr sz="1200" spc="-163" dirty="0" smtClean="0">
                <a:latin typeface="Cambria"/>
                <a:cs typeface="Cambria"/>
              </a:rPr>
              <a:t>-­</a:t>
            </a:r>
            <a:r>
              <a:rPr lang="de-DE" sz="1200" spc="-163" dirty="0" smtClean="0">
                <a:latin typeface="Cambria"/>
                <a:cs typeface="Cambria"/>
              </a:rPr>
              <a:t>: </a:t>
            </a:r>
            <a:r>
              <a:rPr sz="1200" spc="-5" dirty="0" smtClean="0">
                <a:latin typeface="Cambria"/>
                <a:cs typeface="Cambria"/>
              </a:rPr>
              <a:t>Musik</a:t>
            </a:r>
            <a:r>
              <a:rPr sz="1200" spc="-5" dirty="0" smtClean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mit</a:t>
            </a:r>
            <a:r>
              <a:rPr sz="1200" spc="9" dirty="0">
                <a:latin typeface="Cambria"/>
                <a:cs typeface="Cambria"/>
              </a:rPr>
              <a:t> </a:t>
            </a:r>
            <a:r>
              <a:rPr sz="1200" spc="-23" dirty="0">
                <a:latin typeface="Cambria"/>
                <a:cs typeface="Cambria"/>
              </a:rPr>
              <a:t>Holz-­‐/</a:t>
            </a:r>
            <a:r>
              <a:rPr sz="1200" spc="-23" dirty="0" smtClean="0">
                <a:latin typeface="Cambria"/>
                <a:cs typeface="Cambria"/>
              </a:rPr>
              <a:t>Naturinstrumenten</a:t>
            </a:r>
            <a:r>
              <a:rPr lang="de-DE" sz="1200" dirty="0">
                <a:latin typeface="Cambria"/>
                <a:cs typeface="Cambria"/>
              </a:rPr>
              <a:t> </a:t>
            </a:r>
            <a:r>
              <a:rPr sz="1200" spc="-5" dirty="0" smtClean="0">
                <a:latin typeface="Cambria"/>
                <a:cs typeface="Cambria"/>
              </a:rPr>
              <a:t>Erleben </a:t>
            </a:r>
            <a:r>
              <a:rPr sz="1200" spc="-5" dirty="0">
                <a:latin typeface="Cambria"/>
                <a:cs typeface="Cambria"/>
              </a:rPr>
              <a:t>mit allen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 smtClean="0">
                <a:latin typeface="Cambria"/>
                <a:cs typeface="Cambria"/>
              </a:rPr>
              <a:t>Sinnen</a:t>
            </a:r>
            <a:r>
              <a:rPr lang="de-DE" sz="1200" dirty="0" smtClean="0">
                <a:latin typeface="Cambria"/>
                <a:cs typeface="Cambria"/>
              </a:rPr>
              <a:t>, </a:t>
            </a:r>
            <a:r>
              <a:rPr sz="1200" spc="-5" dirty="0" smtClean="0">
                <a:latin typeface="Cambria"/>
                <a:cs typeface="Cambria"/>
              </a:rPr>
              <a:t>Rindenabdruck</a:t>
            </a:r>
            <a:r>
              <a:rPr lang="de-DE" sz="1200" spc="-32" dirty="0">
                <a:latin typeface="Cambria"/>
                <a:cs typeface="Cambria"/>
              </a:rPr>
              <a:t>Barfuß-­‐Parcours</a:t>
            </a:r>
            <a:endParaRPr lang="de-DE"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endParaRPr sz="1200" dirty="0">
              <a:latin typeface="Cambria"/>
              <a:cs typeface="Cambr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352627" y="4162921"/>
            <a:ext cx="2175542" cy="8379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25" name="object 25"/>
          <p:cNvSpPr txBox="1"/>
          <p:nvPr/>
        </p:nvSpPr>
        <p:spPr>
          <a:xfrm>
            <a:off x="4428411" y="4194446"/>
            <a:ext cx="1626326" cy="195140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00" b="1" spc="-5" dirty="0">
                <a:latin typeface="Cambria"/>
                <a:cs typeface="Cambria"/>
              </a:rPr>
              <a:t>Ethische</a:t>
            </a:r>
            <a:r>
              <a:rPr sz="726" b="1" spc="-32" dirty="0">
                <a:latin typeface="Cambria"/>
                <a:cs typeface="Cambria"/>
              </a:rPr>
              <a:t> 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28411" y="4412978"/>
            <a:ext cx="1626326" cy="492401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sz="726" spc="-5" dirty="0">
                <a:latin typeface="Cambria"/>
                <a:cs typeface="Cambria"/>
              </a:rPr>
              <a:t>Waldzerstörung –</a:t>
            </a:r>
            <a:r>
              <a:rPr sz="726" spc="9" dirty="0">
                <a:latin typeface="Cambria"/>
                <a:cs typeface="Cambria"/>
              </a:rPr>
              <a:t> </a:t>
            </a:r>
            <a:r>
              <a:rPr sz="726" spc="-5" dirty="0">
                <a:latin typeface="Cambria"/>
                <a:cs typeface="Cambria"/>
              </a:rPr>
              <a:t>Walderhaltung</a:t>
            </a:r>
            <a:endParaRPr sz="726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9" dirty="0">
                <a:latin typeface="Cambria"/>
                <a:cs typeface="Cambria"/>
              </a:rPr>
              <a:t> </a:t>
            </a:r>
            <a:r>
              <a:rPr sz="726" spc="-5" dirty="0">
                <a:latin typeface="Cambria"/>
                <a:cs typeface="Cambria"/>
              </a:rPr>
              <a:t>Baumpflanzaktion „Plant </a:t>
            </a:r>
            <a:r>
              <a:rPr sz="726" dirty="0">
                <a:latin typeface="Cambria"/>
                <a:cs typeface="Cambria"/>
              </a:rPr>
              <a:t>for </a:t>
            </a:r>
            <a:r>
              <a:rPr sz="726" spc="-5" dirty="0">
                <a:latin typeface="Cambria"/>
                <a:cs typeface="Cambria"/>
              </a:rPr>
              <a:t>the</a:t>
            </a:r>
            <a:r>
              <a:rPr sz="726" spc="9" dirty="0">
                <a:latin typeface="Cambria"/>
                <a:cs typeface="Cambria"/>
              </a:rPr>
              <a:t> </a:t>
            </a:r>
            <a:r>
              <a:rPr sz="726" spc="-5" dirty="0">
                <a:latin typeface="Cambria"/>
                <a:cs typeface="Cambria"/>
              </a:rPr>
              <a:t>world“</a:t>
            </a:r>
            <a:endParaRPr sz="726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sz="726" spc="-5" dirty="0">
                <a:latin typeface="Cambria"/>
                <a:cs typeface="Cambria"/>
              </a:rPr>
              <a:t>Tag des</a:t>
            </a:r>
            <a:r>
              <a:rPr sz="726" spc="18" dirty="0">
                <a:latin typeface="Cambria"/>
                <a:cs typeface="Cambria"/>
              </a:rPr>
              <a:t> </a:t>
            </a:r>
            <a:r>
              <a:rPr sz="726" spc="-5" dirty="0">
                <a:latin typeface="Cambria"/>
                <a:cs typeface="Cambria"/>
              </a:rPr>
              <a:t>Baumes</a:t>
            </a:r>
            <a:endParaRPr sz="726" dirty="0">
              <a:latin typeface="Cambria"/>
              <a:cs typeface="Cambri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586817" y="4469551"/>
            <a:ext cx="5386246" cy="8716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28" name="object 28"/>
          <p:cNvSpPr txBox="1"/>
          <p:nvPr/>
        </p:nvSpPr>
        <p:spPr>
          <a:xfrm>
            <a:off x="6690663" y="4550296"/>
            <a:ext cx="2352466" cy="195140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200" b="1" spc="-5" dirty="0">
                <a:latin typeface="Cambria"/>
                <a:cs typeface="Cambria"/>
              </a:rPr>
              <a:t>Sprachliche</a:t>
            </a:r>
            <a:r>
              <a:rPr sz="726" b="1" spc="-32" dirty="0">
                <a:latin typeface="Cambria"/>
                <a:cs typeface="Cambria"/>
              </a:rPr>
              <a:t> 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52939" y="4762942"/>
            <a:ext cx="6377261" cy="564472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Achrostichon, Elfchen, Haiku </a:t>
            </a:r>
            <a:r>
              <a:rPr sz="1200" spc="-9" dirty="0">
                <a:latin typeface="Cambria"/>
                <a:cs typeface="Cambria"/>
              </a:rPr>
              <a:t>zum</a:t>
            </a:r>
            <a:r>
              <a:rPr sz="1200" spc="14" dirty="0">
                <a:latin typeface="Cambria"/>
                <a:cs typeface="Cambria"/>
              </a:rPr>
              <a:t> </a:t>
            </a:r>
            <a:r>
              <a:rPr sz="1200" dirty="0" smtClean="0">
                <a:latin typeface="Cambria"/>
                <a:cs typeface="Cambria"/>
              </a:rPr>
              <a:t>Wald</a:t>
            </a:r>
            <a:r>
              <a:rPr lang="de-DE" sz="1200" dirty="0" smtClean="0">
                <a:latin typeface="Cambria"/>
                <a:cs typeface="Cambria"/>
              </a:rPr>
              <a:t>, </a:t>
            </a:r>
            <a:r>
              <a:rPr sz="1200" spc="-5" dirty="0" smtClean="0">
                <a:latin typeface="Cambria"/>
                <a:cs typeface="Cambria"/>
              </a:rPr>
              <a:t>Waldgeräusche</a:t>
            </a:r>
            <a:r>
              <a:rPr sz="1200" spc="-5" dirty="0" smtClean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lautmalerisch</a:t>
            </a:r>
            <a:r>
              <a:rPr sz="1200" spc="18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darstellen</a:t>
            </a:r>
            <a:endParaRPr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Cambria"/>
                <a:cs typeface="Cambria"/>
              </a:rPr>
              <a:t>-­‐</a:t>
            </a:r>
            <a:r>
              <a:rPr sz="1200" spc="-14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Blattformen genaue beschreiben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94622" y="549185"/>
            <a:ext cx="5215285" cy="117064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31" name="object 31"/>
          <p:cNvSpPr txBox="1"/>
          <p:nvPr/>
        </p:nvSpPr>
        <p:spPr>
          <a:xfrm>
            <a:off x="4618012" y="643725"/>
            <a:ext cx="916250" cy="502917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>
                <a:latin typeface="Cambria"/>
                <a:cs typeface="Cambria"/>
              </a:rPr>
              <a:t>Kognitive</a:t>
            </a:r>
            <a:r>
              <a:rPr sz="1600" b="1" spc="-27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Aspekte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8279" y="635429"/>
            <a:ext cx="4311003" cy="99478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9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Unterscheidung der Baumarten, Steckbriefe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anlegen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Bestimmung der verschiedenen </a:t>
            </a:r>
            <a:r>
              <a:rPr sz="1100" spc="-64" dirty="0">
                <a:latin typeface="Cambria"/>
                <a:cs typeface="Cambria"/>
              </a:rPr>
              <a:t>Boden-­‐ </a:t>
            </a:r>
            <a:r>
              <a:rPr sz="1100" spc="-5" dirty="0">
                <a:latin typeface="Cambria"/>
                <a:cs typeface="Cambria"/>
              </a:rPr>
              <a:t>bzw.</a:t>
            </a:r>
            <a:r>
              <a:rPr sz="1100" spc="27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Vegetationsschichten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Nahrungskreisläufe</a:t>
            </a:r>
            <a:r>
              <a:rPr sz="1100" spc="9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darstellen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Funktionen des Waldes</a:t>
            </a:r>
            <a:r>
              <a:rPr sz="1100" spc="9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erkennen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334490" y="455324"/>
            <a:ext cx="5638571" cy="2573201"/>
          </a:xfrm>
          <a:prstGeom prst="rect">
            <a:avLst/>
          </a:prstGeom>
          <a:solidFill>
            <a:srgbClr val="FF7C80"/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34" name="object 34"/>
          <p:cNvSpPr txBox="1"/>
          <p:nvPr/>
        </p:nvSpPr>
        <p:spPr>
          <a:xfrm>
            <a:off x="6461584" y="540091"/>
            <a:ext cx="951437" cy="995359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 smtClean="0">
                <a:latin typeface="Cambria"/>
                <a:cs typeface="Cambria"/>
              </a:rPr>
              <a:t>Senso</a:t>
            </a:r>
            <a:r>
              <a:rPr lang="de-DE" sz="1600" b="1" spc="-5" dirty="0" smtClean="0">
                <a:latin typeface="Cambria"/>
                <a:cs typeface="Cambria"/>
              </a:rPr>
              <a:t>-</a:t>
            </a:r>
            <a:r>
              <a:rPr sz="1600" b="1" spc="-5" dirty="0" smtClean="0">
                <a:latin typeface="Cambria"/>
                <a:cs typeface="Cambria"/>
              </a:rPr>
              <a:t>moto</a:t>
            </a:r>
            <a:r>
              <a:rPr lang="de-DE" sz="1600" b="1" spc="-5" dirty="0" smtClean="0">
                <a:latin typeface="Cambria"/>
                <a:cs typeface="Cambria"/>
              </a:rPr>
              <a:t>-</a:t>
            </a:r>
            <a:r>
              <a:rPr sz="1600" b="1" spc="-5" dirty="0" smtClean="0">
                <a:latin typeface="Cambria"/>
                <a:cs typeface="Cambria"/>
              </a:rPr>
              <a:t>rische</a:t>
            </a:r>
            <a:r>
              <a:rPr sz="1600" b="1" spc="-23" dirty="0" smtClean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Aspekte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86168" y="438531"/>
            <a:ext cx="4891166" cy="2598362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1400" spc="-163" dirty="0">
                <a:latin typeface="Cambria"/>
                <a:cs typeface="Cambria"/>
              </a:rPr>
              <a:t>-­‐</a:t>
            </a:r>
            <a:r>
              <a:rPr sz="1400" spc="-14" dirty="0">
                <a:latin typeface="Cambria"/>
                <a:cs typeface="Cambria"/>
              </a:rPr>
              <a:t> </a:t>
            </a:r>
            <a:r>
              <a:rPr sz="1400" spc="-32" dirty="0">
                <a:latin typeface="Cambria"/>
                <a:cs typeface="Cambria"/>
              </a:rPr>
              <a:t>Barfuß-­‐</a:t>
            </a:r>
            <a:r>
              <a:rPr sz="1400" spc="-32" dirty="0" smtClean="0">
                <a:latin typeface="Cambria"/>
                <a:cs typeface="Cambria"/>
              </a:rPr>
              <a:t>Parcour</a:t>
            </a:r>
            <a:r>
              <a:rPr lang="de-DE" sz="1400" spc="-32" dirty="0" smtClean="0">
                <a:latin typeface="Cambria"/>
                <a:cs typeface="Cambria"/>
              </a:rPr>
              <a:t>, </a:t>
            </a:r>
            <a:r>
              <a:rPr sz="1400" spc="-9" dirty="0" smtClean="0">
                <a:latin typeface="Cambria"/>
                <a:cs typeface="Cambria"/>
              </a:rPr>
              <a:t>im </a:t>
            </a:r>
            <a:r>
              <a:rPr sz="1400" spc="-5" dirty="0">
                <a:latin typeface="Cambria"/>
                <a:cs typeface="Cambria"/>
              </a:rPr>
              <a:t>Laubhaufen</a:t>
            </a:r>
            <a:r>
              <a:rPr sz="1400" spc="14" dirty="0">
                <a:latin typeface="Cambria"/>
                <a:cs typeface="Cambria"/>
              </a:rPr>
              <a:t> </a:t>
            </a:r>
            <a:r>
              <a:rPr sz="1400" spc="-5" dirty="0" smtClean="0">
                <a:latin typeface="Cambria"/>
                <a:cs typeface="Cambria"/>
              </a:rPr>
              <a:t>spielen</a:t>
            </a:r>
            <a:r>
              <a:rPr lang="de-DE" sz="1400" dirty="0" smtClean="0">
                <a:latin typeface="Cambria"/>
                <a:cs typeface="Cambria"/>
              </a:rPr>
              <a:t>, </a:t>
            </a:r>
            <a:r>
              <a:rPr sz="1400" spc="-5" dirty="0" smtClean="0">
                <a:latin typeface="Cambria"/>
                <a:cs typeface="Cambria"/>
              </a:rPr>
              <a:t>Fühlkisten</a:t>
            </a:r>
            <a:r>
              <a:rPr lang="de-DE" sz="1400" dirty="0" smtClean="0">
                <a:latin typeface="Cambria"/>
                <a:cs typeface="Cambria"/>
              </a:rPr>
              <a:t>, </a:t>
            </a:r>
            <a:r>
              <a:rPr sz="1400" spc="-5" dirty="0" smtClean="0">
                <a:latin typeface="Cambria"/>
                <a:cs typeface="Cambria"/>
              </a:rPr>
              <a:t>Geruchs</a:t>
            </a:r>
            <a:r>
              <a:rPr lang="de-DE" sz="1400" spc="-5" dirty="0" smtClean="0">
                <a:latin typeface="Cambria"/>
                <a:cs typeface="Cambria"/>
              </a:rPr>
              <a:t>-</a:t>
            </a:r>
          </a:p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1400" spc="-5" dirty="0">
                <a:latin typeface="Cambria"/>
                <a:cs typeface="Cambria"/>
              </a:rPr>
              <a:t> </a:t>
            </a:r>
            <a:r>
              <a:rPr lang="de-DE" sz="1400" spc="-5" dirty="0" smtClean="0">
                <a:latin typeface="Cambria"/>
                <a:cs typeface="Cambria"/>
              </a:rPr>
              <a:t> F</a:t>
            </a:r>
            <a:r>
              <a:rPr sz="1400" spc="-5" dirty="0" smtClean="0">
                <a:latin typeface="Cambria"/>
                <a:cs typeface="Cambria"/>
              </a:rPr>
              <a:t>ühlmemory</a:t>
            </a:r>
            <a:r>
              <a:rPr lang="de-DE" sz="1400" dirty="0" smtClean="0">
                <a:latin typeface="Cambria"/>
                <a:cs typeface="Cambria"/>
              </a:rPr>
              <a:t>, </a:t>
            </a:r>
            <a:r>
              <a:rPr sz="1400" spc="-5" dirty="0" smtClean="0">
                <a:latin typeface="Cambria"/>
                <a:cs typeface="Cambria"/>
              </a:rPr>
              <a:t>Waldgeräusche</a:t>
            </a:r>
            <a:r>
              <a:rPr sz="1400" spc="9" dirty="0" smtClean="0">
                <a:latin typeface="Cambria"/>
                <a:cs typeface="Cambria"/>
              </a:rPr>
              <a:t> </a:t>
            </a:r>
            <a:r>
              <a:rPr sz="1400" spc="-9" dirty="0" smtClean="0">
                <a:latin typeface="Cambria"/>
                <a:cs typeface="Cambria"/>
              </a:rPr>
              <a:t>erraten</a:t>
            </a:r>
            <a:r>
              <a:rPr lang="de-DE" sz="1400" dirty="0" smtClean="0">
                <a:latin typeface="Cambria"/>
                <a:cs typeface="Cambria"/>
              </a:rPr>
              <a:t>, </a:t>
            </a:r>
            <a:r>
              <a:rPr sz="1400" spc="-5" dirty="0" smtClean="0">
                <a:latin typeface="Cambria"/>
                <a:cs typeface="Cambria"/>
              </a:rPr>
              <a:t>Früchte</a:t>
            </a:r>
            <a:r>
              <a:rPr sz="1400" spc="-5" dirty="0" smtClean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des </a:t>
            </a:r>
            <a:r>
              <a:rPr sz="1400" spc="-5" dirty="0">
                <a:latin typeface="Cambria"/>
                <a:cs typeface="Cambria"/>
              </a:rPr>
              <a:t>Waldes</a:t>
            </a:r>
            <a:r>
              <a:rPr sz="1400" spc="14" dirty="0">
                <a:latin typeface="Cambria"/>
                <a:cs typeface="Cambria"/>
              </a:rPr>
              <a:t> </a:t>
            </a:r>
            <a:endParaRPr lang="de-DE" sz="1400" spc="14" dirty="0" smtClean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lang="de-DE" sz="1400" spc="14" dirty="0">
                <a:latin typeface="Cambria"/>
                <a:cs typeface="Cambria"/>
              </a:rPr>
              <a:t> </a:t>
            </a:r>
            <a:r>
              <a:rPr lang="de-DE" sz="1400" spc="14" dirty="0" smtClean="0">
                <a:latin typeface="Cambria"/>
                <a:cs typeface="Cambria"/>
              </a:rPr>
              <a:t> </a:t>
            </a:r>
            <a:r>
              <a:rPr sz="1400" spc="-5" dirty="0" smtClean="0">
                <a:latin typeface="Cambria"/>
                <a:cs typeface="Cambria"/>
              </a:rPr>
              <a:t>schmecken</a:t>
            </a:r>
            <a:r>
              <a:rPr lang="de-DE" sz="1400" dirty="0">
                <a:latin typeface="Cambria"/>
                <a:cs typeface="Cambria"/>
              </a:rPr>
              <a:t>,</a:t>
            </a:r>
            <a:r>
              <a:rPr sz="1400" spc="-14" dirty="0" smtClean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Wald mit den Sinnen</a:t>
            </a:r>
            <a:r>
              <a:rPr sz="1400" spc="14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wahrnehmen</a:t>
            </a:r>
            <a:endParaRPr sz="1400" dirty="0">
              <a:latin typeface="Cambria"/>
              <a:cs typeface="Cambria"/>
            </a:endParaRPr>
          </a:p>
          <a:p>
            <a:pPr marL="417836">
              <a:lnSpc>
                <a:spcPct val="150000"/>
              </a:lnSpc>
            </a:pPr>
            <a:r>
              <a:rPr sz="1400" spc="-163" dirty="0">
                <a:latin typeface="Cambria"/>
                <a:cs typeface="Cambria"/>
              </a:rPr>
              <a:t>-­‐</a:t>
            </a:r>
            <a:r>
              <a:rPr sz="1400" spc="14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Riechen </a:t>
            </a:r>
            <a:r>
              <a:rPr sz="1400" spc="-9" dirty="0">
                <a:latin typeface="Cambria"/>
                <a:cs typeface="Cambria"/>
              </a:rPr>
              <a:t>(Harz, Pilze, </a:t>
            </a:r>
            <a:r>
              <a:rPr sz="1400" spc="-5" dirty="0">
                <a:latin typeface="Cambria"/>
                <a:cs typeface="Cambria"/>
              </a:rPr>
              <a:t>Zapfen, Moos,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Nadeln)</a:t>
            </a:r>
            <a:endParaRPr sz="1400" dirty="0">
              <a:latin typeface="Cambria"/>
              <a:cs typeface="Cambria"/>
            </a:endParaRPr>
          </a:p>
          <a:p>
            <a:pPr marL="417836">
              <a:lnSpc>
                <a:spcPct val="150000"/>
              </a:lnSpc>
            </a:pPr>
            <a:r>
              <a:rPr sz="1400" spc="-163" dirty="0">
                <a:latin typeface="Cambria"/>
                <a:cs typeface="Cambria"/>
              </a:rPr>
              <a:t>-­‐</a:t>
            </a:r>
            <a:r>
              <a:rPr sz="1400" spc="14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Fühlen (Zapfen, Steine, Rinde, Moos,</a:t>
            </a:r>
            <a:r>
              <a:rPr sz="1400" spc="32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Blätter)</a:t>
            </a:r>
            <a:endParaRPr sz="1400" dirty="0">
              <a:latin typeface="Cambria"/>
              <a:cs typeface="Cambria"/>
            </a:endParaRPr>
          </a:p>
          <a:p>
            <a:pPr marL="417836">
              <a:lnSpc>
                <a:spcPct val="150000"/>
              </a:lnSpc>
            </a:pPr>
            <a:r>
              <a:rPr sz="1400" spc="-163" dirty="0">
                <a:latin typeface="Cambria"/>
                <a:cs typeface="Cambria"/>
              </a:rPr>
              <a:t>-­‐</a:t>
            </a:r>
            <a:r>
              <a:rPr sz="1400" spc="9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Schmecken (Früchte,</a:t>
            </a:r>
            <a:r>
              <a:rPr sz="1400" spc="27" dirty="0">
                <a:latin typeface="Cambria"/>
                <a:cs typeface="Cambria"/>
              </a:rPr>
              <a:t> </a:t>
            </a:r>
            <a:r>
              <a:rPr sz="1400" spc="-27" dirty="0">
                <a:latin typeface="Cambria"/>
                <a:cs typeface="Cambria"/>
              </a:rPr>
              <a:t>Fichten-­‐/Waldhonig)</a:t>
            </a:r>
            <a:endParaRPr sz="1400" dirty="0">
              <a:latin typeface="Cambria"/>
              <a:cs typeface="Cambria"/>
            </a:endParaRPr>
          </a:p>
          <a:p>
            <a:pPr marL="417836">
              <a:lnSpc>
                <a:spcPct val="150000"/>
              </a:lnSpc>
            </a:pPr>
            <a:r>
              <a:rPr sz="1400" spc="-163" dirty="0">
                <a:latin typeface="Cambria"/>
                <a:cs typeface="Cambria"/>
              </a:rPr>
              <a:t>-­‐</a:t>
            </a:r>
            <a:r>
              <a:rPr sz="1400" spc="9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Sehen (Bäume, Blattformen, Rinde,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Tiere</a:t>
            </a:r>
            <a:r>
              <a:rPr sz="1400" dirty="0" smtClean="0">
                <a:latin typeface="Cambria"/>
                <a:cs typeface="Cambria"/>
              </a:rPr>
              <a:t>)</a:t>
            </a:r>
            <a:endParaRPr lang="de-DE" sz="1400" dirty="0" smtClean="0">
              <a:latin typeface="Cambria"/>
              <a:cs typeface="Cambria"/>
            </a:endParaRPr>
          </a:p>
          <a:p>
            <a:pPr marL="417836">
              <a:lnSpc>
                <a:spcPct val="150000"/>
              </a:lnSpc>
            </a:pPr>
            <a:endParaRPr sz="800" dirty="0">
              <a:latin typeface="Cambria"/>
              <a:cs typeface="Cambria"/>
            </a:endParaRPr>
          </a:p>
          <a:p>
            <a:pPr marL="417836">
              <a:lnSpc>
                <a:spcPts val="862"/>
              </a:lnSpc>
            </a:pPr>
            <a:r>
              <a:rPr sz="1400" spc="-163" dirty="0">
                <a:latin typeface="Cambria"/>
                <a:cs typeface="Cambria"/>
              </a:rPr>
              <a:t>-­‐</a:t>
            </a:r>
            <a:r>
              <a:rPr sz="1400" spc="14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Hören (Vögel, Laubrascheln, Holz klopfen,</a:t>
            </a:r>
            <a:r>
              <a:rPr sz="1400" spc="64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Motorsäge)</a:t>
            </a:r>
            <a:endParaRPr sz="1400" dirty="0">
              <a:latin typeface="Cambria"/>
              <a:cs typeface="Cambri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632571" y="5467512"/>
            <a:ext cx="5099238" cy="1110535"/>
          </a:xfrm>
          <a:prstGeom prst="rect">
            <a:avLst/>
          </a:prstGeom>
          <a:solidFill>
            <a:srgbClr val="FFE07D"/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37" name="object 37"/>
          <p:cNvSpPr txBox="1"/>
          <p:nvPr/>
        </p:nvSpPr>
        <p:spPr>
          <a:xfrm>
            <a:off x="10588406" y="5549509"/>
            <a:ext cx="1070194" cy="74913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600" b="1" spc="-5" dirty="0" smtClean="0">
                <a:latin typeface="Cambria"/>
                <a:cs typeface="Cambria"/>
              </a:rPr>
              <a:t>Kommuni</a:t>
            </a:r>
            <a:r>
              <a:rPr lang="de-DE" sz="1600" b="1" spc="-5" dirty="0" smtClean="0">
                <a:latin typeface="Cambria"/>
                <a:cs typeface="Cambria"/>
              </a:rPr>
              <a:t>-</a:t>
            </a:r>
            <a:r>
              <a:rPr sz="1600" b="1" spc="-5" dirty="0" smtClean="0">
                <a:latin typeface="Cambria"/>
                <a:cs typeface="Cambria"/>
              </a:rPr>
              <a:t>kative</a:t>
            </a:r>
            <a:r>
              <a:rPr sz="1600" b="1" spc="-27" dirty="0" smtClean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Aspekte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78471" y="5467512"/>
            <a:ext cx="3836727" cy="1118470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lang="de-DE" sz="726" spc="-14" dirty="0" smtClean="0">
                <a:latin typeface="Cambria"/>
                <a:cs typeface="Cambria"/>
              </a:rPr>
              <a:t> </a:t>
            </a:r>
            <a:r>
              <a:rPr sz="1200" spc="-5" dirty="0" smtClean="0">
                <a:latin typeface="Cambria"/>
                <a:cs typeface="Cambria"/>
              </a:rPr>
              <a:t>Lieder </a:t>
            </a:r>
            <a:r>
              <a:rPr sz="1200" spc="-5" dirty="0">
                <a:latin typeface="Cambria"/>
                <a:cs typeface="Cambria"/>
              </a:rPr>
              <a:t>zum</a:t>
            </a:r>
            <a:r>
              <a:rPr sz="1200" spc="9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Wald</a:t>
            </a:r>
            <a:endParaRPr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Cambria"/>
                <a:cs typeface="Cambria"/>
              </a:rPr>
              <a:t>-­‐</a:t>
            </a:r>
            <a:r>
              <a:rPr sz="1200" spc="-5" dirty="0">
                <a:latin typeface="Cambria"/>
                <a:cs typeface="Cambria"/>
              </a:rPr>
              <a:t> Bilderbücher (Zwergenschule, Rotkäppchen,</a:t>
            </a:r>
            <a:r>
              <a:rPr sz="1200" spc="36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Grüffelo...)</a:t>
            </a:r>
            <a:endParaRPr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Cambria"/>
                <a:cs typeface="Cambria"/>
              </a:rPr>
              <a:t>-­‐</a:t>
            </a:r>
            <a:r>
              <a:rPr sz="1200" spc="-9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Wandertag, Waldspaziergang mit Förster</a:t>
            </a:r>
            <a:endParaRPr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Cambria"/>
                <a:cs typeface="Cambria"/>
              </a:rPr>
              <a:t>-­‐</a:t>
            </a:r>
            <a:r>
              <a:rPr sz="1200" spc="-14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Spiele </a:t>
            </a:r>
            <a:r>
              <a:rPr sz="1200" spc="5" dirty="0">
                <a:latin typeface="Cambria"/>
                <a:cs typeface="Cambria"/>
              </a:rPr>
              <a:t>im</a:t>
            </a:r>
            <a:r>
              <a:rPr sz="1200" spc="-9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Wald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69852" y="5087810"/>
            <a:ext cx="6291732" cy="1741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2178" dirty="0"/>
          </a:p>
        </p:txBody>
      </p:sp>
      <p:sp>
        <p:nvSpPr>
          <p:cNvPr id="40" name="object 40"/>
          <p:cNvSpPr txBox="1"/>
          <p:nvPr/>
        </p:nvSpPr>
        <p:spPr>
          <a:xfrm>
            <a:off x="2567238" y="5467512"/>
            <a:ext cx="1031437" cy="656805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400" b="1" spc="-5" dirty="0">
                <a:latin typeface="Cambria"/>
                <a:cs typeface="Cambria"/>
              </a:rPr>
              <a:t>Soziale und emotionale</a:t>
            </a:r>
            <a:r>
              <a:rPr sz="1400" b="1" spc="-14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Aspekte</a:t>
            </a:r>
            <a:endParaRPr sz="1400" dirty="0">
              <a:latin typeface="Cambria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61775" y="5250982"/>
            <a:ext cx="2582146" cy="1395469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9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Baumpflanzaktion</a:t>
            </a:r>
            <a:endParaRPr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Cambria"/>
                <a:cs typeface="Cambria"/>
              </a:rPr>
              <a:t>-­‐</a:t>
            </a:r>
            <a:r>
              <a:rPr sz="1200" spc="14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Waldführung mit </a:t>
            </a:r>
            <a:r>
              <a:rPr sz="1200" spc="-9" dirty="0">
                <a:latin typeface="Cambria"/>
                <a:cs typeface="Cambria"/>
              </a:rPr>
              <a:t>verbundenen</a:t>
            </a:r>
            <a:r>
              <a:rPr sz="1200" spc="32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Augen</a:t>
            </a:r>
            <a:endParaRPr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Cambria"/>
                <a:cs typeface="Cambria"/>
              </a:rPr>
              <a:t>-­‐</a:t>
            </a:r>
            <a:r>
              <a:rPr sz="1200" spc="9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Müll</a:t>
            </a:r>
            <a:r>
              <a:rPr sz="1200" spc="-9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sammeln</a:t>
            </a:r>
            <a:endParaRPr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Cambria"/>
                <a:cs typeface="Cambria"/>
              </a:rPr>
              <a:t>-­‐</a:t>
            </a:r>
            <a:r>
              <a:rPr sz="1200" spc="-27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Baumpatenschaft</a:t>
            </a:r>
            <a:endParaRPr sz="12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200" spc="-163" dirty="0">
                <a:latin typeface="Cambria"/>
                <a:cs typeface="Cambria"/>
              </a:rPr>
              <a:t>-­‐</a:t>
            </a:r>
            <a:r>
              <a:rPr sz="1200" spc="-36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Waldjugendspiele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0267" y="5219131"/>
            <a:ext cx="4319509" cy="1533968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lnSpc>
                <a:spcPct val="150000"/>
              </a:lnSpc>
              <a:spcBef>
                <a:spcPts val="82"/>
              </a:spcBef>
            </a:pPr>
            <a:r>
              <a:rPr sz="726" spc="-163" dirty="0">
                <a:latin typeface="Cambria"/>
                <a:cs typeface="Cambria"/>
              </a:rPr>
              <a:t>-­‐</a:t>
            </a:r>
            <a:r>
              <a:rPr sz="726" spc="-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Bau einer </a:t>
            </a:r>
            <a:r>
              <a:rPr sz="1100" spc="-5" dirty="0">
                <a:latin typeface="Cambria"/>
                <a:cs typeface="Cambria"/>
              </a:rPr>
              <a:t>Waldhütte aus</a:t>
            </a:r>
            <a:r>
              <a:rPr sz="1100" spc="-23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Ästen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 smtClean="0">
                <a:latin typeface="Cambria"/>
                <a:cs typeface="Cambria"/>
              </a:rPr>
              <a:t>-­‐</a:t>
            </a:r>
            <a:r>
              <a:rPr sz="1100" spc="-14" dirty="0" smtClean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Waldmandala</a:t>
            </a:r>
            <a:r>
              <a:rPr sz="1100" spc="9" dirty="0">
                <a:latin typeface="Cambria"/>
                <a:cs typeface="Cambria"/>
              </a:rPr>
              <a:t> </a:t>
            </a:r>
            <a:r>
              <a:rPr sz="1100" spc="-9" dirty="0">
                <a:latin typeface="Cambria"/>
                <a:cs typeface="Cambria"/>
              </a:rPr>
              <a:t>anlegen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4" dirty="0">
                <a:latin typeface="Cambria"/>
                <a:cs typeface="Cambria"/>
              </a:rPr>
              <a:t> </a:t>
            </a:r>
            <a:r>
              <a:rPr sz="1100" spc="-32" dirty="0">
                <a:latin typeface="Cambria"/>
                <a:cs typeface="Cambria"/>
              </a:rPr>
              <a:t>Barfuß-­‐Parcours </a:t>
            </a:r>
            <a:r>
              <a:rPr sz="1100" spc="-5" dirty="0">
                <a:latin typeface="Cambria"/>
                <a:cs typeface="Cambria"/>
              </a:rPr>
              <a:t>selbst</a:t>
            </a:r>
            <a:r>
              <a:rPr sz="1100" spc="23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gestalten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8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zugewiesenes Waldstück</a:t>
            </a:r>
            <a:r>
              <a:rPr sz="1100" spc="9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pflegen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>
                <a:latin typeface="Cambria"/>
                <a:cs typeface="Cambria"/>
              </a:rPr>
              <a:t>-­‐</a:t>
            </a:r>
            <a:r>
              <a:rPr sz="1100" spc="-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Tiere </a:t>
            </a:r>
            <a:r>
              <a:rPr sz="1100" spc="-9" dirty="0">
                <a:latin typeface="Cambria"/>
                <a:cs typeface="Cambria"/>
              </a:rPr>
              <a:t>im </a:t>
            </a:r>
            <a:r>
              <a:rPr sz="1100" spc="-5" dirty="0">
                <a:latin typeface="Cambria"/>
                <a:cs typeface="Cambria"/>
              </a:rPr>
              <a:t>Wald</a:t>
            </a:r>
            <a:r>
              <a:rPr sz="1100" spc="23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beobachten</a:t>
            </a:r>
            <a:endParaRPr sz="1100" dirty="0">
              <a:latin typeface="Cambria"/>
              <a:cs typeface="Cambria"/>
            </a:endParaRPr>
          </a:p>
          <a:p>
            <a:pPr marL="11527">
              <a:lnSpc>
                <a:spcPct val="150000"/>
              </a:lnSpc>
            </a:pPr>
            <a:r>
              <a:rPr sz="1100" spc="-163" dirty="0" smtClean="0">
                <a:latin typeface="Cambria"/>
                <a:cs typeface="Cambria"/>
              </a:rPr>
              <a:t>-­-­‐</a:t>
            </a:r>
            <a:r>
              <a:rPr lang="de-DE" sz="1100" dirty="0" smtClean="0">
                <a:latin typeface="Cambria"/>
                <a:cs typeface="Cambria"/>
              </a:rPr>
              <a:t> </a:t>
            </a:r>
            <a:r>
              <a:rPr sz="1100" spc="-5" dirty="0" smtClean="0">
                <a:latin typeface="Cambria"/>
                <a:cs typeface="Cambria"/>
              </a:rPr>
              <a:t>Spendensammlung</a:t>
            </a:r>
            <a:r>
              <a:rPr sz="1100" spc="-5" dirty="0" smtClean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zur Erhaltung </a:t>
            </a:r>
            <a:r>
              <a:rPr sz="1100" spc="-9" dirty="0">
                <a:latin typeface="Cambria"/>
                <a:cs typeface="Cambria"/>
              </a:rPr>
              <a:t>des  </a:t>
            </a:r>
            <a:r>
              <a:rPr sz="1100" spc="-32" dirty="0">
                <a:latin typeface="Cambria"/>
                <a:cs typeface="Cambria"/>
              </a:rPr>
              <a:t>(Regen-­‐)Waldes</a:t>
            </a:r>
            <a:endParaRPr sz="11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9047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432684" y="2247264"/>
            <a:ext cx="6964679" cy="2971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029834" y="5150484"/>
            <a:ext cx="1623060" cy="982980"/>
          </a:xfrm>
          <a:custGeom>
            <a:avLst/>
            <a:gdLst/>
            <a:ahLst/>
            <a:cxnLst/>
            <a:rect l="l" t="t" r="r" b="b"/>
            <a:pathLst>
              <a:path w="1623059" h="982979">
                <a:moveTo>
                  <a:pt x="0" y="982979"/>
                </a:moveTo>
                <a:lnTo>
                  <a:pt x="1623060" y="982979"/>
                </a:lnTo>
                <a:lnTo>
                  <a:pt x="1623060" y="0"/>
                </a:lnTo>
                <a:lnTo>
                  <a:pt x="0" y="0"/>
                </a:lnTo>
                <a:lnTo>
                  <a:pt x="0" y="982979"/>
                </a:lnTo>
                <a:close/>
              </a:path>
            </a:pathLst>
          </a:custGeom>
          <a:solidFill>
            <a:srgbClr val="A3E9B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769619" y="1863725"/>
            <a:ext cx="1836420" cy="982980"/>
          </a:xfrm>
          <a:prstGeom prst="rect">
            <a:avLst/>
          </a:prstGeom>
          <a:solidFill>
            <a:srgbClr val="A3E9BE"/>
          </a:solidFill>
          <a:ln w="15239">
            <a:solidFill>
              <a:srgbClr val="2C3B61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89865">
              <a:lnSpc>
                <a:spcPct val="100000"/>
              </a:lnSpc>
            </a:pPr>
            <a:r>
              <a:rPr sz="1800" spc="-10" dirty="0">
                <a:latin typeface="Century Gothic"/>
                <a:cs typeface="Century Gothic"/>
              </a:rPr>
              <a:t>Hörerziehung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4229" y="1511935"/>
            <a:ext cx="2214880" cy="982980"/>
          </a:xfrm>
          <a:prstGeom prst="rect">
            <a:avLst/>
          </a:prstGeom>
          <a:solidFill>
            <a:srgbClr val="A3E9BE"/>
          </a:solidFill>
          <a:ln w="15240">
            <a:solidFill>
              <a:srgbClr val="2C3B61"/>
            </a:solidFill>
          </a:ln>
        </p:spPr>
        <p:txBody>
          <a:bodyPr vert="horz" wrap="square" lIns="0" tIns="76835" rIns="0" bIns="0" rtlCol="0">
            <a:spAutoFit/>
          </a:bodyPr>
          <a:lstStyle/>
          <a:p>
            <a:pPr marL="130810" marR="121285" algn="ctr">
              <a:lnSpc>
                <a:spcPct val="100299"/>
              </a:lnSpc>
              <a:spcBef>
                <a:spcPts val="605"/>
              </a:spcBef>
            </a:pPr>
            <a:r>
              <a:rPr sz="1800" spc="-5" dirty="0">
                <a:latin typeface="Century Gothic"/>
                <a:cs typeface="Century Gothic"/>
              </a:rPr>
              <a:t>G</a:t>
            </a:r>
            <a:r>
              <a:rPr sz="1800" spc="-15" dirty="0">
                <a:latin typeface="Century Gothic"/>
                <a:cs typeface="Century Gothic"/>
              </a:rPr>
              <a:t>e</a:t>
            </a:r>
            <a:r>
              <a:rPr sz="1800" spc="-10" dirty="0">
                <a:latin typeface="Century Gothic"/>
                <a:cs typeface="Century Gothic"/>
              </a:rPr>
              <a:t>b</a:t>
            </a:r>
            <a:r>
              <a:rPr sz="1800" spc="-15" dirty="0">
                <a:latin typeface="Century Gothic"/>
                <a:cs typeface="Century Gothic"/>
              </a:rPr>
              <a:t>ä</a:t>
            </a:r>
            <a:r>
              <a:rPr sz="1800" spc="-5" dirty="0">
                <a:latin typeface="Century Gothic"/>
                <a:cs typeface="Century Gothic"/>
              </a:rPr>
              <a:t>rd</a:t>
            </a:r>
            <a:r>
              <a:rPr sz="1800" dirty="0">
                <a:latin typeface="Century Gothic"/>
                <a:cs typeface="Century Gothic"/>
              </a:rPr>
              <a:t>e</a:t>
            </a:r>
            <a:r>
              <a:rPr sz="1800" spc="-15" dirty="0">
                <a:latin typeface="Century Gothic"/>
                <a:cs typeface="Century Gothic"/>
              </a:rPr>
              <a:t>n</a:t>
            </a:r>
            <a:r>
              <a:rPr sz="1800" dirty="0">
                <a:latin typeface="Century Gothic"/>
                <a:cs typeface="Century Gothic"/>
              </a:rPr>
              <a:t>e</a:t>
            </a:r>
            <a:r>
              <a:rPr sz="1800" spc="10" dirty="0">
                <a:latin typeface="Century Gothic"/>
                <a:cs typeface="Century Gothic"/>
              </a:rPr>
              <a:t>r</a:t>
            </a:r>
            <a:r>
              <a:rPr sz="1800" spc="-25" dirty="0">
                <a:latin typeface="Century Gothic"/>
                <a:cs typeface="Century Gothic"/>
              </a:rPr>
              <a:t>w</a:t>
            </a:r>
            <a:r>
              <a:rPr sz="1800" dirty="0">
                <a:latin typeface="Century Gothic"/>
                <a:cs typeface="Century Gothic"/>
              </a:rPr>
              <a:t>e</a:t>
            </a:r>
            <a:r>
              <a:rPr sz="1800" spc="10" dirty="0">
                <a:latin typeface="Century Gothic"/>
                <a:cs typeface="Century Gothic"/>
              </a:rPr>
              <a:t>r</a:t>
            </a:r>
            <a:r>
              <a:rPr sz="1800" spc="-5" dirty="0">
                <a:latin typeface="Century Gothic"/>
                <a:cs typeface="Century Gothic"/>
              </a:rPr>
              <a:t>b  </a:t>
            </a:r>
            <a:r>
              <a:rPr sz="1800" spc="-10" dirty="0">
                <a:latin typeface="Century Gothic"/>
                <a:cs typeface="Century Gothic"/>
              </a:rPr>
              <a:t>und       </a:t>
            </a:r>
            <a:r>
              <a:rPr sz="1800" spc="-5" dirty="0">
                <a:latin typeface="Century Gothic"/>
                <a:cs typeface="Century Gothic"/>
              </a:rPr>
              <a:t>Gebärdeneinsatz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83980" y="1863725"/>
            <a:ext cx="2598420" cy="982980"/>
          </a:xfrm>
          <a:prstGeom prst="rect">
            <a:avLst/>
          </a:prstGeom>
          <a:solidFill>
            <a:srgbClr val="A3E9BE"/>
          </a:solidFill>
          <a:ln w="15240">
            <a:solidFill>
              <a:srgbClr val="2C3B61"/>
            </a:solidFill>
          </a:ln>
        </p:spPr>
        <p:txBody>
          <a:bodyPr vert="horz" wrap="square" lIns="0" tIns="76835" rIns="0" bIns="0" rtlCol="0">
            <a:spAutoFit/>
          </a:bodyPr>
          <a:lstStyle/>
          <a:p>
            <a:pPr marL="106045" marR="95885" algn="ctr">
              <a:lnSpc>
                <a:spcPct val="100299"/>
              </a:lnSpc>
              <a:spcBef>
                <a:spcPts val="605"/>
              </a:spcBef>
            </a:pPr>
            <a:r>
              <a:rPr sz="1800" spc="-15" dirty="0">
                <a:latin typeface="Century Gothic"/>
                <a:cs typeface="Century Gothic"/>
              </a:rPr>
              <a:t>H</a:t>
            </a:r>
            <a:r>
              <a:rPr sz="1800" spc="-10" dirty="0">
                <a:latin typeface="Century Gothic"/>
                <a:cs typeface="Century Gothic"/>
              </a:rPr>
              <a:t>ör</a:t>
            </a:r>
            <a:r>
              <a:rPr sz="1800" spc="-5" dirty="0">
                <a:latin typeface="Century Gothic"/>
                <a:cs typeface="Century Gothic"/>
              </a:rPr>
              <a:t>g</a:t>
            </a:r>
            <a:r>
              <a:rPr sz="1800" spc="-15" dirty="0">
                <a:latin typeface="Century Gothic"/>
                <a:cs typeface="Century Gothic"/>
              </a:rPr>
              <a:t>e</a:t>
            </a:r>
            <a:r>
              <a:rPr sz="1800" spc="-10" dirty="0">
                <a:latin typeface="Century Gothic"/>
                <a:cs typeface="Century Gothic"/>
              </a:rPr>
              <a:t>sc</a:t>
            </a:r>
            <a:r>
              <a:rPr sz="1800" spc="-15" dirty="0">
                <a:latin typeface="Century Gothic"/>
                <a:cs typeface="Century Gothic"/>
              </a:rPr>
              <a:t>h</a:t>
            </a:r>
            <a:r>
              <a:rPr sz="1800" spc="-25" dirty="0">
                <a:latin typeface="Century Gothic"/>
                <a:cs typeface="Century Gothic"/>
              </a:rPr>
              <a:t>ä</a:t>
            </a:r>
            <a:r>
              <a:rPr sz="1800" spc="-15" dirty="0">
                <a:latin typeface="Century Gothic"/>
                <a:cs typeface="Century Gothic"/>
              </a:rPr>
              <a:t>d</a:t>
            </a:r>
            <a:r>
              <a:rPr sz="1800" spc="5" dirty="0">
                <a:latin typeface="Century Gothic"/>
                <a:cs typeface="Century Gothic"/>
              </a:rPr>
              <a:t>i</a:t>
            </a:r>
            <a:r>
              <a:rPr sz="1800" spc="-25" dirty="0">
                <a:latin typeface="Century Gothic"/>
                <a:cs typeface="Century Gothic"/>
              </a:rPr>
              <a:t>g</a:t>
            </a:r>
            <a:r>
              <a:rPr sz="1800" spc="-15" dirty="0">
                <a:latin typeface="Century Gothic"/>
                <a:cs typeface="Century Gothic"/>
              </a:rPr>
              <a:t>t</a:t>
            </a:r>
            <a:r>
              <a:rPr sz="1800" spc="-10" dirty="0">
                <a:latin typeface="Century Gothic"/>
                <a:cs typeface="Century Gothic"/>
              </a:rPr>
              <a:t>en</a:t>
            </a:r>
            <a:r>
              <a:rPr sz="1800" spc="-5" dirty="0">
                <a:latin typeface="Century Gothic"/>
                <a:cs typeface="Century Gothic"/>
              </a:rPr>
              <a:t>ku</a:t>
            </a:r>
            <a:r>
              <a:rPr sz="1800" spc="-10" dirty="0">
                <a:latin typeface="Century Gothic"/>
                <a:cs typeface="Century Gothic"/>
              </a:rPr>
              <a:t>n</a:t>
            </a:r>
            <a:r>
              <a:rPr sz="1800" dirty="0">
                <a:latin typeface="Century Gothic"/>
                <a:cs typeface="Century Gothic"/>
              </a:rPr>
              <a:t>-  de </a:t>
            </a:r>
            <a:r>
              <a:rPr sz="1800" spc="-10" dirty="0">
                <a:latin typeface="Century Gothic"/>
                <a:cs typeface="Century Gothic"/>
              </a:rPr>
              <a:t>und  </a:t>
            </a:r>
            <a:r>
              <a:rPr sz="1800" dirty="0">
                <a:latin typeface="Century Gothic"/>
                <a:cs typeface="Century Gothic"/>
              </a:rPr>
              <a:t>K</a:t>
            </a:r>
            <a:r>
              <a:rPr sz="1800" spc="-15" dirty="0">
                <a:latin typeface="Century Gothic"/>
                <a:cs typeface="Century Gothic"/>
              </a:rPr>
              <a:t>o</a:t>
            </a:r>
            <a:r>
              <a:rPr sz="1800" dirty="0">
                <a:latin typeface="Century Gothic"/>
                <a:cs typeface="Century Gothic"/>
              </a:rPr>
              <a:t>m</a:t>
            </a:r>
            <a:r>
              <a:rPr sz="1800" spc="-10" dirty="0">
                <a:latin typeface="Century Gothic"/>
                <a:cs typeface="Century Gothic"/>
              </a:rPr>
              <a:t>m</a:t>
            </a:r>
            <a:r>
              <a:rPr sz="1800" spc="-5" dirty="0">
                <a:latin typeface="Century Gothic"/>
                <a:cs typeface="Century Gothic"/>
              </a:rPr>
              <a:t>u</a:t>
            </a:r>
            <a:r>
              <a:rPr sz="1800" spc="-20" dirty="0">
                <a:latin typeface="Century Gothic"/>
                <a:cs typeface="Century Gothic"/>
              </a:rPr>
              <a:t>n</a:t>
            </a:r>
            <a:r>
              <a:rPr sz="1800" spc="5" dirty="0">
                <a:latin typeface="Century Gothic"/>
                <a:cs typeface="Century Gothic"/>
              </a:rPr>
              <a:t>i</a:t>
            </a:r>
            <a:r>
              <a:rPr sz="1800" spc="-5" dirty="0">
                <a:latin typeface="Century Gothic"/>
                <a:cs typeface="Century Gothic"/>
              </a:rPr>
              <a:t>k</a:t>
            </a:r>
            <a:r>
              <a:rPr sz="1800" spc="-15" dirty="0">
                <a:latin typeface="Century Gothic"/>
                <a:cs typeface="Century Gothic"/>
              </a:rPr>
              <a:t>a</a:t>
            </a:r>
            <a:r>
              <a:rPr sz="1800" spc="-30" dirty="0">
                <a:latin typeface="Century Gothic"/>
                <a:cs typeface="Century Gothic"/>
              </a:rPr>
              <a:t>t</a:t>
            </a:r>
            <a:r>
              <a:rPr sz="1800" spc="-5" dirty="0">
                <a:latin typeface="Century Gothic"/>
                <a:cs typeface="Century Gothic"/>
              </a:rPr>
              <a:t>io</a:t>
            </a:r>
            <a:r>
              <a:rPr sz="1800" spc="-15" dirty="0">
                <a:latin typeface="Century Gothic"/>
                <a:cs typeface="Century Gothic"/>
              </a:rPr>
              <a:t>n</a:t>
            </a:r>
            <a:r>
              <a:rPr sz="1800" spc="-10" dirty="0">
                <a:latin typeface="Century Gothic"/>
                <a:cs typeface="Century Gothic"/>
              </a:rPr>
              <a:t>s</a:t>
            </a:r>
            <a:r>
              <a:rPr sz="1800" spc="-15" dirty="0">
                <a:latin typeface="Century Gothic"/>
                <a:cs typeface="Century Gothic"/>
              </a:rPr>
              <a:t>t</a:t>
            </a:r>
            <a:r>
              <a:rPr sz="1800" spc="-10" dirty="0">
                <a:latin typeface="Century Gothic"/>
                <a:cs typeface="Century Gothic"/>
              </a:rPr>
              <a:t>a</a:t>
            </a:r>
            <a:r>
              <a:rPr sz="1800" spc="-5" dirty="0">
                <a:latin typeface="Century Gothic"/>
                <a:cs typeface="Century Gothic"/>
              </a:rPr>
              <a:t>k</a:t>
            </a:r>
            <a:r>
              <a:rPr sz="1800" spc="-25" dirty="0">
                <a:latin typeface="Century Gothic"/>
                <a:cs typeface="Century Gothic"/>
              </a:rPr>
              <a:t>t</a:t>
            </a:r>
            <a:r>
              <a:rPr sz="1800" spc="15" dirty="0">
                <a:latin typeface="Century Gothic"/>
                <a:cs typeface="Century Gothic"/>
              </a:rPr>
              <a:t>i</a:t>
            </a:r>
            <a:r>
              <a:rPr sz="18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76300" y="4659629"/>
            <a:ext cx="1623060" cy="982980"/>
          </a:xfrm>
          <a:prstGeom prst="rect">
            <a:avLst/>
          </a:prstGeom>
          <a:solidFill>
            <a:srgbClr val="A3E9BE"/>
          </a:solidFill>
          <a:ln w="15239">
            <a:solidFill>
              <a:srgbClr val="2C3B61"/>
            </a:solidFill>
          </a:ln>
        </p:spPr>
        <p:txBody>
          <a:bodyPr vert="horz" wrap="square" lIns="0" tIns="201930" rIns="0" bIns="0" rtlCol="0">
            <a:spAutoFit/>
          </a:bodyPr>
          <a:lstStyle/>
          <a:p>
            <a:pPr marL="405130" marR="299085" indent="-99060">
              <a:lnSpc>
                <a:spcPct val="101099"/>
              </a:lnSpc>
              <a:spcBef>
                <a:spcPts val="1590"/>
              </a:spcBef>
            </a:pPr>
            <a:r>
              <a:rPr sz="1800" spc="10" dirty="0">
                <a:latin typeface="Century Gothic"/>
                <a:cs typeface="Century Gothic"/>
              </a:rPr>
              <a:t>M</a:t>
            </a:r>
            <a:r>
              <a:rPr sz="1800" spc="-10" dirty="0">
                <a:latin typeface="Century Gothic"/>
                <a:cs typeface="Century Gothic"/>
              </a:rPr>
              <a:t>u</a:t>
            </a:r>
            <a:r>
              <a:rPr sz="1800" spc="-20" dirty="0">
                <a:latin typeface="Century Gothic"/>
                <a:cs typeface="Century Gothic"/>
              </a:rPr>
              <a:t>s</a:t>
            </a:r>
            <a:r>
              <a:rPr sz="1800" spc="15" dirty="0">
                <a:latin typeface="Century Gothic"/>
                <a:cs typeface="Century Gothic"/>
              </a:rPr>
              <a:t>i</a:t>
            </a:r>
            <a:r>
              <a:rPr sz="1800" spc="-10" dirty="0">
                <a:latin typeface="Century Gothic"/>
                <a:cs typeface="Century Gothic"/>
              </a:rPr>
              <a:t>sch</a:t>
            </a:r>
            <a:r>
              <a:rPr sz="1800" dirty="0">
                <a:latin typeface="Century Gothic"/>
                <a:cs typeface="Century Gothic"/>
              </a:rPr>
              <a:t>e  </a:t>
            </a:r>
            <a:r>
              <a:rPr sz="1800" spc="-5" dirty="0">
                <a:latin typeface="Century Gothic"/>
                <a:cs typeface="Century Gothic"/>
              </a:rPr>
              <a:t>Bildung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45709" y="5150484"/>
            <a:ext cx="1623060" cy="955040"/>
          </a:xfrm>
          <a:prstGeom prst="rect">
            <a:avLst/>
          </a:prstGeom>
          <a:ln w="15240">
            <a:solidFill>
              <a:srgbClr val="2C3B61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97790" marR="84455" indent="100330">
              <a:lnSpc>
                <a:spcPct val="100499"/>
              </a:lnSpc>
              <a:spcBef>
                <a:spcPts val="615"/>
              </a:spcBef>
              <a:tabLst>
                <a:tab pos="1416050" algn="l"/>
              </a:tabLst>
            </a:pPr>
            <a:r>
              <a:rPr sz="1800" spc="5" dirty="0">
                <a:latin typeface="Century Gothic"/>
                <a:cs typeface="Century Gothic"/>
              </a:rPr>
              <a:t>I</a:t>
            </a:r>
            <a:r>
              <a:rPr sz="1800" spc="-10" dirty="0">
                <a:latin typeface="Century Gothic"/>
                <a:cs typeface="Century Gothic"/>
              </a:rPr>
              <a:t>n</a:t>
            </a:r>
            <a:r>
              <a:rPr sz="1800" spc="-15" dirty="0">
                <a:latin typeface="Century Gothic"/>
                <a:cs typeface="Century Gothic"/>
              </a:rPr>
              <a:t>t</a:t>
            </a:r>
            <a:r>
              <a:rPr sz="1800" spc="-10" dirty="0">
                <a:latin typeface="Century Gothic"/>
                <a:cs typeface="Century Gothic"/>
              </a:rPr>
              <a:t>e</a:t>
            </a:r>
            <a:r>
              <a:rPr sz="1800" dirty="0">
                <a:latin typeface="Century Gothic"/>
                <a:cs typeface="Century Gothic"/>
              </a:rPr>
              <a:t>g</a:t>
            </a:r>
            <a:r>
              <a:rPr sz="1800" spc="-5" dirty="0">
                <a:latin typeface="Century Gothic"/>
                <a:cs typeface="Century Gothic"/>
              </a:rPr>
              <a:t>r</a:t>
            </a:r>
            <a:r>
              <a:rPr sz="1800" dirty="0">
                <a:latin typeface="Century Gothic"/>
                <a:cs typeface="Century Gothic"/>
              </a:rPr>
              <a:t>a</a:t>
            </a:r>
            <a:r>
              <a:rPr sz="1800" spc="-10" dirty="0">
                <a:latin typeface="Century Gothic"/>
                <a:cs typeface="Century Gothic"/>
              </a:rPr>
              <a:t>t</a:t>
            </a:r>
            <a:r>
              <a:rPr sz="1800" spc="5" dirty="0">
                <a:latin typeface="Century Gothic"/>
                <a:cs typeface="Century Gothic"/>
              </a:rPr>
              <a:t>i</a:t>
            </a:r>
            <a:r>
              <a:rPr sz="1800" spc="-5" dirty="0">
                <a:latin typeface="Century Gothic"/>
                <a:cs typeface="Century Gothic"/>
              </a:rPr>
              <a:t>v</a:t>
            </a:r>
            <a:r>
              <a:rPr sz="1800" dirty="0">
                <a:latin typeface="Century Gothic"/>
                <a:cs typeface="Century Gothic"/>
              </a:rPr>
              <a:t>	–  </a:t>
            </a:r>
            <a:r>
              <a:rPr sz="1800" spc="-5" dirty="0">
                <a:latin typeface="Century Gothic"/>
                <a:cs typeface="Century Gothic"/>
              </a:rPr>
              <a:t>kooperative  </a:t>
            </a:r>
            <a:r>
              <a:rPr sz="1800" spc="10" dirty="0">
                <a:latin typeface="Century Gothic"/>
                <a:cs typeface="Century Gothic"/>
              </a:rPr>
              <a:t>M</a:t>
            </a:r>
            <a:r>
              <a:rPr sz="1800" spc="-15" dirty="0">
                <a:latin typeface="Century Gothic"/>
                <a:cs typeface="Century Gothic"/>
              </a:rPr>
              <a:t>a</a:t>
            </a:r>
            <a:r>
              <a:rPr sz="1800" spc="-10" dirty="0">
                <a:latin typeface="Century Gothic"/>
                <a:cs typeface="Century Gothic"/>
              </a:rPr>
              <a:t>ßnah</a:t>
            </a:r>
            <a:r>
              <a:rPr sz="1800" spc="-5" dirty="0">
                <a:latin typeface="Century Gothic"/>
                <a:cs typeface="Century Gothic"/>
              </a:rPr>
              <a:t>m</a:t>
            </a:r>
            <a:r>
              <a:rPr sz="1800" spc="5" dirty="0">
                <a:latin typeface="Century Gothic"/>
                <a:cs typeface="Century Gothic"/>
              </a:rPr>
              <a:t>e</a:t>
            </a:r>
            <a:r>
              <a:rPr sz="1800" dirty="0">
                <a:latin typeface="Century Gothic"/>
                <a:cs typeface="Century Gothic"/>
              </a:rPr>
              <a:t>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895715" y="4659629"/>
            <a:ext cx="3106420" cy="982980"/>
          </a:xfrm>
          <a:prstGeom prst="rect">
            <a:avLst/>
          </a:prstGeom>
          <a:solidFill>
            <a:srgbClr val="A3E9BE"/>
          </a:solidFill>
          <a:ln w="15240">
            <a:solidFill>
              <a:srgbClr val="2C3B61"/>
            </a:solidFill>
          </a:ln>
        </p:spPr>
        <p:txBody>
          <a:bodyPr vert="horz" wrap="square" lIns="0" tIns="76835" rIns="0" bIns="0" rtlCol="0">
            <a:spAutoFit/>
          </a:bodyPr>
          <a:lstStyle/>
          <a:p>
            <a:pPr marL="112395" marR="105410" indent="2540" algn="ctr">
              <a:lnSpc>
                <a:spcPct val="100499"/>
              </a:lnSpc>
              <a:spcBef>
                <a:spcPts val="605"/>
              </a:spcBef>
            </a:pPr>
            <a:r>
              <a:rPr sz="1800" spc="-5" dirty="0">
                <a:latin typeface="Century Gothic"/>
                <a:cs typeface="Century Gothic"/>
              </a:rPr>
              <a:t>Verwendung spezifischer  Hilfen </a:t>
            </a:r>
            <a:r>
              <a:rPr sz="1800" spc="-10" dirty="0">
                <a:latin typeface="Century Gothic"/>
                <a:cs typeface="Century Gothic"/>
              </a:rPr>
              <a:t>und  </a:t>
            </a:r>
            <a:r>
              <a:rPr sz="1800" dirty="0">
                <a:latin typeface="Century Gothic"/>
                <a:cs typeface="Century Gothic"/>
              </a:rPr>
              <a:t>K</a:t>
            </a:r>
            <a:r>
              <a:rPr sz="1800" spc="-5" dirty="0">
                <a:latin typeface="Century Gothic"/>
                <a:cs typeface="Century Gothic"/>
              </a:rPr>
              <a:t>o</a:t>
            </a:r>
            <a:r>
              <a:rPr sz="1800" dirty="0">
                <a:latin typeface="Century Gothic"/>
                <a:cs typeface="Century Gothic"/>
              </a:rPr>
              <a:t>mm</a:t>
            </a:r>
            <a:r>
              <a:rPr sz="1800" spc="-5" dirty="0">
                <a:latin typeface="Century Gothic"/>
                <a:cs typeface="Century Gothic"/>
              </a:rPr>
              <a:t>u</a:t>
            </a:r>
            <a:r>
              <a:rPr sz="1800" spc="-20" dirty="0">
                <a:latin typeface="Century Gothic"/>
                <a:cs typeface="Century Gothic"/>
              </a:rPr>
              <a:t>n</a:t>
            </a:r>
            <a:r>
              <a:rPr sz="1800" spc="15" dirty="0">
                <a:latin typeface="Century Gothic"/>
                <a:cs typeface="Century Gothic"/>
              </a:rPr>
              <a:t>i</a:t>
            </a:r>
            <a:r>
              <a:rPr sz="1800" spc="-5" dirty="0">
                <a:latin typeface="Century Gothic"/>
                <a:cs typeface="Century Gothic"/>
              </a:rPr>
              <a:t>k</a:t>
            </a:r>
            <a:r>
              <a:rPr sz="1800" spc="-15" dirty="0">
                <a:latin typeface="Century Gothic"/>
                <a:cs typeface="Century Gothic"/>
              </a:rPr>
              <a:t>a</a:t>
            </a:r>
            <a:r>
              <a:rPr sz="1800" spc="-10" dirty="0">
                <a:latin typeface="Century Gothic"/>
                <a:cs typeface="Century Gothic"/>
              </a:rPr>
              <a:t>t</a:t>
            </a:r>
            <a:r>
              <a:rPr sz="1800" spc="5" dirty="0">
                <a:latin typeface="Century Gothic"/>
                <a:cs typeface="Century Gothic"/>
              </a:rPr>
              <a:t>i</a:t>
            </a:r>
            <a:r>
              <a:rPr sz="1800" spc="-5" dirty="0">
                <a:latin typeface="Century Gothic"/>
                <a:cs typeface="Century Gothic"/>
              </a:rPr>
              <a:t>o</a:t>
            </a:r>
            <a:r>
              <a:rPr sz="1800" spc="-10" dirty="0">
                <a:latin typeface="Century Gothic"/>
                <a:cs typeface="Century Gothic"/>
              </a:rPr>
              <a:t>nss</a:t>
            </a:r>
            <a:r>
              <a:rPr sz="1800" spc="15" dirty="0">
                <a:latin typeface="Century Gothic"/>
                <a:cs typeface="Century Gothic"/>
              </a:rPr>
              <a:t>i</a:t>
            </a:r>
            <a:r>
              <a:rPr sz="1800" spc="-5" dirty="0">
                <a:latin typeface="Century Gothic"/>
                <a:cs typeface="Century Gothic"/>
              </a:rPr>
              <a:t>c</a:t>
            </a:r>
            <a:r>
              <a:rPr sz="1800" spc="-10" dirty="0">
                <a:latin typeface="Century Gothic"/>
                <a:cs typeface="Century Gothic"/>
              </a:rPr>
              <a:t>he</a:t>
            </a:r>
            <a:r>
              <a:rPr sz="1800" spc="-5" dirty="0">
                <a:latin typeface="Century Gothic"/>
                <a:cs typeface="Century Gothic"/>
              </a:rPr>
              <a:t>ru</a:t>
            </a:r>
            <a:r>
              <a:rPr sz="1800" spc="-10" dirty="0">
                <a:latin typeface="Century Gothic"/>
                <a:cs typeface="Century Gothic"/>
              </a:rPr>
              <a:t>n</a:t>
            </a:r>
            <a:r>
              <a:rPr sz="1800" dirty="0">
                <a:latin typeface="Century Gothic"/>
                <a:cs typeface="Century Gothic"/>
              </a:rPr>
              <a:t>g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81000" y="50801"/>
            <a:ext cx="102870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u="none" spc="-5" dirty="0">
                <a:latin typeface="Century Gothic"/>
                <a:cs typeface="Century Gothic"/>
              </a:rPr>
              <a:t>Inklusionsdidaktisches</a:t>
            </a:r>
            <a:r>
              <a:rPr sz="3200" b="0" u="none" spc="-35" dirty="0">
                <a:latin typeface="Century Gothic"/>
                <a:cs typeface="Century Gothic"/>
              </a:rPr>
              <a:t> </a:t>
            </a:r>
            <a:r>
              <a:rPr sz="3200" b="0" u="none" dirty="0" smtClean="0">
                <a:latin typeface="Century Gothic"/>
                <a:cs typeface="Century Gothic"/>
              </a:rPr>
              <a:t>Netz</a:t>
            </a:r>
            <a:r>
              <a:rPr lang="de-DE" sz="3200" b="0" u="none" dirty="0" smtClean="0">
                <a:latin typeface="Century Gothic"/>
                <a:cs typeface="Century Gothic"/>
              </a:rPr>
              <a:t> mit Differenzierung</a:t>
            </a:r>
            <a:endParaRPr sz="3200" dirty="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37286" y="635508"/>
            <a:ext cx="9636301" cy="150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06500" y="1064768"/>
            <a:ext cx="751522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u="none" spc="-5" dirty="0"/>
              <a:t>Unterrichtssequenz Wald </a:t>
            </a:r>
            <a:r>
              <a:rPr sz="1800" b="0" u="none" spc="-10" dirty="0">
                <a:latin typeface="Century Gothic"/>
                <a:cs typeface="Century Gothic"/>
              </a:rPr>
              <a:t>(Annika </a:t>
            </a:r>
            <a:r>
              <a:rPr sz="1800" b="0" u="none" spc="-5" dirty="0">
                <a:latin typeface="Century Gothic"/>
                <a:cs typeface="Century Gothic"/>
              </a:rPr>
              <a:t>Gläser, Nina </a:t>
            </a:r>
            <a:r>
              <a:rPr sz="1800" b="0" u="none" dirty="0">
                <a:latin typeface="Century Gothic"/>
                <a:cs typeface="Century Gothic"/>
              </a:rPr>
              <a:t>Asch</a:t>
            </a:r>
            <a:r>
              <a:rPr sz="1800" b="0" u="none" spc="-130" dirty="0">
                <a:latin typeface="Century Gothic"/>
                <a:cs typeface="Century Gothic"/>
              </a:rPr>
              <a:t> </a:t>
            </a:r>
            <a:r>
              <a:rPr sz="1800" b="0" u="none" spc="-5" dirty="0">
                <a:latin typeface="Century Gothic"/>
                <a:cs typeface="Century Gothic"/>
              </a:rPr>
              <a:t>2017)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7769" y="1803031"/>
            <a:ext cx="8632190" cy="1610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19000"/>
              </a:lnSpc>
              <a:spcBef>
                <a:spcPts val="95"/>
              </a:spcBef>
              <a:buClr>
                <a:srgbClr val="415487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000" spc="-5" dirty="0">
                <a:latin typeface="Century Gothic"/>
                <a:cs typeface="Century Gothic"/>
              </a:rPr>
              <a:t>Inklusionsdidaktisches Netz (Verbindung mit dem Förderschwerpunkt  </a:t>
            </a:r>
            <a:r>
              <a:rPr sz="2000" dirty="0">
                <a:latin typeface="Century Gothic"/>
                <a:cs typeface="Century Gothic"/>
              </a:rPr>
              <a:t>Hören)</a:t>
            </a:r>
          </a:p>
          <a:p>
            <a:pPr marL="241300" marR="385445" indent="-228600">
              <a:lnSpc>
                <a:spcPct val="120000"/>
              </a:lnSpc>
              <a:spcBef>
                <a:spcPts val="1010"/>
              </a:spcBef>
              <a:buClr>
                <a:srgbClr val="415487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 smtClean="0">
                <a:latin typeface="Century Gothic"/>
                <a:cs typeface="Century Gothic"/>
              </a:rPr>
              <a:t>Theoretische</a:t>
            </a:r>
            <a:r>
              <a:rPr sz="2000" spc="-5" dirty="0" smtClean="0">
                <a:latin typeface="Century Gothic"/>
                <a:cs typeface="Century Gothic"/>
              </a:rPr>
              <a:t> Vorstellung </a:t>
            </a:r>
            <a:r>
              <a:rPr sz="2000" dirty="0" smtClean="0">
                <a:latin typeface="Century Gothic"/>
                <a:cs typeface="Century Gothic"/>
              </a:rPr>
              <a:t>der </a:t>
            </a:r>
            <a:r>
              <a:rPr sz="2000" spc="-5" dirty="0" smtClean="0">
                <a:latin typeface="Century Gothic"/>
                <a:cs typeface="Century Gothic"/>
              </a:rPr>
              <a:t>Unterrichtssequenz</a:t>
            </a:r>
            <a:r>
              <a:rPr sz="2000" spc="-5" dirty="0" smtClean="0">
                <a:latin typeface="Century Gothic"/>
                <a:cs typeface="Century Gothic"/>
              </a:rPr>
              <a:t>, </a:t>
            </a:r>
            <a:r>
              <a:rPr sz="2000" spc="-5" dirty="0" smtClean="0">
                <a:latin typeface="Century Gothic"/>
                <a:cs typeface="Century Gothic"/>
              </a:rPr>
              <a:t>bestehend</a:t>
            </a:r>
            <a:r>
              <a:rPr sz="2000" spc="-5" dirty="0" smtClean="0">
                <a:latin typeface="Century Gothic"/>
                <a:cs typeface="Century Gothic"/>
              </a:rPr>
              <a:t> </a:t>
            </a:r>
            <a:r>
              <a:rPr sz="2000" dirty="0" smtClean="0">
                <a:latin typeface="Century Gothic"/>
                <a:cs typeface="Century Gothic"/>
              </a:rPr>
              <a:t>aus 7  </a:t>
            </a:r>
            <a:r>
              <a:rPr sz="2000" spc="-5" dirty="0" smtClean="0">
                <a:latin typeface="Century Gothic"/>
                <a:cs typeface="Century Gothic"/>
              </a:rPr>
              <a:t>Unterrichtseinheiten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37286" y="635508"/>
            <a:ext cx="9636301" cy="156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07618" y="1547284"/>
            <a:ext cx="9451340" cy="3777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7620" indent="-228600" algn="just">
              <a:lnSpc>
                <a:spcPct val="119400"/>
              </a:lnSpc>
              <a:spcBef>
                <a:spcPts val="100"/>
              </a:spcBef>
              <a:buClr>
                <a:srgbClr val="415487"/>
              </a:buClr>
              <a:buFont typeface="Arial"/>
              <a:buChar char="•"/>
              <a:tabLst>
                <a:tab pos="241935" algn="l"/>
              </a:tabLst>
            </a:pPr>
            <a:r>
              <a:rPr sz="1600" spc="-5" dirty="0">
                <a:latin typeface="Century Gothic"/>
                <a:cs typeface="Century Gothic"/>
              </a:rPr>
              <a:t>Hörerziehung: die </a:t>
            </a:r>
            <a:r>
              <a:rPr sz="1600" spc="-10" dirty="0">
                <a:latin typeface="Century Gothic"/>
                <a:cs typeface="Century Gothic"/>
              </a:rPr>
              <a:t>Kinder </a:t>
            </a:r>
            <a:r>
              <a:rPr sz="1600" spc="-5" dirty="0">
                <a:latin typeface="Century Gothic"/>
                <a:cs typeface="Century Gothic"/>
              </a:rPr>
              <a:t>sollen </a:t>
            </a:r>
            <a:r>
              <a:rPr sz="1600" spc="-10" dirty="0">
                <a:latin typeface="Century Gothic"/>
                <a:cs typeface="Century Gothic"/>
              </a:rPr>
              <a:t>beim </a:t>
            </a:r>
            <a:r>
              <a:rPr sz="1600" spc="-5" dirty="0">
                <a:latin typeface="Century Gothic"/>
                <a:cs typeface="Century Gothic"/>
              </a:rPr>
              <a:t>Waldspaziergang leise sein und genau auf die </a:t>
            </a:r>
            <a:r>
              <a:rPr sz="1600" dirty="0">
                <a:latin typeface="Century Gothic"/>
                <a:cs typeface="Century Gothic"/>
              </a:rPr>
              <a:t>Klänge  </a:t>
            </a:r>
            <a:r>
              <a:rPr sz="1600" spc="-5" dirty="0">
                <a:latin typeface="Century Gothic"/>
                <a:cs typeface="Century Gothic"/>
              </a:rPr>
              <a:t>und Geräusche im </a:t>
            </a:r>
            <a:r>
              <a:rPr sz="1600" spc="-10" dirty="0">
                <a:latin typeface="Century Gothic"/>
                <a:cs typeface="Century Gothic"/>
              </a:rPr>
              <a:t>Wald </a:t>
            </a:r>
            <a:r>
              <a:rPr sz="1600" spc="-5" dirty="0">
                <a:latin typeface="Century Gothic"/>
                <a:cs typeface="Century Gothic"/>
              </a:rPr>
              <a:t>hören und diese identifizieren; </a:t>
            </a:r>
            <a:r>
              <a:rPr sz="1600" spc="5" dirty="0">
                <a:latin typeface="Century Gothic"/>
                <a:cs typeface="Century Gothic"/>
              </a:rPr>
              <a:t>im </a:t>
            </a:r>
            <a:r>
              <a:rPr sz="1600" spc="-5" dirty="0">
                <a:latin typeface="Century Gothic"/>
                <a:cs typeface="Century Gothic"/>
              </a:rPr>
              <a:t>Klassenzimmer verschiedene  Hörbeispiele </a:t>
            </a:r>
            <a:r>
              <a:rPr sz="1600" dirty="0">
                <a:latin typeface="Century Gothic"/>
                <a:cs typeface="Century Gothic"/>
              </a:rPr>
              <a:t>von </a:t>
            </a:r>
            <a:r>
              <a:rPr sz="1600" spc="-5" dirty="0">
                <a:latin typeface="Century Gothic"/>
                <a:cs typeface="Century Gothic"/>
              </a:rPr>
              <a:t>Tiergeräuschen abspielen</a:t>
            </a:r>
            <a:r>
              <a:rPr sz="1600" spc="-1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lassen</a:t>
            </a:r>
            <a:endParaRPr sz="1600" dirty="0">
              <a:latin typeface="Century Gothic"/>
              <a:cs typeface="Century Gothic"/>
            </a:endParaRPr>
          </a:p>
          <a:p>
            <a:pPr marL="241300" marR="6985" indent="-228600" algn="just">
              <a:lnSpc>
                <a:spcPct val="119200"/>
              </a:lnSpc>
              <a:spcBef>
                <a:spcPts val="1019"/>
              </a:spcBef>
              <a:buClr>
                <a:srgbClr val="415487"/>
              </a:buClr>
              <a:buFont typeface="Arial"/>
              <a:buChar char="•"/>
              <a:tabLst>
                <a:tab pos="241935" algn="l"/>
              </a:tabLst>
            </a:pPr>
            <a:r>
              <a:rPr sz="1600" spc="-5" dirty="0">
                <a:latin typeface="Century Gothic"/>
                <a:cs typeface="Century Gothic"/>
              </a:rPr>
              <a:t>Gebärdenerwerb und Gebärdeneinsatz: neuer </a:t>
            </a:r>
            <a:r>
              <a:rPr sz="1600" spc="-10" dirty="0">
                <a:latin typeface="Century Gothic"/>
                <a:cs typeface="Century Gothic"/>
              </a:rPr>
              <a:t>Wortschatz zum Thema Wald </a:t>
            </a:r>
            <a:r>
              <a:rPr sz="1600" spc="-5" dirty="0">
                <a:latin typeface="Century Gothic"/>
                <a:cs typeface="Century Gothic"/>
              </a:rPr>
              <a:t>(z.B. </a:t>
            </a:r>
            <a:r>
              <a:rPr sz="1600" dirty="0">
                <a:latin typeface="Century Gothic"/>
                <a:cs typeface="Century Gothic"/>
              </a:rPr>
              <a:t>den  Aufbau </a:t>
            </a:r>
            <a:r>
              <a:rPr sz="1600" spc="-10" dirty="0">
                <a:latin typeface="Century Gothic"/>
                <a:cs typeface="Century Gothic"/>
              </a:rPr>
              <a:t>des </a:t>
            </a:r>
            <a:r>
              <a:rPr sz="1600" spc="-5" dirty="0">
                <a:latin typeface="Century Gothic"/>
                <a:cs typeface="Century Gothic"/>
              </a:rPr>
              <a:t>Waldes betreffend) </a:t>
            </a:r>
            <a:r>
              <a:rPr sz="1600" spc="-10" dirty="0">
                <a:latin typeface="Century Gothic"/>
                <a:cs typeface="Century Gothic"/>
              </a:rPr>
              <a:t>wird </a:t>
            </a:r>
            <a:r>
              <a:rPr sz="1600" spc="-5" dirty="0">
                <a:latin typeface="Century Gothic"/>
                <a:cs typeface="Century Gothic"/>
              </a:rPr>
              <a:t>mit den passenden Gebärden erlernt; Auswendiglernen  </a:t>
            </a:r>
            <a:r>
              <a:rPr sz="1600" spc="-10" dirty="0">
                <a:latin typeface="Century Gothic"/>
                <a:cs typeface="Century Gothic"/>
              </a:rPr>
              <a:t>eines </a:t>
            </a:r>
            <a:r>
              <a:rPr sz="1600" spc="-5" dirty="0">
                <a:latin typeface="Century Gothic"/>
                <a:cs typeface="Century Gothic"/>
              </a:rPr>
              <a:t>Gebärdengedichtes zum Thema </a:t>
            </a:r>
            <a:r>
              <a:rPr sz="1600" spc="-10" dirty="0">
                <a:latin typeface="Century Gothic"/>
                <a:cs typeface="Century Gothic"/>
              </a:rPr>
              <a:t>Wald; </a:t>
            </a:r>
            <a:r>
              <a:rPr sz="1600" spc="-5" dirty="0">
                <a:latin typeface="Century Gothic"/>
                <a:cs typeface="Century Gothic"/>
              </a:rPr>
              <a:t>Arbeitsaufträge und wichtige Begrifflichkeiten  werden </a:t>
            </a:r>
            <a:r>
              <a:rPr sz="1600" dirty="0">
                <a:latin typeface="Century Gothic"/>
                <a:cs typeface="Century Gothic"/>
              </a:rPr>
              <a:t>von </a:t>
            </a:r>
            <a:r>
              <a:rPr sz="1600" spc="-10" dirty="0">
                <a:latin typeface="Century Gothic"/>
                <a:cs typeface="Century Gothic"/>
              </a:rPr>
              <a:t>der </a:t>
            </a:r>
            <a:r>
              <a:rPr sz="1600" spc="-5" dirty="0">
                <a:latin typeface="Century Gothic"/>
                <a:cs typeface="Century Gothic"/>
              </a:rPr>
              <a:t>Lehrkraft </a:t>
            </a:r>
            <a:r>
              <a:rPr sz="1600" dirty="0">
                <a:latin typeface="Century Gothic"/>
                <a:cs typeface="Century Gothic"/>
              </a:rPr>
              <a:t>mit </a:t>
            </a:r>
            <a:r>
              <a:rPr sz="1600" spc="-5" dirty="0">
                <a:latin typeface="Century Gothic"/>
                <a:cs typeface="Century Gothic"/>
              </a:rPr>
              <a:t>Gebärden</a:t>
            </a:r>
            <a:r>
              <a:rPr sz="1600" spc="2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unterstützt</a:t>
            </a:r>
            <a:endParaRPr sz="1600" dirty="0">
              <a:latin typeface="Century Gothic"/>
              <a:cs typeface="Century Gothic"/>
            </a:endParaRPr>
          </a:p>
          <a:p>
            <a:pPr marL="240665" marR="5080" indent="-227965" algn="just">
              <a:lnSpc>
                <a:spcPct val="119200"/>
              </a:lnSpc>
              <a:spcBef>
                <a:spcPts val="1050"/>
              </a:spcBef>
              <a:buClr>
                <a:srgbClr val="415487"/>
              </a:buClr>
              <a:buFont typeface="Arial"/>
              <a:buChar char="•"/>
              <a:tabLst>
                <a:tab pos="241300" algn="l"/>
              </a:tabLst>
            </a:pPr>
            <a:r>
              <a:rPr sz="1600" spc="-5" dirty="0">
                <a:latin typeface="Century Gothic"/>
                <a:cs typeface="Century Gothic"/>
              </a:rPr>
              <a:t>Hörgeschädigtenkunde </a:t>
            </a:r>
            <a:r>
              <a:rPr sz="1600" dirty="0">
                <a:latin typeface="Century Gothic"/>
                <a:cs typeface="Century Gothic"/>
              </a:rPr>
              <a:t>und </a:t>
            </a:r>
            <a:r>
              <a:rPr sz="1600" spc="-5" dirty="0">
                <a:latin typeface="Century Gothic"/>
                <a:cs typeface="Century Gothic"/>
              </a:rPr>
              <a:t>Kommunikationstaktik: den hörgeschädigten Schülerinnen </a:t>
            </a:r>
            <a:r>
              <a:rPr sz="1600" spc="-10" dirty="0">
                <a:latin typeface="Century Gothic"/>
                <a:cs typeface="Century Gothic"/>
              </a:rPr>
              <a:t>und  </a:t>
            </a:r>
            <a:r>
              <a:rPr sz="1600" spc="-5" dirty="0">
                <a:latin typeface="Century Gothic"/>
                <a:cs typeface="Century Gothic"/>
              </a:rPr>
              <a:t>Schüler bewusst machen, </a:t>
            </a:r>
            <a:r>
              <a:rPr sz="1600" dirty="0">
                <a:latin typeface="Century Gothic"/>
                <a:cs typeface="Century Gothic"/>
              </a:rPr>
              <a:t>dass </a:t>
            </a:r>
            <a:r>
              <a:rPr sz="1600" spc="-5" dirty="0">
                <a:latin typeface="Century Gothic"/>
                <a:cs typeface="Century Gothic"/>
              </a:rPr>
              <a:t>sie im </a:t>
            </a:r>
            <a:r>
              <a:rPr sz="1600" spc="-25" dirty="0">
                <a:latin typeface="Century Gothic"/>
                <a:cs typeface="Century Gothic"/>
              </a:rPr>
              <a:t>Wald </a:t>
            </a:r>
            <a:r>
              <a:rPr sz="1600" spc="-5" dirty="0">
                <a:latin typeface="Century Gothic"/>
                <a:cs typeface="Century Gothic"/>
              </a:rPr>
              <a:t>leise sein müssen </a:t>
            </a:r>
            <a:r>
              <a:rPr sz="1600" spc="-10" dirty="0">
                <a:latin typeface="Century Gothic"/>
                <a:cs typeface="Century Gothic"/>
              </a:rPr>
              <a:t>(leise </a:t>
            </a:r>
            <a:r>
              <a:rPr sz="1600" spc="-5" dirty="0">
                <a:latin typeface="Century Gothic"/>
                <a:cs typeface="Century Gothic"/>
              </a:rPr>
              <a:t>Stimme muss geübt  werden, </a:t>
            </a:r>
            <a:r>
              <a:rPr sz="1600" spc="-10" dirty="0">
                <a:latin typeface="Century Gothic"/>
                <a:cs typeface="Century Gothic"/>
              </a:rPr>
              <a:t>da </a:t>
            </a:r>
            <a:r>
              <a:rPr sz="1600" spc="-5" dirty="0">
                <a:latin typeface="Century Gothic"/>
                <a:cs typeface="Century Gothic"/>
              </a:rPr>
              <a:t>die auditive Rückkopplung </a:t>
            </a:r>
            <a:r>
              <a:rPr sz="1600" spc="-10" dirty="0">
                <a:latin typeface="Century Gothic"/>
                <a:cs typeface="Century Gothic"/>
              </a:rPr>
              <a:t>dieser Kinder </a:t>
            </a:r>
            <a:r>
              <a:rPr sz="1600" spc="-5" dirty="0">
                <a:latin typeface="Century Gothic"/>
                <a:cs typeface="Century Gothic"/>
              </a:rPr>
              <a:t>beeinträchtigt ist); durch Gruppenarbeit  </a:t>
            </a:r>
            <a:r>
              <a:rPr sz="1600" spc="-10" dirty="0">
                <a:latin typeface="Century Gothic"/>
                <a:cs typeface="Century Gothic"/>
              </a:rPr>
              <a:t>bei </a:t>
            </a:r>
            <a:r>
              <a:rPr sz="1600" spc="-5" dirty="0">
                <a:latin typeface="Century Gothic"/>
                <a:cs typeface="Century Gothic"/>
              </a:rPr>
              <a:t>der Plakaterstellung lernen </a:t>
            </a:r>
            <a:r>
              <a:rPr sz="1600" dirty="0">
                <a:latin typeface="Century Gothic"/>
                <a:cs typeface="Century Gothic"/>
              </a:rPr>
              <a:t>mit </a:t>
            </a:r>
            <a:r>
              <a:rPr sz="1600" spc="-5" dirty="0">
                <a:latin typeface="Century Gothic"/>
                <a:cs typeface="Century Gothic"/>
              </a:rPr>
              <a:t>hörenden Kindern </a:t>
            </a:r>
            <a:r>
              <a:rPr sz="1600" spc="-10" dirty="0">
                <a:latin typeface="Century Gothic"/>
                <a:cs typeface="Century Gothic"/>
              </a:rPr>
              <a:t>zu </a:t>
            </a:r>
            <a:r>
              <a:rPr sz="1600" spc="-5" dirty="0">
                <a:latin typeface="Century Gothic"/>
                <a:cs typeface="Century Gothic"/>
              </a:rPr>
              <a:t>kommunizieren (z.B. auf gute  Absehbedingungen</a:t>
            </a:r>
            <a:r>
              <a:rPr sz="1600" spc="1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achten)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37286" y="635508"/>
            <a:ext cx="9636301" cy="150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6121724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0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extfeld 1"/>
          <p:cNvSpPr txBox="1"/>
          <p:nvPr/>
        </p:nvSpPr>
        <p:spPr>
          <a:xfrm>
            <a:off x="609600" y="803318"/>
            <a:ext cx="6031382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+mn-lt"/>
              </a:rPr>
              <a:t>Differenzierung</a:t>
            </a:r>
            <a:endParaRPr lang="de-DE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08024" y="1556331"/>
            <a:ext cx="9452610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5080" indent="-227965">
              <a:lnSpc>
                <a:spcPct val="120000"/>
              </a:lnSpc>
              <a:spcBef>
                <a:spcPts val="100"/>
              </a:spcBef>
              <a:buClr>
                <a:srgbClr val="415487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Century Gothic"/>
                <a:cs typeface="Century Gothic"/>
              </a:rPr>
              <a:t>Verwendung spezifischer Hilfen und Kommunikationssicherung: </a:t>
            </a:r>
            <a:r>
              <a:rPr sz="1600" spc="-10" dirty="0">
                <a:latin typeface="Century Gothic"/>
                <a:cs typeface="Century Gothic"/>
              </a:rPr>
              <a:t>während </a:t>
            </a:r>
            <a:r>
              <a:rPr sz="1600" spc="-5" dirty="0">
                <a:latin typeface="Century Gothic"/>
                <a:cs typeface="Century Gothic"/>
              </a:rPr>
              <a:t>des </a:t>
            </a:r>
            <a:r>
              <a:rPr sz="1600" spc="-10" dirty="0">
                <a:latin typeface="Century Gothic"/>
                <a:cs typeface="Century Gothic"/>
              </a:rPr>
              <a:t>Unterrichts </a:t>
            </a:r>
            <a:r>
              <a:rPr sz="1600" spc="10" dirty="0">
                <a:latin typeface="Century Gothic"/>
                <a:cs typeface="Century Gothic"/>
              </a:rPr>
              <a:t>im  </a:t>
            </a:r>
            <a:r>
              <a:rPr sz="1600" spc="-5" dirty="0">
                <a:latin typeface="Century Gothic"/>
                <a:cs typeface="Century Gothic"/>
              </a:rPr>
              <a:t>Klassenzimmer</a:t>
            </a:r>
            <a:r>
              <a:rPr sz="1600" spc="29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wird</a:t>
            </a:r>
            <a:r>
              <a:rPr sz="1600" spc="28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die</a:t>
            </a:r>
            <a:r>
              <a:rPr sz="1600" spc="27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Klassenhöranlage</a:t>
            </a:r>
            <a:r>
              <a:rPr sz="1600" spc="26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verwendet,</a:t>
            </a:r>
            <a:r>
              <a:rPr sz="1600" spc="27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beim</a:t>
            </a:r>
            <a:r>
              <a:rPr sz="1600" spc="29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Spaziergang</a:t>
            </a:r>
            <a:r>
              <a:rPr sz="1600" spc="27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im</a:t>
            </a:r>
            <a:r>
              <a:rPr sz="1600" spc="32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Wald</a:t>
            </a:r>
            <a:r>
              <a:rPr sz="1600" spc="27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kann</a:t>
            </a:r>
            <a:r>
              <a:rPr sz="1600" spc="28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die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2932" y="2189540"/>
            <a:ext cx="77260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78205" algn="l"/>
                <a:tab pos="2095500" algn="l"/>
                <a:tab pos="3052445" algn="l"/>
                <a:tab pos="3508375" algn="l"/>
                <a:tab pos="3953510" algn="l"/>
                <a:tab pos="4494530" algn="l"/>
                <a:tab pos="5763895" algn="l"/>
                <a:tab pos="6995159" algn="l"/>
                <a:tab pos="7386955" algn="l"/>
              </a:tabLst>
            </a:pPr>
            <a:r>
              <a:rPr sz="1600" spc="10" dirty="0">
                <a:latin typeface="Century Gothic"/>
                <a:cs typeface="Century Gothic"/>
              </a:rPr>
              <a:t>A</a:t>
            </a:r>
            <a:r>
              <a:rPr sz="1600" spc="-20" dirty="0">
                <a:latin typeface="Century Gothic"/>
                <a:cs typeface="Century Gothic"/>
              </a:rPr>
              <a:t>n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5" dirty="0">
                <a:latin typeface="Century Gothic"/>
                <a:cs typeface="Century Gothic"/>
              </a:rPr>
              <a:t>a</a:t>
            </a:r>
            <a:r>
              <a:rPr sz="1600" spc="-15" dirty="0">
                <a:latin typeface="Century Gothic"/>
                <a:cs typeface="Century Gothic"/>
              </a:rPr>
              <a:t>g</a:t>
            </a:r>
            <a:r>
              <a:rPr sz="1600" spc="-5" dirty="0">
                <a:latin typeface="Century Gothic"/>
                <a:cs typeface="Century Gothic"/>
              </a:rPr>
              <a:t>e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20" dirty="0">
                <a:latin typeface="Century Gothic"/>
                <a:cs typeface="Century Gothic"/>
              </a:rPr>
              <a:t>v</a:t>
            </a:r>
            <a:r>
              <a:rPr sz="1600" spc="-10" dirty="0">
                <a:latin typeface="Century Gothic"/>
                <a:cs typeface="Century Gothic"/>
              </a:rPr>
              <a:t>e</a:t>
            </a:r>
            <a:r>
              <a:rPr sz="1600" spc="5" dirty="0">
                <a:latin typeface="Century Gothic"/>
                <a:cs typeface="Century Gothic"/>
              </a:rPr>
              <a:t>r</a:t>
            </a:r>
            <a:r>
              <a:rPr sz="1600" spc="-25" dirty="0">
                <a:latin typeface="Century Gothic"/>
                <a:cs typeface="Century Gothic"/>
              </a:rPr>
              <a:t>w</a:t>
            </a:r>
            <a:r>
              <a:rPr sz="1600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nd</a:t>
            </a:r>
            <a:r>
              <a:rPr sz="1600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t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25" dirty="0">
                <a:latin typeface="Century Gothic"/>
                <a:cs typeface="Century Gothic"/>
              </a:rPr>
              <a:t>w</a:t>
            </a:r>
            <a:r>
              <a:rPr sz="1600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r</a:t>
            </a:r>
            <a:r>
              <a:rPr sz="1600" spc="5" dirty="0">
                <a:latin typeface="Century Gothic"/>
                <a:cs typeface="Century Gothic"/>
              </a:rPr>
              <a:t>d</a:t>
            </a:r>
            <a:r>
              <a:rPr sz="1600" spc="-10" dirty="0">
                <a:latin typeface="Century Gothic"/>
                <a:cs typeface="Century Gothic"/>
              </a:rPr>
              <a:t>e</a:t>
            </a:r>
            <a:r>
              <a:rPr sz="1600" spc="5" dirty="0">
                <a:latin typeface="Century Gothic"/>
                <a:cs typeface="Century Gothic"/>
              </a:rPr>
              <a:t>n</a:t>
            </a:r>
            <a:r>
              <a:rPr sz="1600" spc="-5" dirty="0">
                <a:latin typeface="Century Gothic"/>
                <a:cs typeface="Century Gothic"/>
              </a:rPr>
              <a:t>,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10" dirty="0">
                <a:latin typeface="Century Gothic"/>
                <a:cs typeface="Century Gothic"/>
              </a:rPr>
              <a:t>d</a:t>
            </a:r>
            <a:r>
              <a:rPr sz="1600" spc="-5" dirty="0">
                <a:latin typeface="Century Gothic"/>
                <a:cs typeface="Century Gothic"/>
              </a:rPr>
              <a:t>ie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5" dirty="0">
                <a:latin typeface="Century Gothic"/>
                <a:cs typeface="Century Gothic"/>
              </a:rPr>
              <a:t>m</a:t>
            </a:r>
            <a:r>
              <a:rPr sz="1600" spc="10" dirty="0">
                <a:latin typeface="Century Gothic"/>
                <a:cs typeface="Century Gothic"/>
              </a:rPr>
              <a:t>i</a:t>
            </a:r>
            <a:r>
              <a:rPr sz="1600" spc="-5" dirty="0">
                <a:latin typeface="Century Gothic"/>
                <a:cs typeface="Century Gothic"/>
              </a:rPr>
              <a:t>t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5" dirty="0">
                <a:latin typeface="Century Gothic"/>
                <a:cs typeface="Century Gothic"/>
              </a:rPr>
              <a:t>d</a:t>
            </a:r>
            <a:r>
              <a:rPr sz="1600" spc="-10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n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5" dirty="0">
                <a:latin typeface="Century Gothic"/>
                <a:cs typeface="Century Gothic"/>
              </a:rPr>
              <a:t>H</a:t>
            </a:r>
            <a:r>
              <a:rPr sz="1600" spc="-10" dirty="0">
                <a:latin typeface="Century Gothic"/>
                <a:cs typeface="Century Gothic"/>
              </a:rPr>
              <a:t>ör</a:t>
            </a:r>
            <a:r>
              <a:rPr sz="1600" dirty="0">
                <a:latin typeface="Century Gothic"/>
                <a:cs typeface="Century Gothic"/>
              </a:rPr>
              <a:t>g</a:t>
            </a:r>
            <a:r>
              <a:rPr sz="1600" spc="-10" dirty="0">
                <a:latin typeface="Century Gothic"/>
                <a:cs typeface="Century Gothic"/>
              </a:rPr>
              <a:t>er</a:t>
            </a:r>
            <a:r>
              <a:rPr sz="1600" spc="5" dirty="0">
                <a:latin typeface="Century Gothic"/>
                <a:cs typeface="Century Gothic"/>
              </a:rPr>
              <a:t>ä</a:t>
            </a:r>
            <a:r>
              <a:rPr sz="1600" spc="-10" dirty="0">
                <a:latin typeface="Century Gothic"/>
                <a:cs typeface="Century Gothic"/>
              </a:rPr>
              <a:t>te</a:t>
            </a:r>
            <a:r>
              <a:rPr sz="1600" spc="-5" dirty="0">
                <a:latin typeface="Century Gothic"/>
                <a:cs typeface="Century Gothic"/>
              </a:rPr>
              <a:t>n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10" dirty="0">
                <a:latin typeface="Century Gothic"/>
                <a:cs typeface="Century Gothic"/>
              </a:rPr>
              <a:t>v</a:t>
            </a:r>
            <a:r>
              <a:rPr sz="1600" spc="-10" dirty="0">
                <a:latin typeface="Century Gothic"/>
                <a:cs typeface="Century Gothic"/>
              </a:rPr>
              <a:t>er</a:t>
            </a:r>
            <a:r>
              <a:rPr sz="1600" spc="-5" dirty="0">
                <a:latin typeface="Century Gothic"/>
                <a:cs typeface="Century Gothic"/>
              </a:rPr>
              <a:t>bu</a:t>
            </a:r>
            <a:r>
              <a:rPr sz="1600" spc="-10" dirty="0">
                <a:latin typeface="Century Gothic"/>
                <a:cs typeface="Century Gothic"/>
              </a:rPr>
              <a:t>n</a:t>
            </a:r>
            <a:r>
              <a:rPr sz="1600" spc="5" dirty="0">
                <a:latin typeface="Century Gothic"/>
                <a:cs typeface="Century Gothic"/>
              </a:rPr>
              <a:t>d</a:t>
            </a:r>
            <a:r>
              <a:rPr sz="1600" spc="-10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n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5" dirty="0">
                <a:latin typeface="Century Gothic"/>
                <a:cs typeface="Century Gothic"/>
              </a:rPr>
              <a:t>i</a:t>
            </a:r>
            <a:r>
              <a:rPr sz="1600" spc="10" dirty="0">
                <a:latin typeface="Century Gothic"/>
                <a:cs typeface="Century Gothic"/>
              </a:rPr>
              <a:t>s</a:t>
            </a:r>
            <a:r>
              <a:rPr sz="1600" spc="-10" dirty="0">
                <a:latin typeface="Century Gothic"/>
                <a:cs typeface="Century Gothic"/>
              </a:rPr>
              <a:t>t</a:t>
            </a:r>
            <a:r>
              <a:rPr sz="1600" spc="-5" dirty="0">
                <a:latin typeface="Century Gothic"/>
                <a:cs typeface="Century Gothic"/>
              </a:rPr>
              <a:t>;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10" dirty="0">
                <a:latin typeface="Century Gothic"/>
                <a:cs typeface="Century Gothic"/>
              </a:rPr>
              <a:t>v</a:t>
            </a:r>
            <a:r>
              <a:rPr sz="1600" spc="-5" dirty="0">
                <a:latin typeface="Century Gothic"/>
                <a:cs typeface="Century Gothic"/>
              </a:rPr>
              <a:t>i</a:t>
            </a:r>
            <a:r>
              <a:rPr sz="1600" spc="-2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l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36457" y="2143124"/>
            <a:ext cx="1376680" cy="895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9100"/>
              </a:lnSpc>
              <a:spcBef>
                <a:spcPts val="95"/>
              </a:spcBef>
            </a:pPr>
            <a:r>
              <a:rPr sz="1600" spc="-5" dirty="0">
                <a:latin typeface="Century Gothic"/>
                <a:cs typeface="Century Gothic"/>
              </a:rPr>
              <a:t>mobile </a:t>
            </a:r>
            <a:r>
              <a:rPr sz="1600" spc="-10" dirty="0">
                <a:latin typeface="Century Gothic"/>
                <a:cs typeface="Century Gothic"/>
              </a:rPr>
              <a:t>FM </a:t>
            </a:r>
            <a:r>
              <a:rPr sz="1600" spc="-5" dirty="0">
                <a:latin typeface="Century Gothic"/>
                <a:cs typeface="Century Gothic"/>
              </a:rPr>
              <a:t>–  Visualisierung  Unterstützung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13173" y="2431352"/>
            <a:ext cx="7747000" cy="607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1130" marR="5080" indent="-139065">
              <a:lnSpc>
                <a:spcPct val="119400"/>
              </a:lnSpc>
              <a:spcBef>
                <a:spcPts val="100"/>
              </a:spcBef>
              <a:tabLst>
                <a:tab pos="746760" algn="l"/>
                <a:tab pos="1362710" algn="l"/>
                <a:tab pos="1472565" algn="l"/>
                <a:tab pos="2035810" algn="l"/>
                <a:tab pos="3031490" algn="l"/>
                <a:tab pos="3640454" algn="l"/>
                <a:tab pos="3660775" algn="l"/>
                <a:tab pos="4312920" algn="l"/>
                <a:tab pos="4968240" algn="l"/>
                <a:tab pos="5495290" algn="l"/>
                <a:tab pos="6391910" algn="l"/>
                <a:tab pos="7030084" algn="l"/>
                <a:tab pos="7345045" algn="l"/>
              </a:tabLst>
            </a:pPr>
            <a:r>
              <a:rPr sz="1600" spc="-10" dirty="0">
                <a:latin typeface="Century Gothic"/>
                <a:cs typeface="Century Gothic"/>
              </a:rPr>
              <a:t>d</a:t>
            </a:r>
            <a:r>
              <a:rPr sz="1600" spc="-5" dirty="0">
                <a:latin typeface="Century Gothic"/>
                <a:cs typeface="Century Gothic"/>
              </a:rPr>
              <a:t>u</a:t>
            </a:r>
            <a:r>
              <a:rPr sz="1600" spc="-10" dirty="0">
                <a:latin typeface="Century Gothic"/>
                <a:cs typeface="Century Gothic"/>
              </a:rPr>
              <a:t>rc</a:t>
            </a:r>
            <a:r>
              <a:rPr sz="1600" spc="-5" dirty="0">
                <a:latin typeface="Century Gothic"/>
                <a:cs typeface="Century Gothic"/>
              </a:rPr>
              <a:t>h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30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B</a:t>
            </a:r>
            <a:r>
              <a:rPr sz="1600" spc="-5" dirty="0">
                <a:latin typeface="Century Gothic"/>
                <a:cs typeface="Century Gothic"/>
              </a:rPr>
              <a:t>i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10" dirty="0">
                <a:latin typeface="Century Gothic"/>
                <a:cs typeface="Century Gothic"/>
              </a:rPr>
              <a:t>d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r</a:t>
            </a:r>
            <a:r>
              <a:rPr sz="1600" dirty="0">
                <a:latin typeface="Century Gothic"/>
                <a:cs typeface="Century Gothic"/>
              </a:rPr>
              <a:t>		</a:t>
            </a:r>
            <a:r>
              <a:rPr sz="1600" spc="-20" dirty="0">
                <a:latin typeface="Century Gothic"/>
                <a:cs typeface="Century Gothic"/>
              </a:rPr>
              <a:t>(</a:t>
            </a:r>
            <a:r>
              <a:rPr sz="1600" dirty="0">
                <a:latin typeface="Century Gothic"/>
                <a:cs typeface="Century Gothic"/>
              </a:rPr>
              <a:t>z</a:t>
            </a:r>
            <a:r>
              <a:rPr sz="1600" spc="-15" dirty="0">
                <a:latin typeface="Century Gothic"/>
                <a:cs typeface="Century Gothic"/>
              </a:rPr>
              <a:t>.</a:t>
            </a:r>
            <a:r>
              <a:rPr sz="1600" dirty="0">
                <a:latin typeface="Century Gothic"/>
                <a:cs typeface="Century Gothic"/>
              </a:rPr>
              <a:t>B</a:t>
            </a:r>
            <a:r>
              <a:rPr sz="1600" spc="-5" dirty="0">
                <a:latin typeface="Century Gothic"/>
                <a:cs typeface="Century Gothic"/>
              </a:rPr>
              <a:t>.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25" dirty="0">
                <a:latin typeface="Century Gothic"/>
                <a:cs typeface="Century Gothic"/>
              </a:rPr>
              <a:t>T</a:t>
            </a:r>
            <a:r>
              <a:rPr sz="1600" spc="-5" dirty="0">
                <a:latin typeface="Century Gothic"/>
                <a:cs typeface="Century Gothic"/>
              </a:rPr>
              <a:t>a</a:t>
            </a:r>
            <a:r>
              <a:rPr sz="1600" spc="5" dirty="0">
                <a:latin typeface="Century Gothic"/>
                <a:cs typeface="Century Gothic"/>
              </a:rPr>
              <a:t>f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5" dirty="0">
                <a:latin typeface="Century Gothic"/>
                <a:cs typeface="Century Gothic"/>
              </a:rPr>
              <a:t>b</a:t>
            </a:r>
            <a:r>
              <a:rPr sz="1600" spc="-15" dirty="0">
                <a:latin typeface="Century Gothic"/>
                <a:cs typeface="Century Gothic"/>
              </a:rPr>
              <a:t>i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5" dirty="0">
                <a:latin typeface="Century Gothic"/>
                <a:cs typeface="Century Gothic"/>
              </a:rPr>
              <a:t>d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5" dirty="0">
                <a:latin typeface="Century Gothic"/>
                <a:cs typeface="Century Gothic"/>
              </a:rPr>
              <a:t>üb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r</a:t>
            </a:r>
            <a:r>
              <a:rPr sz="1600" dirty="0">
                <a:latin typeface="Century Gothic"/>
                <a:cs typeface="Century Gothic"/>
              </a:rPr>
              <a:t>		S</a:t>
            </a:r>
            <a:r>
              <a:rPr sz="1600" spc="-20" dirty="0">
                <a:latin typeface="Century Gothic"/>
                <a:cs typeface="Century Gothic"/>
              </a:rPr>
              <a:t>t</a:t>
            </a:r>
            <a:r>
              <a:rPr sz="1600" spc="-10" dirty="0">
                <a:latin typeface="Century Gothic"/>
                <a:cs typeface="Century Gothic"/>
              </a:rPr>
              <a:t>oc</a:t>
            </a:r>
            <a:r>
              <a:rPr sz="1600" spc="20" dirty="0">
                <a:latin typeface="Century Gothic"/>
                <a:cs typeface="Century Gothic"/>
              </a:rPr>
              <a:t>k</a:t>
            </a:r>
            <a:r>
              <a:rPr sz="1600" spc="-25" dirty="0">
                <a:latin typeface="Century Gothic"/>
                <a:cs typeface="Century Gothic"/>
              </a:rPr>
              <a:t>w</a:t>
            </a:r>
            <a:r>
              <a:rPr sz="1600" dirty="0">
                <a:latin typeface="Century Gothic"/>
                <a:cs typeface="Century Gothic"/>
              </a:rPr>
              <a:t>e</a:t>
            </a:r>
            <a:r>
              <a:rPr sz="1600" spc="5" dirty="0">
                <a:latin typeface="Century Gothic"/>
                <a:cs typeface="Century Gothic"/>
              </a:rPr>
              <a:t>r</a:t>
            </a:r>
            <a:r>
              <a:rPr sz="1600" spc="-5" dirty="0">
                <a:latin typeface="Century Gothic"/>
                <a:cs typeface="Century Gothic"/>
              </a:rPr>
              <a:t>ke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10" dirty="0">
                <a:latin typeface="Century Gothic"/>
                <a:cs typeface="Century Gothic"/>
              </a:rPr>
              <a:t>d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s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40" dirty="0">
                <a:latin typeface="Century Gothic"/>
                <a:cs typeface="Century Gothic"/>
              </a:rPr>
              <a:t>W</a:t>
            </a:r>
            <a:r>
              <a:rPr sz="1600" spc="-5" dirty="0">
                <a:latin typeface="Century Gothic"/>
                <a:cs typeface="Century Gothic"/>
              </a:rPr>
              <a:t>a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10" dirty="0">
                <a:latin typeface="Century Gothic"/>
                <a:cs typeface="Century Gothic"/>
              </a:rPr>
              <a:t>d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s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10" dirty="0">
                <a:latin typeface="Century Gothic"/>
                <a:cs typeface="Century Gothic"/>
              </a:rPr>
              <a:t>od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r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10" dirty="0">
                <a:latin typeface="Century Gothic"/>
                <a:cs typeface="Century Gothic"/>
              </a:rPr>
              <a:t>v</a:t>
            </a:r>
            <a:r>
              <a:rPr sz="1600" spc="-5" dirty="0">
                <a:latin typeface="Century Gothic"/>
                <a:cs typeface="Century Gothic"/>
              </a:rPr>
              <a:t>isu</a:t>
            </a:r>
            <a:r>
              <a:rPr sz="1600" spc="-2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l</a:t>
            </a:r>
            <a:r>
              <a:rPr sz="1600" spc="10" dirty="0">
                <a:latin typeface="Century Gothic"/>
                <a:cs typeface="Century Gothic"/>
              </a:rPr>
              <a:t>l</a:t>
            </a:r>
            <a:r>
              <a:rPr sz="1600" spc="-5" dirty="0">
                <a:latin typeface="Century Gothic"/>
                <a:cs typeface="Century Gothic"/>
              </a:rPr>
              <a:t>e  b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i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10" dirty="0">
                <a:latin typeface="Century Gothic"/>
                <a:cs typeface="Century Gothic"/>
              </a:rPr>
              <a:t>d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r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15" dirty="0">
                <a:latin typeface="Century Gothic"/>
                <a:cs typeface="Century Gothic"/>
              </a:rPr>
              <a:t>F</a:t>
            </a:r>
            <a:r>
              <a:rPr sz="1600" spc="-5" dirty="0">
                <a:latin typeface="Century Gothic"/>
                <a:cs typeface="Century Gothic"/>
              </a:rPr>
              <a:t>a</a:t>
            </a:r>
            <a:r>
              <a:rPr sz="1600" spc="5" dirty="0">
                <a:latin typeface="Century Gothic"/>
                <a:cs typeface="Century Gothic"/>
              </a:rPr>
              <a:t>n</a:t>
            </a:r>
            <a:r>
              <a:rPr sz="1600" spc="-20" dirty="0">
                <a:latin typeface="Century Gothic"/>
                <a:cs typeface="Century Gothic"/>
              </a:rPr>
              <a:t>t</a:t>
            </a:r>
            <a:r>
              <a:rPr sz="1600" spc="-5" dirty="0">
                <a:latin typeface="Century Gothic"/>
                <a:cs typeface="Century Gothic"/>
              </a:rPr>
              <a:t>asi</a:t>
            </a:r>
            <a:r>
              <a:rPr sz="1600" dirty="0">
                <a:latin typeface="Century Gothic"/>
                <a:cs typeface="Century Gothic"/>
              </a:rPr>
              <a:t>eg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s</a:t>
            </a:r>
            <a:r>
              <a:rPr sz="1600" spc="-10" dirty="0">
                <a:latin typeface="Century Gothic"/>
                <a:cs typeface="Century Gothic"/>
              </a:rPr>
              <a:t>ch</a:t>
            </a:r>
            <a:r>
              <a:rPr sz="1600" spc="10" dirty="0">
                <a:latin typeface="Century Gothic"/>
                <a:cs typeface="Century Gothic"/>
              </a:rPr>
              <a:t>i</a:t>
            </a:r>
            <a:r>
              <a:rPr sz="1600" spc="-10" dirty="0">
                <a:latin typeface="Century Gothic"/>
                <a:cs typeface="Century Gothic"/>
              </a:rPr>
              <a:t>c</a:t>
            </a:r>
            <a:r>
              <a:rPr sz="1600" spc="5" dirty="0">
                <a:latin typeface="Century Gothic"/>
                <a:cs typeface="Century Gothic"/>
              </a:rPr>
              <a:t>h</a:t>
            </a:r>
            <a:r>
              <a:rPr sz="1600" spc="-20" dirty="0">
                <a:latin typeface="Century Gothic"/>
                <a:cs typeface="Century Gothic"/>
              </a:rPr>
              <a:t>t</a:t>
            </a:r>
            <a:r>
              <a:rPr sz="1600" dirty="0">
                <a:latin typeface="Century Gothic"/>
                <a:cs typeface="Century Gothic"/>
              </a:rPr>
              <a:t>e</a:t>
            </a:r>
            <a:r>
              <a:rPr sz="1600" spc="-5" dirty="0">
                <a:latin typeface="Century Gothic"/>
                <a:cs typeface="Century Gothic"/>
              </a:rPr>
              <a:t>)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5" dirty="0">
                <a:latin typeface="Century Gothic"/>
                <a:cs typeface="Century Gothic"/>
              </a:rPr>
              <a:t>u</a:t>
            </a:r>
            <a:r>
              <a:rPr sz="1600" spc="5" dirty="0">
                <a:latin typeface="Century Gothic"/>
                <a:cs typeface="Century Gothic"/>
              </a:rPr>
              <a:t>n</a:t>
            </a:r>
            <a:r>
              <a:rPr sz="1600" spc="-5" dirty="0">
                <a:latin typeface="Century Gothic"/>
                <a:cs typeface="Century Gothic"/>
              </a:rPr>
              <a:t>d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10" dirty="0">
                <a:latin typeface="Century Gothic"/>
                <a:cs typeface="Century Gothic"/>
              </a:rPr>
              <a:t>S</a:t>
            </a:r>
            <a:r>
              <a:rPr sz="1600" spc="-5" dirty="0">
                <a:latin typeface="Century Gothic"/>
                <a:cs typeface="Century Gothic"/>
              </a:rPr>
              <a:t>p</a:t>
            </a:r>
            <a:r>
              <a:rPr sz="1600" spc="-10" dirty="0">
                <a:latin typeface="Century Gothic"/>
                <a:cs typeface="Century Gothic"/>
              </a:rPr>
              <a:t>r</a:t>
            </a:r>
            <a:r>
              <a:rPr sz="1600" spc="-5" dirty="0">
                <a:latin typeface="Century Gothic"/>
                <a:cs typeface="Century Gothic"/>
              </a:rPr>
              <a:t>a</a:t>
            </a:r>
            <a:r>
              <a:rPr sz="1600" spc="-10" dirty="0">
                <a:latin typeface="Century Gothic"/>
                <a:cs typeface="Century Gothic"/>
              </a:rPr>
              <a:t>ch</a:t>
            </a:r>
            <a:r>
              <a:rPr sz="1600" spc="20" dirty="0">
                <a:latin typeface="Century Gothic"/>
                <a:cs typeface="Century Gothic"/>
              </a:rPr>
              <a:t>v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r</a:t>
            </a:r>
            <a:r>
              <a:rPr sz="1600" spc="-5" dirty="0">
                <a:latin typeface="Century Gothic"/>
                <a:cs typeface="Century Gothic"/>
              </a:rPr>
              <a:t>s</a:t>
            </a:r>
            <a:r>
              <a:rPr sz="1600" spc="-20" dirty="0">
                <a:latin typeface="Century Gothic"/>
                <a:cs typeface="Century Gothic"/>
              </a:rPr>
              <a:t>t</a:t>
            </a:r>
            <a:r>
              <a:rPr sz="1600" spc="-5" dirty="0">
                <a:latin typeface="Century Gothic"/>
                <a:cs typeface="Century Gothic"/>
              </a:rPr>
              <a:t>ä</a:t>
            </a:r>
            <a:r>
              <a:rPr sz="1600" spc="5" dirty="0">
                <a:latin typeface="Century Gothic"/>
                <a:cs typeface="Century Gothic"/>
              </a:rPr>
              <a:t>nd</a:t>
            </a:r>
            <a:r>
              <a:rPr sz="1600" spc="-10" dirty="0">
                <a:latin typeface="Century Gothic"/>
                <a:cs typeface="Century Gothic"/>
              </a:rPr>
              <a:t>n</a:t>
            </a:r>
            <a:r>
              <a:rPr sz="1600" spc="-5" dirty="0">
                <a:latin typeface="Century Gothic"/>
                <a:cs typeface="Century Gothic"/>
              </a:rPr>
              <a:t>issi</a:t>
            </a:r>
            <a:r>
              <a:rPr sz="1600" spc="-10" dirty="0">
                <a:latin typeface="Century Gothic"/>
                <a:cs typeface="Century Gothic"/>
              </a:rPr>
              <a:t>ch</a:t>
            </a:r>
            <a:r>
              <a:rPr sz="1600" spc="-15" dirty="0">
                <a:latin typeface="Century Gothic"/>
                <a:cs typeface="Century Gothic"/>
              </a:rPr>
              <a:t>e</a:t>
            </a:r>
            <a:r>
              <a:rPr sz="1600" spc="-10" dirty="0">
                <a:latin typeface="Century Gothic"/>
                <a:cs typeface="Century Gothic"/>
              </a:rPr>
              <a:t>r</a:t>
            </a:r>
            <a:r>
              <a:rPr sz="1600" spc="-5" dirty="0">
                <a:latin typeface="Century Gothic"/>
                <a:cs typeface="Century Gothic"/>
              </a:rPr>
              <a:t>u</a:t>
            </a:r>
            <a:r>
              <a:rPr sz="1600" spc="5" dirty="0">
                <a:latin typeface="Century Gothic"/>
                <a:cs typeface="Century Gothic"/>
              </a:rPr>
              <a:t>n</a:t>
            </a:r>
            <a:r>
              <a:rPr sz="1600" spc="-5" dirty="0">
                <a:latin typeface="Century Gothic"/>
                <a:cs typeface="Century Gothic"/>
              </a:rPr>
              <a:t>g</a:t>
            </a:r>
            <a:r>
              <a:rPr sz="1600" dirty="0">
                <a:latin typeface="Century Gothic"/>
                <a:cs typeface="Century Gothic"/>
              </a:rPr>
              <a:t>	</a:t>
            </a:r>
            <a:r>
              <a:rPr sz="1600" spc="-20" dirty="0">
                <a:latin typeface="Century Gothic"/>
                <a:cs typeface="Century Gothic"/>
              </a:rPr>
              <a:t>(</a:t>
            </a:r>
            <a:r>
              <a:rPr sz="1600" dirty="0">
                <a:latin typeface="Century Gothic"/>
                <a:cs typeface="Century Gothic"/>
              </a:rPr>
              <a:t>z</a:t>
            </a:r>
            <a:r>
              <a:rPr sz="1600" spc="-15" dirty="0">
                <a:latin typeface="Century Gothic"/>
                <a:cs typeface="Century Gothic"/>
              </a:rPr>
              <a:t>.</a:t>
            </a:r>
            <a:r>
              <a:rPr sz="1600" dirty="0">
                <a:latin typeface="Century Gothic"/>
                <a:cs typeface="Century Gothic"/>
              </a:rPr>
              <a:t>B</a:t>
            </a:r>
            <a:r>
              <a:rPr sz="1600" spc="-5" dirty="0">
                <a:latin typeface="Century Gothic"/>
                <a:cs typeface="Century Gothic"/>
              </a:rPr>
              <a:t>.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7415" y="3061319"/>
            <a:ext cx="9450705" cy="2279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entury Gothic"/>
                <a:cs typeface="Century Gothic"/>
              </a:rPr>
              <a:t>Wiederholung </a:t>
            </a:r>
            <a:r>
              <a:rPr sz="1600" spc="-10" dirty="0">
                <a:latin typeface="Century Gothic"/>
                <a:cs typeface="Century Gothic"/>
              </a:rPr>
              <a:t>der</a:t>
            </a:r>
            <a:r>
              <a:rPr sz="1600" spc="7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Arbeitsaufträge)</a:t>
            </a:r>
            <a:endParaRPr sz="1600" dirty="0">
              <a:latin typeface="Century Gothic"/>
              <a:cs typeface="Century Gothic"/>
            </a:endParaRPr>
          </a:p>
          <a:p>
            <a:pPr marL="241300" marR="5080" indent="-228600" algn="just">
              <a:lnSpc>
                <a:spcPct val="119400"/>
              </a:lnSpc>
              <a:spcBef>
                <a:spcPts val="1030"/>
              </a:spcBef>
              <a:buClr>
                <a:srgbClr val="415487"/>
              </a:buClr>
              <a:buFont typeface="Arial"/>
              <a:buChar char="•"/>
              <a:tabLst>
                <a:tab pos="241935" algn="l"/>
              </a:tabLst>
            </a:pPr>
            <a:r>
              <a:rPr sz="1600" spc="-5" dirty="0">
                <a:latin typeface="Century Gothic"/>
                <a:cs typeface="Century Gothic"/>
              </a:rPr>
              <a:t>Integrativ – kooperative Maßnahmen: gemeinsamer Waldspaziergang mit hörenden Kindern,  </a:t>
            </a:r>
            <a:r>
              <a:rPr sz="1600" spc="-10" dirty="0">
                <a:latin typeface="Century Gothic"/>
                <a:cs typeface="Century Gothic"/>
              </a:rPr>
              <a:t>hier </a:t>
            </a:r>
            <a:r>
              <a:rPr sz="1600" spc="-5" dirty="0">
                <a:latin typeface="Century Gothic"/>
                <a:cs typeface="Century Gothic"/>
              </a:rPr>
              <a:t>geht </a:t>
            </a:r>
            <a:r>
              <a:rPr sz="1600" spc="-10" dirty="0">
                <a:latin typeface="Century Gothic"/>
                <a:cs typeface="Century Gothic"/>
              </a:rPr>
              <a:t>ein </a:t>
            </a:r>
            <a:r>
              <a:rPr sz="1600" spc="-5" dirty="0">
                <a:latin typeface="Century Gothic"/>
                <a:cs typeface="Century Gothic"/>
              </a:rPr>
              <a:t>hörgeschädigtes Kind mit je </a:t>
            </a:r>
            <a:r>
              <a:rPr sz="1600" spc="-10" dirty="0">
                <a:latin typeface="Century Gothic"/>
                <a:cs typeface="Century Gothic"/>
              </a:rPr>
              <a:t>zwei </a:t>
            </a:r>
            <a:r>
              <a:rPr sz="1600" spc="-5" dirty="0">
                <a:latin typeface="Century Gothic"/>
                <a:cs typeface="Century Gothic"/>
              </a:rPr>
              <a:t>oder </a:t>
            </a:r>
            <a:r>
              <a:rPr sz="1600" spc="-10" dirty="0">
                <a:latin typeface="Century Gothic"/>
                <a:cs typeface="Century Gothic"/>
              </a:rPr>
              <a:t>drei </a:t>
            </a:r>
            <a:r>
              <a:rPr sz="1600" dirty="0">
                <a:latin typeface="Century Gothic"/>
                <a:cs typeface="Century Gothic"/>
              </a:rPr>
              <a:t>normal </a:t>
            </a:r>
            <a:r>
              <a:rPr sz="1600" spc="-10" dirty="0">
                <a:latin typeface="Century Gothic"/>
                <a:cs typeface="Century Gothic"/>
              </a:rPr>
              <a:t>hörenden Kindern </a:t>
            </a:r>
            <a:r>
              <a:rPr sz="1600" dirty="0">
                <a:latin typeface="Century Gothic"/>
                <a:cs typeface="Century Gothic"/>
              </a:rPr>
              <a:t>mit, um  </a:t>
            </a:r>
            <a:r>
              <a:rPr sz="1600" spc="-5" dirty="0">
                <a:latin typeface="Century Gothic"/>
                <a:cs typeface="Century Gothic"/>
              </a:rPr>
              <a:t>Gegenstände </a:t>
            </a:r>
            <a:r>
              <a:rPr sz="1600" dirty="0">
                <a:latin typeface="Century Gothic"/>
                <a:cs typeface="Century Gothic"/>
              </a:rPr>
              <a:t>zu </a:t>
            </a:r>
            <a:r>
              <a:rPr sz="1600" spc="-5" dirty="0">
                <a:latin typeface="Century Gothic"/>
                <a:cs typeface="Century Gothic"/>
              </a:rPr>
              <a:t>suchen; auch </a:t>
            </a:r>
            <a:r>
              <a:rPr sz="1600" spc="-10" dirty="0">
                <a:latin typeface="Century Gothic"/>
                <a:cs typeface="Century Gothic"/>
              </a:rPr>
              <a:t>bei </a:t>
            </a:r>
            <a:r>
              <a:rPr sz="1600" spc="-5" dirty="0">
                <a:latin typeface="Century Gothic"/>
                <a:cs typeface="Century Gothic"/>
              </a:rPr>
              <a:t>der Erstellung </a:t>
            </a:r>
            <a:r>
              <a:rPr sz="1600" spc="-10" dirty="0">
                <a:latin typeface="Century Gothic"/>
                <a:cs typeface="Century Gothic"/>
              </a:rPr>
              <a:t>der </a:t>
            </a:r>
            <a:r>
              <a:rPr sz="1600" spc="-5" dirty="0">
                <a:latin typeface="Century Gothic"/>
                <a:cs typeface="Century Gothic"/>
              </a:rPr>
              <a:t>Plakate </a:t>
            </a:r>
            <a:r>
              <a:rPr sz="1600" dirty="0">
                <a:latin typeface="Century Gothic"/>
                <a:cs typeface="Century Gothic"/>
              </a:rPr>
              <a:t>und </a:t>
            </a:r>
            <a:r>
              <a:rPr sz="1600" spc="-5" dirty="0">
                <a:latin typeface="Century Gothic"/>
                <a:cs typeface="Century Gothic"/>
              </a:rPr>
              <a:t>dem Musizieren </a:t>
            </a:r>
            <a:r>
              <a:rPr sz="1600" dirty="0">
                <a:latin typeface="Century Gothic"/>
                <a:cs typeface="Century Gothic"/>
              </a:rPr>
              <a:t>mit den  </a:t>
            </a:r>
            <a:r>
              <a:rPr sz="1600" spc="-5" dirty="0">
                <a:latin typeface="Century Gothic"/>
                <a:cs typeface="Century Gothic"/>
              </a:rPr>
              <a:t>gefundenen Waldgegenständen </a:t>
            </a:r>
            <a:r>
              <a:rPr sz="1600" spc="-10" dirty="0">
                <a:latin typeface="Century Gothic"/>
                <a:cs typeface="Century Gothic"/>
              </a:rPr>
              <a:t>werden </a:t>
            </a:r>
            <a:r>
              <a:rPr sz="1600" spc="-5" dirty="0">
                <a:latin typeface="Century Gothic"/>
                <a:cs typeface="Century Gothic"/>
              </a:rPr>
              <a:t>die Gruppen heterogen</a:t>
            </a:r>
            <a:r>
              <a:rPr sz="1600" spc="19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gemischt;</a:t>
            </a:r>
            <a:endParaRPr sz="1600" dirty="0">
              <a:latin typeface="Century Gothic"/>
              <a:cs typeface="Century Gothic"/>
            </a:endParaRPr>
          </a:p>
          <a:p>
            <a:pPr marL="241300" marR="69215" indent="-228600">
              <a:lnSpc>
                <a:spcPct val="120000"/>
              </a:lnSpc>
              <a:spcBef>
                <a:spcPts val="1019"/>
              </a:spcBef>
              <a:buClr>
                <a:srgbClr val="415487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Century Gothic"/>
                <a:cs typeface="Century Gothic"/>
              </a:rPr>
              <a:t>Musische Bildung: </a:t>
            </a:r>
            <a:r>
              <a:rPr sz="1600" dirty="0">
                <a:latin typeface="Century Gothic"/>
                <a:cs typeface="Century Gothic"/>
              </a:rPr>
              <a:t>mit </a:t>
            </a:r>
            <a:r>
              <a:rPr sz="1600" spc="-5" dirty="0">
                <a:latin typeface="Century Gothic"/>
                <a:cs typeface="Century Gothic"/>
              </a:rPr>
              <a:t>den gefundenen Waldgegenständen </a:t>
            </a:r>
            <a:r>
              <a:rPr sz="1600" spc="-10" dirty="0">
                <a:latin typeface="Century Gothic"/>
                <a:cs typeface="Century Gothic"/>
              </a:rPr>
              <a:t>werden </a:t>
            </a:r>
            <a:r>
              <a:rPr sz="1600" spc="-5" dirty="0">
                <a:latin typeface="Century Gothic"/>
                <a:cs typeface="Century Gothic"/>
              </a:rPr>
              <a:t>verschiedene Rhythmen  erzeugt oder nachgemacht; ein Lied zum Thema </a:t>
            </a:r>
            <a:r>
              <a:rPr sz="1600" spc="-10" dirty="0">
                <a:latin typeface="Century Gothic"/>
                <a:cs typeface="Century Gothic"/>
              </a:rPr>
              <a:t>Wald </a:t>
            </a:r>
            <a:r>
              <a:rPr sz="1600" dirty="0">
                <a:latin typeface="Century Gothic"/>
                <a:cs typeface="Century Gothic"/>
              </a:rPr>
              <a:t>kann </a:t>
            </a:r>
            <a:r>
              <a:rPr sz="1600" spc="-5" dirty="0">
                <a:latin typeface="Century Gothic"/>
                <a:cs typeface="Century Gothic"/>
              </a:rPr>
              <a:t>gesungen</a:t>
            </a:r>
            <a:r>
              <a:rPr sz="1600" spc="9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werden.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37286" y="635508"/>
            <a:ext cx="9636301" cy="150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0" y="6121724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20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1">
  <a:themeElements>
    <a:clrScheme name="ub-cd-neu-v2-4 1">
      <a:dk1>
        <a:srgbClr val="000000"/>
      </a:dk1>
      <a:lt1>
        <a:srgbClr val="C8D0E2"/>
      </a:lt1>
      <a:dk2>
        <a:srgbClr val="00457D"/>
      </a:dk2>
      <a:lt2>
        <a:srgbClr val="808080"/>
      </a:lt2>
      <a:accent1>
        <a:srgbClr val="5D7FAA"/>
      </a:accent1>
      <a:accent2>
        <a:srgbClr val="97BF0D"/>
      </a:accent2>
      <a:accent3>
        <a:srgbClr val="E0E4EE"/>
      </a:accent3>
      <a:accent4>
        <a:srgbClr val="000000"/>
      </a:accent4>
      <a:accent5>
        <a:srgbClr val="B6C0D2"/>
      </a:accent5>
      <a:accent6>
        <a:srgbClr val="88AD0B"/>
      </a:accent6>
      <a:hlink>
        <a:srgbClr val="92A5C5"/>
      </a:hlink>
      <a:folHlink>
        <a:srgbClr val="C6D98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b-cd-neu-v2-4 1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97BF0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88AD0B"/>
        </a:accent6>
        <a:hlink>
          <a:srgbClr val="92A5C5"/>
        </a:hlink>
        <a:folHlink>
          <a:srgbClr val="C6D9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2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FFD300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E7BF00"/>
        </a:accent6>
        <a:hlink>
          <a:srgbClr val="92A5C5"/>
        </a:hlink>
        <a:folHlink>
          <a:srgbClr val="FFE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3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E6444F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D03D47"/>
        </a:accent6>
        <a:hlink>
          <a:srgbClr val="92A5C5"/>
        </a:hlink>
        <a:folHlink>
          <a:srgbClr val="F199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4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878783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7A7A76"/>
        </a:accent6>
        <a:hlink>
          <a:srgbClr val="92A5C5"/>
        </a:hlink>
        <a:folHlink>
          <a:srgbClr val="B9BA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5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00457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003E71"/>
        </a:accent6>
        <a:hlink>
          <a:srgbClr val="92A5C5"/>
        </a:hlink>
        <a:folHlink>
          <a:srgbClr val="C8D0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1" id="{C4C0DFF4-A2F5-43BE-9FDE-9F18474C5FB3}" vid="{F54EA0FA-DC78-4F45-B9DD-3CF7ADE6FA3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1546</Words>
  <Application>Microsoft Office PowerPoint</Application>
  <PresentationFormat>Breitbild</PresentationFormat>
  <Paragraphs>188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Cambria</vt:lpstr>
      <vt:lpstr>Century Gothic</vt:lpstr>
      <vt:lpstr>Times New Roman</vt:lpstr>
      <vt:lpstr>UB Scala</vt:lpstr>
      <vt:lpstr>Wingdings</vt:lpstr>
      <vt:lpstr>Design1</vt:lpstr>
      <vt:lpstr>Inklusionsdidaktisches Netz   -Verbindung mit dem Förderschwerpunkt  Hören- </vt:lpstr>
      <vt:lpstr>Inklusionsdidaktisches Netz: Fachdidaktische Anforderungen</vt:lpstr>
      <vt:lpstr>PowerPoint-Präsentation</vt:lpstr>
      <vt:lpstr>PowerPoint-Präsentation</vt:lpstr>
      <vt:lpstr>PowerPoint-Präsentation</vt:lpstr>
      <vt:lpstr>Inklusionsdidaktisches Netz mit Differenzierung</vt:lpstr>
      <vt:lpstr>Unterrichtssequenz Wald (Annika Gläser, Nina Asch 2017)</vt:lpstr>
      <vt:lpstr>PowerPoint-Präsentation</vt:lpstr>
      <vt:lpstr>PowerPoint-Präsentation</vt:lpstr>
      <vt:lpstr>Unterrichtssequenz Einheit 1 + 2 (fächerübergreifend Kunst und HSU)</vt:lpstr>
      <vt:lpstr>1.2. Erarbeitung</vt:lpstr>
      <vt:lpstr>PowerPoint-Präsentation</vt:lpstr>
      <vt:lpstr>Beispiel Plakat </vt:lpstr>
      <vt:lpstr>PowerPoint-Präsentation</vt:lpstr>
      <vt:lpstr>Unterrichtseinheit 6: Gemeinsamer Waldspaziergang (Kooperation mit MSD-Lehrkraft)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Planung einer Unterrichtssequenz zum Thema Wald</dc:title>
  <dc:creator>erika.fischer@uni-bamberg.de</dc:creator>
  <cp:lastModifiedBy>Fischer, Erika</cp:lastModifiedBy>
  <cp:revision>23</cp:revision>
  <dcterms:created xsi:type="dcterms:W3CDTF">2019-10-20T11:22:24Z</dcterms:created>
  <dcterms:modified xsi:type="dcterms:W3CDTF">2021-01-15T23:01:13Z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2019-10-20T00:00:00Z</vt:filetime>
  </property>
  <property fmtid="{D5CDD505-2E9C-101B-9397-08002B2CF9AE}" pid="3" name="Creator">
    <vt:lpwstr>Acrobat PDFMaker 17 für Word</vt:lpwstr>
  </property>
  <property fmtid="{D5CDD505-2E9C-101B-9397-08002B2CF9AE}" pid="4" name="LastSaved">
    <vt:filetime>2019-10-20T00:00:00Z</vt:filetime>
  </property>
</Properties>
</file>