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9" autoAdjust="0"/>
    <p:restoredTop sz="94660"/>
  </p:normalViewPr>
  <p:slideViewPr>
    <p:cSldViewPr snapToGrid="0">
      <p:cViewPr varScale="1">
        <p:scale>
          <a:sx n="66" d="100"/>
          <a:sy n="66" d="100"/>
        </p:scale>
        <p:origin x="40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69D7F5-ED4F-4508-AC03-12F3B138BBF6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550A1E83-7384-4FA5-ADFB-8554F8F852C0}">
      <dgm:prSet phldrT="[Text]"/>
      <dgm:spPr>
        <a:solidFill>
          <a:srgbClr val="FFFF99"/>
        </a:solidFill>
      </dgm:spPr>
      <dgm:t>
        <a:bodyPr/>
        <a:lstStyle/>
        <a:p>
          <a:r>
            <a:rPr lang="de-DE" dirty="0" smtClean="0">
              <a:solidFill>
                <a:schemeClr val="tx1"/>
              </a:solidFill>
            </a:rPr>
            <a:t>Kognitiv</a:t>
          </a:r>
          <a:endParaRPr lang="de-DE" dirty="0">
            <a:solidFill>
              <a:schemeClr val="tx1"/>
            </a:solidFill>
          </a:endParaRPr>
        </a:p>
      </dgm:t>
    </dgm:pt>
    <dgm:pt modelId="{4CDBF605-A09A-44EF-9204-9742C2FADEE1}" type="parTrans" cxnId="{FD5C722C-FF2E-4DE0-B460-B4EE00A52F1B}">
      <dgm:prSet/>
      <dgm:spPr/>
      <dgm:t>
        <a:bodyPr/>
        <a:lstStyle/>
        <a:p>
          <a:endParaRPr lang="de-DE"/>
        </a:p>
      </dgm:t>
    </dgm:pt>
    <dgm:pt modelId="{FC5CC2F9-884A-476C-ABFC-94708D1649BC}" type="sibTrans" cxnId="{FD5C722C-FF2E-4DE0-B460-B4EE00A52F1B}">
      <dgm:prSet/>
      <dgm:spPr/>
      <dgm:t>
        <a:bodyPr/>
        <a:lstStyle/>
        <a:p>
          <a:endParaRPr lang="de-DE"/>
        </a:p>
      </dgm:t>
    </dgm:pt>
    <dgm:pt modelId="{BF6DC912-A3AB-41F2-AA10-D87C16477F9A}">
      <dgm:prSet phldrT="[Text]"/>
      <dgm:spPr/>
      <dgm:t>
        <a:bodyPr/>
        <a:lstStyle/>
        <a:p>
          <a:r>
            <a:rPr lang="de-DE" dirty="0" smtClean="0"/>
            <a:t>Sozioemotional</a:t>
          </a:r>
          <a:endParaRPr lang="de-DE" dirty="0"/>
        </a:p>
      </dgm:t>
    </dgm:pt>
    <dgm:pt modelId="{35CB922B-7DDE-48C0-9DA7-063DF90B6DBF}" type="parTrans" cxnId="{978E6A31-3ACF-486C-99AD-93EFE2F94078}">
      <dgm:prSet/>
      <dgm:spPr/>
      <dgm:t>
        <a:bodyPr/>
        <a:lstStyle/>
        <a:p>
          <a:endParaRPr lang="de-DE"/>
        </a:p>
      </dgm:t>
    </dgm:pt>
    <dgm:pt modelId="{CC96C828-4158-43F9-B182-CB5B513525C7}" type="sibTrans" cxnId="{978E6A31-3ACF-486C-99AD-93EFE2F94078}">
      <dgm:prSet/>
      <dgm:spPr/>
      <dgm:t>
        <a:bodyPr/>
        <a:lstStyle/>
        <a:p>
          <a:endParaRPr lang="de-DE"/>
        </a:p>
      </dgm:t>
    </dgm:pt>
    <dgm:pt modelId="{35E4BCF9-01A7-4101-9A70-6D1AA5C8E8EE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de-DE" dirty="0" smtClean="0"/>
            <a:t>Sprache/Kommunikation</a:t>
          </a:r>
          <a:endParaRPr lang="de-DE" dirty="0"/>
        </a:p>
      </dgm:t>
    </dgm:pt>
    <dgm:pt modelId="{A1220CDC-CEC1-4D15-9C0E-2AF96CCCE9B6}" type="parTrans" cxnId="{BDCCA30F-5B19-477F-A953-26D8044DE3DB}">
      <dgm:prSet/>
      <dgm:spPr/>
      <dgm:t>
        <a:bodyPr/>
        <a:lstStyle/>
        <a:p>
          <a:endParaRPr lang="de-DE"/>
        </a:p>
      </dgm:t>
    </dgm:pt>
    <dgm:pt modelId="{7B5481A4-E04A-4229-82E8-361835ED0AA8}" type="sibTrans" cxnId="{BDCCA30F-5B19-477F-A953-26D8044DE3DB}">
      <dgm:prSet/>
      <dgm:spPr/>
      <dgm:t>
        <a:bodyPr/>
        <a:lstStyle/>
        <a:p>
          <a:endParaRPr lang="de-DE"/>
        </a:p>
      </dgm:t>
    </dgm:pt>
    <dgm:pt modelId="{CB253280-DBC7-4FA4-8884-6BF14FC81AAB}">
      <dgm:prSet phldrT="[Text]"/>
      <dgm:spPr>
        <a:solidFill>
          <a:srgbClr val="00B050"/>
        </a:solidFill>
      </dgm:spPr>
      <dgm:t>
        <a:bodyPr/>
        <a:lstStyle/>
        <a:p>
          <a:r>
            <a:rPr lang="de-DE" dirty="0" smtClean="0"/>
            <a:t>Sensomotorisch</a:t>
          </a:r>
          <a:endParaRPr lang="de-DE" dirty="0"/>
        </a:p>
      </dgm:t>
    </dgm:pt>
    <dgm:pt modelId="{01508B48-A898-4CC5-944A-7A946150E702}" type="parTrans" cxnId="{9BBAB41C-6D35-49D3-98F8-3C0403B8FA99}">
      <dgm:prSet/>
      <dgm:spPr/>
      <dgm:t>
        <a:bodyPr/>
        <a:lstStyle/>
        <a:p>
          <a:endParaRPr lang="de-DE"/>
        </a:p>
      </dgm:t>
    </dgm:pt>
    <dgm:pt modelId="{0B107B27-0ED5-48E8-B5E0-080A6DEE5AE5}" type="sibTrans" cxnId="{9BBAB41C-6D35-49D3-98F8-3C0403B8FA99}">
      <dgm:prSet/>
      <dgm:spPr/>
      <dgm:t>
        <a:bodyPr/>
        <a:lstStyle/>
        <a:p>
          <a:endParaRPr lang="de-DE"/>
        </a:p>
      </dgm:t>
    </dgm:pt>
    <dgm:pt modelId="{BA6C454F-E2CF-4907-9039-0C75190C94B9}" type="pres">
      <dgm:prSet presAssocID="{CE69D7F5-ED4F-4508-AC03-12F3B138BBF6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5C38D077-F5D3-413E-BAAF-CE4F68F7D04D}" type="pres">
      <dgm:prSet presAssocID="{CE69D7F5-ED4F-4508-AC03-12F3B138BBF6}" presName="wedge1" presStyleLbl="node1" presStyleIdx="0" presStyleCnt="4" custLinFactNeighborX="-60703" custLinFactNeighborY="-57417"/>
      <dgm:spPr/>
      <dgm:t>
        <a:bodyPr/>
        <a:lstStyle/>
        <a:p>
          <a:endParaRPr lang="de-DE"/>
        </a:p>
      </dgm:t>
    </dgm:pt>
    <dgm:pt modelId="{48633374-C1F6-477D-9EE2-9EE909BDA87D}" type="pres">
      <dgm:prSet presAssocID="{CE69D7F5-ED4F-4508-AC03-12F3B138BBF6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F91305E-7D73-47C4-A397-AF315077C059}" type="pres">
      <dgm:prSet presAssocID="{CE69D7F5-ED4F-4508-AC03-12F3B138BBF6}" presName="wedge2" presStyleLbl="node1" presStyleIdx="1" presStyleCnt="4" custLinFactNeighborX="-56977" custLinFactNeighborY="-61631"/>
      <dgm:spPr/>
      <dgm:t>
        <a:bodyPr/>
        <a:lstStyle/>
        <a:p>
          <a:endParaRPr lang="de-DE"/>
        </a:p>
      </dgm:t>
    </dgm:pt>
    <dgm:pt modelId="{A8D525D3-46EA-4AF0-964C-4E6196C2D2DC}" type="pres">
      <dgm:prSet presAssocID="{CE69D7F5-ED4F-4508-AC03-12F3B138BBF6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20931A5-86DA-463B-AD5E-22FE6852C0A0}" type="pres">
      <dgm:prSet presAssocID="{CE69D7F5-ED4F-4508-AC03-12F3B138BBF6}" presName="wedge3" presStyleLbl="node1" presStyleIdx="2" presStyleCnt="4" custLinFactNeighborX="-56913" custLinFactNeighborY="-69903"/>
      <dgm:spPr/>
      <dgm:t>
        <a:bodyPr/>
        <a:lstStyle/>
        <a:p>
          <a:endParaRPr lang="de-DE"/>
        </a:p>
      </dgm:t>
    </dgm:pt>
    <dgm:pt modelId="{13522E4A-4A37-4D0C-9580-11BCAC1E3F41}" type="pres">
      <dgm:prSet presAssocID="{CE69D7F5-ED4F-4508-AC03-12F3B138BBF6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769D3E8-69EE-4D94-BCEE-04636BFA3778}" type="pres">
      <dgm:prSet presAssocID="{CE69D7F5-ED4F-4508-AC03-12F3B138BBF6}" presName="wedge4" presStyleLbl="node1" presStyleIdx="3" presStyleCnt="4" custLinFactNeighborX="-56701" custLinFactNeighborY="-61631"/>
      <dgm:spPr/>
      <dgm:t>
        <a:bodyPr/>
        <a:lstStyle/>
        <a:p>
          <a:endParaRPr lang="de-DE"/>
        </a:p>
      </dgm:t>
    </dgm:pt>
    <dgm:pt modelId="{D77B731A-4B09-4DBB-AF5C-C25EB3444165}" type="pres">
      <dgm:prSet presAssocID="{CE69D7F5-ED4F-4508-AC03-12F3B138BBF6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EA27A564-EBBB-4525-B4E2-B0DF5B575B35}" type="presOf" srcId="{CE69D7F5-ED4F-4508-AC03-12F3B138BBF6}" destId="{BA6C454F-E2CF-4907-9039-0C75190C94B9}" srcOrd="0" destOrd="0" presId="urn:microsoft.com/office/officeart/2005/8/layout/chart3"/>
    <dgm:cxn modelId="{3E21E730-D11D-4CF5-8184-7867E96A4CE2}" type="presOf" srcId="{BF6DC912-A3AB-41F2-AA10-D87C16477F9A}" destId="{13522E4A-4A37-4D0C-9580-11BCAC1E3F41}" srcOrd="1" destOrd="0" presId="urn:microsoft.com/office/officeart/2005/8/layout/chart3"/>
    <dgm:cxn modelId="{9BBAB41C-6D35-49D3-98F8-3C0403B8FA99}" srcId="{CE69D7F5-ED4F-4508-AC03-12F3B138BBF6}" destId="{CB253280-DBC7-4FA4-8884-6BF14FC81AAB}" srcOrd="1" destOrd="0" parTransId="{01508B48-A898-4CC5-944A-7A946150E702}" sibTransId="{0B107B27-0ED5-48E8-B5E0-080A6DEE5AE5}"/>
    <dgm:cxn modelId="{9798AAF3-EFFD-4897-A4C4-6035572B0A77}" type="presOf" srcId="{CB253280-DBC7-4FA4-8884-6BF14FC81AAB}" destId="{A8D525D3-46EA-4AF0-964C-4E6196C2D2DC}" srcOrd="1" destOrd="0" presId="urn:microsoft.com/office/officeart/2005/8/layout/chart3"/>
    <dgm:cxn modelId="{EC93056B-216E-454C-9FF1-649687E937FD}" type="presOf" srcId="{550A1E83-7384-4FA5-ADFB-8554F8F852C0}" destId="{5C38D077-F5D3-413E-BAAF-CE4F68F7D04D}" srcOrd="0" destOrd="0" presId="urn:microsoft.com/office/officeart/2005/8/layout/chart3"/>
    <dgm:cxn modelId="{C2985149-9880-449C-9B1C-12F99E715BF8}" type="presOf" srcId="{CB253280-DBC7-4FA4-8884-6BF14FC81AAB}" destId="{DF91305E-7D73-47C4-A397-AF315077C059}" srcOrd="0" destOrd="0" presId="urn:microsoft.com/office/officeart/2005/8/layout/chart3"/>
    <dgm:cxn modelId="{5A78AE59-AD40-4D4F-92FD-23F972462C24}" type="presOf" srcId="{35E4BCF9-01A7-4101-9A70-6D1AA5C8E8EE}" destId="{9769D3E8-69EE-4D94-BCEE-04636BFA3778}" srcOrd="0" destOrd="0" presId="urn:microsoft.com/office/officeart/2005/8/layout/chart3"/>
    <dgm:cxn modelId="{BDCCA30F-5B19-477F-A953-26D8044DE3DB}" srcId="{CE69D7F5-ED4F-4508-AC03-12F3B138BBF6}" destId="{35E4BCF9-01A7-4101-9A70-6D1AA5C8E8EE}" srcOrd="3" destOrd="0" parTransId="{A1220CDC-CEC1-4D15-9C0E-2AF96CCCE9B6}" sibTransId="{7B5481A4-E04A-4229-82E8-361835ED0AA8}"/>
    <dgm:cxn modelId="{FD5C722C-FF2E-4DE0-B460-B4EE00A52F1B}" srcId="{CE69D7F5-ED4F-4508-AC03-12F3B138BBF6}" destId="{550A1E83-7384-4FA5-ADFB-8554F8F852C0}" srcOrd="0" destOrd="0" parTransId="{4CDBF605-A09A-44EF-9204-9742C2FADEE1}" sibTransId="{FC5CC2F9-884A-476C-ABFC-94708D1649BC}"/>
    <dgm:cxn modelId="{54596EEE-5865-448A-9E2D-99F9BB6EC3D9}" type="presOf" srcId="{BF6DC912-A3AB-41F2-AA10-D87C16477F9A}" destId="{920931A5-86DA-463B-AD5E-22FE6852C0A0}" srcOrd="0" destOrd="0" presId="urn:microsoft.com/office/officeart/2005/8/layout/chart3"/>
    <dgm:cxn modelId="{360F7E64-4CCD-4602-89B2-8C88DD642238}" type="presOf" srcId="{35E4BCF9-01A7-4101-9A70-6D1AA5C8E8EE}" destId="{D77B731A-4B09-4DBB-AF5C-C25EB3444165}" srcOrd="1" destOrd="0" presId="urn:microsoft.com/office/officeart/2005/8/layout/chart3"/>
    <dgm:cxn modelId="{978E6A31-3ACF-486C-99AD-93EFE2F94078}" srcId="{CE69D7F5-ED4F-4508-AC03-12F3B138BBF6}" destId="{BF6DC912-A3AB-41F2-AA10-D87C16477F9A}" srcOrd="2" destOrd="0" parTransId="{35CB922B-7DDE-48C0-9DA7-063DF90B6DBF}" sibTransId="{CC96C828-4158-43F9-B182-CB5B513525C7}"/>
    <dgm:cxn modelId="{69CAEFFA-87C6-4690-9C29-115C9445A964}" type="presOf" srcId="{550A1E83-7384-4FA5-ADFB-8554F8F852C0}" destId="{48633374-C1F6-477D-9EE2-9EE909BDA87D}" srcOrd="1" destOrd="0" presId="urn:microsoft.com/office/officeart/2005/8/layout/chart3"/>
    <dgm:cxn modelId="{FFE74CDB-FA6F-41A3-ABBA-85FF4CC140BE}" type="presParOf" srcId="{BA6C454F-E2CF-4907-9039-0C75190C94B9}" destId="{5C38D077-F5D3-413E-BAAF-CE4F68F7D04D}" srcOrd="0" destOrd="0" presId="urn:microsoft.com/office/officeart/2005/8/layout/chart3"/>
    <dgm:cxn modelId="{05C75000-18AD-4AFE-B2D1-15C3E275DBB7}" type="presParOf" srcId="{BA6C454F-E2CF-4907-9039-0C75190C94B9}" destId="{48633374-C1F6-477D-9EE2-9EE909BDA87D}" srcOrd="1" destOrd="0" presId="urn:microsoft.com/office/officeart/2005/8/layout/chart3"/>
    <dgm:cxn modelId="{0A2C00AD-3319-4DDB-9E97-AA8DE5B37E84}" type="presParOf" srcId="{BA6C454F-E2CF-4907-9039-0C75190C94B9}" destId="{DF91305E-7D73-47C4-A397-AF315077C059}" srcOrd="2" destOrd="0" presId="urn:microsoft.com/office/officeart/2005/8/layout/chart3"/>
    <dgm:cxn modelId="{C243259C-AD3B-4EBC-845C-B5487205B49E}" type="presParOf" srcId="{BA6C454F-E2CF-4907-9039-0C75190C94B9}" destId="{A8D525D3-46EA-4AF0-964C-4E6196C2D2DC}" srcOrd="3" destOrd="0" presId="urn:microsoft.com/office/officeart/2005/8/layout/chart3"/>
    <dgm:cxn modelId="{AABCC24C-7176-4B56-BA1D-0C622FA61F8C}" type="presParOf" srcId="{BA6C454F-E2CF-4907-9039-0C75190C94B9}" destId="{920931A5-86DA-463B-AD5E-22FE6852C0A0}" srcOrd="4" destOrd="0" presId="urn:microsoft.com/office/officeart/2005/8/layout/chart3"/>
    <dgm:cxn modelId="{85DC2D0E-1C4B-4D2D-ABCD-E8BC259B76FD}" type="presParOf" srcId="{BA6C454F-E2CF-4907-9039-0C75190C94B9}" destId="{13522E4A-4A37-4D0C-9580-11BCAC1E3F41}" srcOrd="5" destOrd="0" presId="urn:microsoft.com/office/officeart/2005/8/layout/chart3"/>
    <dgm:cxn modelId="{12CB7B19-E39E-420B-A689-F33373332353}" type="presParOf" srcId="{BA6C454F-E2CF-4907-9039-0C75190C94B9}" destId="{9769D3E8-69EE-4D94-BCEE-04636BFA3778}" srcOrd="6" destOrd="0" presId="urn:microsoft.com/office/officeart/2005/8/layout/chart3"/>
    <dgm:cxn modelId="{C6CE27DC-A9D3-4599-8DDA-607810023FA5}" type="presParOf" srcId="{BA6C454F-E2CF-4907-9039-0C75190C94B9}" destId="{D77B731A-4B09-4DBB-AF5C-C25EB3444165}" srcOrd="7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38D077-F5D3-413E-BAAF-CE4F68F7D04D}">
      <dsp:nvSpPr>
        <dsp:cNvPr id="0" name=""/>
        <dsp:cNvSpPr/>
      </dsp:nvSpPr>
      <dsp:spPr>
        <a:xfrm>
          <a:off x="-699052" y="-1810066"/>
          <a:ext cx="3620132" cy="3620132"/>
        </a:xfrm>
        <a:prstGeom prst="pie">
          <a:avLst>
            <a:gd name="adj1" fmla="val 16200000"/>
            <a:gd name="adj2" fmla="val 0"/>
          </a:avLst>
        </a:prstGeom>
        <a:solidFill>
          <a:srgbClr val="FFFF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 dirty="0" smtClean="0">
              <a:solidFill>
                <a:schemeClr val="tx1"/>
              </a:solidFill>
            </a:rPr>
            <a:t>Kognitiv</a:t>
          </a:r>
          <a:endParaRPr lang="de-DE" sz="900" kern="1200" dirty="0">
            <a:solidFill>
              <a:schemeClr val="tx1"/>
            </a:solidFill>
          </a:endParaRPr>
        </a:p>
      </dsp:txBody>
      <dsp:txXfrm>
        <a:off x="1152387" y="-1140341"/>
        <a:ext cx="1336001" cy="1077420"/>
      </dsp:txXfrm>
    </dsp:sp>
    <dsp:sp modelId="{DF91305E-7D73-47C4-A397-AF315077C059}">
      <dsp:nvSpPr>
        <dsp:cNvPr id="0" name=""/>
        <dsp:cNvSpPr/>
      </dsp:nvSpPr>
      <dsp:spPr>
        <a:xfrm>
          <a:off x="-716728" y="-1810066"/>
          <a:ext cx="3620132" cy="3620132"/>
        </a:xfrm>
        <a:prstGeom prst="pie">
          <a:avLst>
            <a:gd name="adj1" fmla="val 0"/>
            <a:gd name="adj2" fmla="val 540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 dirty="0" smtClean="0"/>
            <a:t>Sensomotorisch</a:t>
          </a:r>
          <a:endParaRPr lang="de-DE" sz="900" kern="1200" dirty="0"/>
        </a:p>
      </dsp:txBody>
      <dsp:txXfrm>
        <a:off x="1157982" y="64645"/>
        <a:ext cx="1336001" cy="1077420"/>
      </dsp:txXfrm>
    </dsp:sp>
    <dsp:sp modelId="{920931A5-86DA-463B-AD5E-22FE6852C0A0}">
      <dsp:nvSpPr>
        <dsp:cNvPr id="0" name=""/>
        <dsp:cNvSpPr/>
      </dsp:nvSpPr>
      <dsp:spPr>
        <a:xfrm>
          <a:off x="-714412" y="-1810066"/>
          <a:ext cx="3620132" cy="3620132"/>
        </a:xfrm>
        <a:prstGeom prst="pie">
          <a:avLst>
            <a:gd name="adj1" fmla="val 5400000"/>
            <a:gd name="adj2" fmla="val 10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 dirty="0" smtClean="0"/>
            <a:t>Sozioemotional</a:t>
          </a:r>
          <a:endParaRPr lang="de-DE" sz="900" kern="1200" dirty="0"/>
        </a:p>
      </dsp:txBody>
      <dsp:txXfrm>
        <a:off x="-304992" y="64645"/>
        <a:ext cx="1336001" cy="1077420"/>
      </dsp:txXfrm>
    </dsp:sp>
    <dsp:sp modelId="{9769D3E8-69EE-4D94-BCEE-04636BFA3778}">
      <dsp:nvSpPr>
        <dsp:cNvPr id="0" name=""/>
        <dsp:cNvSpPr/>
      </dsp:nvSpPr>
      <dsp:spPr>
        <a:xfrm>
          <a:off x="-706737" y="-1810066"/>
          <a:ext cx="3620132" cy="3620132"/>
        </a:xfrm>
        <a:prstGeom prst="pie">
          <a:avLst>
            <a:gd name="adj1" fmla="val 10800000"/>
            <a:gd name="adj2" fmla="val 1620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 dirty="0" smtClean="0"/>
            <a:t>Sprache/Kommunikation</a:t>
          </a:r>
          <a:endParaRPr lang="de-DE" sz="900" kern="1200" dirty="0"/>
        </a:p>
      </dsp:txBody>
      <dsp:txXfrm>
        <a:off x="-297317" y="-1142065"/>
        <a:ext cx="1336001" cy="10774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27381" y="356661"/>
            <a:ext cx="9793088" cy="1470025"/>
          </a:xfrm>
          <a:prstGeom prst="rect">
            <a:avLst/>
          </a:prstGeom>
          <a:noFill/>
        </p:spPr>
        <p:txBody>
          <a:bodyPr/>
          <a:lstStyle>
            <a:lvl1pPr>
              <a:defRPr>
                <a:latin typeface="UB Scala" panose="02000504070000020003" pitchFamily="2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27381" y="2112433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latin typeface="UB Scala" panose="02000504070000020003" pitchFamily="2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310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004079"/>
                </a:solidFill>
                <a:latin typeface="Arial"/>
                <a:cs typeface="Arial"/>
              </a:defRPr>
            </a:lvl1pPr>
          </a:lstStyle>
          <a:p>
            <a:endParaRPr lang="de-DE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A4CA1-5533-4D50-ACC8-21E29D928558}" type="datetimeFigureOut">
              <a:rPr lang="de-DE" smtClean="0"/>
              <a:t>15.01.2021</a:t>
            </a:fld>
            <a:endParaRPr lang="de-DE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004079"/>
                </a:solidFill>
                <a:latin typeface="Arial"/>
                <a:cs typeface="Arial"/>
              </a:defRPr>
            </a:lvl1pPr>
          </a:lstStyle>
          <a:p>
            <a:fld id="{104DF7BC-3AA2-4D2F-94A3-74862A002D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049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004079"/>
                </a:solidFill>
                <a:latin typeface="Arial"/>
                <a:cs typeface="Arial"/>
              </a:defRPr>
            </a:lvl1pPr>
          </a:lstStyle>
          <a:p>
            <a:r>
              <a:rPr lang="de-DE" smtClean="0"/>
              <a:t>Titelmasterformat durch Klicken bearbeiten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1" i="0" u="heavy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004079"/>
                </a:solidFill>
                <a:latin typeface="Arial"/>
                <a:cs typeface="Arial"/>
              </a:defRPr>
            </a:lvl1pPr>
          </a:lstStyle>
          <a:p>
            <a:endParaRPr lang="de-DE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A4CA1-5533-4D50-ACC8-21E29D928558}" type="datetimeFigureOut">
              <a:rPr lang="de-DE" smtClean="0"/>
              <a:t>15.01.2021</a:t>
            </a:fld>
            <a:endParaRPr lang="de-DE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004079"/>
                </a:solidFill>
                <a:latin typeface="Arial"/>
                <a:cs typeface="Arial"/>
              </a:defRPr>
            </a:lvl1pPr>
          </a:lstStyle>
          <a:p>
            <a:fld id="{104DF7BC-3AA2-4D2F-94A3-74862A002D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9106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527381" y="356659"/>
            <a:ext cx="9793088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>
          <a:xfrm>
            <a:off x="527381" y="1804459"/>
            <a:ext cx="9793088" cy="3552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8183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459680" y="348569"/>
            <a:ext cx="9860789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half" idx="1"/>
          </p:nvPr>
        </p:nvSpPr>
        <p:spPr>
          <a:xfrm>
            <a:off x="459680" y="1601120"/>
            <a:ext cx="4876800" cy="3748095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7" name="Inhaltsplatzhalter 3"/>
          <p:cNvSpPr>
            <a:spLocks noGrp="1"/>
          </p:cNvSpPr>
          <p:nvPr>
            <p:ph sz="half" idx="2"/>
          </p:nvPr>
        </p:nvSpPr>
        <p:spPr>
          <a:xfrm>
            <a:off x="5539680" y="1601120"/>
            <a:ext cx="4780789" cy="3748095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2840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499798" y="260648"/>
            <a:ext cx="9724663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2"/>
          <p:cNvSpPr>
            <a:spLocks noGrp="1"/>
          </p:cNvSpPr>
          <p:nvPr>
            <p:ph type="body" idx="1"/>
          </p:nvPr>
        </p:nvSpPr>
        <p:spPr>
          <a:xfrm>
            <a:off x="499798" y="1521124"/>
            <a:ext cx="5020140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9" name="Inhaltsplatzhalter 3"/>
          <p:cNvSpPr>
            <a:spLocks noGrp="1"/>
          </p:cNvSpPr>
          <p:nvPr>
            <p:ph sz="half" idx="2"/>
          </p:nvPr>
        </p:nvSpPr>
        <p:spPr>
          <a:xfrm>
            <a:off x="499798" y="2160886"/>
            <a:ext cx="5020140" cy="3325827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0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711961" y="1521124"/>
            <a:ext cx="4512500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1" name="Inhaltsplatzhalter 5"/>
          <p:cNvSpPr>
            <a:spLocks noGrp="1"/>
          </p:cNvSpPr>
          <p:nvPr>
            <p:ph sz="quarter" idx="4"/>
          </p:nvPr>
        </p:nvSpPr>
        <p:spPr>
          <a:xfrm>
            <a:off x="5711961" y="2160886"/>
            <a:ext cx="4512500" cy="3325827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5608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9403" y="356659"/>
            <a:ext cx="9601067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77253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6735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609603" y="452670"/>
            <a:ext cx="4011084" cy="1162051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idx="1"/>
          </p:nvPr>
        </p:nvSpPr>
        <p:spPr>
          <a:xfrm>
            <a:off x="4766733" y="446846"/>
            <a:ext cx="5553736" cy="5382423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7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3" y="1700810"/>
            <a:ext cx="4011084" cy="411955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1267197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7381" y="452669"/>
            <a:ext cx="9793088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527381" y="1796390"/>
            <a:ext cx="9793088" cy="355282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2470145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431371" y="4265646"/>
            <a:ext cx="7315200" cy="566739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6" name="Bildplatzhalter 2"/>
          <p:cNvSpPr>
            <a:spLocks noGrp="1"/>
          </p:cNvSpPr>
          <p:nvPr>
            <p:ph type="pic" idx="1"/>
          </p:nvPr>
        </p:nvSpPr>
        <p:spPr>
          <a:xfrm>
            <a:off x="431371" y="452671"/>
            <a:ext cx="7315200" cy="35845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smtClean="0"/>
          </a:p>
        </p:txBody>
      </p:sp>
      <p:sp>
        <p:nvSpPr>
          <p:cNvPr id="7" name="Textplatzhalter 3"/>
          <p:cNvSpPr>
            <a:spLocks noGrp="1"/>
          </p:cNvSpPr>
          <p:nvPr>
            <p:ph type="body" sz="half" idx="2"/>
          </p:nvPr>
        </p:nvSpPr>
        <p:spPr>
          <a:xfrm>
            <a:off x="431371" y="4832384"/>
            <a:ext cx="7315200" cy="80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1699561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23"/>
          <p:cNvSpPr>
            <a:spLocks noChangeArrowheads="1"/>
          </p:cNvSpPr>
          <p:nvPr/>
        </p:nvSpPr>
        <p:spPr bwMode="auto">
          <a:xfrm>
            <a:off x="203202" y="6369051"/>
            <a:ext cx="8964084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de-DE" altLang="de-DE" sz="900" dirty="0" smtClean="0">
                <a:solidFill>
                  <a:srgbClr val="00407A"/>
                </a:solidFill>
                <a:latin typeface="Arial" charset="0"/>
              </a:rPr>
              <a:t>Referat</a:t>
            </a:r>
            <a:r>
              <a:rPr lang="de-DE" altLang="de-DE" sz="900" baseline="0" dirty="0" smtClean="0">
                <a:solidFill>
                  <a:srgbClr val="00407A"/>
                </a:solidFill>
                <a:latin typeface="Arial" charset="0"/>
              </a:rPr>
              <a:t> Inklusion, ZLB, Erika Fischer</a:t>
            </a:r>
            <a:endParaRPr lang="de-DE" altLang="de-DE" sz="900" dirty="0" smtClean="0">
              <a:solidFill>
                <a:srgbClr val="00407A"/>
              </a:solidFill>
              <a:latin typeface="Arial" charset="0"/>
            </a:endParaRPr>
          </a:p>
        </p:txBody>
      </p:sp>
      <p:cxnSp>
        <p:nvCxnSpPr>
          <p:cNvPr id="101" name="Gerade Verbindung 100"/>
          <p:cNvCxnSpPr/>
          <p:nvPr/>
        </p:nvCxnSpPr>
        <p:spPr>
          <a:xfrm>
            <a:off x="203200" y="6309784"/>
            <a:ext cx="11523133" cy="0"/>
          </a:xfrm>
          <a:prstGeom prst="line">
            <a:avLst/>
          </a:prstGeom>
          <a:ln>
            <a:solidFill>
              <a:srgbClr val="2C58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Rectangle 23"/>
          <p:cNvSpPr>
            <a:spLocks noChangeArrowheads="1"/>
          </p:cNvSpPr>
          <p:nvPr/>
        </p:nvSpPr>
        <p:spPr bwMode="auto">
          <a:xfrm>
            <a:off x="10416117" y="6309784"/>
            <a:ext cx="1422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900">
                <a:solidFill>
                  <a:srgbClr val="00407A"/>
                </a:solidFill>
                <a:latin typeface="Arial" panose="020B0604020202020204" pitchFamily="34" charset="0"/>
              </a:rPr>
              <a:t>S. </a:t>
            </a:r>
            <a:fld id="{3A507942-806A-4A1C-A4DB-6F04F85C2606}" type="slidenum">
              <a:rPr lang="de-DE" altLang="de-DE" sz="900">
                <a:solidFill>
                  <a:srgbClr val="00407A"/>
                </a:solidFill>
                <a:latin typeface="Arial" panose="020B0604020202020204" pitchFamily="34" charset="0"/>
              </a:rPr>
              <a:pPr algn="r" eaLnBrk="1" hangingPunct="1"/>
              <a:t>‹Nr.›</a:t>
            </a:fld>
            <a:endParaRPr lang="de-DE" altLang="de-DE" sz="900">
              <a:solidFill>
                <a:srgbClr val="00407A"/>
              </a:solidFill>
              <a:latin typeface="Arial" panose="020B0604020202020204" pitchFamily="34" charset="0"/>
            </a:endParaRPr>
          </a:p>
        </p:txBody>
      </p:sp>
      <p:sp>
        <p:nvSpPr>
          <p:cNvPr id="1029" name="AutoShape 8"/>
          <p:cNvSpPr>
            <a:spLocks noChangeAspect="1" noChangeArrowheads="1"/>
          </p:cNvSpPr>
          <p:nvPr/>
        </p:nvSpPr>
        <p:spPr bwMode="auto">
          <a:xfrm>
            <a:off x="10896602" y="165100"/>
            <a:ext cx="1132417" cy="652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z="2400" smtClean="0"/>
          </a:p>
        </p:txBody>
      </p:sp>
      <p:pic>
        <p:nvPicPr>
          <p:cNvPr id="1030" name="Grafik 10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6330" y="165099"/>
            <a:ext cx="1284009" cy="116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342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407A"/>
          </a:solidFill>
          <a:latin typeface="Arial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407A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407A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407A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407A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407A"/>
          </a:solidFill>
          <a:latin typeface="UB Scala" pitchFamily="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407A"/>
          </a:solidFill>
          <a:latin typeface="UB Scala" pitchFamily="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407A"/>
          </a:solidFill>
          <a:latin typeface="UB Scala" pitchFamily="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407A"/>
          </a:solidFill>
          <a:latin typeface="UB Scala" pitchFamily="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>
          <a:solidFill>
            <a:schemeClr val="tx1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+"/>
        <a:defRPr sz="16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836235" y="2928861"/>
            <a:ext cx="9144000" cy="2387600"/>
          </a:xfrm>
        </p:spPr>
        <p:txBody>
          <a:bodyPr>
            <a:normAutofit/>
          </a:bodyPr>
          <a:lstStyle/>
          <a:p>
            <a:r>
              <a:rPr lang="de-DE" dirty="0" smtClean="0"/>
              <a:t>Inklusionsdidaktische Netze im Spannungsfeld Entwicklungsbereiche und Fachdidaktik</a:t>
            </a:r>
            <a:br>
              <a:rPr lang="de-DE" dirty="0" smtClean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516233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70050" y="1243076"/>
            <a:ext cx="1935480" cy="654666"/>
          </a:xfrm>
          <a:prstGeom prst="rect">
            <a:avLst/>
          </a:prstGeom>
          <a:solidFill>
            <a:srgbClr val="CCFFFF"/>
          </a:solidFill>
        </p:spPr>
        <p:txBody>
          <a:bodyPr vert="horz" wrap="square" lIns="0" tIns="38735" rIns="0" bIns="0" rtlCol="0">
            <a:spAutoFit/>
          </a:bodyPr>
          <a:lstStyle/>
          <a:p>
            <a:pPr algn="ctr">
              <a:spcBef>
                <a:spcPts val="305"/>
              </a:spcBef>
            </a:pPr>
            <a:r>
              <a:rPr sz="2000" b="1" dirty="0">
                <a:latin typeface="Arial"/>
                <a:cs typeface="Arial"/>
              </a:rPr>
              <a:t>Entwicklungs-</a:t>
            </a:r>
            <a:endParaRPr sz="20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2000" b="1" dirty="0">
                <a:latin typeface="Arial"/>
                <a:cs typeface="Arial"/>
              </a:rPr>
              <a:t>bereiche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14826" y="619125"/>
            <a:ext cx="4527550" cy="34689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38735" rIns="0" bIns="0" rtlCol="0">
            <a:spAutoFit/>
          </a:bodyPr>
          <a:lstStyle/>
          <a:p>
            <a:pPr marL="246384">
              <a:spcBef>
                <a:spcPts val="305"/>
              </a:spcBef>
            </a:pPr>
            <a:r>
              <a:rPr sz="2000" b="1" dirty="0">
                <a:solidFill>
                  <a:srgbClr val="333399"/>
                </a:solidFill>
                <a:latin typeface="Arial"/>
                <a:cs typeface="Arial"/>
              </a:rPr>
              <a:t>Inhaltliche Lernbereiche des</a:t>
            </a:r>
            <a:r>
              <a:rPr sz="2000" b="1" spc="-10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333399"/>
                </a:solidFill>
                <a:latin typeface="Arial"/>
                <a:cs typeface="Arial"/>
              </a:rPr>
              <a:t>HSU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873500" y="4522787"/>
            <a:ext cx="4462780" cy="1187450"/>
          </a:xfrm>
          <a:custGeom>
            <a:avLst/>
            <a:gdLst/>
            <a:ahLst/>
            <a:cxnLst/>
            <a:rect l="l" t="t" r="r" b="b"/>
            <a:pathLst>
              <a:path w="4462780" h="1187450">
                <a:moveTo>
                  <a:pt x="0" y="1187450"/>
                </a:moveTo>
                <a:lnTo>
                  <a:pt x="4462526" y="1187450"/>
                </a:lnTo>
                <a:lnTo>
                  <a:pt x="4462526" y="0"/>
                </a:lnTo>
                <a:lnTo>
                  <a:pt x="0" y="0"/>
                </a:lnTo>
                <a:lnTo>
                  <a:pt x="0" y="118745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3952749" y="4552315"/>
            <a:ext cx="2068195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1"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Naturwissenschaften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52749" y="4846396"/>
            <a:ext cx="2499995" cy="8752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3679" indent="-180978">
              <a:spcBef>
                <a:spcPts val="105"/>
              </a:spcBef>
              <a:buChar char="•"/>
              <a:tabLst>
                <a:tab pos="194314" algn="l"/>
              </a:tabLst>
            </a:pPr>
            <a:r>
              <a:rPr sz="1400" spc="-5" dirty="0">
                <a:latin typeface="Arial"/>
                <a:cs typeface="Arial"/>
              </a:rPr>
              <a:t>Aggregatzustände</a:t>
            </a:r>
            <a:endParaRPr sz="1400" dirty="0">
              <a:latin typeface="Arial"/>
              <a:cs typeface="Arial"/>
            </a:endParaRPr>
          </a:p>
          <a:p>
            <a:pPr marL="193679" indent="-180978">
              <a:buChar char="•"/>
              <a:tabLst>
                <a:tab pos="194314" algn="l"/>
              </a:tabLst>
            </a:pPr>
            <a:r>
              <a:rPr sz="1400" spc="-10" dirty="0">
                <a:latin typeface="Arial"/>
                <a:cs typeface="Arial"/>
              </a:rPr>
              <a:t>Verdunstung,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Kondensation</a:t>
            </a:r>
          </a:p>
          <a:p>
            <a:pPr marL="193679" indent="-180978">
              <a:buChar char="•"/>
              <a:tabLst>
                <a:tab pos="194314" algn="l"/>
              </a:tabLst>
            </a:pPr>
            <a:r>
              <a:rPr sz="1400" spc="-5" dirty="0">
                <a:latin typeface="Arial"/>
                <a:cs typeface="Arial"/>
              </a:rPr>
              <a:t>Wasser </a:t>
            </a:r>
            <a:r>
              <a:rPr sz="1400" dirty="0">
                <a:latin typeface="Arial"/>
                <a:cs typeface="Arial"/>
              </a:rPr>
              <a:t>als</a:t>
            </a:r>
            <a:r>
              <a:rPr sz="1400" spc="-8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Lebensgrundlage</a:t>
            </a:r>
            <a:endParaRPr sz="1400" dirty="0">
              <a:latin typeface="Arial"/>
              <a:cs typeface="Arial"/>
            </a:endParaRPr>
          </a:p>
          <a:p>
            <a:pPr marL="193679" indent="-180978">
              <a:buChar char="•"/>
              <a:tabLst>
                <a:tab pos="194314" algn="l"/>
              </a:tabLst>
            </a:pPr>
            <a:r>
              <a:rPr sz="1400" spc="-5" dirty="0">
                <a:latin typeface="Arial"/>
                <a:cs typeface="Arial"/>
              </a:rPr>
              <a:t>Schadstoffe</a:t>
            </a:r>
            <a:r>
              <a:rPr sz="1400" spc="-1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…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089651" y="1139825"/>
            <a:ext cx="2193925" cy="1631216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92076">
              <a:spcBef>
                <a:spcPts val="320"/>
              </a:spcBef>
            </a:pPr>
            <a:r>
              <a:rPr sz="1600" b="1" spc="-5" dirty="0">
                <a:latin typeface="Arial"/>
                <a:cs typeface="Arial"/>
              </a:rPr>
              <a:t>Sozialwissenschaft</a:t>
            </a:r>
            <a:endParaRPr sz="1600" dirty="0">
              <a:latin typeface="Arial"/>
              <a:cs typeface="Arial"/>
            </a:endParaRPr>
          </a:p>
          <a:p>
            <a:pPr marL="273690" marR="229875" indent="-181614">
              <a:spcBef>
                <a:spcPts val="405"/>
              </a:spcBef>
              <a:buChar char="•"/>
              <a:tabLst>
                <a:tab pos="273690" algn="l"/>
              </a:tabLst>
            </a:pPr>
            <a:r>
              <a:rPr sz="1400" dirty="0">
                <a:latin typeface="Arial"/>
                <a:cs typeface="Arial"/>
              </a:rPr>
              <a:t>Nutzung </a:t>
            </a:r>
            <a:r>
              <a:rPr sz="1400" spc="-5" dirty="0">
                <a:latin typeface="Arial"/>
                <a:cs typeface="Arial"/>
              </a:rPr>
              <a:t>von</a:t>
            </a:r>
            <a:r>
              <a:rPr sz="1400" spc="-114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Wasser,  </a:t>
            </a:r>
            <a:r>
              <a:rPr sz="1400" spc="-5" dirty="0">
                <a:latin typeface="Arial"/>
                <a:cs typeface="Arial"/>
              </a:rPr>
              <a:t>Nutzungskonflikte</a:t>
            </a:r>
            <a:endParaRPr sz="1400" dirty="0">
              <a:latin typeface="Arial"/>
              <a:cs typeface="Arial"/>
            </a:endParaRPr>
          </a:p>
          <a:p>
            <a:pPr marL="273690" marR="770269" indent="-181614">
              <a:buFont typeface="Arial"/>
              <a:buChar char="•"/>
              <a:tabLst>
                <a:tab pos="273690" algn="l"/>
              </a:tabLst>
            </a:pPr>
            <a:r>
              <a:rPr sz="1400" b="1" spc="-10" dirty="0">
                <a:solidFill>
                  <a:srgbClr val="333399"/>
                </a:solidFill>
                <a:latin typeface="Arial"/>
                <a:cs typeface="Arial"/>
              </a:rPr>
              <a:t>Aufgaben</a:t>
            </a:r>
            <a:r>
              <a:rPr sz="1400" b="1" spc="-5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333399"/>
                </a:solidFill>
                <a:latin typeface="Arial"/>
                <a:cs typeface="Arial"/>
              </a:rPr>
              <a:t>der  </a:t>
            </a:r>
            <a:r>
              <a:rPr sz="1400" b="1" dirty="0">
                <a:solidFill>
                  <a:srgbClr val="333399"/>
                </a:solidFill>
                <a:latin typeface="Arial"/>
                <a:cs typeface="Arial"/>
              </a:rPr>
              <a:t>Gemeinde</a:t>
            </a:r>
            <a:endParaRPr sz="1400" dirty="0">
              <a:latin typeface="Arial"/>
              <a:cs typeface="Arial"/>
            </a:endParaRPr>
          </a:p>
          <a:p>
            <a:pPr marL="273690" indent="-181614">
              <a:spcBef>
                <a:spcPts val="5"/>
              </a:spcBef>
              <a:buChar char="•"/>
              <a:tabLst>
                <a:tab pos="273690" algn="l"/>
              </a:tabLst>
            </a:pPr>
            <a:r>
              <a:rPr sz="1400" dirty="0">
                <a:latin typeface="Arial"/>
                <a:cs typeface="Arial"/>
              </a:rPr>
              <a:t>Soziales Leben</a:t>
            </a:r>
            <a:r>
              <a:rPr sz="1400" spc="-8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am</a:t>
            </a:r>
          </a:p>
          <a:p>
            <a:pPr marL="273690"/>
            <a:r>
              <a:rPr sz="1400" spc="-10" dirty="0">
                <a:latin typeface="Arial"/>
                <a:cs typeface="Arial"/>
              </a:rPr>
              <a:t>Wasser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…</a:t>
            </a:r>
          </a:p>
        </p:txBody>
      </p:sp>
      <p:sp>
        <p:nvSpPr>
          <p:cNvPr id="8" name="object 8"/>
          <p:cNvSpPr/>
          <p:nvPr/>
        </p:nvSpPr>
        <p:spPr>
          <a:xfrm>
            <a:off x="3844926" y="1141476"/>
            <a:ext cx="2193925" cy="1749425"/>
          </a:xfrm>
          <a:custGeom>
            <a:avLst/>
            <a:gdLst/>
            <a:ahLst/>
            <a:cxnLst/>
            <a:rect l="l" t="t" r="r" b="b"/>
            <a:pathLst>
              <a:path w="2193925" h="1749425">
                <a:moveTo>
                  <a:pt x="0" y="1749425"/>
                </a:moveTo>
                <a:lnTo>
                  <a:pt x="2193925" y="1749425"/>
                </a:lnTo>
                <a:lnTo>
                  <a:pt x="2193925" y="0"/>
                </a:lnTo>
                <a:lnTo>
                  <a:pt x="0" y="0"/>
                </a:lnTo>
                <a:lnTo>
                  <a:pt x="0" y="174942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 txBox="1"/>
          <p:nvPr/>
        </p:nvSpPr>
        <p:spPr>
          <a:xfrm>
            <a:off x="3924046" y="1170178"/>
            <a:ext cx="775335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1">
              <a:spcBef>
                <a:spcPts val="95"/>
              </a:spcBef>
            </a:pPr>
            <a:r>
              <a:rPr sz="1600" b="1" spc="-130" dirty="0">
                <a:latin typeface="Arial"/>
                <a:cs typeface="Arial"/>
              </a:rPr>
              <a:t>T</a:t>
            </a:r>
            <a:r>
              <a:rPr sz="1600" b="1" spc="-5" dirty="0">
                <a:latin typeface="Arial"/>
                <a:cs typeface="Arial"/>
              </a:rPr>
              <a:t>ech</a:t>
            </a:r>
            <a:r>
              <a:rPr sz="1600" b="1" spc="-10" dirty="0">
                <a:latin typeface="Arial"/>
                <a:cs typeface="Arial"/>
              </a:rPr>
              <a:t>n</a:t>
            </a:r>
            <a:r>
              <a:rPr sz="1600" b="1" spc="-5" dirty="0">
                <a:latin typeface="Arial"/>
                <a:cs typeface="Arial"/>
              </a:rPr>
              <a:t>ik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924045" y="1464310"/>
            <a:ext cx="1846580" cy="109068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3679" marR="287661" indent="-180978">
              <a:spcBef>
                <a:spcPts val="105"/>
              </a:spcBef>
              <a:buFont typeface="Arial"/>
              <a:buChar char="•"/>
              <a:tabLst>
                <a:tab pos="194314" algn="l"/>
              </a:tabLst>
            </a:pPr>
            <a:r>
              <a:rPr sz="1400" b="1" spc="-80" dirty="0">
                <a:solidFill>
                  <a:srgbClr val="333399"/>
                </a:solidFill>
                <a:latin typeface="Arial"/>
                <a:cs typeface="Arial"/>
              </a:rPr>
              <a:t>T</a:t>
            </a:r>
            <a:r>
              <a:rPr sz="1400" b="1" dirty="0">
                <a:solidFill>
                  <a:srgbClr val="333399"/>
                </a:solidFill>
                <a:latin typeface="Arial"/>
                <a:cs typeface="Arial"/>
              </a:rPr>
              <a:t>ri</a:t>
            </a:r>
            <a:r>
              <a:rPr sz="1400" b="1" spc="-10" dirty="0">
                <a:solidFill>
                  <a:srgbClr val="333399"/>
                </a:solidFill>
                <a:latin typeface="Arial"/>
                <a:cs typeface="Arial"/>
              </a:rPr>
              <a:t>n</a:t>
            </a:r>
            <a:r>
              <a:rPr sz="1400" b="1" spc="-15" dirty="0">
                <a:solidFill>
                  <a:srgbClr val="333399"/>
                </a:solidFill>
                <a:latin typeface="Arial"/>
                <a:cs typeface="Arial"/>
              </a:rPr>
              <a:t>k</a:t>
            </a:r>
            <a:r>
              <a:rPr sz="1400" b="1" spc="20" dirty="0">
                <a:solidFill>
                  <a:srgbClr val="333399"/>
                </a:solidFill>
                <a:latin typeface="Arial"/>
                <a:cs typeface="Arial"/>
              </a:rPr>
              <a:t>w</a:t>
            </a:r>
            <a:r>
              <a:rPr sz="1400" b="1" spc="-15" dirty="0">
                <a:solidFill>
                  <a:srgbClr val="333399"/>
                </a:solidFill>
                <a:latin typeface="Arial"/>
                <a:cs typeface="Arial"/>
              </a:rPr>
              <a:t>a</a:t>
            </a:r>
            <a:r>
              <a:rPr sz="1400" b="1" dirty="0">
                <a:solidFill>
                  <a:srgbClr val="333399"/>
                </a:solidFill>
                <a:latin typeface="Arial"/>
                <a:cs typeface="Arial"/>
              </a:rPr>
              <a:t>s</a:t>
            </a:r>
            <a:r>
              <a:rPr sz="1400" b="1" spc="-15" dirty="0">
                <a:solidFill>
                  <a:srgbClr val="333399"/>
                </a:solidFill>
                <a:latin typeface="Arial"/>
                <a:cs typeface="Arial"/>
              </a:rPr>
              <a:t>s</a:t>
            </a:r>
            <a:r>
              <a:rPr sz="1400" b="1" dirty="0">
                <a:solidFill>
                  <a:srgbClr val="333399"/>
                </a:solidFill>
                <a:latin typeface="Arial"/>
                <a:cs typeface="Arial"/>
              </a:rPr>
              <a:t>er</a:t>
            </a:r>
            <a:r>
              <a:rPr sz="1400" b="1" spc="-15" dirty="0">
                <a:solidFill>
                  <a:srgbClr val="333399"/>
                </a:solidFill>
                <a:latin typeface="Arial"/>
                <a:cs typeface="Arial"/>
              </a:rPr>
              <a:t>v</a:t>
            </a:r>
            <a:r>
              <a:rPr sz="1400" b="1" dirty="0">
                <a:solidFill>
                  <a:srgbClr val="333399"/>
                </a:solidFill>
                <a:latin typeface="Arial"/>
                <a:cs typeface="Arial"/>
              </a:rPr>
              <a:t>e</a:t>
            </a:r>
            <a:r>
              <a:rPr sz="1400" b="1" spc="10" dirty="0">
                <a:solidFill>
                  <a:srgbClr val="333399"/>
                </a:solidFill>
                <a:latin typeface="Arial"/>
                <a:cs typeface="Arial"/>
              </a:rPr>
              <a:t>r</a:t>
            </a:r>
            <a:r>
              <a:rPr sz="1400" b="1" dirty="0">
                <a:solidFill>
                  <a:srgbClr val="333399"/>
                </a:solidFill>
                <a:latin typeface="Arial"/>
                <a:cs typeface="Arial"/>
              </a:rPr>
              <a:t>-  </a:t>
            </a:r>
            <a:r>
              <a:rPr sz="1400" b="1" spc="-5" dirty="0">
                <a:solidFill>
                  <a:srgbClr val="333399"/>
                </a:solidFill>
                <a:latin typeface="Arial"/>
                <a:cs typeface="Arial"/>
              </a:rPr>
              <a:t>sorgung</a:t>
            </a:r>
            <a:endParaRPr sz="1400" dirty="0">
              <a:latin typeface="Arial"/>
              <a:cs typeface="Arial"/>
            </a:endParaRPr>
          </a:p>
          <a:p>
            <a:pPr marL="193679" indent="-180978">
              <a:buChar char="•"/>
              <a:tabLst>
                <a:tab pos="194314" algn="l"/>
              </a:tabLst>
            </a:pPr>
            <a:r>
              <a:rPr sz="1400" spc="-5" dirty="0">
                <a:latin typeface="Arial"/>
                <a:cs typeface="Arial"/>
              </a:rPr>
              <a:t>Reinigungsverfahren</a:t>
            </a:r>
            <a:endParaRPr sz="1400" dirty="0">
              <a:latin typeface="Arial"/>
              <a:cs typeface="Arial"/>
            </a:endParaRPr>
          </a:p>
          <a:p>
            <a:pPr marL="193679" marR="93982" indent="-180978">
              <a:buChar char="•"/>
              <a:tabLst>
                <a:tab pos="194314" algn="l"/>
              </a:tabLst>
            </a:pPr>
            <a:r>
              <a:rPr sz="1400" spc="-5" dirty="0">
                <a:latin typeface="Arial"/>
                <a:cs typeface="Arial"/>
              </a:rPr>
              <a:t>Exkursion </a:t>
            </a:r>
            <a:r>
              <a:rPr sz="1400" dirty="0">
                <a:latin typeface="Arial"/>
                <a:cs typeface="Arial"/>
              </a:rPr>
              <a:t>zu</a:t>
            </a:r>
            <a:r>
              <a:rPr sz="1400" spc="-8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einem  </a:t>
            </a:r>
            <a:r>
              <a:rPr sz="1400" spc="-10" dirty="0">
                <a:latin typeface="Arial"/>
                <a:cs typeface="Arial"/>
              </a:rPr>
              <a:t>Wasserwerk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…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6100826" y="2948051"/>
            <a:ext cx="2193925" cy="1365117"/>
          </a:xfrm>
          <a:prstGeom prst="rect">
            <a:avLst/>
          </a:prstGeom>
          <a:solidFill>
            <a:srgbClr val="FFFFD1"/>
          </a:solidFill>
          <a:ln w="9525">
            <a:solidFill>
              <a:srgbClr val="000000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92076">
              <a:lnSpc>
                <a:spcPts val="1920"/>
              </a:lnSpc>
              <a:spcBef>
                <a:spcPts val="325"/>
              </a:spcBef>
            </a:pPr>
            <a:r>
              <a:rPr sz="1600" b="1" spc="-5" dirty="0">
                <a:latin typeface="Arial"/>
                <a:cs typeface="Arial"/>
              </a:rPr>
              <a:t>Geographie</a:t>
            </a:r>
            <a:endParaRPr sz="1600" dirty="0">
              <a:latin typeface="Arial"/>
              <a:cs typeface="Arial"/>
            </a:endParaRPr>
          </a:p>
          <a:p>
            <a:pPr marL="273056" indent="-180978">
              <a:lnSpc>
                <a:spcPts val="1680"/>
              </a:lnSpc>
              <a:buChar char="•"/>
              <a:tabLst>
                <a:tab pos="273690" algn="l"/>
              </a:tabLst>
            </a:pPr>
            <a:r>
              <a:rPr sz="1400" spc="-15" dirty="0">
                <a:latin typeface="Arial"/>
                <a:cs typeface="Arial"/>
              </a:rPr>
              <a:t>Wetter,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Niederschläge</a:t>
            </a:r>
            <a:endParaRPr sz="1400" dirty="0">
              <a:latin typeface="Arial"/>
              <a:cs typeface="Arial"/>
            </a:endParaRPr>
          </a:p>
          <a:p>
            <a:pPr marL="273056" marR="133988" indent="-180978">
              <a:buChar char="•"/>
              <a:tabLst>
                <a:tab pos="273690" algn="l"/>
              </a:tabLst>
            </a:pPr>
            <a:r>
              <a:rPr sz="1400" spc="-5" dirty="0">
                <a:latin typeface="Arial"/>
                <a:cs typeface="Arial"/>
              </a:rPr>
              <a:t>Quellen und natürliche  Wasserspeicher</a:t>
            </a:r>
            <a:endParaRPr sz="1400" dirty="0">
              <a:latin typeface="Arial"/>
              <a:cs typeface="Arial"/>
            </a:endParaRPr>
          </a:p>
          <a:p>
            <a:pPr marL="273056" marR="290835" indent="-180978">
              <a:buChar char="•"/>
              <a:tabLst>
                <a:tab pos="273690" algn="l"/>
              </a:tabLst>
            </a:pPr>
            <a:r>
              <a:rPr sz="1400" spc="-5" dirty="0">
                <a:latin typeface="Arial"/>
                <a:cs typeface="Arial"/>
              </a:rPr>
              <a:t>Wasserreichtum</a:t>
            </a:r>
            <a:r>
              <a:rPr sz="1400" spc="-1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und  </a:t>
            </a:r>
            <a:r>
              <a:rPr sz="1400" spc="-10" dirty="0">
                <a:latin typeface="Arial"/>
                <a:cs typeface="Arial"/>
              </a:rPr>
              <a:t>Wasserknappheit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…</a:t>
            </a:r>
          </a:p>
        </p:txBody>
      </p:sp>
      <p:sp>
        <p:nvSpPr>
          <p:cNvPr id="12" name="object 12"/>
          <p:cNvSpPr/>
          <p:nvPr/>
        </p:nvSpPr>
        <p:spPr>
          <a:xfrm>
            <a:off x="3856102" y="2949575"/>
            <a:ext cx="2193925" cy="1501775"/>
          </a:xfrm>
          <a:custGeom>
            <a:avLst/>
            <a:gdLst/>
            <a:ahLst/>
            <a:cxnLst/>
            <a:rect l="l" t="t" r="r" b="b"/>
            <a:pathLst>
              <a:path w="2193925" h="1501775">
                <a:moveTo>
                  <a:pt x="0" y="1501775"/>
                </a:moveTo>
                <a:lnTo>
                  <a:pt x="2193925" y="1501775"/>
                </a:lnTo>
                <a:lnTo>
                  <a:pt x="2193925" y="0"/>
                </a:lnTo>
                <a:lnTo>
                  <a:pt x="0" y="0"/>
                </a:lnTo>
                <a:lnTo>
                  <a:pt x="0" y="150177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3" name="object 13"/>
          <p:cNvSpPr txBox="1"/>
          <p:nvPr/>
        </p:nvSpPr>
        <p:spPr>
          <a:xfrm>
            <a:off x="3935096" y="2921049"/>
            <a:ext cx="2002155" cy="1445267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12701">
              <a:spcBef>
                <a:spcPts val="550"/>
              </a:spcBef>
            </a:pPr>
            <a:r>
              <a:rPr sz="1600" b="1" spc="-5" dirty="0">
                <a:latin typeface="Arial"/>
                <a:cs typeface="Arial"/>
              </a:rPr>
              <a:t>Geschichte</a:t>
            </a:r>
            <a:endParaRPr sz="1600" dirty="0">
              <a:latin typeface="Arial"/>
              <a:cs typeface="Arial"/>
            </a:endParaRPr>
          </a:p>
          <a:p>
            <a:pPr marL="189234" marR="199394" indent="-176533">
              <a:spcBef>
                <a:spcPts val="405"/>
              </a:spcBef>
              <a:buFont typeface="Arial"/>
              <a:buChar char="•"/>
              <a:tabLst>
                <a:tab pos="189869" algn="l"/>
              </a:tabLst>
            </a:pPr>
            <a:r>
              <a:rPr sz="1400" b="1" spc="-55" dirty="0">
                <a:solidFill>
                  <a:srgbClr val="333399"/>
                </a:solidFill>
                <a:latin typeface="Arial"/>
                <a:cs typeface="Arial"/>
              </a:rPr>
              <a:t>W</a:t>
            </a:r>
            <a:r>
              <a:rPr sz="1400" b="1" dirty="0">
                <a:solidFill>
                  <a:srgbClr val="333399"/>
                </a:solidFill>
                <a:latin typeface="Arial"/>
                <a:cs typeface="Arial"/>
              </a:rPr>
              <a:t>asser</a:t>
            </a:r>
            <a:r>
              <a:rPr sz="1400" b="1" spc="-10" dirty="0">
                <a:solidFill>
                  <a:srgbClr val="333399"/>
                </a:solidFill>
                <a:latin typeface="Arial"/>
                <a:cs typeface="Arial"/>
              </a:rPr>
              <a:t>v</a:t>
            </a:r>
            <a:r>
              <a:rPr sz="1400" b="1" dirty="0">
                <a:solidFill>
                  <a:srgbClr val="333399"/>
                </a:solidFill>
                <a:latin typeface="Arial"/>
                <a:cs typeface="Arial"/>
              </a:rPr>
              <a:t>ers</a:t>
            </a:r>
            <a:r>
              <a:rPr sz="1400" b="1" spc="-10" dirty="0">
                <a:solidFill>
                  <a:srgbClr val="333399"/>
                </a:solidFill>
                <a:latin typeface="Arial"/>
                <a:cs typeface="Arial"/>
              </a:rPr>
              <a:t>o</a:t>
            </a:r>
            <a:r>
              <a:rPr sz="1400" b="1" dirty="0">
                <a:solidFill>
                  <a:srgbClr val="333399"/>
                </a:solidFill>
                <a:latin typeface="Arial"/>
                <a:cs typeface="Arial"/>
              </a:rPr>
              <a:t>r</a:t>
            </a:r>
            <a:r>
              <a:rPr sz="1400" b="1" spc="-10" dirty="0">
                <a:solidFill>
                  <a:srgbClr val="333399"/>
                </a:solidFill>
                <a:latin typeface="Arial"/>
                <a:cs typeface="Arial"/>
              </a:rPr>
              <a:t>gun</a:t>
            </a:r>
            <a:r>
              <a:rPr sz="1400" b="1" dirty="0">
                <a:solidFill>
                  <a:srgbClr val="333399"/>
                </a:solidFill>
                <a:latin typeface="Arial"/>
                <a:cs typeface="Arial"/>
              </a:rPr>
              <a:t>g  </a:t>
            </a:r>
            <a:r>
              <a:rPr sz="1400" b="1" spc="-5" dirty="0">
                <a:solidFill>
                  <a:srgbClr val="333399"/>
                </a:solidFill>
                <a:latin typeface="Arial"/>
                <a:cs typeface="Arial"/>
              </a:rPr>
              <a:t>und </a:t>
            </a:r>
            <a:r>
              <a:rPr sz="1400" b="1" spc="-10" dirty="0">
                <a:solidFill>
                  <a:srgbClr val="333399"/>
                </a:solidFill>
                <a:latin typeface="Arial"/>
                <a:cs typeface="Arial"/>
              </a:rPr>
              <a:t>Wasser-  </a:t>
            </a:r>
            <a:r>
              <a:rPr sz="1400" b="1" spc="-5" dirty="0">
                <a:solidFill>
                  <a:srgbClr val="333399"/>
                </a:solidFill>
                <a:latin typeface="Arial"/>
                <a:cs typeface="Arial"/>
              </a:rPr>
              <a:t>belastung</a:t>
            </a:r>
            <a:r>
              <a:rPr sz="1400" b="1" spc="-6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333399"/>
                </a:solidFill>
                <a:latin typeface="Arial"/>
                <a:cs typeface="Arial"/>
              </a:rPr>
              <a:t>früher</a:t>
            </a:r>
            <a:endParaRPr sz="1400" dirty="0">
              <a:latin typeface="Arial"/>
              <a:cs typeface="Arial"/>
            </a:endParaRPr>
          </a:p>
          <a:p>
            <a:pPr marL="189234" indent="-176533">
              <a:buChar char="•"/>
              <a:tabLst>
                <a:tab pos="189869" algn="l"/>
              </a:tabLst>
            </a:pPr>
            <a:r>
              <a:rPr sz="1400" spc="-5" dirty="0">
                <a:latin typeface="Arial"/>
                <a:cs typeface="Arial"/>
              </a:rPr>
              <a:t>Bewässerungskulturen</a:t>
            </a:r>
            <a:endParaRPr sz="1400" dirty="0">
              <a:latin typeface="Arial"/>
              <a:cs typeface="Arial"/>
            </a:endParaRPr>
          </a:p>
          <a:p>
            <a:pPr marL="189234"/>
            <a:r>
              <a:rPr sz="1400" spc="5" dirty="0">
                <a:latin typeface="Arial"/>
                <a:cs typeface="Arial"/>
              </a:rPr>
              <a:t>…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540750" y="1254126"/>
            <a:ext cx="1935480" cy="654666"/>
          </a:xfrm>
          <a:prstGeom prst="rect">
            <a:avLst/>
          </a:prstGeom>
          <a:solidFill>
            <a:srgbClr val="CCFFFF"/>
          </a:solidFill>
        </p:spPr>
        <p:txBody>
          <a:bodyPr vert="horz" wrap="square" lIns="0" tIns="38735" rIns="0" bIns="0" rtlCol="0">
            <a:spAutoFit/>
          </a:bodyPr>
          <a:lstStyle/>
          <a:p>
            <a:pPr marL="444509" marR="95887" indent="-340366">
              <a:spcBef>
                <a:spcPts val="305"/>
              </a:spcBef>
            </a:pPr>
            <a:r>
              <a:rPr sz="2000" b="1" dirty="0">
                <a:latin typeface="Arial"/>
                <a:cs typeface="Arial"/>
              </a:rPr>
              <a:t>En</a:t>
            </a:r>
            <a:r>
              <a:rPr sz="2000" b="1" spc="-15" dirty="0">
                <a:latin typeface="Arial"/>
                <a:cs typeface="Arial"/>
              </a:rPr>
              <a:t>t</a:t>
            </a:r>
            <a:r>
              <a:rPr sz="2000" b="1" spc="30" dirty="0">
                <a:latin typeface="Arial"/>
                <a:cs typeface="Arial"/>
              </a:rPr>
              <a:t>w</a:t>
            </a:r>
            <a:r>
              <a:rPr sz="2000" b="1" dirty="0">
                <a:latin typeface="Arial"/>
                <a:cs typeface="Arial"/>
              </a:rPr>
              <a:t>i</a:t>
            </a:r>
            <a:r>
              <a:rPr sz="2000" b="1" spc="-20" dirty="0">
                <a:latin typeface="Arial"/>
                <a:cs typeface="Arial"/>
              </a:rPr>
              <a:t>c</a:t>
            </a:r>
            <a:r>
              <a:rPr sz="2000" b="1" dirty="0">
                <a:latin typeface="Arial"/>
                <a:cs typeface="Arial"/>
              </a:rPr>
              <a:t>klung</a:t>
            </a:r>
            <a:r>
              <a:rPr sz="2000" b="1" spc="5" dirty="0">
                <a:latin typeface="Arial"/>
                <a:cs typeface="Arial"/>
              </a:rPr>
              <a:t>s</a:t>
            </a:r>
            <a:r>
              <a:rPr sz="2000" b="1" dirty="0">
                <a:latin typeface="Arial"/>
                <a:cs typeface="Arial"/>
              </a:rPr>
              <a:t>-  bereiche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687513" y="2255773"/>
            <a:ext cx="1946275" cy="1733550"/>
          </a:xfrm>
          <a:custGeom>
            <a:avLst/>
            <a:gdLst/>
            <a:ahLst/>
            <a:cxnLst/>
            <a:rect l="l" t="t" r="r" b="b"/>
            <a:pathLst>
              <a:path w="1946275" h="1733550">
                <a:moveTo>
                  <a:pt x="0" y="1733550"/>
                </a:moveTo>
                <a:lnTo>
                  <a:pt x="1946275" y="1733550"/>
                </a:lnTo>
                <a:lnTo>
                  <a:pt x="1946275" y="0"/>
                </a:lnTo>
                <a:lnTo>
                  <a:pt x="0" y="0"/>
                </a:lnTo>
                <a:lnTo>
                  <a:pt x="0" y="1733550"/>
                </a:lnTo>
                <a:close/>
              </a:path>
            </a:pathLst>
          </a:custGeom>
          <a:solidFill>
            <a:srgbClr val="CC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6" name="object 16"/>
          <p:cNvSpPr txBox="1"/>
          <p:nvPr/>
        </p:nvSpPr>
        <p:spPr>
          <a:xfrm>
            <a:off x="1687513" y="2284857"/>
            <a:ext cx="1946275" cy="141769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71150" marR="147958" indent="-180343"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Sensom</a:t>
            </a:r>
            <a:r>
              <a:rPr sz="1600" b="1" spc="-15" dirty="0">
                <a:latin typeface="Arial"/>
                <a:cs typeface="Arial"/>
              </a:rPr>
              <a:t>o</a:t>
            </a:r>
            <a:r>
              <a:rPr sz="1600" b="1" spc="-5" dirty="0">
                <a:latin typeface="Arial"/>
                <a:cs typeface="Arial"/>
              </a:rPr>
              <a:t>t</a:t>
            </a:r>
            <a:r>
              <a:rPr sz="1600" b="1" spc="-15" dirty="0">
                <a:latin typeface="Arial"/>
                <a:cs typeface="Arial"/>
              </a:rPr>
              <a:t>o</a:t>
            </a:r>
            <a:r>
              <a:rPr sz="1600" b="1" spc="-5" dirty="0">
                <a:latin typeface="Arial"/>
                <a:cs typeface="Arial"/>
              </a:rPr>
              <a:t>rische  </a:t>
            </a:r>
            <a:r>
              <a:rPr sz="1600" b="1" spc="-10" dirty="0">
                <a:latin typeface="Arial"/>
                <a:cs typeface="Arial"/>
              </a:rPr>
              <a:t>Aspekte</a:t>
            </a:r>
            <a:endParaRPr sz="1600" dirty="0">
              <a:latin typeface="Arial"/>
              <a:cs typeface="Arial"/>
            </a:endParaRPr>
          </a:p>
          <a:p>
            <a:pPr marL="271150" marR="142242" indent="-179709">
              <a:spcBef>
                <a:spcPts val="405"/>
              </a:spcBef>
              <a:buChar char="•"/>
              <a:tabLst>
                <a:tab pos="271785" algn="l"/>
              </a:tabLst>
            </a:pPr>
            <a:r>
              <a:rPr sz="1400" spc="-5" dirty="0">
                <a:latin typeface="Arial"/>
                <a:cs typeface="Arial"/>
              </a:rPr>
              <a:t>fließendes,  rauschendes,  </a:t>
            </a:r>
            <a:r>
              <a:rPr sz="1400" dirty="0">
                <a:latin typeface="Arial"/>
                <a:cs typeface="Arial"/>
              </a:rPr>
              <a:t>tröpfelndes</a:t>
            </a:r>
            <a:r>
              <a:rPr sz="1400" spc="-114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Wasser</a:t>
            </a:r>
            <a:endParaRPr sz="1400" dirty="0">
              <a:latin typeface="Arial"/>
              <a:cs typeface="Arial"/>
            </a:endParaRPr>
          </a:p>
          <a:p>
            <a:pPr marL="271150" indent="-179709">
              <a:buChar char="•"/>
              <a:tabLst>
                <a:tab pos="271785" algn="l"/>
              </a:tabLst>
            </a:pPr>
            <a:r>
              <a:rPr sz="1400" dirty="0">
                <a:latin typeface="Arial"/>
                <a:cs typeface="Arial"/>
              </a:rPr>
              <a:t>Auftrieb </a:t>
            </a:r>
            <a:r>
              <a:rPr sz="1400" spc="-5" dirty="0">
                <a:latin typeface="Arial"/>
                <a:cs typeface="Arial"/>
              </a:rPr>
              <a:t>spüren</a:t>
            </a:r>
            <a:r>
              <a:rPr sz="1400" spc="28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…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8547101" y="2286000"/>
            <a:ext cx="1946275" cy="1662635"/>
          </a:xfrm>
          <a:prstGeom prst="rect">
            <a:avLst/>
          </a:prstGeom>
          <a:solidFill>
            <a:srgbClr val="CCFFFF"/>
          </a:solidFill>
        </p:spPr>
        <p:txBody>
          <a:bodyPr vert="horz" wrap="square" lIns="0" tIns="41275" rIns="0" bIns="0" rtlCol="0">
            <a:spAutoFit/>
          </a:bodyPr>
          <a:lstStyle/>
          <a:p>
            <a:pPr marL="269245" marR="340366" indent="-177169">
              <a:spcBef>
                <a:spcPts val="325"/>
              </a:spcBef>
            </a:pPr>
            <a:r>
              <a:rPr sz="1600" b="1" spc="-5" dirty="0">
                <a:latin typeface="Arial"/>
                <a:cs typeface="Arial"/>
              </a:rPr>
              <a:t>Ko</a:t>
            </a:r>
            <a:r>
              <a:rPr sz="1600" b="1" spc="-15" dirty="0">
                <a:latin typeface="Arial"/>
                <a:cs typeface="Arial"/>
              </a:rPr>
              <a:t>m</a:t>
            </a:r>
            <a:r>
              <a:rPr sz="1600" b="1" spc="-5" dirty="0">
                <a:latin typeface="Arial"/>
                <a:cs typeface="Arial"/>
              </a:rPr>
              <a:t>m</a:t>
            </a:r>
            <a:r>
              <a:rPr sz="1600" b="1" spc="-15" dirty="0">
                <a:latin typeface="Arial"/>
                <a:cs typeface="Arial"/>
              </a:rPr>
              <a:t>u</a:t>
            </a:r>
            <a:r>
              <a:rPr sz="1600" b="1" spc="-5" dirty="0">
                <a:latin typeface="Arial"/>
                <a:cs typeface="Arial"/>
              </a:rPr>
              <a:t>nika</a:t>
            </a:r>
            <a:r>
              <a:rPr sz="1600" b="1" spc="-10" dirty="0">
                <a:latin typeface="Arial"/>
                <a:cs typeface="Arial"/>
              </a:rPr>
              <a:t>t</a:t>
            </a:r>
            <a:r>
              <a:rPr sz="1600" b="1" spc="5" dirty="0">
                <a:latin typeface="Arial"/>
                <a:cs typeface="Arial"/>
              </a:rPr>
              <a:t>i</a:t>
            </a:r>
            <a:r>
              <a:rPr sz="1600" b="1" spc="-30" dirty="0">
                <a:latin typeface="Arial"/>
                <a:cs typeface="Arial"/>
              </a:rPr>
              <a:t>v</a:t>
            </a:r>
            <a:r>
              <a:rPr sz="1600" b="1" spc="-5" dirty="0">
                <a:latin typeface="Arial"/>
                <a:cs typeface="Arial"/>
              </a:rPr>
              <a:t>e  </a:t>
            </a:r>
            <a:r>
              <a:rPr sz="1600" b="1" spc="-10" dirty="0">
                <a:latin typeface="Arial"/>
                <a:cs typeface="Arial"/>
              </a:rPr>
              <a:t>Aspekte</a:t>
            </a:r>
            <a:endParaRPr sz="1600" dirty="0">
              <a:latin typeface="Arial"/>
              <a:cs typeface="Arial"/>
            </a:endParaRPr>
          </a:p>
          <a:p>
            <a:pPr marL="269245" marR="150498" indent="-176533">
              <a:spcBef>
                <a:spcPts val="405"/>
              </a:spcBef>
              <a:buChar char="•"/>
              <a:tabLst>
                <a:tab pos="269880" algn="l"/>
              </a:tabLst>
            </a:pPr>
            <a:r>
              <a:rPr sz="1400" dirty="0">
                <a:latin typeface="Arial"/>
                <a:cs typeface="Arial"/>
              </a:rPr>
              <a:t>über Erlebnisse</a:t>
            </a:r>
            <a:r>
              <a:rPr sz="1400" spc="-13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mit  Wasser</a:t>
            </a:r>
            <a:r>
              <a:rPr sz="1400" spc="-7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berichten</a:t>
            </a:r>
          </a:p>
          <a:p>
            <a:pPr marL="269245" marR="92076" indent="-176533">
              <a:buChar char="•"/>
              <a:tabLst>
                <a:tab pos="269880" algn="l"/>
              </a:tabLst>
            </a:pPr>
            <a:r>
              <a:rPr sz="1400" spc="-5" dirty="0">
                <a:latin typeface="Arial"/>
                <a:cs typeface="Arial"/>
              </a:rPr>
              <a:t>Wortfelder/-karten:  Wasser </a:t>
            </a:r>
            <a:r>
              <a:rPr sz="1400" dirty="0">
                <a:latin typeface="Arial"/>
                <a:cs typeface="Arial"/>
              </a:rPr>
              <a:t>holen,  </a:t>
            </a:r>
            <a:r>
              <a:rPr sz="1400" spc="-5" dirty="0">
                <a:latin typeface="Arial"/>
                <a:cs typeface="Arial"/>
              </a:rPr>
              <a:t>schöpfen, </a:t>
            </a:r>
            <a:r>
              <a:rPr sz="1400" dirty="0">
                <a:latin typeface="Arial"/>
                <a:cs typeface="Arial"/>
              </a:rPr>
              <a:t>trinken</a:t>
            </a:r>
            <a:r>
              <a:rPr sz="1400" spc="-1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…</a:t>
            </a:r>
          </a:p>
        </p:txBody>
      </p:sp>
      <p:sp>
        <p:nvSpPr>
          <p:cNvPr id="18" name="object 18"/>
          <p:cNvSpPr/>
          <p:nvPr/>
        </p:nvSpPr>
        <p:spPr>
          <a:xfrm>
            <a:off x="1690688" y="4136961"/>
            <a:ext cx="1946275" cy="2319655"/>
          </a:xfrm>
          <a:custGeom>
            <a:avLst/>
            <a:gdLst/>
            <a:ahLst/>
            <a:cxnLst/>
            <a:rect l="l" t="t" r="r" b="b"/>
            <a:pathLst>
              <a:path w="1946275" h="2319654">
                <a:moveTo>
                  <a:pt x="0" y="2319401"/>
                </a:moveTo>
                <a:lnTo>
                  <a:pt x="1946275" y="2319401"/>
                </a:lnTo>
                <a:lnTo>
                  <a:pt x="1946275" y="0"/>
                </a:lnTo>
                <a:lnTo>
                  <a:pt x="0" y="0"/>
                </a:lnTo>
                <a:lnTo>
                  <a:pt x="0" y="2319401"/>
                </a:lnTo>
                <a:close/>
              </a:path>
            </a:pathLst>
          </a:custGeom>
          <a:solidFill>
            <a:srgbClr val="CC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object 19"/>
          <p:cNvSpPr txBox="1"/>
          <p:nvPr/>
        </p:nvSpPr>
        <p:spPr>
          <a:xfrm>
            <a:off x="1769465" y="4166362"/>
            <a:ext cx="988060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2408" marR="5080" indent="-180343">
              <a:spcBef>
                <a:spcPts val="95"/>
              </a:spcBef>
            </a:pPr>
            <a:r>
              <a:rPr sz="1600" b="1" spc="-10" dirty="0">
                <a:latin typeface="Arial"/>
                <a:cs typeface="Arial"/>
              </a:rPr>
              <a:t>Kognitive  </a:t>
            </a:r>
            <a:r>
              <a:rPr sz="1600" b="1" spc="-55" dirty="0">
                <a:latin typeface="Arial"/>
                <a:cs typeface="Arial"/>
              </a:rPr>
              <a:t>A</a:t>
            </a:r>
            <a:r>
              <a:rPr sz="1600" b="1" spc="-5" dirty="0">
                <a:latin typeface="Arial"/>
                <a:cs typeface="Arial"/>
              </a:rPr>
              <a:t>spekte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769466" y="4704716"/>
            <a:ext cx="1755775" cy="17363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2408" marR="5080" indent="-179709">
              <a:spcBef>
                <a:spcPts val="100"/>
              </a:spcBef>
              <a:buChar char="•"/>
              <a:tabLst>
                <a:tab pos="193044" algn="l"/>
              </a:tabLst>
            </a:pPr>
            <a:r>
              <a:rPr sz="1400" spc="-5" dirty="0">
                <a:latin typeface="Arial"/>
                <a:cs typeface="Arial"/>
              </a:rPr>
              <a:t>Gegenstände, </a:t>
            </a:r>
            <a:r>
              <a:rPr sz="1400" dirty="0">
                <a:latin typeface="Arial"/>
                <a:cs typeface="Arial"/>
              </a:rPr>
              <a:t>die  </a:t>
            </a:r>
            <a:r>
              <a:rPr sz="1400" spc="-5" dirty="0">
                <a:latin typeface="Arial"/>
                <a:cs typeface="Arial"/>
              </a:rPr>
              <a:t>schwimmen,</a:t>
            </a:r>
            <a:r>
              <a:rPr sz="1400" spc="-8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sinken</a:t>
            </a:r>
          </a:p>
          <a:p>
            <a:pPr marL="192408" marR="215905" indent="-179709">
              <a:buFont typeface="Arial"/>
              <a:buChar char="•"/>
              <a:tabLst>
                <a:tab pos="193044" algn="l"/>
              </a:tabLst>
            </a:pPr>
            <a:r>
              <a:rPr sz="1400" b="1" dirty="0">
                <a:solidFill>
                  <a:srgbClr val="333399"/>
                </a:solidFill>
                <a:latin typeface="Arial"/>
                <a:cs typeface="Arial"/>
              </a:rPr>
              <a:t>ein</a:t>
            </a:r>
            <a:r>
              <a:rPr sz="1400" b="1" spc="-10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333399"/>
                </a:solidFill>
                <a:latin typeface="Arial"/>
                <a:cs typeface="Arial"/>
              </a:rPr>
              <a:t>Wasserwerk  kennenlernen</a:t>
            </a:r>
            <a:endParaRPr sz="1400" dirty="0">
              <a:latin typeface="Arial"/>
              <a:cs typeface="Arial"/>
            </a:endParaRPr>
          </a:p>
          <a:p>
            <a:pPr marL="192408" marR="98427" indent="-179709">
              <a:spcBef>
                <a:spcPts val="5"/>
              </a:spcBef>
              <a:buChar char="•"/>
              <a:tabLst>
                <a:tab pos="193044" algn="l"/>
              </a:tabLst>
            </a:pPr>
            <a:r>
              <a:rPr sz="1400" spc="-10" dirty="0">
                <a:latin typeface="Arial"/>
                <a:cs typeface="Arial"/>
              </a:rPr>
              <a:t>Verschiedene  </a:t>
            </a:r>
            <a:r>
              <a:rPr sz="1400" dirty="0">
                <a:latin typeface="Arial"/>
                <a:cs typeface="Arial"/>
              </a:rPr>
              <a:t>Möglichkeiten der  </a:t>
            </a:r>
            <a:r>
              <a:rPr sz="1400" spc="-30" dirty="0">
                <a:latin typeface="Arial"/>
                <a:cs typeface="Arial"/>
              </a:rPr>
              <a:t>W</a:t>
            </a:r>
            <a:r>
              <a:rPr sz="1400" dirty="0">
                <a:latin typeface="Arial"/>
                <a:cs typeface="Arial"/>
              </a:rPr>
              <a:t>as</a:t>
            </a:r>
            <a:r>
              <a:rPr sz="1400" spc="-10" dirty="0">
                <a:latin typeface="Arial"/>
                <a:cs typeface="Arial"/>
              </a:rPr>
              <a:t>s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-15" dirty="0">
                <a:latin typeface="Arial"/>
                <a:cs typeface="Arial"/>
              </a:rPr>
              <a:t>r</a:t>
            </a:r>
            <a:r>
              <a:rPr sz="1400" dirty="0">
                <a:latin typeface="Arial"/>
                <a:cs typeface="Arial"/>
              </a:rPr>
              <a:t>ge</a:t>
            </a:r>
            <a:r>
              <a:rPr sz="1400" spc="-20" dirty="0">
                <a:latin typeface="Arial"/>
                <a:cs typeface="Arial"/>
              </a:rPr>
              <a:t>w</a:t>
            </a:r>
            <a:r>
              <a:rPr sz="1400" dirty="0">
                <a:latin typeface="Arial"/>
                <a:cs typeface="Arial"/>
              </a:rPr>
              <a:t>innu</a:t>
            </a:r>
            <a:r>
              <a:rPr sz="1400" spc="-15" dirty="0">
                <a:latin typeface="Arial"/>
                <a:cs typeface="Arial"/>
              </a:rPr>
              <a:t>n</a:t>
            </a:r>
            <a:r>
              <a:rPr sz="1400" dirty="0">
                <a:latin typeface="Arial"/>
                <a:cs typeface="Arial"/>
              </a:rPr>
              <a:t>g  </a:t>
            </a:r>
            <a:r>
              <a:rPr sz="1400" spc="-5" dirty="0">
                <a:latin typeface="Arial"/>
                <a:cs typeface="Arial"/>
              </a:rPr>
              <a:t>unterscheiden</a:t>
            </a:r>
            <a:r>
              <a:rPr sz="1400" spc="-7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…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8575676" y="4145026"/>
            <a:ext cx="1946275" cy="1878078"/>
          </a:xfrm>
          <a:prstGeom prst="rect">
            <a:avLst/>
          </a:prstGeom>
          <a:solidFill>
            <a:srgbClr val="CCFFFF"/>
          </a:solidFill>
        </p:spPr>
        <p:txBody>
          <a:bodyPr vert="horz" wrap="square" lIns="0" tIns="41275" rIns="0" bIns="0" rtlCol="0">
            <a:spAutoFit/>
          </a:bodyPr>
          <a:lstStyle/>
          <a:p>
            <a:pPr marL="269245" marR="755030" indent="-177169">
              <a:spcBef>
                <a:spcPts val="325"/>
              </a:spcBef>
            </a:pPr>
            <a:r>
              <a:rPr sz="1600" b="1" spc="-5" dirty="0">
                <a:latin typeface="Arial"/>
                <a:cs typeface="Arial"/>
              </a:rPr>
              <a:t>Emo</a:t>
            </a:r>
            <a:r>
              <a:rPr sz="1600" b="1" spc="-15" dirty="0">
                <a:latin typeface="Arial"/>
                <a:cs typeface="Arial"/>
              </a:rPr>
              <a:t>t</a:t>
            </a:r>
            <a:r>
              <a:rPr sz="1600" b="1" spc="-5" dirty="0">
                <a:latin typeface="Arial"/>
                <a:cs typeface="Arial"/>
              </a:rPr>
              <a:t>io</a:t>
            </a:r>
            <a:r>
              <a:rPr sz="1600" b="1" spc="-15" dirty="0">
                <a:latin typeface="Arial"/>
                <a:cs typeface="Arial"/>
              </a:rPr>
              <a:t>n</a:t>
            </a:r>
            <a:r>
              <a:rPr sz="1600" b="1" spc="-5" dirty="0">
                <a:latin typeface="Arial"/>
                <a:cs typeface="Arial"/>
              </a:rPr>
              <a:t>ale  </a:t>
            </a:r>
            <a:r>
              <a:rPr sz="1600" b="1" spc="-10" dirty="0">
                <a:latin typeface="Arial"/>
                <a:cs typeface="Arial"/>
              </a:rPr>
              <a:t>Aspekte</a:t>
            </a:r>
            <a:endParaRPr sz="1600" dirty="0">
              <a:latin typeface="Arial"/>
              <a:cs typeface="Arial"/>
            </a:endParaRPr>
          </a:p>
          <a:p>
            <a:pPr marL="269245" marR="175264" indent="-177169">
              <a:spcBef>
                <a:spcPts val="405"/>
              </a:spcBef>
              <a:buChar char="•"/>
              <a:tabLst>
                <a:tab pos="269880" algn="l"/>
              </a:tabLst>
            </a:pPr>
            <a:r>
              <a:rPr sz="1400" dirty="0">
                <a:latin typeface="Arial"/>
                <a:cs typeface="Arial"/>
              </a:rPr>
              <a:t>Stimmungen am  </a:t>
            </a:r>
            <a:r>
              <a:rPr sz="1400" spc="-20" dirty="0">
                <a:latin typeface="Arial"/>
                <a:cs typeface="Arial"/>
              </a:rPr>
              <a:t>Wasser, </a:t>
            </a:r>
            <a:r>
              <a:rPr sz="1400" dirty="0">
                <a:latin typeface="Arial"/>
                <a:cs typeface="Arial"/>
              </a:rPr>
              <a:t>bei</a:t>
            </a:r>
            <a:r>
              <a:rPr sz="1400" spc="-10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Regen</a:t>
            </a:r>
          </a:p>
          <a:p>
            <a:pPr marL="269245" marR="240669" indent="-177169">
              <a:buChar char="•"/>
              <a:tabLst>
                <a:tab pos="269880" algn="l"/>
              </a:tabLst>
            </a:pPr>
            <a:r>
              <a:rPr sz="1400" spc="-5" dirty="0">
                <a:latin typeface="Arial"/>
                <a:cs typeface="Arial"/>
              </a:rPr>
              <a:t>Empfindungen</a:t>
            </a:r>
            <a:r>
              <a:rPr sz="1400" spc="-8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mit  Wasser</a:t>
            </a:r>
            <a:endParaRPr sz="1400" dirty="0">
              <a:latin typeface="Arial"/>
              <a:cs typeface="Arial"/>
            </a:endParaRPr>
          </a:p>
          <a:p>
            <a:pPr marL="269245" indent="-177169">
              <a:spcBef>
                <a:spcPts val="5"/>
              </a:spcBef>
              <a:buChar char="•"/>
              <a:tabLst>
                <a:tab pos="269880" algn="l"/>
              </a:tabLst>
            </a:pPr>
            <a:r>
              <a:rPr sz="1400" spc="5" dirty="0">
                <a:latin typeface="Arial"/>
                <a:cs typeface="Arial"/>
              </a:rPr>
              <a:t>Wie </a:t>
            </a:r>
            <a:r>
              <a:rPr sz="1400" dirty="0">
                <a:latin typeface="Arial"/>
                <a:cs typeface="Arial"/>
              </a:rPr>
              <a:t>fühlt sich</a:t>
            </a:r>
            <a:r>
              <a:rPr sz="1400" spc="-1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Durst</a:t>
            </a:r>
          </a:p>
          <a:p>
            <a:pPr marL="269245"/>
            <a:r>
              <a:rPr sz="1400" spc="-5" dirty="0">
                <a:latin typeface="Arial"/>
                <a:cs typeface="Arial"/>
              </a:rPr>
              <a:t>an?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…</a:t>
            </a:r>
          </a:p>
        </p:txBody>
      </p:sp>
      <p:sp>
        <p:nvSpPr>
          <p:cNvPr id="22" name="object 22"/>
          <p:cNvSpPr/>
          <p:nvPr/>
        </p:nvSpPr>
        <p:spPr>
          <a:xfrm>
            <a:off x="4260851" y="5775323"/>
            <a:ext cx="3802379" cy="977900"/>
          </a:xfrm>
          <a:custGeom>
            <a:avLst/>
            <a:gdLst/>
            <a:ahLst/>
            <a:cxnLst/>
            <a:rect l="l" t="t" r="r" b="b"/>
            <a:pathLst>
              <a:path w="3802379" h="977900">
                <a:moveTo>
                  <a:pt x="0" y="977899"/>
                </a:moveTo>
                <a:lnTo>
                  <a:pt x="3802126" y="977899"/>
                </a:lnTo>
                <a:lnTo>
                  <a:pt x="3802126" y="0"/>
                </a:lnTo>
                <a:lnTo>
                  <a:pt x="0" y="0"/>
                </a:lnTo>
                <a:lnTo>
                  <a:pt x="0" y="977899"/>
                </a:lnTo>
                <a:close/>
              </a:path>
            </a:pathLst>
          </a:custGeom>
          <a:solidFill>
            <a:srgbClr val="CC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3" name="object 23"/>
          <p:cNvSpPr txBox="1"/>
          <p:nvPr/>
        </p:nvSpPr>
        <p:spPr>
          <a:xfrm>
            <a:off x="4340098" y="5747461"/>
            <a:ext cx="3437890" cy="1014380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12701">
              <a:spcBef>
                <a:spcPts val="550"/>
              </a:spcBef>
            </a:pPr>
            <a:r>
              <a:rPr sz="1600" b="1" spc="-5" dirty="0">
                <a:latin typeface="Arial"/>
                <a:cs typeface="Arial"/>
              </a:rPr>
              <a:t>Soziale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Aspekte</a:t>
            </a:r>
            <a:endParaRPr sz="1600" dirty="0">
              <a:latin typeface="Arial"/>
              <a:cs typeface="Arial"/>
            </a:endParaRPr>
          </a:p>
          <a:p>
            <a:pPr marL="192408" indent="-179709">
              <a:spcBef>
                <a:spcPts val="405"/>
              </a:spcBef>
              <a:buFont typeface="Arial"/>
              <a:buChar char="•"/>
              <a:tabLst>
                <a:tab pos="193044" algn="l"/>
              </a:tabLst>
            </a:pPr>
            <a:r>
              <a:rPr sz="1400" b="1" dirty="0">
                <a:solidFill>
                  <a:srgbClr val="333399"/>
                </a:solidFill>
                <a:latin typeface="Arial"/>
                <a:cs typeface="Arial"/>
              </a:rPr>
              <a:t>gemeinsam schwimmen/ </a:t>
            </a:r>
            <a:r>
              <a:rPr sz="1400" b="1" spc="-5" dirty="0">
                <a:solidFill>
                  <a:srgbClr val="333399"/>
                </a:solidFill>
                <a:latin typeface="Arial"/>
                <a:cs typeface="Arial"/>
              </a:rPr>
              <a:t>baden</a:t>
            </a:r>
            <a:r>
              <a:rPr sz="1400" b="1" spc="-16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333399"/>
                </a:solidFill>
                <a:latin typeface="Arial"/>
                <a:cs typeface="Arial"/>
              </a:rPr>
              <a:t>gehen</a:t>
            </a:r>
            <a:endParaRPr sz="1400" dirty="0">
              <a:latin typeface="Arial"/>
              <a:cs typeface="Arial"/>
            </a:endParaRPr>
          </a:p>
          <a:p>
            <a:pPr marL="192408" marR="216539" indent="-179709">
              <a:buChar char="•"/>
              <a:tabLst>
                <a:tab pos="193044" algn="l"/>
              </a:tabLst>
            </a:pPr>
            <a:r>
              <a:rPr sz="1400" dirty="0">
                <a:latin typeface="Arial"/>
                <a:cs typeface="Arial"/>
              </a:rPr>
              <a:t>Fotos </a:t>
            </a:r>
            <a:r>
              <a:rPr sz="1400" spc="-5" dirty="0">
                <a:latin typeface="Arial"/>
                <a:cs typeface="Arial"/>
              </a:rPr>
              <a:t>von Gewässern besprechen:</a:t>
            </a:r>
            <a:r>
              <a:rPr sz="1400" spc="-10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wo  </a:t>
            </a:r>
            <a:r>
              <a:rPr sz="1400" spc="-5" dirty="0">
                <a:latin typeface="Arial"/>
                <a:cs typeface="Arial"/>
              </a:rPr>
              <a:t>kann man gut baden, </a:t>
            </a:r>
            <a:r>
              <a:rPr sz="1400" spc="-10" dirty="0">
                <a:latin typeface="Arial"/>
                <a:cs typeface="Arial"/>
              </a:rPr>
              <a:t>wo </a:t>
            </a:r>
            <a:r>
              <a:rPr sz="1400" spc="-5" dirty="0">
                <a:latin typeface="Arial"/>
                <a:cs typeface="Arial"/>
              </a:rPr>
              <a:t>nicht?</a:t>
            </a:r>
            <a:r>
              <a:rPr sz="1400" spc="-10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…</a:t>
            </a:r>
          </a:p>
        </p:txBody>
      </p:sp>
      <p:sp>
        <p:nvSpPr>
          <p:cNvPr id="24" name="object 24"/>
          <p:cNvSpPr/>
          <p:nvPr/>
        </p:nvSpPr>
        <p:spPr>
          <a:xfrm>
            <a:off x="5157852" y="1628775"/>
            <a:ext cx="1583055" cy="504825"/>
          </a:xfrm>
          <a:custGeom>
            <a:avLst/>
            <a:gdLst/>
            <a:ahLst/>
            <a:cxnLst/>
            <a:rect l="l" t="t" r="r" b="b"/>
            <a:pathLst>
              <a:path w="1583054" h="504825">
                <a:moveTo>
                  <a:pt x="1582674" y="504825"/>
                </a:moveTo>
                <a:lnTo>
                  <a:pt x="0" y="0"/>
                </a:lnTo>
              </a:path>
            </a:pathLst>
          </a:custGeom>
          <a:ln w="19050">
            <a:solidFill>
              <a:srgbClr val="333399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5" name="object 25"/>
          <p:cNvSpPr/>
          <p:nvPr/>
        </p:nvSpPr>
        <p:spPr>
          <a:xfrm>
            <a:off x="4806951" y="1628776"/>
            <a:ext cx="339725" cy="2181225"/>
          </a:xfrm>
          <a:custGeom>
            <a:avLst/>
            <a:gdLst/>
            <a:ahLst/>
            <a:cxnLst/>
            <a:rect l="l" t="t" r="r" b="b"/>
            <a:pathLst>
              <a:path w="339725" h="2181225">
                <a:moveTo>
                  <a:pt x="339725" y="0"/>
                </a:moveTo>
                <a:lnTo>
                  <a:pt x="0" y="2181225"/>
                </a:lnTo>
              </a:path>
            </a:pathLst>
          </a:custGeom>
          <a:ln w="19050">
            <a:solidFill>
              <a:srgbClr val="333399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6" name="object 26"/>
          <p:cNvSpPr/>
          <p:nvPr/>
        </p:nvSpPr>
        <p:spPr>
          <a:xfrm>
            <a:off x="2743200" y="3810000"/>
            <a:ext cx="2051050" cy="1593850"/>
          </a:xfrm>
          <a:custGeom>
            <a:avLst/>
            <a:gdLst/>
            <a:ahLst/>
            <a:cxnLst/>
            <a:rect l="l" t="t" r="r" b="b"/>
            <a:pathLst>
              <a:path w="2051050" h="1593850">
                <a:moveTo>
                  <a:pt x="2051050" y="0"/>
                </a:moveTo>
                <a:lnTo>
                  <a:pt x="0" y="1593850"/>
                </a:lnTo>
              </a:path>
            </a:pathLst>
          </a:custGeom>
          <a:ln w="19050">
            <a:solidFill>
              <a:srgbClr val="333399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7" name="object 27"/>
          <p:cNvSpPr/>
          <p:nvPr/>
        </p:nvSpPr>
        <p:spPr>
          <a:xfrm>
            <a:off x="2732088" y="5403851"/>
            <a:ext cx="1957705" cy="868680"/>
          </a:xfrm>
          <a:custGeom>
            <a:avLst/>
            <a:gdLst/>
            <a:ahLst/>
            <a:cxnLst/>
            <a:rect l="l" t="t" r="r" b="b"/>
            <a:pathLst>
              <a:path w="1957705" h="868679">
                <a:moveTo>
                  <a:pt x="0" y="0"/>
                </a:moveTo>
                <a:lnTo>
                  <a:pt x="1957387" y="868362"/>
                </a:lnTo>
              </a:path>
            </a:pathLst>
          </a:custGeom>
          <a:ln w="19050">
            <a:solidFill>
              <a:srgbClr val="333399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8" name="object 28"/>
          <p:cNvSpPr txBox="1">
            <a:spLocks noGrp="1"/>
          </p:cNvSpPr>
          <p:nvPr>
            <p:ph type="title"/>
          </p:nvPr>
        </p:nvSpPr>
        <p:spPr>
          <a:xfrm>
            <a:off x="1927047" y="113757"/>
            <a:ext cx="8134350" cy="399981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1">
              <a:spcBef>
                <a:spcPts val="95"/>
              </a:spcBef>
            </a:pPr>
            <a:r>
              <a:rPr sz="2800" spc="-5" dirty="0"/>
              <a:t>Inklusionsdidaktische Netze - die</a:t>
            </a:r>
            <a:r>
              <a:rPr sz="2800" spc="145" dirty="0"/>
              <a:t> </a:t>
            </a:r>
            <a:r>
              <a:rPr sz="2800" spc="-5" dirty="0"/>
              <a:t>Grundstruktur</a:t>
            </a:r>
            <a:endParaRPr sz="2800" dirty="0"/>
          </a:p>
        </p:txBody>
      </p:sp>
    </p:spTree>
    <p:extLst>
      <p:ext uri="{BB962C8B-B14F-4D97-AF65-F5344CB8AC3E}">
        <p14:creationId xmlns:p14="http://schemas.microsoft.com/office/powerpoint/2010/main" val="899475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70050" y="1243076"/>
            <a:ext cx="1935480" cy="654666"/>
          </a:xfrm>
          <a:prstGeom prst="rect">
            <a:avLst/>
          </a:prstGeom>
          <a:solidFill>
            <a:srgbClr val="CCFFFF"/>
          </a:solidFill>
        </p:spPr>
        <p:txBody>
          <a:bodyPr vert="horz" wrap="square" lIns="0" tIns="38735" rIns="0" bIns="0" rtlCol="0">
            <a:spAutoFit/>
          </a:bodyPr>
          <a:lstStyle/>
          <a:p>
            <a:pPr algn="ctr">
              <a:spcBef>
                <a:spcPts val="305"/>
              </a:spcBef>
            </a:pPr>
            <a:r>
              <a:rPr sz="2000" b="1" dirty="0">
                <a:latin typeface="Arial"/>
                <a:cs typeface="Arial"/>
              </a:rPr>
              <a:t>Entwicklungs-</a:t>
            </a:r>
            <a:endParaRPr sz="20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2000" b="1" dirty="0">
                <a:latin typeface="Arial"/>
                <a:cs typeface="Arial"/>
              </a:rPr>
              <a:t>bereiche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14826" y="619125"/>
            <a:ext cx="4527550" cy="34689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38735" rIns="0" bIns="0" rtlCol="0">
            <a:spAutoFit/>
          </a:bodyPr>
          <a:lstStyle/>
          <a:p>
            <a:pPr marL="246384">
              <a:spcBef>
                <a:spcPts val="305"/>
              </a:spcBef>
            </a:pPr>
            <a:r>
              <a:rPr sz="2000" b="1" dirty="0">
                <a:solidFill>
                  <a:srgbClr val="333399"/>
                </a:solidFill>
                <a:latin typeface="Arial"/>
                <a:cs typeface="Arial"/>
              </a:rPr>
              <a:t>Inhaltliche Lernbereiche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873500" y="4522787"/>
            <a:ext cx="4462780" cy="1187450"/>
          </a:xfrm>
          <a:custGeom>
            <a:avLst/>
            <a:gdLst/>
            <a:ahLst/>
            <a:cxnLst/>
            <a:rect l="l" t="t" r="r" b="b"/>
            <a:pathLst>
              <a:path w="4462780" h="1187450">
                <a:moveTo>
                  <a:pt x="0" y="1187450"/>
                </a:moveTo>
                <a:lnTo>
                  <a:pt x="4462526" y="1187450"/>
                </a:lnTo>
                <a:lnTo>
                  <a:pt x="4462526" y="0"/>
                </a:lnTo>
                <a:lnTo>
                  <a:pt x="0" y="0"/>
                </a:lnTo>
                <a:lnTo>
                  <a:pt x="0" y="118745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3952748" y="4494609"/>
            <a:ext cx="2404110" cy="1229824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12701">
              <a:spcBef>
                <a:spcPts val="550"/>
              </a:spcBef>
            </a:pPr>
            <a:r>
              <a:rPr sz="1600" b="1" spc="-5" dirty="0">
                <a:latin typeface="Arial"/>
                <a:cs typeface="Arial"/>
              </a:rPr>
              <a:t>Naturwissenschaften</a:t>
            </a:r>
            <a:endParaRPr sz="1600" dirty="0">
              <a:latin typeface="Arial"/>
              <a:cs typeface="Arial"/>
            </a:endParaRPr>
          </a:p>
          <a:p>
            <a:pPr marL="97792" indent="-85091">
              <a:spcBef>
                <a:spcPts val="405"/>
              </a:spcBef>
              <a:buFont typeface="Arial"/>
              <a:buChar char="•"/>
              <a:tabLst>
                <a:tab pos="98427" algn="l"/>
              </a:tabLst>
            </a:pPr>
            <a:r>
              <a:rPr sz="1400" b="1" spc="-5" dirty="0">
                <a:solidFill>
                  <a:srgbClr val="008000"/>
                </a:solidFill>
                <a:latin typeface="Arial"/>
                <a:cs typeface="Arial"/>
              </a:rPr>
              <a:t>Aggregatzustände</a:t>
            </a:r>
            <a:endParaRPr sz="1400" dirty="0">
              <a:latin typeface="Arial"/>
              <a:cs typeface="Arial"/>
            </a:endParaRPr>
          </a:p>
          <a:p>
            <a:pPr marL="97792" indent="-85091">
              <a:buChar char="•"/>
              <a:tabLst>
                <a:tab pos="98427" algn="l"/>
              </a:tabLst>
            </a:pPr>
            <a:r>
              <a:rPr sz="1400" spc="-10" dirty="0">
                <a:latin typeface="Arial"/>
                <a:cs typeface="Arial"/>
              </a:rPr>
              <a:t>Verdunstung,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Kondensation</a:t>
            </a:r>
          </a:p>
          <a:p>
            <a:pPr marL="97792" indent="-85091">
              <a:buChar char="•"/>
              <a:tabLst>
                <a:tab pos="98427" algn="l"/>
              </a:tabLst>
            </a:pPr>
            <a:r>
              <a:rPr sz="1400" spc="-5" dirty="0">
                <a:latin typeface="Arial"/>
                <a:cs typeface="Arial"/>
              </a:rPr>
              <a:t>Wasser </a:t>
            </a:r>
            <a:r>
              <a:rPr sz="1400" dirty="0">
                <a:latin typeface="Arial"/>
                <a:cs typeface="Arial"/>
              </a:rPr>
              <a:t>als</a:t>
            </a:r>
            <a:r>
              <a:rPr sz="1400" spc="-8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Lebensgrundlage</a:t>
            </a:r>
            <a:endParaRPr sz="1400" dirty="0">
              <a:latin typeface="Arial"/>
              <a:cs typeface="Arial"/>
            </a:endParaRPr>
          </a:p>
          <a:p>
            <a:pPr marL="97792" indent="-85091">
              <a:buChar char="•"/>
              <a:tabLst>
                <a:tab pos="98427" algn="l"/>
              </a:tabLst>
            </a:pPr>
            <a:r>
              <a:rPr sz="1400" spc="-5" dirty="0">
                <a:latin typeface="Arial"/>
                <a:cs typeface="Arial"/>
              </a:rPr>
              <a:t>Schadstoffe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…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089651" y="1139825"/>
            <a:ext cx="2193925" cy="1631216"/>
          </a:xfrm>
          <a:prstGeom prst="rect">
            <a:avLst/>
          </a:prstGeom>
          <a:solidFill>
            <a:srgbClr val="FFFFD1"/>
          </a:solidFill>
          <a:ln w="9525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92076">
              <a:spcBef>
                <a:spcPts val="320"/>
              </a:spcBef>
            </a:pPr>
            <a:r>
              <a:rPr sz="1600" b="1" spc="-5" dirty="0">
                <a:latin typeface="Arial"/>
                <a:cs typeface="Arial"/>
              </a:rPr>
              <a:t>Sozialwissenschaft</a:t>
            </a:r>
            <a:endParaRPr sz="1600" dirty="0">
              <a:latin typeface="Arial"/>
              <a:cs typeface="Arial"/>
            </a:endParaRPr>
          </a:p>
          <a:p>
            <a:pPr marL="177169" marR="325762" indent="-85091">
              <a:spcBef>
                <a:spcPts val="405"/>
              </a:spcBef>
              <a:buChar char="•"/>
              <a:tabLst>
                <a:tab pos="177804" algn="l"/>
              </a:tabLst>
            </a:pPr>
            <a:r>
              <a:rPr sz="1400" dirty="0">
                <a:latin typeface="Arial"/>
                <a:cs typeface="Arial"/>
              </a:rPr>
              <a:t>Nutzung </a:t>
            </a:r>
            <a:r>
              <a:rPr sz="1400" spc="-5" dirty="0">
                <a:latin typeface="Arial"/>
                <a:cs typeface="Arial"/>
              </a:rPr>
              <a:t>von</a:t>
            </a:r>
            <a:r>
              <a:rPr sz="1400" spc="-114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Wasser,  </a:t>
            </a:r>
            <a:r>
              <a:rPr sz="1400" spc="-5" dirty="0">
                <a:latin typeface="Arial"/>
                <a:cs typeface="Arial"/>
              </a:rPr>
              <a:t>Nutzungskonflikte</a:t>
            </a:r>
            <a:endParaRPr sz="1400" dirty="0">
              <a:latin typeface="Arial"/>
              <a:cs typeface="Arial"/>
            </a:endParaRPr>
          </a:p>
          <a:p>
            <a:pPr marL="177169" marR="942993" indent="-85091">
              <a:buChar char="•"/>
              <a:tabLst>
                <a:tab pos="177804" algn="l"/>
              </a:tabLst>
            </a:pPr>
            <a:r>
              <a:rPr sz="1400" dirty="0">
                <a:latin typeface="Arial"/>
                <a:cs typeface="Arial"/>
              </a:rPr>
              <a:t>Aufgaben</a:t>
            </a:r>
            <a:r>
              <a:rPr sz="1400" spc="-1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der  Gemeinde</a:t>
            </a:r>
          </a:p>
          <a:p>
            <a:pPr marL="177169" indent="-85091">
              <a:spcBef>
                <a:spcPts val="5"/>
              </a:spcBef>
              <a:buChar char="•"/>
              <a:tabLst>
                <a:tab pos="177804" algn="l"/>
              </a:tabLst>
            </a:pPr>
            <a:r>
              <a:rPr sz="1400" dirty="0">
                <a:latin typeface="Arial"/>
                <a:cs typeface="Arial"/>
              </a:rPr>
              <a:t>Soziales Leben</a:t>
            </a:r>
            <a:r>
              <a:rPr sz="1400" spc="-7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am</a:t>
            </a:r>
          </a:p>
          <a:p>
            <a:pPr marL="177169"/>
            <a:r>
              <a:rPr sz="1400" spc="-10" dirty="0">
                <a:latin typeface="Arial"/>
                <a:cs typeface="Arial"/>
              </a:rPr>
              <a:t>Wasser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…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844926" y="1141475"/>
            <a:ext cx="2193925" cy="1200329"/>
          </a:xfrm>
          <a:prstGeom prst="rect">
            <a:avLst/>
          </a:prstGeom>
          <a:solidFill>
            <a:srgbClr val="FFFFD1"/>
          </a:solidFill>
          <a:ln w="9525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91442">
              <a:spcBef>
                <a:spcPts val="320"/>
              </a:spcBef>
            </a:pPr>
            <a:r>
              <a:rPr sz="1600" b="1" spc="-25" dirty="0">
                <a:latin typeface="Arial"/>
                <a:cs typeface="Arial"/>
              </a:rPr>
              <a:t>Technik</a:t>
            </a:r>
            <a:endParaRPr sz="1600" dirty="0">
              <a:latin typeface="Arial"/>
              <a:cs typeface="Arial"/>
            </a:endParaRPr>
          </a:p>
          <a:p>
            <a:pPr marL="177169" indent="-85727">
              <a:spcBef>
                <a:spcPts val="405"/>
              </a:spcBef>
              <a:buChar char="•"/>
              <a:tabLst>
                <a:tab pos="177169" algn="l"/>
              </a:tabLst>
            </a:pPr>
            <a:r>
              <a:rPr sz="1400" spc="-5" dirty="0">
                <a:latin typeface="Arial"/>
                <a:cs typeface="Arial"/>
              </a:rPr>
              <a:t>Trinkwasserversorgung</a:t>
            </a:r>
            <a:endParaRPr sz="1400" dirty="0">
              <a:latin typeface="Arial"/>
              <a:cs typeface="Arial"/>
            </a:endParaRPr>
          </a:p>
          <a:p>
            <a:pPr marL="177169" indent="-85727">
              <a:buChar char="•"/>
              <a:tabLst>
                <a:tab pos="177169" algn="l"/>
              </a:tabLst>
            </a:pPr>
            <a:r>
              <a:rPr sz="1400" spc="-5" dirty="0">
                <a:latin typeface="Arial"/>
                <a:cs typeface="Arial"/>
              </a:rPr>
              <a:t>Reinigungsverfahren</a:t>
            </a:r>
            <a:endParaRPr sz="1400" dirty="0">
              <a:latin typeface="Arial"/>
              <a:cs typeface="Arial"/>
            </a:endParaRPr>
          </a:p>
          <a:p>
            <a:pPr marL="177169" marR="458479" indent="-85727">
              <a:buChar char="•"/>
              <a:tabLst>
                <a:tab pos="177169" algn="l"/>
              </a:tabLst>
            </a:pPr>
            <a:r>
              <a:rPr sz="1400" spc="-5" dirty="0">
                <a:latin typeface="Arial"/>
                <a:cs typeface="Arial"/>
              </a:rPr>
              <a:t>Exkursion </a:t>
            </a:r>
            <a:r>
              <a:rPr sz="1400" dirty="0">
                <a:latin typeface="Arial"/>
                <a:cs typeface="Arial"/>
              </a:rPr>
              <a:t>zu</a:t>
            </a:r>
            <a:r>
              <a:rPr sz="1400" spc="-8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einem  </a:t>
            </a:r>
            <a:r>
              <a:rPr sz="1400" spc="-10" dirty="0">
                <a:latin typeface="Arial"/>
                <a:cs typeface="Arial"/>
              </a:rPr>
              <a:t>Wasserwerk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…</a:t>
            </a:r>
          </a:p>
        </p:txBody>
      </p:sp>
      <p:sp>
        <p:nvSpPr>
          <p:cNvPr id="8" name="object 8"/>
          <p:cNvSpPr/>
          <p:nvPr/>
        </p:nvSpPr>
        <p:spPr>
          <a:xfrm>
            <a:off x="6100826" y="2948052"/>
            <a:ext cx="2193925" cy="1501775"/>
          </a:xfrm>
          <a:custGeom>
            <a:avLst/>
            <a:gdLst/>
            <a:ahLst/>
            <a:cxnLst/>
            <a:rect l="l" t="t" r="r" b="b"/>
            <a:pathLst>
              <a:path w="2193925" h="1501775">
                <a:moveTo>
                  <a:pt x="0" y="1501775"/>
                </a:moveTo>
                <a:lnTo>
                  <a:pt x="2193925" y="1501775"/>
                </a:lnTo>
                <a:lnTo>
                  <a:pt x="2193925" y="0"/>
                </a:lnTo>
                <a:lnTo>
                  <a:pt x="0" y="0"/>
                </a:lnTo>
                <a:lnTo>
                  <a:pt x="0" y="150177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 txBox="1"/>
          <p:nvPr/>
        </p:nvSpPr>
        <p:spPr>
          <a:xfrm>
            <a:off x="6180202" y="2977133"/>
            <a:ext cx="1965325" cy="133562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1">
              <a:lnSpc>
                <a:spcPts val="192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Geographie</a:t>
            </a:r>
            <a:endParaRPr sz="1600" dirty="0">
              <a:latin typeface="Arial"/>
              <a:cs typeface="Arial"/>
            </a:endParaRPr>
          </a:p>
          <a:p>
            <a:pPr marL="97792" indent="-85091">
              <a:lnSpc>
                <a:spcPts val="1680"/>
              </a:lnSpc>
              <a:buFont typeface="Arial"/>
              <a:buChar char="•"/>
              <a:tabLst>
                <a:tab pos="98427" algn="l"/>
              </a:tabLst>
            </a:pPr>
            <a:r>
              <a:rPr sz="1400" b="1" spc="-15" dirty="0">
                <a:solidFill>
                  <a:srgbClr val="008000"/>
                </a:solidFill>
                <a:latin typeface="Arial"/>
                <a:cs typeface="Arial"/>
              </a:rPr>
              <a:t>Wetter,</a:t>
            </a:r>
            <a:r>
              <a:rPr sz="1400" b="1" spc="-60" dirty="0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8000"/>
                </a:solidFill>
                <a:latin typeface="Arial"/>
                <a:cs typeface="Arial"/>
              </a:rPr>
              <a:t>Niederschläge</a:t>
            </a:r>
            <a:endParaRPr sz="1400" dirty="0">
              <a:latin typeface="Arial"/>
              <a:cs typeface="Arial"/>
            </a:endParaRPr>
          </a:p>
          <a:p>
            <a:pPr marL="97792" marR="80646" indent="-85091">
              <a:buChar char="•"/>
              <a:tabLst>
                <a:tab pos="98427" algn="l"/>
              </a:tabLst>
            </a:pPr>
            <a:r>
              <a:rPr sz="1400" spc="-5" dirty="0">
                <a:latin typeface="Arial"/>
                <a:cs typeface="Arial"/>
              </a:rPr>
              <a:t>Quellen und natürliche  Wasserspeicher</a:t>
            </a:r>
            <a:endParaRPr sz="1400" dirty="0">
              <a:latin typeface="Arial"/>
              <a:cs typeface="Arial"/>
            </a:endParaRPr>
          </a:p>
          <a:p>
            <a:pPr marL="97792" marR="237495" indent="-85091">
              <a:buChar char="•"/>
              <a:tabLst>
                <a:tab pos="98427" algn="l"/>
              </a:tabLst>
            </a:pPr>
            <a:r>
              <a:rPr sz="1400" spc="-5" dirty="0">
                <a:latin typeface="Arial"/>
                <a:cs typeface="Arial"/>
              </a:rPr>
              <a:t>Wasserreichtum</a:t>
            </a:r>
            <a:r>
              <a:rPr sz="1400" spc="-1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und  </a:t>
            </a:r>
            <a:r>
              <a:rPr sz="1400" spc="-10" dirty="0">
                <a:latin typeface="Arial"/>
                <a:cs typeface="Arial"/>
              </a:rPr>
              <a:t>Wasserknappheit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…</a:t>
            </a:r>
          </a:p>
        </p:txBody>
      </p:sp>
      <p:sp>
        <p:nvSpPr>
          <p:cNvPr id="10" name="object 10"/>
          <p:cNvSpPr/>
          <p:nvPr/>
        </p:nvSpPr>
        <p:spPr>
          <a:xfrm>
            <a:off x="3856102" y="2949575"/>
            <a:ext cx="2193925" cy="1501775"/>
          </a:xfrm>
          <a:custGeom>
            <a:avLst/>
            <a:gdLst/>
            <a:ahLst/>
            <a:cxnLst/>
            <a:rect l="l" t="t" r="r" b="b"/>
            <a:pathLst>
              <a:path w="2193925" h="1501775">
                <a:moveTo>
                  <a:pt x="0" y="1501775"/>
                </a:moveTo>
                <a:lnTo>
                  <a:pt x="2193925" y="1501775"/>
                </a:lnTo>
                <a:lnTo>
                  <a:pt x="2193925" y="0"/>
                </a:lnTo>
                <a:lnTo>
                  <a:pt x="0" y="0"/>
                </a:lnTo>
                <a:lnTo>
                  <a:pt x="0" y="150177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11"/>
          <p:cNvSpPr txBox="1"/>
          <p:nvPr/>
        </p:nvSpPr>
        <p:spPr>
          <a:xfrm>
            <a:off x="3935096" y="2921050"/>
            <a:ext cx="1989455" cy="1229824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12701">
              <a:spcBef>
                <a:spcPts val="550"/>
              </a:spcBef>
            </a:pPr>
            <a:r>
              <a:rPr sz="1600" b="1" spc="-5" dirty="0">
                <a:latin typeface="Arial"/>
                <a:cs typeface="Arial"/>
              </a:rPr>
              <a:t>Geschichte</a:t>
            </a:r>
            <a:endParaRPr sz="1600" dirty="0">
              <a:latin typeface="Arial"/>
              <a:cs typeface="Arial"/>
            </a:endParaRPr>
          </a:p>
          <a:p>
            <a:pPr marL="97792" marR="5080" indent="-85091">
              <a:spcBef>
                <a:spcPts val="405"/>
              </a:spcBef>
              <a:buChar char="•"/>
              <a:tabLst>
                <a:tab pos="98427" algn="l"/>
              </a:tabLst>
            </a:pPr>
            <a:r>
              <a:rPr sz="1400" spc="-5" dirty="0">
                <a:latin typeface="Arial"/>
                <a:cs typeface="Arial"/>
              </a:rPr>
              <a:t>Wasserversorgung </a:t>
            </a:r>
            <a:r>
              <a:rPr sz="1400" dirty="0">
                <a:latin typeface="Arial"/>
                <a:cs typeface="Arial"/>
              </a:rPr>
              <a:t>und  </a:t>
            </a:r>
            <a:r>
              <a:rPr sz="1400" spc="-5" dirty="0">
                <a:latin typeface="Arial"/>
                <a:cs typeface="Arial"/>
              </a:rPr>
              <a:t>Wasserbelastung</a:t>
            </a:r>
            <a:r>
              <a:rPr sz="1400" spc="-1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früher</a:t>
            </a:r>
          </a:p>
          <a:p>
            <a:pPr marL="97792" indent="-85091">
              <a:buChar char="•"/>
              <a:tabLst>
                <a:tab pos="98427" algn="l"/>
              </a:tabLst>
            </a:pPr>
            <a:r>
              <a:rPr sz="1400" spc="-5" dirty="0">
                <a:latin typeface="Arial"/>
                <a:cs typeface="Arial"/>
              </a:rPr>
              <a:t>Bewässerungskulturen</a:t>
            </a:r>
            <a:endParaRPr sz="1400" dirty="0">
              <a:latin typeface="Arial"/>
              <a:cs typeface="Arial"/>
            </a:endParaRPr>
          </a:p>
          <a:p>
            <a:pPr marL="97792"/>
            <a:r>
              <a:rPr sz="1400" dirty="0">
                <a:latin typeface="Arial"/>
                <a:cs typeface="Arial"/>
              </a:rPr>
              <a:t>…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8540750" y="1254126"/>
            <a:ext cx="1935480" cy="654666"/>
          </a:xfrm>
          <a:prstGeom prst="rect">
            <a:avLst/>
          </a:prstGeom>
          <a:solidFill>
            <a:srgbClr val="CCFFFF"/>
          </a:solidFill>
        </p:spPr>
        <p:txBody>
          <a:bodyPr vert="horz" wrap="square" lIns="0" tIns="38735" rIns="0" bIns="0" rtlCol="0">
            <a:spAutoFit/>
          </a:bodyPr>
          <a:lstStyle/>
          <a:p>
            <a:pPr marL="444509" marR="95887" indent="-340366">
              <a:spcBef>
                <a:spcPts val="305"/>
              </a:spcBef>
            </a:pPr>
            <a:r>
              <a:rPr sz="2000" b="1" dirty="0">
                <a:latin typeface="Arial"/>
                <a:cs typeface="Arial"/>
              </a:rPr>
              <a:t>En</a:t>
            </a:r>
            <a:r>
              <a:rPr sz="2000" b="1" spc="-15" dirty="0">
                <a:latin typeface="Arial"/>
                <a:cs typeface="Arial"/>
              </a:rPr>
              <a:t>t</a:t>
            </a:r>
            <a:r>
              <a:rPr sz="2000" b="1" spc="30" dirty="0">
                <a:latin typeface="Arial"/>
                <a:cs typeface="Arial"/>
              </a:rPr>
              <a:t>w</a:t>
            </a:r>
            <a:r>
              <a:rPr sz="2000" b="1" dirty="0">
                <a:latin typeface="Arial"/>
                <a:cs typeface="Arial"/>
              </a:rPr>
              <a:t>i</a:t>
            </a:r>
            <a:r>
              <a:rPr sz="2000" b="1" spc="-20" dirty="0">
                <a:latin typeface="Arial"/>
                <a:cs typeface="Arial"/>
              </a:rPr>
              <a:t>c</a:t>
            </a:r>
            <a:r>
              <a:rPr sz="2000" b="1" dirty="0">
                <a:latin typeface="Arial"/>
                <a:cs typeface="Arial"/>
              </a:rPr>
              <a:t>klung</a:t>
            </a:r>
            <a:r>
              <a:rPr sz="2000" b="1" spc="5" dirty="0">
                <a:latin typeface="Arial"/>
                <a:cs typeface="Arial"/>
              </a:rPr>
              <a:t>s</a:t>
            </a:r>
            <a:r>
              <a:rPr sz="2000" b="1" dirty="0">
                <a:latin typeface="Arial"/>
                <a:cs typeface="Arial"/>
              </a:rPr>
              <a:t>-  bereiche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687513" y="2255773"/>
            <a:ext cx="1946275" cy="1733550"/>
          </a:xfrm>
          <a:custGeom>
            <a:avLst/>
            <a:gdLst/>
            <a:ahLst/>
            <a:cxnLst/>
            <a:rect l="l" t="t" r="r" b="b"/>
            <a:pathLst>
              <a:path w="1946275" h="1733550">
                <a:moveTo>
                  <a:pt x="0" y="1733550"/>
                </a:moveTo>
                <a:lnTo>
                  <a:pt x="1946275" y="1733550"/>
                </a:lnTo>
                <a:lnTo>
                  <a:pt x="1946275" y="0"/>
                </a:lnTo>
                <a:lnTo>
                  <a:pt x="0" y="0"/>
                </a:lnTo>
                <a:lnTo>
                  <a:pt x="0" y="1733550"/>
                </a:lnTo>
                <a:close/>
              </a:path>
            </a:pathLst>
          </a:custGeom>
          <a:solidFill>
            <a:srgbClr val="CC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object 14"/>
          <p:cNvSpPr txBox="1"/>
          <p:nvPr/>
        </p:nvSpPr>
        <p:spPr>
          <a:xfrm>
            <a:off x="1687513" y="2284857"/>
            <a:ext cx="1946275" cy="141769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6533" marR="147958" indent="-85727"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Sensom</a:t>
            </a:r>
            <a:r>
              <a:rPr sz="1600" b="1" spc="-15" dirty="0">
                <a:latin typeface="Arial"/>
                <a:cs typeface="Arial"/>
              </a:rPr>
              <a:t>o</a:t>
            </a:r>
            <a:r>
              <a:rPr sz="1600" b="1" spc="-5" dirty="0">
                <a:latin typeface="Arial"/>
                <a:cs typeface="Arial"/>
              </a:rPr>
              <a:t>t</a:t>
            </a:r>
            <a:r>
              <a:rPr sz="1600" b="1" spc="-15" dirty="0">
                <a:latin typeface="Arial"/>
                <a:cs typeface="Arial"/>
              </a:rPr>
              <a:t>o</a:t>
            </a:r>
            <a:r>
              <a:rPr sz="1600" b="1" spc="-5" dirty="0">
                <a:latin typeface="Arial"/>
                <a:cs typeface="Arial"/>
              </a:rPr>
              <a:t>rische  </a:t>
            </a:r>
            <a:r>
              <a:rPr sz="1600" b="1" spc="-10" dirty="0">
                <a:latin typeface="Arial"/>
                <a:cs typeface="Arial"/>
              </a:rPr>
              <a:t>Aspekte</a:t>
            </a:r>
            <a:endParaRPr sz="1600" dirty="0">
              <a:latin typeface="Arial"/>
              <a:cs typeface="Arial"/>
            </a:endParaRPr>
          </a:p>
          <a:p>
            <a:pPr marL="176533" marR="120652" indent="-85091">
              <a:spcBef>
                <a:spcPts val="405"/>
              </a:spcBef>
              <a:buFont typeface="Arial"/>
              <a:buChar char="•"/>
              <a:tabLst>
                <a:tab pos="177169" algn="l"/>
              </a:tabLst>
            </a:pPr>
            <a:r>
              <a:rPr sz="1400" b="1" spc="-5" dirty="0">
                <a:solidFill>
                  <a:srgbClr val="008000"/>
                </a:solidFill>
                <a:latin typeface="Arial"/>
                <a:cs typeface="Arial"/>
              </a:rPr>
              <a:t>fließendes,  rauschendes,  tröpfelndes</a:t>
            </a:r>
            <a:r>
              <a:rPr sz="1400" b="1" spc="-95" dirty="0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008000"/>
                </a:solidFill>
                <a:latin typeface="Arial"/>
                <a:cs typeface="Arial"/>
              </a:rPr>
              <a:t>Wasser</a:t>
            </a:r>
            <a:endParaRPr sz="1400" dirty="0">
              <a:latin typeface="Arial"/>
              <a:cs typeface="Arial"/>
            </a:endParaRPr>
          </a:p>
          <a:p>
            <a:pPr marL="176533" indent="-85091">
              <a:buChar char="•"/>
              <a:tabLst>
                <a:tab pos="177169" algn="l"/>
              </a:tabLst>
            </a:pPr>
            <a:r>
              <a:rPr sz="1400" dirty="0">
                <a:latin typeface="Arial"/>
                <a:cs typeface="Arial"/>
              </a:rPr>
              <a:t>Auftrieb </a:t>
            </a:r>
            <a:r>
              <a:rPr sz="1400" spc="-5" dirty="0">
                <a:latin typeface="Arial"/>
                <a:cs typeface="Arial"/>
              </a:rPr>
              <a:t>spüren</a:t>
            </a:r>
            <a:r>
              <a:rPr sz="1400" spc="2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…</a:t>
            </a:r>
          </a:p>
        </p:txBody>
      </p:sp>
      <p:sp>
        <p:nvSpPr>
          <p:cNvPr id="15" name="object 15"/>
          <p:cNvSpPr/>
          <p:nvPr/>
        </p:nvSpPr>
        <p:spPr>
          <a:xfrm>
            <a:off x="8547101" y="2286000"/>
            <a:ext cx="1946275" cy="1733550"/>
          </a:xfrm>
          <a:custGeom>
            <a:avLst/>
            <a:gdLst/>
            <a:ahLst/>
            <a:cxnLst/>
            <a:rect l="l" t="t" r="r" b="b"/>
            <a:pathLst>
              <a:path w="1946275" h="1733550">
                <a:moveTo>
                  <a:pt x="0" y="1733550"/>
                </a:moveTo>
                <a:lnTo>
                  <a:pt x="1946275" y="1733550"/>
                </a:lnTo>
                <a:lnTo>
                  <a:pt x="1946275" y="0"/>
                </a:lnTo>
                <a:lnTo>
                  <a:pt x="0" y="0"/>
                </a:lnTo>
                <a:lnTo>
                  <a:pt x="0" y="1733550"/>
                </a:lnTo>
                <a:close/>
              </a:path>
            </a:pathLst>
          </a:custGeom>
          <a:solidFill>
            <a:srgbClr val="CC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6" name="object 16"/>
          <p:cNvSpPr txBox="1"/>
          <p:nvPr/>
        </p:nvSpPr>
        <p:spPr>
          <a:xfrm>
            <a:off x="8547101" y="2315083"/>
            <a:ext cx="1946275" cy="16331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7804" marR="340366" indent="-85727"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Ko</a:t>
            </a:r>
            <a:r>
              <a:rPr sz="1600" b="1" spc="-15" dirty="0">
                <a:latin typeface="Arial"/>
                <a:cs typeface="Arial"/>
              </a:rPr>
              <a:t>m</a:t>
            </a:r>
            <a:r>
              <a:rPr sz="1600" b="1" spc="-5" dirty="0">
                <a:latin typeface="Arial"/>
                <a:cs typeface="Arial"/>
              </a:rPr>
              <a:t>m</a:t>
            </a:r>
            <a:r>
              <a:rPr sz="1600" b="1" spc="-15" dirty="0">
                <a:latin typeface="Arial"/>
                <a:cs typeface="Arial"/>
              </a:rPr>
              <a:t>u</a:t>
            </a:r>
            <a:r>
              <a:rPr sz="1600" b="1" spc="-5" dirty="0">
                <a:latin typeface="Arial"/>
                <a:cs typeface="Arial"/>
              </a:rPr>
              <a:t>nika</a:t>
            </a:r>
            <a:r>
              <a:rPr sz="1600" b="1" spc="-10" dirty="0">
                <a:latin typeface="Arial"/>
                <a:cs typeface="Arial"/>
              </a:rPr>
              <a:t>t</a:t>
            </a:r>
            <a:r>
              <a:rPr sz="1600" b="1" spc="5" dirty="0">
                <a:latin typeface="Arial"/>
                <a:cs typeface="Arial"/>
              </a:rPr>
              <a:t>i</a:t>
            </a:r>
            <a:r>
              <a:rPr sz="1600" b="1" spc="-30" dirty="0">
                <a:latin typeface="Arial"/>
                <a:cs typeface="Arial"/>
              </a:rPr>
              <a:t>v</a:t>
            </a:r>
            <a:r>
              <a:rPr sz="1600" b="1" spc="-5" dirty="0">
                <a:latin typeface="Arial"/>
                <a:cs typeface="Arial"/>
              </a:rPr>
              <a:t>e  </a:t>
            </a:r>
            <a:r>
              <a:rPr sz="1600" b="1" spc="-10" dirty="0">
                <a:latin typeface="Arial"/>
                <a:cs typeface="Arial"/>
              </a:rPr>
              <a:t>Aspekte</a:t>
            </a:r>
            <a:endParaRPr sz="1600" dirty="0">
              <a:latin typeface="Arial"/>
              <a:cs typeface="Arial"/>
            </a:endParaRPr>
          </a:p>
          <a:p>
            <a:pPr marL="177804" marR="241940" indent="-85091">
              <a:spcBef>
                <a:spcPts val="405"/>
              </a:spcBef>
              <a:buChar char="•"/>
              <a:tabLst>
                <a:tab pos="178438" algn="l"/>
              </a:tabLst>
            </a:pPr>
            <a:r>
              <a:rPr sz="1400" dirty="0">
                <a:latin typeface="Arial"/>
                <a:cs typeface="Arial"/>
              </a:rPr>
              <a:t>über Erlebnisse</a:t>
            </a:r>
            <a:r>
              <a:rPr sz="1400" spc="-13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mit  Wasser</a:t>
            </a:r>
            <a:r>
              <a:rPr sz="1400" spc="-7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berichten</a:t>
            </a:r>
          </a:p>
          <a:p>
            <a:pPr marL="177804" marR="183518" indent="-85091">
              <a:buChar char="•"/>
              <a:tabLst>
                <a:tab pos="178438" algn="l"/>
              </a:tabLst>
            </a:pPr>
            <a:r>
              <a:rPr sz="1400" spc="-5" dirty="0">
                <a:latin typeface="Arial"/>
                <a:cs typeface="Arial"/>
              </a:rPr>
              <a:t>Wortfelder/-karten:  Wasser </a:t>
            </a:r>
            <a:r>
              <a:rPr sz="1400" dirty="0">
                <a:latin typeface="Arial"/>
                <a:cs typeface="Arial"/>
              </a:rPr>
              <a:t>holen,  </a:t>
            </a:r>
            <a:r>
              <a:rPr sz="1400" spc="-5" dirty="0">
                <a:latin typeface="Arial"/>
                <a:cs typeface="Arial"/>
              </a:rPr>
              <a:t>schöpfen, </a:t>
            </a:r>
            <a:r>
              <a:rPr sz="1400" dirty="0">
                <a:latin typeface="Arial"/>
                <a:cs typeface="Arial"/>
              </a:rPr>
              <a:t>trinken</a:t>
            </a:r>
            <a:r>
              <a:rPr sz="1400" spc="-1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…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1690688" y="4136962"/>
            <a:ext cx="1946275" cy="2308965"/>
          </a:xfrm>
          <a:prstGeom prst="rect">
            <a:avLst/>
          </a:prstGeom>
          <a:solidFill>
            <a:srgbClr val="CCFFFF"/>
          </a:solidFill>
        </p:spPr>
        <p:txBody>
          <a:bodyPr vert="horz" wrap="square" lIns="0" tIns="41275" rIns="0" bIns="0" rtlCol="0">
            <a:spAutoFit/>
          </a:bodyPr>
          <a:lstStyle/>
          <a:p>
            <a:pPr marL="176533" marR="929658" indent="-85727">
              <a:spcBef>
                <a:spcPts val="325"/>
              </a:spcBef>
            </a:pPr>
            <a:r>
              <a:rPr sz="1600" b="1" spc="-5" dirty="0">
                <a:latin typeface="Arial"/>
                <a:cs typeface="Arial"/>
              </a:rPr>
              <a:t>Ko</a:t>
            </a:r>
            <a:r>
              <a:rPr sz="1600" b="1" spc="-15" dirty="0">
                <a:latin typeface="Arial"/>
                <a:cs typeface="Arial"/>
              </a:rPr>
              <a:t>g</a:t>
            </a:r>
            <a:r>
              <a:rPr sz="1600" b="1" spc="-5" dirty="0">
                <a:latin typeface="Arial"/>
                <a:cs typeface="Arial"/>
              </a:rPr>
              <a:t>ni</a:t>
            </a:r>
            <a:r>
              <a:rPr sz="1600" b="1" spc="-15" dirty="0">
                <a:latin typeface="Arial"/>
                <a:cs typeface="Arial"/>
              </a:rPr>
              <a:t>t</a:t>
            </a:r>
            <a:r>
              <a:rPr sz="1600" b="1" spc="-5" dirty="0">
                <a:latin typeface="Arial"/>
                <a:cs typeface="Arial"/>
              </a:rPr>
              <a:t>i</a:t>
            </a:r>
            <a:r>
              <a:rPr sz="1600" b="1" spc="-40" dirty="0">
                <a:latin typeface="Arial"/>
                <a:cs typeface="Arial"/>
              </a:rPr>
              <a:t>v</a:t>
            </a:r>
            <a:r>
              <a:rPr sz="1600" b="1" spc="-5" dirty="0">
                <a:latin typeface="Arial"/>
                <a:cs typeface="Arial"/>
              </a:rPr>
              <a:t>e  </a:t>
            </a:r>
            <a:r>
              <a:rPr sz="1600" b="1" spc="-10" dirty="0">
                <a:latin typeface="Arial"/>
                <a:cs typeface="Arial"/>
              </a:rPr>
              <a:t>Aspekte</a:t>
            </a:r>
            <a:endParaRPr sz="1600" dirty="0">
              <a:latin typeface="Arial"/>
              <a:cs typeface="Arial"/>
            </a:endParaRPr>
          </a:p>
          <a:p>
            <a:pPr marL="176533" marR="210824" indent="-85091">
              <a:spcBef>
                <a:spcPts val="409"/>
              </a:spcBef>
              <a:buChar char="•"/>
              <a:tabLst>
                <a:tab pos="177169" algn="l"/>
              </a:tabLst>
            </a:pPr>
            <a:r>
              <a:rPr sz="1400" spc="-5" dirty="0">
                <a:latin typeface="Arial"/>
                <a:cs typeface="Arial"/>
              </a:rPr>
              <a:t>Gegenstände, </a:t>
            </a:r>
            <a:r>
              <a:rPr sz="1400" dirty="0">
                <a:latin typeface="Arial"/>
                <a:cs typeface="Arial"/>
              </a:rPr>
              <a:t>die  </a:t>
            </a:r>
            <a:r>
              <a:rPr sz="1400" spc="-5" dirty="0">
                <a:latin typeface="Arial"/>
                <a:cs typeface="Arial"/>
              </a:rPr>
              <a:t>schwimmen,</a:t>
            </a:r>
            <a:r>
              <a:rPr sz="1400" spc="-8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sinken</a:t>
            </a:r>
          </a:p>
          <a:p>
            <a:pPr marL="176533" marR="502294" indent="-85091">
              <a:buChar char="•"/>
              <a:tabLst>
                <a:tab pos="177169" algn="l"/>
              </a:tabLst>
            </a:pPr>
            <a:r>
              <a:rPr sz="1400" dirty="0">
                <a:latin typeface="Arial"/>
                <a:cs typeface="Arial"/>
              </a:rPr>
              <a:t>ein</a:t>
            </a:r>
            <a:r>
              <a:rPr sz="1400" spc="-10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Wasserwerk  </a:t>
            </a:r>
            <a:r>
              <a:rPr sz="1400" dirty="0">
                <a:latin typeface="Arial"/>
                <a:cs typeface="Arial"/>
              </a:rPr>
              <a:t>kennenlernen</a:t>
            </a:r>
          </a:p>
          <a:p>
            <a:pPr marL="176533" marR="304805" indent="-85091">
              <a:buChar char="•"/>
              <a:tabLst>
                <a:tab pos="177169" algn="l"/>
              </a:tabLst>
            </a:pPr>
            <a:r>
              <a:rPr sz="1400" spc="-10" dirty="0">
                <a:latin typeface="Arial"/>
                <a:cs typeface="Arial"/>
              </a:rPr>
              <a:t>Verschiedene  </a:t>
            </a:r>
            <a:r>
              <a:rPr sz="1400" dirty="0">
                <a:latin typeface="Arial"/>
                <a:cs typeface="Arial"/>
              </a:rPr>
              <a:t>Möglichkeiten der  </a:t>
            </a:r>
            <a:r>
              <a:rPr sz="1400" spc="-30" dirty="0">
                <a:latin typeface="Arial"/>
                <a:cs typeface="Arial"/>
              </a:rPr>
              <a:t>W</a:t>
            </a:r>
            <a:r>
              <a:rPr sz="1400" dirty="0">
                <a:latin typeface="Arial"/>
                <a:cs typeface="Arial"/>
              </a:rPr>
              <a:t>as</a:t>
            </a:r>
            <a:r>
              <a:rPr sz="1400" spc="-10" dirty="0">
                <a:latin typeface="Arial"/>
                <a:cs typeface="Arial"/>
              </a:rPr>
              <a:t>s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-15" dirty="0">
                <a:latin typeface="Arial"/>
                <a:cs typeface="Arial"/>
              </a:rPr>
              <a:t>r</a:t>
            </a:r>
            <a:r>
              <a:rPr sz="1400" dirty="0">
                <a:latin typeface="Arial"/>
                <a:cs typeface="Arial"/>
              </a:rPr>
              <a:t>ge</a:t>
            </a:r>
            <a:r>
              <a:rPr sz="1400" spc="-20" dirty="0">
                <a:latin typeface="Arial"/>
                <a:cs typeface="Arial"/>
              </a:rPr>
              <a:t>w</a:t>
            </a:r>
            <a:r>
              <a:rPr sz="1400" dirty="0">
                <a:latin typeface="Arial"/>
                <a:cs typeface="Arial"/>
              </a:rPr>
              <a:t>innu</a:t>
            </a:r>
            <a:r>
              <a:rPr sz="1400" spc="-15" dirty="0">
                <a:latin typeface="Arial"/>
                <a:cs typeface="Arial"/>
              </a:rPr>
              <a:t>n</a:t>
            </a:r>
            <a:r>
              <a:rPr sz="1400" dirty="0">
                <a:latin typeface="Arial"/>
                <a:cs typeface="Arial"/>
              </a:rPr>
              <a:t>g  </a:t>
            </a:r>
            <a:r>
              <a:rPr sz="1400" spc="-5" dirty="0">
                <a:latin typeface="Arial"/>
                <a:cs typeface="Arial"/>
              </a:rPr>
              <a:t>unterscheiden</a:t>
            </a:r>
            <a:r>
              <a:rPr sz="1400" spc="-7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…</a:t>
            </a:r>
          </a:p>
        </p:txBody>
      </p:sp>
      <p:sp>
        <p:nvSpPr>
          <p:cNvPr id="18" name="object 18"/>
          <p:cNvSpPr/>
          <p:nvPr/>
        </p:nvSpPr>
        <p:spPr>
          <a:xfrm>
            <a:off x="8575676" y="4145027"/>
            <a:ext cx="1946275" cy="2332355"/>
          </a:xfrm>
          <a:custGeom>
            <a:avLst/>
            <a:gdLst/>
            <a:ahLst/>
            <a:cxnLst/>
            <a:rect l="l" t="t" r="r" b="b"/>
            <a:pathLst>
              <a:path w="1946275" h="2332354">
                <a:moveTo>
                  <a:pt x="0" y="2331974"/>
                </a:moveTo>
                <a:lnTo>
                  <a:pt x="1946275" y="2331974"/>
                </a:lnTo>
                <a:lnTo>
                  <a:pt x="1946275" y="0"/>
                </a:lnTo>
                <a:lnTo>
                  <a:pt x="0" y="0"/>
                </a:lnTo>
                <a:lnTo>
                  <a:pt x="0" y="2331974"/>
                </a:lnTo>
                <a:close/>
              </a:path>
            </a:pathLst>
          </a:custGeom>
          <a:solidFill>
            <a:srgbClr val="CC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object 19"/>
          <p:cNvSpPr txBox="1"/>
          <p:nvPr/>
        </p:nvSpPr>
        <p:spPr>
          <a:xfrm>
            <a:off x="8575676" y="4174364"/>
            <a:ext cx="1946275" cy="184858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7804" marR="755030" indent="-85727"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Emo</a:t>
            </a:r>
            <a:r>
              <a:rPr sz="1600" b="1" spc="-15" dirty="0">
                <a:latin typeface="Arial"/>
                <a:cs typeface="Arial"/>
              </a:rPr>
              <a:t>t</a:t>
            </a:r>
            <a:r>
              <a:rPr sz="1600" b="1" spc="-5" dirty="0">
                <a:latin typeface="Arial"/>
                <a:cs typeface="Arial"/>
              </a:rPr>
              <a:t>io</a:t>
            </a:r>
            <a:r>
              <a:rPr sz="1600" b="1" spc="-15" dirty="0">
                <a:latin typeface="Arial"/>
                <a:cs typeface="Arial"/>
              </a:rPr>
              <a:t>n</a:t>
            </a:r>
            <a:r>
              <a:rPr sz="1600" b="1" spc="-5" dirty="0">
                <a:latin typeface="Arial"/>
                <a:cs typeface="Arial"/>
              </a:rPr>
              <a:t>ale  </a:t>
            </a:r>
            <a:r>
              <a:rPr sz="1600" b="1" spc="-10" dirty="0">
                <a:latin typeface="Arial"/>
                <a:cs typeface="Arial"/>
              </a:rPr>
              <a:t>Aspekte</a:t>
            </a:r>
            <a:endParaRPr sz="1600" dirty="0">
              <a:latin typeface="Arial"/>
              <a:cs typeface="Arial"/>
            </a:endParaRPr>
          </a:p>
          <a:p>
            <a:pPr marL="177804" marR="199394" indent="-85727">
              <a:spcBef>
                <a:spcPts val="405"/>
              </a:spcBef>
              <a:buFont typeface="Arial"/>
              <a:buChar char="•"/>
              <a:tabLst>
                <a:tab pos="178438" algn="l"/>
              </a:tabLst>
            </a:pPr>
            <a:r>
              <a:rPr sz="1400" b="1" spc="-5" dirty="0">
                <a:solidFill>
                  <a:srgbClr val="008000"/>
                </a:solidFill>
                <a:latin typeface="Arial"/>
                <a:cs typeface="Arial"/>
              </a:rPr>
              <a:t>Stimmungen </a:t>
            </a:r>
            <a:r>
              <a:rPr sz="1400" b="1" dirty="0">
                <a:solidFill>
                  <a:srgbClr val="008000"/>
                </a:solidFill>
                <a:latin typeface="Arial"/>
                <a:cs typeface="Arial"/>
              </a:rPr>
              <a:t>am  </a:t>
            </a:r>
            <a:r>
              <a:rPr sz="1400" b="1" spc="-20" dirty="0">
                <a:solidFill>
                  <a:srgbClr val="008000"/>
                </a:solidFill>
                <a:latin typeface="Arial"/>
                <a:cs typeface="Arial"/>
              </a:rPr>
              <a:t>Wasser, </a:t>
            </a:r>
            <a:r>
              <a:rPr sz="1400" b="1" spc="-5" dirty="0">
                <a:solidFill>
                  <a:srgbClr val="008000"/>
                </a:solidFill>
                <a:latin typeface="Arial"/>
                <a:cs typeface="Arial"/>
              </a:rPr>
              <a:t>bei</a:t>
            </a:r>
            <a:r>
              <a:rPr sz="1400" b="1" spc="-80" dirty="0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8000"/>
                </a:solidFill>
                <a:latin typeface="Arial"/>
                <a:cs typeface="Arial"/>
              </a:rPr>
              <a:t>Regen</a:t>
            </a:r>
            <a:endParaRPr sz="1400" dirty="0">
              <a:latin typeface="Arial"/>
              <a:cs typeface="Arial"/>
            </a:endParaRPr>
          </a:p>
          <a:p>
            <a:pPr marL="177804" marR="332111" indent="-85727">
              <a:buChar char="•"/>
              <a:tabLst>
                <a:tab pos="178438" algn="l"/>
              </a:tabLst>
            </a:pPr>
            <a:r>
              <a:rPr sz="1400" spc="-5" dirty="0">
                <a:latin typeface="Arial"/>
                <a:cs typeface="Arial"/>
              </a:rPr>
              <a:t>Empfindungen</a:t>
            </a:r>
            <a:r>
              <a:rPr sz="1400" spc="-8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mit  Wasser</a:t>
            </a:r>
            <a:endParaRPr sz="1400" dirty="0">
              <a:latin typeface="Arial"/>
              <a:cs typeface="Arial"/>
            </a:endParaRPr>
          </a:p>
          <a:p>
            <a:pPr marL="177804" indent="-85727">
              <a:spcBef>
                <a:spcPts val="5"/>
              </a:spcBef>
              <a:buChar char="•"/>
              <a:tabLst>
                <a:tab pos="178438" algn="l"/>
              </a:tabLst>
            </a:pPr>
            <a:r>
              <a:rPr sz="1400" spc="5" dirty="0">
                <a:latin typeface="Arial"/>
                <a:cs typeface="Arial"/>
              </a:rPr>
              <a:t>Wie </a:t>
            </a:r>
            <a:r>
              <a:rPr sz="1400" dirty="0">
                <a:latin typeface="Arial"/>
                <a:cs typeface="Arial"/>
              </a:rPr>
              <a:t>fühlt sich</a:t>
            </a:r>
            <a:r>
              <a:rPr sz="1400" spc="-114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Durst</a:t>
            </a:r>
          </a:p>
          <a:p>
            <a:pPr marL="177804"/>
            <a:r>
              <a:rPr sz="1400" spc="-5" dirty="0">
                <a:latin typeface="Arial"/>
                <a:cs typeface="Arial"/>
              </a:rPr>
              <a:t>an?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…</a:t>
            </a:r>
          </a:p>
        </p:txBody>
      </p:sp>
      <p:sp>
        <p:nvSpPr>
          <p:cNvPr id="20" name="object 20"/>
          <p:cNvSpPr/>
          <p:nvPr/>
        </p:nvSpPr>
        <p:spPr>
          <a:xfrm>
            <a:off x="4260851" y="5775323"/>
            <a:ext cx="3802379" cy="977900"/>
          </a:xfrm>
          <a:custGeom>
            <a:avLst/>
            <a:gdLst/>
            <a:ahLst/>
            <a:cxnLst/>
            <a:rect l="l" t="t" r="r" b="b"/>
            <a:pathLst>
              <a:path w="3802379" h="977900">
                <a:moveTo>
                  <a:pt x="0" y="977899"/>
                </a:moveTo>
                <a:lnTo>
                  <a:pt x="3802126" y="977899"/>
                </a:lnTo>
                <a:lnTo>
                  <a:pt x="3802126" y="0"/>
                </a:lnTo>
                <a:lnTo>
                  <a:pt x="0" y="0"/>
                </a:lnTo>
                <a:lnTo>
                  <a:pt x="0" y="977899"/>
                </a:lnTo>
                <a:close/>
              </a:path>
            </a:pathLst>
          </a:custGeom>
          <a:solidFill>
            <a:srgbClr val="CC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1" name="object 21"/>
          <p:cNvSpPr txBox="1"/>
          <p:nvPr/>
        </p:nvSpPr>
        <p:spPr>
          <a:xfrm>
            <a:off x="4340098" y="5747460"/>
            <a:ext cx="3570604" cy="1014380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12701">
              <a:spcBef>
                <a:spcPts val="550"/>
              </a:spcBef>
            </a:pPr>
            <a:r>
              <a:rPr sz="1600" b="1" spc="-5" dirty="0">
                <a:latin typeface="Arial"/>
                <a:cs typeface="Arial"/>
              </a:rPr>
              <a:t>Soziale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Aspekte</a:t>
            </a:r>
            <a:endParaRPr sz="1600" dirty="0">
              <a:latin typeface="Arial"/>
              <a:cs typeface="Arial"/>
            </a:endParaRPr>
          </a:p>
          <a:p>
            <a:pPr marL="97792" indent="-85091">
              <a:spcBef>
                <a:spcPts val="405"/>
              </a:spcBef>
              <a:buChar char="•"/>
              <a:tabLst>
                <a:tab pos="98427" algn="l"/>
              </a:tabLst>
            </a:pPr>
            <a:r>
              <a:rPr sz="1400" dirty="0">
                <a:latin typeface="Arial"/>
                <a:cs typeface="Arial"/>
              </a:rPr>
              <a:t>gemeinsam </a:t>
            </a:r>
            <a:r>
              <a:rPr sz="1400" spc="-5" dirty="0">
                <a:latin typeface="Arial"/>
                <a:cs typeface="Arial"/>
              </a:rPr>
              <a:t>schwimmen/ </a:t>
            </a:r>
            <a:r>
              <a:rPr sz="1400" dirty="0">
                <a:latin typeface="Arial"/>
                <a:cs typeface="Arial"/>
              </a:rPr>
              <a:t>baden</a:t>
            </a:r>
            <a:r>
              <a:rPr sz="1400" spc="-10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gehen</a:t>
            </a:r>
          </a:p>
          <a:p>
            <a:pPr marL="97792" marR="5080" indent="-85091">
              <a:buChar char="•"/>
              <a:tabLst>
                <a:tab pos="98427" algn="l"/>
              </a:tabLst>
            </a:pPr>
            <a:r>
              <a:rPr sz="1400" dirty="0">
                <a:latin typeface="Arial"/>
                <a:cs typeface="Arial"/>
              </a:rPr>
              <a:t>Fotos </a:t>
            </a:r>
            <a:r>
              <a:rPr sz="1400" spc="-5" dirty="0">
                <a:latin typeface="Arial"/>
                <a:cs typeface="Arial"/>
              </a:rPr>
              <a:t>von Gewässern besprechen: </a:t>
            </a:r>
            <a:r>
              <a:rPr sz="1400" spc="-10" dirty="0">
                <a:latin typeface="Arial"/>
                <a:cs typeface="Arial"/>
              </a:rPr>
              <a:t>wo</a:t>
            </a:r>
            <a:r>
              <a:rPr sz="1400" spc="-7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kann  </a:t>
            </a:r>
            <a:r>
              <a:rPr sz="1400" spc="-5" dirty="0">
                <a:latin typeface="Arial"/>
                <a:cs typeface="Arial"/>
              </a:rPr>
              <a:t>man gut baden, </a:t>
            </a:r>
            <a:r>
              <a:rPr sz="1400" spc="-10" dirty="0">
                <a:latin typeface="Arial"/>
                <a:cs typeface="Arial"/>
              </a:rPr>
              <a:t>wo </a:t>
            </a:r>
            <a:r>
              <a:rPr sz="1400" spc="-5" dirty="0">
                <a:latin typeface="Arial"/>
                <a:cs typeface="Arial"/>
              </a:rPr>
              <a:t>nicht?</a:t>
            </a:r>
            <a:r>
              <a:rPr sz="1400" spc="-7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…</a:t>
            </a:r>
          </a:p>
        </p:txBody>
      </p:sp>
      <p:sp>
        <p:nvSpPr>
          <p:cNvPr id="22" name="object 22"/>
          <p:cNvSpPr/>
          <p:nvPr/>
        </p:nvSpPr>
        <p:spPr>
          <a:xfrm>
            <a:off x="4887977" y="3328924"/>
            <a:ext cx="1560830" cy="1652905"/>
          </a:xfrm>
          <a:custGeom>
            <a:avLst/>
            <a:gdLst/>
            <a:ahLst/>
            <a:cxnLst/>
            <a:rect l="l" t="t" r="r" b="b"/>
            <a:pathLst>
              <a:path w="1560829" h="1652904">
                <a:moveTo>
                  <a:pt x="1560449" y="0"/>
                </a:moveTo>
                <a:lnTo>
                  <a:pt x="0" y="1652651"/>
                </a:lnTo>
              </a:path>
            </a:pathLst>
          </a:custGeom>
          <a:ln w="19050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3" name="object 23"/>
          <p:cNvSpPr/>
          <p:nvPr/>
        </p:nvSpPr>
        <p:spPr>
          <a:xfrm>
            <a:off x="2836925" y="3248025"/>
            <a:ext cx="3552825" cy="104775"/>
          </a:xfrm>
          <a:custGeom>
            <a:avLst/>
            <a:gdLst/>
            <a:ahLst/>
            <a:cxnLst/>
            <a:rect l="l" t="t" r="r" b="b"/>
            <a:pathLst>
              <a:path w="3552825" h="104775">
                <a:moveTo>
                  <a:pt x="3552825" y="104775"/>
                </a:moveTo>
                <a:lnTo>
                  <a:pt x="0" y="0"/>
                </a:lnTo>
              </a:path>
            </a:pathLst>
          </a:custGeom>
          <a:ln w="19050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4" name="object 24"/>
          <p:cNvSpPr/>
          <p:nvPr/>
        </p:nvSpPr>
        <p:spPr>
          <a:xfrm>
            <a:off x="6553201" y="3352801"/>
            <a:ext cx="2708275" cy="1640205"/>
          </a:xfrm>
          <a:custGeom>
            <a:avLst/>
            <a:gdLst/>
            <a:ahLst/>
            <a:cxnLst/>
            <a:rect l="l" t="t" r="r" b="b"/>
            <a:pathLst>
              <a:path w="2708275" h="1640204">
                <a:moveTo>
                  <a:pt x="0" y="0"/>
                </a:moveTo>
                <a:lnTo>
                  <a:pt x="2708275" y="1639824"/>
                </a:lnTo>
              </a:path>
            </a:pathLst>
          </a:custGeom>
          <a:ln w="19050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5" name="object 25"/>
          <p:cNvSpPr txBox="1">
            <a:spLocks noGrp="1"/>
          </p:cNvSpPr>
          <p:nvPr>
            <p:ph type="title"/>
          </p:nvPr>
        </p:nvSpPr>
        <p:spPr>
          <a:xfrm>
            <a:off x="2028545" y="59401"/>
            <a:ext cx="8133080" cy="399981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1">
              <a:spcBef>
                <a:spcPts val="95"/>
              </a:spcBef>
            </a:pPr>
            <a:r>
              <a:rPr sz="2800" spc="-5" dirty="0"/>
              <a:t>Inklusionsdidaktische Netze - die</a:t>
            </a:r>
            <a:r>
              <a:rPr sz="2800" spc="150" dirty="0"/>
              <a:t> </a:t>
            </a:r>
            <a:r>
              <a:rPr sz="2800" spc="-5" dirty="0"/>
              <a:t>Grundstruktur</a:t>
            </a:r>
            <a:endParaRPr sz="2800" dirty="0"/>
          </a:p>
        </p:txBody>
      </p:sp>
    </p:spTree>
    <p:extLst>
      <p:ext uri="{BB962C8B-B14F-4D97-AF65-F5344CB8AC3E}">
        <p14:creationId xmlns:p14="http://schemas.microsoft.com/office/powerpoint/2010/main" val="2477135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ad 15"/>
          <p:cNvSpPr/>
          <p:nvPr/>
        </p:nvSpPr>
        <p:spPr>
          <a:xfrm>
            <a:off x="3216512" y="712712"/>
            <a:ext cx="4953000" cy="4957937"/>
          </a:xfrm>
          <a:prstGeom prst="donut">
            <a:avLst>
              <a:gd name="adj" fmla="val 35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object 4"/>
          <p:cNvSpPr/>
          <p:nvPr/>
        </p:nvSpPr>
        <p:spPr>
          <a:xfrm>
            <a:off x="6786980" y="4258180"/>
            <a:ext cx="3866719" cy="760081"/>
          </a:xfrm>
          <a:custGeom>
            <a:avLst/>
            <a:gdLst/>
            <a:ahLst/>
            <a:cxnLst/>
            <a:rect l="l" t="t" r="r" b="b"/>
            <a:pathLst>
              <a:path w="4527550" h="701675">
                <a:moveTo>
                  <a:pt x="0" y="701675"/>
                </a:moveTo>
                <a:lnTo>
                  <a:pt x="4527550" y="701675"/>
                </a:lnTo>
                <a:lnTo>
                  <a:pt x="4527550" y="0"/>
                </a:lnTo>
                <a:lnTo>
                  <a:pt x="0" y="0"/>
                </a:lnTo>
                <a:lnTo>
                  <a:pt x="0" y="701675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6786981" y="4258179"/>
            <a:ext cx="385903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sz="2000" b="1" dirty="0">
                <a:latin typeface="Arial"/>
                <a:cs typeface="Arial"/>
              </a:rPr>
              <a:t>Inhaltliche,</a:t>
            </a:r>
            <a:r>
              <a:rPr sz="2000" b="1" spc="-11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lernbereichsspezi</a:t>
            </a:r>
            <a:r>
              <a:rPr lang="de-DE" sz="2000" b="1" dirty="0">
                <a:latin typeface="Arial"/>
                <a:cs typeface="Arial"/>
              </a:rPr>
              <a:t>-</a:t>
            </a:r>
            <a:r>
              <a:rPr sz="2000" b="1" dirty="0">
                <a:latin typeface="Arial"/>
                <a:cs typeface="Arial"/>
              </a:rPr>
              <a:t>fische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Herausforderungen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786982" y="1751989"/>
            <a:ext cx="3859030" cy="25061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graphicFrame>
        <p:nvGraphicFramePr>
          <p:cNvPr id="2" name="Diagramm 1"/>
          <p:cNvGraphicFramePr/>
          <p:nvPr>
            <p:extLst/>
          </p:nvPr>
        </p:nvGraphicFramePr>
        <p:xfrm>
          <a:off x="2641088" y="3189199"/>
          <a:ext cx="6464524" cy="43096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1881008" y="4362876"/>
            <a:ext cx="3881754" cy="65530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wrap="square" lIns="0" tIns="39370" rIns="0" bIns="0" rtlCol="0">
            <a:spAutoFit/>
          </a:bodyPr>
          <a:lstStyle/>
          <a:p>
            <a:pPr algn="ctr">
              <a:spcBef>
                <a:spcPts val="310"/>
              </a:spcBef>
            </a:pPr>
            <a:r>
              <a:rPr sz="2000" b="1" dirty="0">
                <a:latin typeface="Arial"/>
                <a:cs typeface="Arial"/>
              </a:rPr>
              <a:t>Entwicklungsorientierte</a:t>
            </a:r>
            <a:endParaRPr sz="20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2000" b="1" dirty="0">
                <a:latin typeface="Arial"/>
                <a:cs typeface="Arial"/>
              </a:rPr>
              <a:t>Herausforderungen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1522351" y="5783374"/>
            <a:ext cx="9123660" cy="343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516">
              <a:spcBef>
                <a:spcPts val="521"/>
              </a:spcBef>
              <a:tabLst>
                <a:tab pos="321882" algn="l"/>
                <a:tab pos="322458" algn="l"/>
              </a:tabLst>
            </a:pPr>
            <a:r>
              <a:rPr lang="de-DE" sz="1632" spc="-5" dirty="0">
                <a:latin typeface="Arial"/>
                <a:cs typeface="Arial"/>
              </a:rPr>
              <a:t>Lern- und Entwicklungsstand als Basis der Förderung Zone der nächsten Entwicklung</a:t>
            </a:r>
            <a:r>
              <a:rPr lang="de-DE" sz="1632" spc="54" dirty="0">
                <a:latin typeface="Arial"/>
                <a:cs typeface="Arial"/>
              </a:rPr>
              <a:t> </a:t>
            </a:r>
            <a:r>
              <a:rPr lang="de-DE" sz="1632" spc="-5" dirty="0">
                <a:latin typeface="Arial"/>
                <a:cs typeface="Arial"/>
              </a:rPr>
              <a:t>(</a:t>
            </a:r>
            <a:r>
              <a:rPr lang="de-DE" sz="1632" spc="-5" dirty="0" err="1">
                <a:latin typeface="Arial"/>
                <a:cs typeface="Arial"/>
              </a:rPr>
              <a:t>Vygotskij</a:t>
            </a:r>
            <a:r>
              <a:rPr lang="de-DE" sz="1632" spc="-5" dirty="0">
                <a:latin typeface="Arial"/>
                <a:cs typeface="Arial"/>
              </a:rPr>
              <a:t>)</a:t>
            </a:r>
            <a:endParaRPr lang="de-DE" sz="1632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32566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48300" y="2781301"/>
            <a:ext cx="866775" cy="787400"/>
          </a:xfrm>
          <a:custGeom>
            <a:avLst/>
            <a:gdLst/>
            <a:ahLst/>
            <a:cxnLst/>
            <a:rect l="l" t="t" r="r" b="b"/>
            <a:pathLst>
              <a:path w="866775" h="787400">
                <a:moveTo>
                  <a:pt x="433450" y="0"/>
                </a:moveTo>
                <a:lnTo>
                  <a:pt x="382900" y="2648"/>
                </a:lnTo>
                <a:lnTo>
                  <a:pt x="334062" y="10398"/>
                </a:lnTo>
                <a:lnTo>
                  <a:pt x="287263" y="22953"/>
                </a:lnTo>
                <a:lnTo>
                  <a:pt x="242827" y="40017"/>
                </a:lnTo>
                <a:lnTo>
                  <a:pt x="201080" y="61296"/>
                </a:lnTo>
                <a:lnTo>
                  <a:pt x="162346" y="86494"/>
                </a:lnTo>
                <a:lnTo>
                  <a:pt x="126952" y="115316"/>
                </a:lnTo>
                <a:lnTo>
                  <a:pt x="95222" y="147465"/>
                </a:lnTo>
                <a:lnTo>
                  <a:pt x="67481" y="182646"/>
                </a:lnTo>
                <a:lnTo>
                  <a:pt x="44055" y="220565"/>
                </a:lnTo>
                <a:lnTo>
                  <a:pt x="25268" y="260925"/>
                </a:lnTo>
                <a:lnTo>
                  <a:pt x="11447" y="303431"/>
                </a:lnTo>
                <a:lnTo>
                  <a:pt x="2916" y="347788"/>
                </a:lnTo>
                <a:lnTo>
                  <a:pt x="0" y="393700"/>
                </a:lnTo>
                <a:lnTo>
                  <a:pt x="2916" y="439611"/>
                </a:lnTo>
                <a:lnTo>
                  <a:pt x="11447" y="483968"/>
                </a:lnTo>
                <a:lnTo>
                  <a:pt x="25268" y="526474"/>
                </a:lnTo>
                <a:lnTo>
                  <a:pt x="44055" y="566834"/>
                </a:lnTo>
                <a:lnTo>
                  <a:pt x="67481" y="604753"/>
                </a:lnTo>
                <a:lnTo>
                  <a:pt x="95222" y="639934"/>
                </a:lnTo>
                <a:lnTo>
                  <a:pt x="126952" y="672083"/>
                </a:lnTo>
                <a:lnTo>
                  <a:pt x="162346" y="700905"/>
                </a:lnTo>
                <a:lnTo>
                  <a:pt x="201080" y="726103"/>
                </a:lnTo>
                <a:lnTo>
                  <a:pt x="242827" y="747382"/>
                </a:lnTo>
                <a:lnTo>
                  <a:pt x="287263" y="764446"/>
                </a:lnTo>
                <a:lnTo>
                  <a:pt x="334062" y="777001"/>
                </a:lnTo>
                <a:lnTo>
                  <a:pt x="382900" y="784751"/>
                </a:lnTo>
                <a:lnTo>
                  <a:pt x="433450" y="787400"/>
                </a:lnTo>
                <a:lnTo>
                  <a:pt x="483976" y="784751"/>
                </a:lnTo>
                <a:lnTo>
                  <a:pt x="532792" y="777001"/>
                </a:lnTo>
                <a:lnTo>
                  <a:pt x="579573" y="764446"/>
                </a:lnTo>
                <a:lnTo>
                  <a:pt x="623993" y="747382"/>
                </a:lnTo>
                <a:lnTo>
                  <a:pt x="665728" y="726103"/>
                </a:lnTo>
                <a:lnTo>
                  <a:pt x="704451" y="700905"/>
                </a:lnTo>
                <a:lnTo>
                  <a:pt x="739838" y="672083"/>
                </a:lnTo>
                <a:lnTo>
                  <a:pt x="771562" y="639934"/>
                </a:lnTo>
                <a:lnTo>
                  <a:pt x="799299" y="604753"/>
                </a:lnTo>
                <a:lnTo>
                  <a:pt x="822722" y="566834"/>
                </a:lnTo>
                <a:lnTo>
                  <a:pt x="841507" y="526474"/>
                </a:lnTo>
                <a:lnTo>
                  <a:pt x="855327" y="483968"/>
                </a:lnTo>
                <a:lnTo>
                  <a:pt x="863858" y="439611"/>
                </a:lnTo>
                <a:lnTo>
                  <a:pt x="866775" y="393700"/>
                </a:lnTo>
                <a:lnTo>
                  <a:pt x="863858" y="347788"/>
                </a:lnTo>
                <a:lnTo>
                  <a:pt x="855327" y="303431"/>
                </a:lnTo>
                <a:lnTo>
                  <a:pt x="841507" y="260925"/>
                </a:lnTo>
                <a:lnTo>
                  <a:pt x="822722" y="220565"/>
                </a:lnTo>
                <a:lnTo>
                  <a:pt x="799299" y="182646"/>
                </a:lnTo>
                <a:lnTo>
                  <a:pt x="771562" y="147465"/>
                </a:lnTo>
                <a:lnTo>
                  <a:pt x="739838" y="115316"/>
                </a:lnTo>
                <a:lnTo>
                  <a:pt x="704451" y="86494"/>
                </a:lnTo>
                <a:lnTo>
                  <a:pt x="665728" y="61296"/>
                </a:lnTo>
                <a:lnTo>
                  <a:pt x="623993" y="40017"/>
                </a:lnTo>
                <a:lnTo>
                  <a:pt x="579573" y="22953"/>
                </a:lnTo>
                <a:lnTo>
                  <a:pt x="532792" y="10398"/>
                </a:lnTo>
                <a:lnTo>
                  <a:pt x="483976" y="2648"/>
                </a:lnTo>
                <a:lnTo>
                  <a:pt x="433450" y="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448300" y="2781301"/>
            <a:ext cx="866775" cy="787400"/>
          </a:xfrm>
          <a:custGeom>
            <a:avLst/>
            <a:gdLst/>
            <a:ahLst/>
            <a:cxnLst/>
            <a:rect l="l" t="t" r="r" b="b"/>
            <a:pathLst>
              <a:path w="866775" h="787400">
                <a:moveTo>
                  <a:pt x="0" y="393700"/>
                </a:moveTo>
                <a:lnTo>
                  <a:pt x="2916" y="347788"/>
                </a:lnTo>
                <a:lnTo>
                  <a:pt x="11447" y="303431"/>
                </a:lnTo>
                <a:lnTo>
                  <a:pt x="25268" y="260925"/>
                </a:lnTo>
                <a:lnTo>
                  <a:pt x="44055" y="220565"/>
                </a:lnTo>
                <a:lnTo>
                  <a:pt x="67481" y="182646"/>
                </a:lnTo>
                <a:lnTo>
                  <a:pt x="95222" y="147465"/>
                </a:lnTo>
                <a:lnTo>
                  <a:pt x="126952" y="115316"/>
                </a:lnTo>
                <a:lnTo>
                  <a:pt x="162346" y="86494"/>
                </a:lnTo>
                <a:lnTo>
                  <a:pt x="201080" y="61296"/>
                </a:lnTo>
                <a:lnTo>
                  <a:pt x="242827" y="40017"/>
                </a:lnTo>
                <a:lnTo>
                  <a:pt x="287263" y="22953"/>
                </a:lnTo>
                <a:lnTo>
                  <a:pt x="334062" y="10398"/>
                </a:lnTo>
                <a:lnTo>
                  <a:pt x="382900" y="2648"/>
                </a:lnTo>
                <a:lnTo>
                  <a:pt x="433450" y="0"/>
                </a:lnTo>
                <a:lnTo>
                  <a:pt x="483976" y="2648"/>
                </a:lnTo>
                <a:lnTo>
                  <a:pt x="532792" y="10398"/>
                </a:lnTo>
                <a:lnTo>
                  <a:pt x="579573" y="22953"/>
                </a:lnTo>
                <a:lnTo>
                  <a:pt x="623993" y="40017"/>
                </a:lnTo>
                <a:lnTo>
                  <a:pt x="665728" y="61296"/>
                </a:lnTo>
                <a:lnTo>
                  <a:pt x="704451" y="86494"/>
                </a:lnTo>
                <a:lnTo>
                  <a:pt x="739838" y="115316"/>
                </a:lnTo>
                <a:lnTo>
                  <a:pt x="771562" y="147465"/>
                </a:lnTo>
                <a:lnTo>
                  <a:pt x="799299" y="182646"/>
                </a:lnTo>
                <a:lnTo>
                  <a:pt x="822722" y="220565"/>
                </a:lnTo>
                <a:lnTo>
                  <a:pt x="841507" y="260925"/>
                </a:lnTo>
                <a:lnTo>
                  <a:pt x="855327" y="303431"/>
                </a:lnTo>
                <a:lnTo>
                  <a:pt x="863858" y="347788"/>
                </a:lnTo>
                <a:lnTo>
                  <a:pt x="866775" y="393700"/>
                </a:lnTo>
                <a:lnTo>
                  <a:pt x="863858" y="439611"/>
                </a:lnTo>
                <a:lnTo>
                  <a:pt x="855327" y="483968"/>
                </a:lnTo>
                <a:lnTo>
                  <a:pt x="841507" y="526474"/>
                </a:lnTo>
                <a:lnTo>
                  <a:pt x="822722" y="566834"/>
                </a:lnTo>
                <a:lnTo>
                  <a:pt x="799299" y="604753"/>
                </a:lnTo>
                <a:lnTo>
                  <a:pt x="771562" y="639934"/>
                </a:lnTo>
                <a:lnTo>
                  <a:pt x="739838" y="672083"/>
                </a:lnTo>
                <a:lnTo>
                  <a:pt x="704451" y="700905"/>
                </a:lnTo>
                <a:lnTo>
                  <a:pt x="665728" y="726103"/>
                </a:lnTo>
                <a:lnTo>
                  <a:pt x="623993" y="747382"/>
                </a:lnTo>
                <a:lnTo>
                  <a:pt x="579573" y="764446"/>
                </a:lnTo>
                <a:lnTo>
                  <a:pt x="532792" y="777001"/>
                </a:lnTo>
                <a:lnTo>
                  <a:pt x="483976" y="784751"/>
                </a:lnTo>
                <a:lnTo>
                  <a:pt x="433450" y="787400"/>
                </a:lnTo>
                <a:lnTo>
                  <a:pt x="382900" y="784751"/>
                </a:lnTo>
                <a:lnTo>
                  <a:pt x="334062" y="777001"/>
                </a:lnTo>
                <a:lnTo>
                  <a:pt x="287263" y="764446"/>
                </a:lnTo>
                <a:lnTo>
                  <a:pt x="242827" y="747382"/>
                </a:lnTo>
                <a:lnTo>
                  <a:pt x="201080" y="726103"/>
                </a:lnTo>
                <a:lnTo>
                  <a:pt x="162346" y="700905"/>
                </a:lnTo>
                <a:lnTo>
                  <a:pt x="126952" y="672083"/>
                </a:lnTo>
                <a:lnTo>
                  <a:pt x="95222" y="639934"/>
                </a:lnTo>
                <a:lnTo>
                  <a:pt x="67481" y="604753"/>
                </a:lnTo>
                <a:lnTo>
                  <a:pt x="44055" y="566834"/>
                </a:lnTo>
                <a:lnTo>
                  <a:pt x="25268" y="526474"/>
                </a:lnTo>
                <a:lnTo>
                  <a:pt x="11447" y="483968"/>
                </a:lnTo>
                <a:lnTo>
                  <a:pt x="2916" y="439611"/>
                </a:lnTo>
                <a:lnTo>
                  <a:pt x="0" y="393700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554472" y="3024886"/>
            <a:ext cx="579120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1">
              <a:spcBef>
                <a:spcPts val="105"/>
              </a:spcBef>
            </a:pPr>
            <a:r>
              <a:rPr sz="1400" spc="-10" dirty="0">
                <a:latin typeface="Arial"/>
                <a:cs typeface="Arial"/>
              </a:rPr>
              <a:t>T</a:t>
            </a:r>
            <a:r>
              <a:rPr sz="1400" dirty="0">
                <a:latin typeface="Arial"/>
                <a:cs typeface="Arial"/>
              </a:rPr>
              <a:t>he</a:t>
            </a:r>
            <a:r>
              <a:rPr sz="1400" spc="-10" dirty="0">
                <a:latin typeface="Arial"/>
                <a:cs typeface="Arial"/>
              </a:rPr>
              <a:t>m</a:t>
            </a:r>
            <a:r>
              <a:rPr sz="1400" dirty="0">
                <a:latin typeface="Arial"/>
                <a:cs typeface="Arial"/>
              </a:rPr>
              <a:t>a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940458" y="629122"/>
            <a:ext cx="8330565" cy="399981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1">
              <a:spcBef>
                <a:spcPts val="95"/>
              </a:spcBef>
            </a:pPr>
            <a:r>
              <a:rPr sz="2800" spc="-5" dirty="0"/>
              <a:t>Inklusionsdidaktische </a:t>
            </a:r>
            <a:r>
              <a:rPr sz="2800" spc="-5" dirty="0" err="1"/>
              <a:t>Netze</a:t>
            </a:r>
            <a:r>
              <a:rPr sz="2800" spc="-5" dirty="0"/>
              <a:t> </a:t>
            </a:r>
            <a:endParaRPr sz="2800" dirty="0"/>
          </a:p>
        </p:txBody>
      </p:sp>
    </p:spTree>
    <p:extLst>
      <p:ext uri="{BB962C8B-B14F-4D97-AF65-F5344CB8AC3E}">
        <p14:creationId xmlns:p14="http://schemas.microsoft.com/office/powerpoint/2010/main" val="352700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969000" y="314326"/>
            <a:ext cx="0" cy="20955"/>
          </a:xfrm>
          <a:custGeom>
            <a:avLst/>
            <a:gdLst/>
            <a:ahLst/>
            <a:cxnLst/>
            <a:rect l="l" t="t" r="r" b="b"/>
            <a:pathLst>
              <a:path h="20954">
                <a:moveTo>
                  <a:pt x="0" y="2070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295776" y="1628776"/>
            <a:ext cx="3240405" cy="3095625"/>
          </a:xfrm>
          <a:custGeom>
            <a:avLst/>
            <a:gdLst/>
            <a:ahLst/>
            <a:cxnLst/>
            <a:rect l="l" t="t" r="r" b="b"/>
            <a:pathLst>
              <a:path w="3240404" h="3095625">
                <a:moveTo>
                  <a:pt x="2333498" y="0"/>
                </a:moveTo>
                <a:lnTo>
                  <a:pt x="906652" y="0"/>
                </a:lnTo>
                <a:lnTo>
                  <a:pt x="0" y="906652"/>
                </a:lnTo>
                <a:lnTo>
                  <a:pt x="0" y="2188972"/>
                </a:lnTo>
                <a:lnTo>
                  <a:pt x="906652" y="3095625"/>
                </a:lnTo>
                <a:lnTo>
                  <a:pt x="2333498" y="3095625"/>
                </a:lnTo>
                <a:lnTo>
                  <a:pt x="3240151" y="2188972"/>
                </a:lnTo>
                <a:lnTo>
                  <a:pt x="3240151" y="906652"/>
                </a:lnTo>
                <a:lnTo>
                  <a:pt x="2333498" y="0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295776" y="1628776"/>
            <a:ext cx="3240405" cy="3095625"/>
          </a:xfrm>
          <a:custGeom>
            <a:avLst/>
            <a:gdLst/>
            <a:ahLst/>
            <a:cxnLst/>
            <a:rect l="l" t="t" r="r" b="b"/>
            <a:pathLst>
              <a:path w="3240404" h="3095625">
                <a:moveTo>
                  <a:pt x="0" y="906652"/>
                </a:moveTo>
                <a:lnTo>
                  <a:pt x="906652" y="0"/>
                </a:lnTo>
                <a:lnTo>
                  <a:pt x="2333498" y="0"/>
                </a:lnTo>
                <a:lnTo>
                  <a:pt x="3240151" y="906652"/>
                </a:lnTo>
                <a:lnTo>
                  <a:pt x="3240151" y="2188972"/>
                </a:lnTo>
                <a:lnTo>
                  <a:pt x="2333498" y="3095625"/>
                </a:lnTo>
                <a:lnTo>
                  <a:pt x="906652" y="3095625"/>
                </a:lnTo>
                <a:lnTo>
                  <a:pt x="0" y="2188972"/>
                </a:lnTo>
                <a:lnTo>
                  <a:pt x="0" y="906652"/>
                </a:lnTo>
                <a:close/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203317" y="2088008"/>
            <a:ext cx="145986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1"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Lernbereiche</a:t>
            </a:r>
            <a:endParaRPr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800600" y="2060576"/>
            <a:ext cx="2232025" cy="2232025"/>
          </a:xfrm>
          <a:custGeom>
            <a:avLst/>
            <a:gdLst/>
            <a:ahLst/>
            <a:cxnLst/>
            <a:rect l="l" t="t" r="r" b="b"/>
            <a:pathLst>
              <a:path w="2232025" h="2232025">
                <a:moveTo>
                  <a:pt x="0" y="0"/>
                </a:moveTo>
                <a:lnTo>
                  <a:pt x="2232025" y="22320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727575" y="2060576"/>
            <a:ext cx="2305050" cy="2160905"/>
          </a:xfrm>
          <a:custGeom>
            <a:avLst/>
            <a:gdLst/>
            <a:ahLst/>
            <a:cxnLst/>
            <a:rect l="l" t="t" r="r" b="b"/>
            <a:pathLst>
              <a:path w="2305050" h="2160904">
                <a:moveTo>
                  <a:pt x="0" y="2160651"/>
                </a:moveTo>
                <a:lnTo>
                  <a:pt x="230505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880100" y="1628776"/>
            <a:ext cx="0" cy="3095625"/>
          </a:xfrm>
          <a:custGeom>
            <a:avLst/>
            <a:gdLst/>
            <a:ahLst/>
            <a:cxnLst/>
            <a:rect l="l" t="t" r="r" b="b"/>
            <a:pathLst>
              <a:path h="3095625">
                <a:moveTo>
                  <a:pt x="0" y="0"/>
                </a:moveTo>
                <a:lnTo>
                  <a:pt x="0" y="30956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295776" y="3213100"/>
            <a:ext cx="3240405" cy="0"/>
          </a:xfrm>
          <a:custGeom>
            <a:avLst/>
            <a:gdLst/>
            <a:ahLst/>
            <a:cxnLst/>
            <a:rect l="l" t="t" r="r" b="b"/>
            <a:pathLst>
              <a:path w="3240404">
                <a:moveTo>
                  <a:pt x="0" y="0"/>
                </a:moveTo>
                <a:lnTo>
                  <a:pt x="3240151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48300" y="2781301"/>
            <a:ext cx="866775" cy="787400"/>
          </a:xfrm>
          <a:custGeom>
            <a:avLst/>
            <a:gdLst/>
            <a:ahLst/>
            <a:cxnLst/>
            <a:rect l="l" t="t" r="r" b="b"/>
            <a:pathLst>
              <a:path w="866775" h="787400">
                <a:moveTo>
                  <a:pt x="433450" y="0"/>
                </a:moveTo>
                <a:lnTo>
                  <a:pt x="382900" y="2648"/>
                </a:lnTo>
                <a:lnTo>
                  <a:pt x="334062" y="10398"/>
                </a:lnTo>
                <a:lnTo>
                  <a:pt x="287263" y="22953"/>
                </a:lnTo>
                <a:lnTo>
                  <a:pt x="242827" y="40017"/>
                </a:lnTo>
                <a:lnTo>
                  <a:pt x="201080" y="61296"/>
                </a:lnTo>
                <a:lnTo>
                  <a:pt x="162346" y="86494"/>
                </a:lnTo>
                <a:lnTo>
                  <a:pt x="126952" y="115316"/>
                </a:lnTo>
                <a:lnTo>
                  <a:pt x="95222" y="147465"/>
                </a:lnTo>
                <a:lnTo>
                  <a:pt x="67481" y="182646"/>
                </a:lnTo>
                <a:lnTo>
                  <a:pt x="44055" y="220565"/>
                </a:lnTo>
                <a:lnTo>
                  <a:pt x="25268" y="260925"/>
                </a:lnTo>
                <a:lnTo>
                  <a:pt x="11447" y="303431"/>
                </a:lnTo>
                <a:lnTo>
                  <a:pt x="2916" y="347788"/>
                </a:lnTo>
                <a:lnTo>
                  <a:pt x="0" y="393700"/>
                </a:lnTo>
                <a:lnTo>
                  <a:pt x="2916" y="439611"/>
                </a:lnTo>
                <a:lnTo>
                  <a:pt x="11447" y="483968"/>
                </a:lnTo>
                <a:lnTo>
                  <a:pt x="25268" y="526474"/>
                </a:lnTo>
                <a:lnTo>
                  <a:pt x="44055" y="566834"/>
                </a:lnTo>
                <a:lnTo>
                  <a:pt x="67481" y="604753"/>
                </a:lnTo>
                <a:lnTo>
                  <a:pt x="95222" y="639934"/>
                </a:lnTo>
                <a:lnTo>
                  <a:pt x="126952" y="672083"/>
                </a:lnTo>
                <a:lnTo>
                  <a:pt x="162346" y="700905"/>
                </a:lnTo>
                <a:lnTo>
                  <a:pt x="201080" y="726103"/>
                </a:lnTo>
                <a:lnTo>
                  <a:pt x="242827" y="747382"/>
                </a:lnTo>
                <a:lnTo>
                  <a:pt x="287263" y="764446"/>
                </a:lnTo>
                <a:lnTo>
                  <a:pt x="334062" y="777001"/>
                </a:lnTo>
                <a:lnTo>
                  <a:pt x="382900" y="784751"/>
                </a:lnTo>
                <a:lnTo>
                  <a:pt x="433450" y="787400"/>
                </a:lnTo>
                <a:lnTo>
                  <a:pt x="483976" y="784751"/>
                </a:lnTo>
                <a:lnTo>
                  <a:pt x="532792" y="777001"/>
                </a:lnTo>
                <a:lnTo>
                  <a:pt x="579573" y="764446"/>
                </a:lnTo>
                <a:lnTo>
                  <a:pt x="623993" y="747382"/>
                </a:lnTo>
                <a:lnTo>
                  <a:pt x="665728" y="726103"/>
                </a:lnTo>
                <a:lnTo>
                  <a:pt x="704451" y="700905"/>
                </a:lnTo>
                <a:lnTo>
                  <a:pt x="739838" y="672083"/>
                </a:lnTo>
                <a:lnTo>
                  <a:pt x="771562" y="639934"/>
                </a:lnTo>
                <a:lnTo>
                  <a:pt x="799299" y="604753"/>
                </a:lnTo>
                <a:lnTo>
                  <a:pt x="822722" y="566834"/>
                </a:lnTo>
                <a:lnTo>
                  <a:pt x="841507" y="526474"/>
                </a:lnTo>
                <a:lnTo>
                  <a:pt x="855327" y="483968"/>
                </a:lnTo>
                <a:lnTo>
                  <a:pt x="863858" y="439611"/>
                </a:lnTo>
                <a:lnTo>
                  <a:pt x="866775" y="393700"/>
                </a:lnTo>
                <a:lnTo>
                  <a:pt x="863858" y="347788"/>
                </a:lnTo>
                <a:lnTo>
                  <a:pt x="855327" y="303431"/>
                </a:lnTo>
                <a:lnTo>
                  <a:pt x="841507" y="260925"/>
                </a:lnTo>
                <a:lnTo>
                  <a:pt x="822722" y="220565"/>
                </a:lnTo>
                <a:lnTo>
                  <a:pt x="799299" y="182646"/>
                </a:lnTo>
                <a:lnTo>
                  <a:pt x="771562" y="147465"/>
                </a:lnTo>
                <a:lnTo>
                  <a:pt x="739838" y="115316"/>
                </a:lnTo>
                <a:lnTo>
                  <a:pt x="704451" y="86494"/>
                </a:lnTo>
                <a:lnTo>
                  <a:pt x="665728" y="61296"/>
                </a:lnTo>
                <a:lnTo>
                  <a:pt x="623993" y="40017"/>
                </a:lnTo>
                <a:lnTo>
                  <a:pt x="579573" y="22953"/>
                </a:lnTo>
                <a:lnTo>
                  <a:pt x="532792" y="10398"/>
                </a:lnTo>
                <a:lnTo>
                  <a:pt x="483976" y="2648"/>
                </a:lnTo>
                <a:lnTo>
                  <a:pt x="433450" y="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448300" y="2781301"/>
            <a:ext cx="866775" cy="787400"/>
          </a:xfrm>
          <a:custGeom>
            <a:avLst/>
            <a:gdLst/>
            <a:ahLst/>
            <a:cxnLst/>
            <a:rect l="l" t="t" r="r" b="b"/>
            <a:pathLst>
              <a:path w="866775" h="787400">
                <a:moveTo>
                  <a:pt x="0" y="393700"/>
                </a:moveTo>
                <a:lnTo>
                  <a:pt x="2916" y="347788"/>
                </a:lnTo>
                <a:lnTo>
                  <a:pt x="11447" y="303431"/>
                </a:lnTo>
                <a:lnTo>
                  <a:pt x="25268" y="260925"/>
                </a:lnTo>
                <a:lnTo>
                  <a:pt x="44055" y="220565"/>
                </a:lnTo>
                <a:lnTo>
                  <a:pt x="67481" y="182646"/>
                </a:lnTo>
                <a:lnTo>
                  <a:pt x="95222" y="147465"/>
                </a:lnTo>
                <a:lnTo>
                  <a:pt x="126952" y="115316"/>
                </a:lnTo>
                <a:lnTo>
                  <a:pt x="162346" y="86494"/>
                </a:lnTo>
                <a:lnTo>
                  <a:pt x="201080" y="61296"/>
                </a:lnTo>
                <a:lnTo>
                  <a:pt x="242827" y="40017"/>
                </a:lnTo>
                <a:lnTo>
                  <a:pt x="287263" y="22953"/>
                </a:lnTo>
                <a:lnTo>
                  <a:pt x="334062" y="10398"/>
                </a:lnTo>
                <a:lnTo>
                  <a:pt x="382900" y="2648"/>
                </a:lnTo>
                <a:lnTo>
                  <a:pt x="433450" y="0"/>
                </a:lnTo>
                <a:lnTo>
                  <a:pt x="483976" y="2648"/>
                </a:lnTo>
                <a:lnTo>
                  <a:pt x="532792" y="10398"/>
                </a:lnTo>
                <a:lnTo>
                  <a:pt x="579573" y="22953"/>
                </a:lnTo>
                <a:lnTo>
                  <a:pt x="623993" y="40017"/>
                </a:lnTo>
                <a:lnTo>
                  <a:pt x="665728" y="61296"/>
                </a:lnTo>
                <a:lnTo>
                  <a:pt x="704451" y="86494"/>
                </a:lnTo>
                <a:lnTo>
                  <a:pt x="739838" y="115316"/>
                </a:lnTo>
                <a:lnTo>
                  <a:pt x="771562" y="147465"/>
                </a:lnTo>
                <a:lnTo>
                  <a:pt x="799299" y="182646"/>
                </a:lnTo>
                <a:lnTo>
                  <a:pt x="822722" y="220565"/>
                </a:lnTo>
                <a:lnTo>
                  <a:pt x="841507" y="260925"/>
                </a:lnTo>
                <a:lnTo>
                  <a:pt x="855327" y="303431"/>
                </a:lnTo>
                <a:lnTo>
                  <a:pt x="863858" y="347788"/>
                </a:lnTo>
                <a:lnTo>
                  <a:pt x="866775" y="393700"/>
                </a:lnTo>
                <a:lnTo>
                  <a:pt x="863858" y="439611"/>
                </a:lnTo>
                <a:lnTo>
                  <a:pt x="855327" y="483968"/>
                </a:lnTo>
                <a:lnTo>
                  <a:pt x="841507" y="526474"/>
                </a:lnTo>
                <a:lnTo>
                  <a:pt x="822722" y="566834"/>
                </a:lnTo>
                <a:lnTo>
                  <a:pt x="799299" y="604753"/>
                </a:lnTo>
                <a:lnTo>
                  <a:pt x="771562" y="639934"/>
                </a:lnTo>
                <a:lnTo>
                  <a:pt x="739838" y="672083"/>
                </a:lnTo>
                <a:lnTo>
                  <a:pt x="704451" y="700905"/>
                </a:lnTo>
                <a:lnTo>
                  <a:pt x="665728" y="726103"/>
                </a:lnTo>
                <a:lnTo>
                  <a:pt x="623993" y="747382"/>
                </a:lnTo>
                <a:lnTo>
                  <a:pt x="579573" y="764446"/>
                </a:lnTo>
                <a:lnTo>
                  <a:pt x="532792" y="777001"/>
                </a:lnTo>
                <a:lnTo>
                  <a:pt x="483976" y="784751"/>
                </a:lnTo>
                <a:lnTo>
                  <a:pt x="433450" y="787400"/>
                </a:lnTo>
                <a:lnTo>
                  <a:pt x="382900" y="784751"/>
                </a:lnTo>
                <a:lnTo>
                  <a:pt x="334062" y="777001"/>
                </a:lnTo>
                <a:lnTo>
                  <a:pt x="287263" y="764446"/>
                </a:lnTo>
                <a:lnTo>
                  <a:pt x="242827" y="747382"/>
                </a:lnTo>
                <a:lnTo>
                  <a:pt x="201080" y="726103"/>
                </a:lnTo>
                <a:lnTo>
                  <a:pt x="162346" y="700905"/>
                </a:lnTo>
                <a:lnTo>
                  <a:pt x="126952" y="672083"/>
                </a:lnTo>
                <a:lnTo>
                  <a:pt x="95222" y="639934"/>
                </a:lnTo>
                <a:lnTo>
                  <a:pt x="67481" y="604753"/>
                </a:lnTo>
                <a:lnTo>
                  <a:pt x="44055" y="566834"/>
                </a:lnTo>
                <a:lnTo>
                  <a:pt x="25268" y="526474"/>
                </a:lnTo>
                <a:lnTo>
                  <a:pt x="11447" y="483968"/>
                </a:lnTo>
                <a:lnTo>
                  <a:pt x="2916" y="439611"/>
                </a:lnTo>
                <a:lnTo>
                  <a:pt x="0" y="393700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554472" y="3024886"/>
            <a:ext cx="579120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1">
              <a:spcBef>
                <a:spcPts val="105"/>
              </a:spcBef>
            </a:pPr>
            <a:r>
              <a:rPr sz="1400" spc="-10" dirty="0">
                <a:latin typeface="Arial"/>
                <a:cs typeface="Arial"/>
              </a:rPr>
              <a:t>T</a:t>
            </a:r>
            <a:r>
              <a:rPr sz="1400" dirty="0">
                <a:latin typeface="Arial"/>
                <a:cs typeface="Arial"/>
              </a:rPr>
              <a:t>he</a:t>
            </a:r>
            <a:r>
              <a:rPr sz="1400" spc="-10" dirty="0">
                <a:latin typeface="Arial"/>
                <a:cs typeface="Arial"/>
              </a:rPr>
              <a:t>m</a:t>
            </a:r>
            <a:r>
              <a:rPr sz="1400" dirty="0">
                <a:latin typeface="Arial"/>
                <a:cs typeface="Arial"/>
              </a:rPr>
              <a:t>a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853590" y="6553302"/>
            <a:ext cx="437515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1"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Abb. 2: </a:t>
            </a:r>
            <a:r>
              <a:rPr sz="1400" spc="-5" dirty="0">
                <a:latin typeface="Arial"/>
                <a:cs typeface="Arial"/>
              </a:rPr>
              <a:t>Inklusive Lernwege </a:t>
            </a:r>
            <a:r>
              <a:rPr sz="1400" dirty="0">
                <a:latin typeface="Arial"/>
                <a:cs typeface="Arial"/>
              </a:rPr>
              <a:t>im gemeinsamen</a:t>
            </a:r>
            <a:r>
              <a:rPr sz="1400" spc="-1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Unterricht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1940458" y="483072"/>
            <a:ext cx="8330565" cy="399981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1">
              <a:spcBef>
                <a:spcPts val="95"/>
              </a:spcBef>
            </a:pPr>
            <a:r>
              <a:rPr sz="2800" spc="-5" dirty="0"/>
              <a:t>Inklusionsdidaktische </a:t>
            </a:r>
            <a:r>
              <a:rPr sz="2800" spc="-5" dirty="0" err="1"/>
              <a:t>Netze</a:t>
            </a:r>
            <a:r>
              <a:rPr sz="2800" spc="-5" dirty="0"/>
              <a:t> </a:t>
            </a:r>
            <a:endParaRPr sz="2800" dirty="0"/>
          </a:p>
        </p:txBody>
      </p:sp>
    </p:spTree>
    <p:extLst>
      <p:ext uri="{BB962C8B-B14F-4D97-AF65-F5344CB8AC3E}">
        <p14:creationId xmlns:p14="http://schemas.microsoft.com/office/powerpoint/2010/main" val="477438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81325" y="973900"/>
            <a:ext cx="5973826" cy="58721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295776" y="2293112"/>
            <a:ext cx="3240405" cy="3095625"/>
          </a:xfrm>
          <a:custGeom>
            <a:avLst/>
            <a:gdLst/>
            <a:ahLst/>
            <a:cxnLst/>
            <a:rect l="l" t="t" r="r" b="b"/>
            <a:pathLst>
              <a:path w="3240404" h="3095625">
                <a:moveTo>
                  <a:pt x="2333498" y="0"/>
                </a:moveTo>
                <a:lnTo>
                  <a:pt x="906652" y="0"/>
                </a:lnTo>
                <a:lnTo>
                  <a:pt x="0" y="906652"/>
                </a:lnTo>
                <a:lnTo>
                  <a:pt x="0" y="2188972"/>
                </a:lnTo>
                <a:lnTo>
                  <a:pt x="906652" y="3095625"/>
                </a:lnTo>
                <a:lnTo>
                  <a:pt x="2333498" y="3095625"/>
                </a:lnTo>
                <a:lnTo>
                  <a:pt x="3240151" y="2188972"/>
                </a:lnTo>
                <a:lnTo>
                  <a:pt x="3240151" y="906652"/>
                </a:lnTo>
                <a:lnTo>
                  <a:pt x="2333498" y="0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295776" y="2293112"/>
            <a:ext cx="3240405" cy="3095625"/>
          </a:xfrm>
          <a:custGeom>
            <a:avLst/>
            <a:gdLst/>
            <a:ahLst/>
            <a:cxnLst/>
            <a:rect l="l" t="t" r="r" b="b"/>
            <a:pathLst>
              <a:path w="3240404" h="3095625">
                <a:moveTo>
                  <a:pt x="0" y="906652"/>
                </a:moveTo>
                <a:lnTo>
                  <a:pt x="906652" y="0"/>
                </a:lnTo>
                <a:lnTo>
                  <a:pt x="2333498" y="0"/>
                </a:lnTo>
                <a:lnTo>
                  <a:pt x="3240151" y="906652"/>
                </a:lnTo>
                <a:lnTo>
                  <a:pt x="3240151" y="2188972"/>
                </a:lnTo>
                <a:lnTo>
                  <a:pt x="2333498" y="3095625"/>
                </a:lnTo>
                <a:lnTo>
                  <a:pt x="906652" y="3095625"/>
                </a:lnTo>
                <a:lnTo>
                  <a:pt x="0" y="2188972"/>
                </a:lnTo>
                <a:lnTo>
                  <a:pt x="0" y="906652"/>
                </a:lnTo>
                <a:close/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249927" y="2752472"/>
            <a:ext cx="133286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1"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Lernbereich</a:t>
            </a:r>
            <a:endParaRPr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49412" y="1518412"/>
            <a:ext cx="1871980" cy="594393"/>
          </a:xfrm>
          <a:prstGeom prst="rect">
            <a:avLst/>
          </a:prstGeom>
          <a:solidFill>
            <a:srgbClr val="FFFFD1"/>
          </a:solidFill>
          <a:ln w="9525">
            <a:solidFill>
              <a:srgbClr val="00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91442" marR="219079">
              <a:spcBef>
                <a:spcPts val="315"/>
              </a:spcBef>
            </a:pPr>
            <a:r>
              <a:rPr b="1" dirty="0">
                <a:latin typeface="Arial"/>
                <a:cs typeface="Arial"/>
              </a:rPr>
              <a:t>En</a:t>
            </a:r>
            <a:r>
              <a:rPr b="1" spc="-10" dirty="0">
                <a:latin typeface="Arial"/>
                <a:cs typeface="Arial"/>
              </a:rPr>
              <a:t>t</a:t>
            </a:r>
            <a:r>
              <a:rPr b="1" spc="35" dirty="0">
                <a:latin typeface="Arial"/>
                <a:cs typeface="Arial"/>
              </a:rPr>
              <a:t>w</a:t>
            </a:r>
            <a:r>
              <a:rPr b="1" spc="-5" dirty="0">
                <a:latin typeface="Arial"/>
                <a:cs typeface="Arial"/>
              </a:rPr>
              <a:t>ic</a:t>
            </a:r>
            <a:r>
              <a:rPr b="1" spc="-15" dirty="0">
                <a:latin typeface="Arial"/>
                <a:cs typeface="Arial"/>
              </a:rPr>
              <a:t>k</a:t>
            </a:r>
            <a:r>
              <a:rPr b="1" dirty="0">
                <a:latin typeface="Arial"/>
                <a:cs typeface="Arial"/>
              </a:rPr>
              <a:t>l</a:t>
            </a:r>
            <a:r>
              <a:rPr b="1" spc="5" dirty="0">
                <a:latin typeface="Arial"/>
                <a:cs typeface="Arial"/>
              </a:rPr>
              <a:t>u</a:t>
            </a:r>
            <a:r>
              <a:rPr b="1" dirty="0">
                <a:latin typeface="Arial"/>
                <a:cs typeface="Arial"/>
              </a:rPr>
              <a:t>ng</a:t>
            </a:r>
            <a:r>
              <a:rPr b="1" spc="-5" dirty="0">
                <a:latin typeface="Arial"/>
                <a:cs typeface="Arial"/>
              </a:rPr>
              <a:t>s</a:t>
            </a:r>
            <a:r>
              <a:rPr b="1" dirty="0">
                <a:latin typeface="Arial"/>
                <a:cs typeface="Arial"/>
              </a:rPr>
              <a:t>-  </a:t>
            </a:r>
            <a:r>
              <a:rPr b="1" spc="-5" dirty="0">
                <a:latin typeface="Arial"/>
                <a:cs typeface="Arial"/>
              </a:rPr>
              <a:t>bereiche</a:t>
            </a:r>
            <a:endParaRPr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521075" y="1843786"/>
            <a:ext cx="349250" cy="8255"/>
          </a:xfrm>
          <a:custGeom>
            <a:avLst/>
            <a:gdLst/>
            <a:ahLst/>
            <a:cxnLst/>
            <a:rect l="l" t="t" r="r" b="b"/>
            <a:pathLst>
              <a:path w="349250" h="8255">
                <a:moveTo>
                  <a:pt x="349250" y="800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800600" y="2724912"/>
            <a:ext cx="2232025" cy="2232025"/>
          </a:xfrm>
          <a:custGeom>
            <a:avLst/>
            <a:gdLst/>
            <a:ahLst/>
            <a:cxnLst/>
            <a:rect l="l" t="t" r="r" b="b"/>
            <a:pathLst>
              <a:path w="2232025" h="2232025">
                <a:moveTo>
                  <a:pt x="0" y="0"/>
                </a:moveTo>
                <a:lnTo>
                  <a:pt x="2232025" y="22320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727575" y="2724912"/>
            <a:ext cx="2305050" cy="2160905"/>
          </a:xfrm>
          <a:custGeom>
            <a:avLst/>
            <a:gdLst/>
            <a:ahLst/>
            <a:cxnLst/>
            <a:rect l="l" t="t" r="r" b="b"/>
            <a:pathLst>
              <a:path w="2305050" h="2160904">
                <a:moveTo>
                  <a:pt x="0" y="2160524"/>
                </a:moveTo>
                <a:lnTo>
                  <a:pt x="230505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880100" y="2293112"/>
            <a:ext cx="0" cy="3095625"/>
          </a:xfrm>
          <a:custGeom>
            <a:avLst/>
            <a:gdLst/>
            <a:ahLst/>
            <a:cxnLst/>
            <a:rect l="l" t="t" r="r" b="b"/>
            <a:pathLst>
              <a:path h="3095625">
                <a:moveTo>
                  <a:pt x="0" y="0"/>
                </a:moveTo>
                <a:lnTo>
                  <a:pt x="0" y="30956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295776" y="3877436"/>
            <a:ext cx="3240405" cy="0"/>
          </a:xfrm>
          <a:custGeom>
            <a:avLst/>
            <a:gdLst/>
            <a:ahLst/>
            <a:cxnLst/>
            <a:rect l="l" t="t" r="r" b="b"/>
            <a:pathLst>
              <a:path w="3240404">
                <a:moveTo>
                  <a:pt x="0" y="0"/>
                </a:moveTo>
                <a:lnTo>
                  <a:pt x="3240151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448300" y="3445637"/>
            <a:ext cx="866775" cy="787400"/>
          </a:xfrm>
          <a:custGeom>
            <a:avLst/>
            <a:gdLst/>
            <a:ahLst/>
            <a:cxnLst/>
            <a:rect l="l" t="t" r="r" b="b"/>
            <a:pathLst>
              <a:path w="866775" h="787400">
                <a:moveTo>
                  <a:pt x="433450" y="0"/>
                </a:moveTo>
                <a:lnTo>
                  <a:pt x="382900" y="2648"/>
                </a:lnTo>
                <a:lnTo>
                  <a:pt x="334062" y="10398"/>
                </a:lnTo>
                <a:lnTo>
                  <a:pt x="287263" y="22953"/>
                </a:lnTo>
                <a:lnTo>
                  <a:pt x="242827" y="40017"/>
                </a:lnTo>
                <a:lnTo>
                  <a:pt x="201080" y="61296"/>
                </a:lnTo>
                <a:lnTo>
                  <a:pt x="162346" y="86494"/>
                </a:lnTo>
                <a:lnTo>
                  <a:pt x="126952" y="115315"/>
                </a:lnTo>
                <a:lnTo>
                  <a:pt x="95222" y="147465"/>
                </a:lnTo>
                <a:lnTo>
                  <a:pt x="67481" y="182646"/>
                </a:lnTo>
                <a:lnTo>
                  <a:pt x="44055" y="220565"/>
                </a:lnTo>
                <a:lnTo>
                  <a:pt x="25268" y="260925"/>
                </a:lnTo>
                <a:lnTo>
                  <a:pt x="11447" y="303431"/>
                </a:lnTo>
                <a:lnTo>
                  <a:pt x="2916" y="347788"/>
                </a:lnTo>
                <a:lnTo>
                  <a:pt x="0" y="393700"/>
                </a:lnTo>
                <a:lnTo>
                  <a:pt x="2916" y="439611"/>
                </a:lnTo>
                <a:lnTo>
                  <a:pt x="11447" y="483968"/>
                </a:lnTo>
                <a:lnTo>
                  <a:pt x="25268" y="526474"/>
                </a:lnTo>
                <a:lnTo>
                  <a:pt x="44055" y="566834"/>
                </a:lnTo>
                <a:lnTo>
                  <a:pt x="67481" y="604753"/>
                </a:lnTo>
                <a:lnTo>
                  <a:pt x="95222" y="639934"/>
                </a:lnTo>
                <a:lnTo>
                  <a:pt x="126952" y="672084"/>
                </a:lnTo>
                <a:lnTo>
                  <a:pt x="162346" y="700905"/>
                </a:lnTo>
                <a:lnTo>
                  <a:pt x="201080" y="726103"/>
                </a:lnTo>
                <a:lnTo>
                  <a:pt x="242827" y="747382"/>
                </a:lnTo>
                <a:lnTo>
                  <a:pt x="287263" y="764446"/>
                </a:lnTo>
                <a:lnTo>
                  <a:pt x="334062" y="777001"/>
                </a:lnTo>
                <a:lnTo>
                  <a:pt x="382900" y="784751"/>
                </a:lnTo>
                <a:lnTo>
                  <a:pt x="433450" y="787400"/>
                </a:lnTo>
                <a:lnTo>
                  <a:pt x="483976" y="784751"/>
                </a:lnTo>
                <a:lnTo>
                  <a:pt x="532792" y="777001"/>
                </a:lnTo>
                <a:lnTo>
                  <a:pt x="579573" y="764446"/>
                </a:lnTo>
                <a:lnTo>
                  <a:pt x="623993" y="747382"/>
                </a:lnTo>
                <a:lnTo>
                  <a:pt x="665728" y="726103"/>
                </a:lnTo>
                <a:lnTo>
                  <a:pt x="704451" y="700905"/>
                </a:lnTo>
                <a:lnTo>
                  <a:pt x="739838" y="672084"/>
                </a:lnTo>
                <a:lnTo>
                  <a:pt x="771562" y="639934"/>
                </a:lnTo>
                <a:lnTo>
                  <a:pt x="799299" y="604753"/>
                </a:lnTo>
                <a:lnTo>
                  <a:pt x="822722" y="566834"/>
                </a:lnTo>
                <a:lnTo>
                  <a:pt x="841507" y="526474"/>
                </a:lnTo>
                <a:lnTo>
                  <a:pt x="855327" y="483968"/>
                </a:lnTo>
                <a:lnTo>
                  <a:pt x="863858" y="439611"/>
                </a:lnTo>
                <a:lnTo>
                  <a:pt x="866775" y="393700"/>
                </a:lnTo>
                <a:lnTo>
                  <a:pt x="863858" y="347788"/>
                </a:lnTo>
                <a:lnTo>
                  <a:pt x="855327" y="303431"/>
                </a:lnTo>
                <a:lnTo>
                  <a:pt x="841507" y="260925"/>
                </a:lnTo>
                <a:lnTo>
                  <a:pt x="822722" y="220565"/>
                </a:lnTo>
                <a:lnTo>
                  <a:pt x="799299" y="182646"/>
                </a:lnTo>
                <a:lnTo>
                  <a:pt x="771562" y="147465"/>
                </a:lnTo>
                <a:lnTo>
                  <a:pt x="739838" y="115315"/>
                </a:lnTo>
                <a:lnTo>
                  <a:pt x="704451" y="86494"/>
                </a:lnTo>
                <a:lnTo>
                  <a:pt x="665728" y="61296"/>
                </a:lnTo>
                <a:lnTo>
                  <a:pt x="623993" y="40017"/>
                </a:lnTo>
                <a:lnTo>
                  <a:pt x="579573" y="22953"/>
                </a:lnTo>
                <a:lnTo>
                  <a:pt x="532792" y="10398"/>
                </a:lnTo>
                <a:lnTo>
                  <a:pt x="483976" y="2648"/>
                </a:lnTo>
                <a:lnTo>
                  <a:pt x="433450" y="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448300" y="3445637"/>
            <a:ext cx="866775" cy="787400"/>
          </a:xfrm>
          <a:custGeom>
            <a:avLst/>
            <a:gdLst/>
            <a:ahLst/>
            <a:cxnLst/>
            <a:rect l="l" t="t" r="r" b="b"/>
            <a:pathLst>
              <a:path w="866775" h="787400">
                <a:moveTo>
                  <a:pt x="0" y="393700"/>
                </a:moveTo>
                <a:lnTo>
                  <a:pt x="2916" y="347788"/>
                </a:lnTo>
                <a:lnTo>
                  <a:pt x="11447" y="303431"/>
                </a:lnTo>
                <a:lnTo>
                  <a:pt x="25268" y="260925"/>
                </a:lnTo>
                <a:lnTo>
                  <a:pt x="44055" y="220565"/>
                </a:lnTo>
                <a:lnTo>
                  <a:pt x="67481" y="182646"/>
                </a:lnTo>
                <a:lnTo>
                  <a:pt x="95222" y="147465"/>
                </a:lnTo>
                <a:lnTo>
                  <a:pt x="126952" y="115315"/>
                </a:lnTo>
                <a:lnTo>
                  <a:pt x="162346" y="86494"/>
                </a:lnTo>
                <a:lnTo>
                  <a:pt x="201080" y="61296"/>
                </a:lnTo>
                <a:lnTo>
                  <a:pt x="242827" y="40017"/>
                </a:lnTo>
                <a:lnTo>
                  <a:pt x="287263" y="22953"/>
                </a:lnTo>
                <a:lnTo>
                  <a:pt x="334062" y="10398"/>
                </a:lnTo>
                <a:lnTo>
                  <a:pt x="382900" y="2648"/>
                </a:lnTo>
                <a:lnTo>
                  <a:pt x="433450" y="0"/>
                </a:lnTo>
                <a:lnTo>
                  <a:pt x="483976" y="2648"/>
                </a:lnTo>
                <a:lnTo>
                  <a:pt x="532792" y="10398"/>
                </a:lnTo>
                <a:lnTo>
                  <a:pt x="579573" y="22953"/>
                </a:lnTo>
                <a:lnTo>
                  <a:pt x="623993" y="40017"/>
                </a:lnTo>
                <a:lnTo>
                  <a:pt x="665728" y="61296"/>
                </a:lnTo>
                <a:lnTo>
                  <a:pt x="704451" y="86494"/>
                </a:lnTo>
                <a:lnTo>
                  <a:pt x="739838" y="115315"/>
                </a:lnTo>
                <a:lnTo>
                  <a:pt x="771562" y="147465"/>
                </a:lnTo>
                <a:lnTo>
                  <a:pt x="799299" y="182646"/>
                </a:lnTo>
                <a:lnTo>
                  <a:pt x="822722" y="220565"/>
                </a:lnTo>
                <a:lnTo>
                  <a:pt x="841507" y="260925"/>
                </a:lnTo>
                <a:lnTo>
                  <a:pt x="855327" y="303431"/>
                </a:lnTo>
                <a:lnTo>
                  <a:pt x="863858" y="347788"/>
                </a:lnTo>
                <a:lnTo>
                  <a:pt x="866775" y="393700"/>
                </a:lnTo>
                <a:lnTo>
                  <a:pt x="863858" y="439611"/>
                </a:lnTo>
                <a:lnTo>
                  <a:pt x="855327" y="483968"/>
                </a:lnTo>
                <a:lnTo>
                  <a:pt x="841507" y="526474"/>
                </a:lnTo>
                <a:lnTo>
                  <a:pt x="822722" y="566834"/>
                </a:lnTo>
                <a:lnTo>
                  <a:pt x="799299" y="604753"/>
                </a:lnTo>
                <a:lnTo>
                  <a:pt x="771562" y="639934"/>
                </a:lnTo>
                <a:lnTo>
                  <a:pt x="739838" y="672084"/>
                </a:lnTo>
                <a:lnTo>
                  <a:pt x="704451" y="700905"/>
                </a:lnTo>
                <a:lnTo>
                  <a:pt x="665728" y="726103"/>
                </a:lnTo>
                <a:lnTo>
                  <a:pt x="623993" y="747382"/>
                </a:lnTo>
                <a:lnTo>
                  <a:pt x="579573" y="764446"/>
                </a:lnTo>
                <a:lnTo>
                  <a:pt x="532792" y="777001"/>
                </a:lnTo>
                <a:lnTo>
                  <a:pt x="483976" y="784751"/>
                </a:lnTo>
                <a:lnTo>
                  <a:pt x="433450" y="787400"/>
                </a:lnTo>
                <a:lnTo>
                  <a:pt x="382900" y="784751"/>
                </a:lnTo>
                <a:lnTo>
                  <a:pt x="334062" y="777001"/>
                </a:lnTo>
                <a:lnTo>
                  <a:pt x="287263" y="764446"/>
                </a:lnTo>
                <a:lnTo>
                  <a:pt x="242827" y="747382"/>
                </a:lnTo>
                <a:lnTo>
                  <a:pt x="201080" y="726103"/>
                </a:lnTo>
                <a:lnTo>
                  <a:pt x="162346" y="700905"/>
                </a:lnTo>
                <a:lnTo>
                  <a:pt x="126952" y="672084"/>
                </a:lnTo>
                <a:lnTo>
                  <a:pt x="95222" y="639934"/>
                </a:lnTo>
                <a:lnTo>
                  <a:pt x="67481" y="604753"/>
                </a:lnTo>
                <a:lnTo>
                  <a:pt x="44055" y="566834"/>
                </a:lnTo>
                <a:lnTo>
                  <a:pt x="25268" y="526474"/>
                </a:lnTo>
                <a:lnTo>
                  <a:pt x="11447" y="483968"/>
                </a:lnTo>
                <a:lnTo>
                  <a:pt x="2916" y="439611"/>
                </a:lnTo>
                <a:lnTo>
                  <a:pt x="0" y="393700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5554472" y="3689350"/>
            <a:ext cx="57912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1">
              <a:spcBef>
                <a:spcPts val="100"/>
              </a:spcBef>
            </a:pPr>
            <a:r>
              <a:rPr sz="1400" spc="-10" dirty="0">
                <a:latin typeface="Arial"/>
                <a:cs typeface="Arial"/>
              </a:rPr>
              <a:t>T</a:t>
            </a:r>
            <a:r>
              <a:rPr sz="1400" dirty="0">
                <a:latin typeface="Arial"/>
                <a:cs typeface="Arial"/>
              </a:rPr>
              <a:t>he</a:t>
            </a:r>
            <a:r>
              <a:rPr sz="1400" spc="-10" dirty="0">
                <a:latin typeface="Arial"/>
                <a:cs typeface="Arial"/>
              </a:rPr>
              <a:t>m</a:t>
            </a:r>
            <a:r>
              <a:rPr sz="1400" dirty="0">
                <a:latin typeface="Arial"/>
                <a:cs typeface="Arial"/>
              </a:rPr>
              <a:t>a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761359" y="1888617"/>
            <a:ext cx="1142365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1" marR="5080" indent="-1270" algn="ctr">
              <a:spcBef>
                <a:spcPts val="100"/>
              </a:spcBef>
            </a:pPr>
            <a:r>
              <a:rPr spc="-5" dirty="0">
                <a:latin typeface="Arial"/>
                <a:cs typeface="Arial"/>
              </a:rPr>
              <a:t>Senso-  </a:t>
            </a:r>
            <a:r>
              <a:rPr dirty="0">
                <a:latin typeface="Arial"/>
                <a:cs typeface="Arial"/>
              </a:rPr>
              <a:t>m</a:t>
            </a:r>
            <a:r>
              <a:rPr spc="-10" dirty="0">
                <a:latin typeface="Arial"/>
                <a:cs typeface="Arial"/>
              </a:rPr>
              <a:t>o</a:t>
            </a:r>
            <a:r>
              <a:rPr dirty="0">
                <a:latin typeface="Arial"/>
                <a:cs typeface="Arial"/>
              </a:rPr>
              <a:t>tor</a:t>
            </a:r>
            <a:r>
              <a:rPr spc="-10" dirty="0">
                <a:latin typeface="Arial"/>
                <a:cs typeface="Arial"/>
              </a:rPr>
              <a:t>i</a:t>
            </a:r>
            <a:r>
              <a:rPr dirty="0">
                <a:latin typeface="Arial"/>
                <a:cs typeface="Arial"/>
              </a:rPr>
              <a:t>sc</a:t>
            </a:r>
            <a:r>
              <a:rPr spc="-10" dirty="0">
                <a:latin typeface="Arial"/>
                <a:cs typeface="Arial"/>
              </a:rPr>
              <a:t>h</a:t>
            </a:r>
            <a:r>
              <a:rPr dirty="0">
                <a:latin typeface="Arial"/>
                <a:cs typeface="Arial"/>
              </a:rPr>
              <a:t>e  </a:t>
            </a:r>
            <a:r>
              <a:rPr spc="-5" dirty="0">
                <a:latin typeface="Arial"/>
                <a:cs typeface="Arial"/>
              </a:rPr>
              <a:t>Aspekte</a:t>
            </a:r>
            <a:endParaRPr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921247" y="1960245"/>
            <a:ext cx="130619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831" marR="5080" indent="-24766">
              <a:spcBef>
                <a:spcPts val="100"/>
              </a:spcBef>
            </a:pPr>
            <a:r>
              <a:rPr spc="-5" dirty="0">
                <a:latin typeface="Arial"/>
                <a:cs typeface="Arial"/>
              </a:rPr>
              <a:t>K</a:t>
            </a:r>
            <a:r>
              <a:rPr spc="-15" dirty="0">
                <a:latin typeface="Arial"/>
                <a:cs typeface="Arial"/>
              </a:rPr>
              <a:t>o</a:t>
            </a:r>
            <a:r>
              <a:rPr spc="-5" dirty="0">
                <a:latin typeface="Arial"/>
                <a:cs typeface="Arial"/>
              </a:rPr>
              <a:t>mmu</a:t>
            </a:r>
            <a:r>
              <a:rPr spc="-15" dirty="0">
                <a:latin typeface="Arial"/>
                <a:cs typeface="Arial"/>
              </a:rPr>
              <a:t>n</a:t>
            </a:r>
            <a:r>
              <a:rPr spc="-5" dirty="0">
                <a:latin typeface="Arial"/>
                <a:cs typeface="Arial"/>
              </a:rPr>
              <a:t>ik</a:t>
            </a:r>
            <a:r>
              <a:rPr spc="-15" dirty="0">
                <a:latin typeface="Arial"/>
                <a:cs typeface="Arial"/>
              </a:rPr>
              <a:t>a</a:t>
            </a:r>
            <a:r>
              <a:rPr dirty="0">
                <a:latin typeface="Arial"/>
                <a:cs typeface="Arial"/>
              </a:rPr>
              <a:t>-  tive</a:t>
            </a:r>
            <a:r>
              <a:rPr spc="-150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Aspekte</a:t>
            </a:r>
            <a:endParaRPr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639050" y="4121277"/>
            <a:ext cx="116713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9548" marR="5080" indent="-157483">
              <a:spcBef>
                <a:spcPts val="100"/>
              </a:spcBef>
            </a:pPr>
            <a:r>
              <a:rPr spc="-5" dirty="0">
                <a:latin typeface="Arial"/>
                <a:cs typeface="Arial"/>
              </a:rPr>
              <a:t>Emoti</a:t>
            </a:r>
            <a:r>
              <a:rPr spc="-15" dirty="0">
                <a:latin typeface="Arial"/>
                <a:cs typeface="Arial"/>
              </a:rPr>
              <a:t>o</a:t>
            </a:r>
            <a:r>
              <a:rPr spc="-5" dirty="0">
                <a:latin typeface="Arial"/>
                <a:cs typeface="Arial"/>
              </a:rPr>
              <a:t>n</a:t>
            </a:r>
            <a:r>
              <a:rPr spc="-15" dirty="0">
                <a:latin typeface="Arial"/>
                <a:cs typeface="Arial"/>
              </a:rPr>
              <a:t>a</a:t>
            </a:r>
            <a:r>
              <a:rPr spc="-5" dirty="0">
                <a:latin typeface="Arial"/>
                <a:cs typeface="Arial"/>
              </a:rPr>
              <a:t>le  Aspekte</a:t>
            </a:r>
            <a:endParaRPr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563615" y="5705957"/>
            <a:ext cx="8509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1" marR="5080" indent="39371">
              <a:spcBef>
                <a:spcPts val="100"/>
              </a:spcBef>
            </a:pPr>
            <a:r>
              <a:rPr spc="-5" dirty="0">
                <a:latin typeface="Arial"/>
                <a:cs typeface="Arial"/>
              </a:rPr>
              <a:t>Soziale  As</a:t>
            </a:r>
            <a:r>
              <a:rPr spc="-15" dirty="0">
                <a:latin typeface="Arial"/>
                <a:cs typeface="Arial"/>
              </a:rPr>
              <a:t>p</a:t>
            </a:r>
            <a:r>
              <a:rPr spc="-5" dirty="0">
                <a:latin typeface="Arial"/>
                <a:cs typeface="Arial"/>
              </a:rPr>
              <a:t>ekte</a:t>
            </a:r>
            <a:endParaRPr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274822" y="4121277"/>
            <a:ext cx="96393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8581" marR="5080" indent="-56516">
              <a:spcBef>
                <a:spcPts val="100"/>
              </a:spcBef>
            </a:pPr>
            <a:r>
              <a:rPr spc="-5" dirty="0">
                <a:latin typeface="Arial"/>
                <a:cs typeface="Arial"/>
              </a:rPr>
              <a:t>K</a:t>
            </a:r>
            <a:r>
              <a:rPr spc="-15" dirty="0">
                <a:latin typeface="Arial"/>
                <a:cs typeface="Arial"/>
              </a:rPr>
              <a:t>o</a:t>
            </a:r>
            <a:r>
              <a:rPr spc="-5" dirty="0">
                <a:latin typeface="Arial"/>
                <a:cs typeface="Arial"/>
              </a:rPr>
              <a:t>g</a:t>
            </a:r>
            <a:r>
              <a:rPr spc="-15" dirty="0">
                <a:latin typeface="Arial"/>
                <a:cs typeface="Arial"/>
              </a:rPr>
              <a:t>n</a:t>
            </a:r>
            <a:r>
              <a:rPr spc="-5" dirty="0">
                <a:latin typeface="Arial"/>
                <a:cs typeface="Arial"/>
              </a:rPr>
              <a:t>itive  Aspekte</a:t>
            </a:r>
            <a:endParaRPr>
              <a:latin typeface="Arial"/>
              <a:cs typeface="Arial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xfrm>
            <a:off x="1907236" y="331053"/>
            <a:ext cx="8330565" cy="399981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1">
              <a:spcBef>
                <a:spcPts val="95"/>
              </a:spcBef>
            </a:pPr>
            <a:r>
              <a:rPr sz="2800" spc="-5" dirty="0"/>
              <a:t>Inklusionsdidaktische </a:t>
            </a:r>
            <a:r>
              <a:rPr sz="2800" spc="-5" dirty="0" err="1"/>
              <a:t>Netze</a:t>
            </a:r>
            <a:r>
              <a:rPr sz="2800" spc="-5" dirty="0"/>
              <a:t> </a:t>
            </a:r>
            <a:endParaRPr sz="2800" dirty="0"/>
          </a:p>
        </p:txBody>
      </p:sp>
    </p:spTree>
    <p:extLst>
      <p:ext uri="{BB962C8B-B14F-4D97-AF65-F5344CB8AC3E}">
        <p14:creationId xmlns:p14="http://schemas.microsoft.com/office/powerpoint/2010/main" val="1976330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94899" y="868562"/>
            <a:ext cx="5089525" cy="34689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38735" rIns="0" bIns="0" rtlCol="0">
            <a:spAutoFit/>
          </a:bodyPr>
          <a:lstStyle/>
          <a:p>
            <a:pPr marL="369577">
              <a:spcBef>
                <a:spcPts val="305"/>
              </a:spcBef>
            </a:pPr>
            <a:r>
              <a:rPr sz="2000" b="1" spc="-20" dirty="0">
                <a:solidFill>
                  <a:srgbClr val="333399"/>
                </a:solidFill>
                <a:latin typeface="Arial"/>
                <a:cs typeface="Arial"/>
              </a:rPr>
              <a:t>Wahl </a:t>
            </a:r>
            <a:r>
              <a:rPr sz="2000" b="1" dirty="0">
                <a:solidFill>
                  <a:srgbClr val="333399"/>
                </a:solidFill>
                <a:latin typeface="Arial"/>
                <a:cs typeface="Arial"/>
              </a:rPr>
              <a:t>eines Inhalts/Themas 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762116" y="1307720"/>
            <a:ext cx="677545" cy="399415"/>
          </a:xfrm>
          <a:custGeom>
            <a:avLst/>
            <a:gdLst/>
            <a:ahLst/>
            <a:cxnLst/>
            <a:rect l="l" t="t" r="r" b="b"/>
            <a:pathLst>
              <a:path w="677545" h="399414">
                <a:moveTo>
                  <a:pt x="395224" y="94614"/>
                </a:moveTo>
                <a:lnTo>
                  <a:pt x="346733" y="97192"/>
                </a:lnTo>
                <a:lnTo>
                  <a:pt x="299329" y="104792"/>
                </a:lnTo>
                <a:lnTo>
                  <a:pt x="253352" y="117218"/>
                </a:lnTo>
                <a:lnTo>
                  <a:pt x="209141" y="134275"/>
                </a:lnTo>
                <a:lnTo>
                  <a:pt x="167036" y="155765"/>
                </a:lnTo>
                <a:lnTo>
                  <a:pt x="127377" y="181492"/>
                </a:lnTo>
                <a:lnTo>
                  <a:pt x="90505" y="211258"/>
                </a:lnTo>
                <a:lnTo>
                  <a:pt x="56757" y="244869"/>
                </a:lnTo>
                <a:lnTo>
                  <a:pt x="26476" y="282126"/>
                </a:lnTo>
                <a:lnTo>
                  <a:pt x="0" y="322833"/>
                </a:lnTo>
                <a:lnTo>
                  <a:pt x="131699" y="398906"/>
                </a:lnTo>
                <a:lnTo>
                  <a:pt x="157706" y="360847"/>
                </a:lnTo>
                <a:lnTo>
                  <a:pt x="188697" y="327589"/>
                </a:lnTo>
                <a:lnTo>
                  <a:pt x="224008" y="299515"/>
                </a:lnTo>
                <a:lnTo>
                  <a:pt x="262979" y="277012"/>
                </a:lnTo>
                <a:lnTo>
                  <a:pt x="304946" y="260462"/>
                </a:lnTo>
                <a:lnTo>
                  <a:pt x="349248" y="250250"/>
                </a:lnTo>
                <a:lnTo>
                  <a:pt x="395224" y="246760"/>
                </a:lnTo>
                <a:lnTo>
                  <a:pt x="653294" y="246760"/>
                </a:lnTo>
                <a:lnTo>
                  <a:pt x="677291" y="232917"/>
                </a:lnTo>
                <a:lnTo>
                  <a:pt x="606518" y="110235"/>
                </a:lnTo>
                <a:lnTo>
                  <a:pt x="513334" y="110235"/>
                </a:lnTo>
                <a:lnTo>
                  <a:pt x="484252" y="103401"/>
                </a:lnTo>
                <a:lnTo>
                  <a:pt x="454802" y="98520"/>
                </a:lnTo>
                <a:lnTo>
                  <a:pt x="425090" y="95591"/>
                </a:lnTo>
                <a:lnTo>
                  <a:pt x="395224" y="94614"/>
                </a:lnTo>
                <a:close/>
              </a:path>
              <a:path w="677545" h="399414">
                <a:moveTo>
                  <a:pt x="653294" y="246760"/>
                </a:moveTo>
                <a:lnTo>
                  <a:pt x="395224" y="246760"/>
                </a:lnTo>
                <a:lnTo>
                  <a:pt x="415117" y="247405"/>
                </a:lnTo>
                <a:lnTo>
                  <a:pt x="434927" y="249348"/>
                </a:lnTo>
                <a:lnTo>
                  <a:pt x="454570" y="252601"/>
                </a:lnTo>
                <a:lnTo>
                  <a:pt x="473963" y="257175"/>
                </a:lnTo>
                <a:lnTo>
                  <a:pt x="444373" y="367283"/>
                </a:lnTo>
                <a:lnTo>
                  <a:pt x="653294" y="246760"/>
                </a:lnTo>
                <a:close/>
              </a:path>
              <a:path w="677545" h="399414">
                <a:moveTo>
                  <a:pt x="542925" y="0"/>
                </a:moveTo>
                <a:lnTo>
                  <a:pt x="513334" y="110235"/>
                </a:lnTo>
                <a:lnTo>
                  <a:pt x="606518" y="110235"/>
                </a:lnTo>
                <a:lnTo>
                  <a:pt x="542925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5762116" y="1307720"/>
            <a:ext cx="677545" cy="399415"/>
          </a:xfrm>
          <a:custGeom>
            <a:avLst/>
            <a:gdLst/>
            <a:ahLst/>
            <a:cxnLst/>
            <a:rect l="l" t="t" r="r" b="b"/>
            <a:pathLst>
              <a:path w="677545" h="399414">
                <a:moveTo>
                  <a:pt x="473963" y="257175"/>
                </a:moveTo>
                <a:lnTo>
                  <a:pt x="454570" y="252601"/>
                </a:lnTo>
                <a:lnTo>
                  <a:pt x="434927" y="249348"/>
                </a:lnTo>
                <a:lnTo>
                  <a:pt x="415117" y="247405"/>
                </a:lnTo>
                <a:lnTo>
                  <a:pt x="395224" y="246760"/>
                </a:lnTo>
                <a:lnTo>
                  <a:pt x="349248" y="250250"/>
                </a:lnTo>
                <a:lnTo>
                  <a:pt x="304946" y="260462"/>
                </a:lnTo>
                <a:lnTo>
                  <a:pt x="262979" y="277012"/>
                </a:lnTo>
                <a:lnTo>
                  <a:pt x="224008" y="299515"/>
                </a:lnTo>
                <a:lnTo>
                  <a:pt x="188697" y="327589"/>
                </a:lnTo>
                <a:lnTo>
                  <a:pt x="157706" y="360847"/>
                </a:lnTo>
                <a:lnTo>
                  <a:pt x="131699" y="398906"/>
                </a:lnTo>
                <a:lnTo>
                  <a:pt x="0" y="322833"/>
                </a:lnTo>
                <a:lnTo>
                  <a:pt x="26476" y="282126"/>
                </a:lnTo>
                <a:lnTo>
                  <a:pt x="56757" y="244869"/>
                </a:lnTo>
                <a:lnTo>
                  <a:pt x="90505" y="211258"/>
                </a:lnTo>
                <a:lnTo>
                  <a:pt x="127377" y="181492"/>
                </a:lnTo>
                <a:lnTo>
                  <a:pt x="167036" y="155765"/>
                </a:lnTo>
                <a:lnTo>
                  <a:pt x="209141" y="134275"/>
                </a:lnTo>
                <a:lnTo>
                  <a:pt x="253352" y="117218"/>
                </a:lnTo>
                <a:lnTo>
                  <a:pt x="299329" y="104792"/>
                </a:lnTo>
                <a:lnTo>
                  <a:pt x="346733" y="97192"/>
                </a:lnTo>
                <a:lnTo>
                  <a:pt x="395224" y="94614"/>
                </a:lnTo>
                <a:lnTo>
                  <a:pt x="425090" y="95591"/>
                </a:lnTo>
                <a:lnTo>
                  <a:pt x="454802" y="98520"/>
                </a:lnTo>
                <a:lnTo>
                  <a:pt x="484252" y="103401"/>
                </a:lnTo>
                <a:lnTo>
                  <a:pt x="513334" y="110235"/>
                </a:lnTo>
                <a:lnTo>
                  <a:pt x="542925" y="0"/>
                </a:lnTo>
                <a:lnTo>
                  <a:pt x="677291" y="232917"/>
                </a:lnTo>
                <a:lnTo>
                  <a:pt x="444373" y="367283"/>
                </a:lnTo>
                <a:lnTo>
                  <a:pt x="473963" y="25717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5875274" y="2184780"/>
            <a:ext cx="677545" cy="399415"/>
          </a:xfrm>
          <a:custGeom>
            <a:avLst/>
            <a:gdLst/>
            <a:ahLst/>
            <a:cxnLst/>
            <a:rect l="l" t="t" r="r" b="b"/>
            <a:pathLst>
              <a:path w="677545" h="399414">
                <a:moveTo>
                  <a:pt x="232917" y="31623"/>
                </a:moveTo>
                <a:lnTo>
                  <a:pt x="0" y="165989"/>
                </a:lnTo>
                <a:lnTo>
                  <a:pt x="134365" y="398907"/>
                </a:lnTo>
                <a:lnTo>
                  <a:pt x="163956" y="288671"/>
                </a:lnTo>
                <a:lnTo>
                  <a:pt x="398102" y="288671"/>
                </a:lnTo>
                <a:lnTo>
                  <a:pt x="468149" y="264631"/>
                </a:lnTo>
                <a:lnTo>
                  <a:pt x="510254" y="243141"/>
                </a:lnTo>
                <a:lnTo>
                  <a:pt x="549913" y="217414"/>
                </a:lnTo>
                <a:lnTo>
                  <a:pt x="586785" y="187648"/>
                </a:lnTo>
                <a:lnTo>
                  <a:pt x="620533" y="154037"/>
                </a:lnTo>
                <a:lnTo>
                  <a:pt x="622070" y="152146"/>
                </a:lnTo>
                <a:lnTo>
                  <a:pt x="282066" y="152146"/>
                </a:lnTo>
                <a:lnTo>
                  <a:pt x="262173" y="151501"/>
                </a:lnTo>
                <a:lnTo>
                  <a:pt x="242363" y="149558"/>
                </a:lnTo>
                <a:lnTo>
                  <a:pt x="222720" y="146305"/>
                </a:lnTo>
                <a:lnTo>
                  <a:pt x="203326" y="141732"/>
                </a:lnTo>
                <a:lnTo>
                  <a:pt x="232917" y="31623"/>
                </a:lnTo>
                <a:close/>
              </a:path>
              <a:path w="677545" h="399414">
                <a:moveTo>
                  <a:pt x="398102" y="288671"/>
                </a:moveTo>
                <a:lnTo>
                  <a:pt x="163956" y="288671"/>
                </a:lnTo>
                <a:lnTo>
                  <a:pt x="193038" y="295505"/>
                </a:lnTo>
                <a:lnTo>
                  <a:pt x="222488" y="300386"/>
                </a:lnTo>
                <a:lnTo>
                  <a:pt x="252200" y="303315"/>
                </a:lnTo>
                <a:lnTo>
                  <a:pt x="282066" y="304292"/>
                </a:lnTo>
                <a:lnTo>
                  <a:pt x="330557" y="301714"/>
                </a:lnTo>
                <a:lnTo>
                  <a:pt x="377961" y="294114"/>
                </a:lnTo>
                <a:lnTo>
                  <a:pt x="398102" y="288671"/>
                </a:lnTo>
                <a:close/>
              </a:path>
              <a:path w="677545" h="399414">
                <a:moveTo>
                  <a:pt x="545591" y="0"/>
                </a:moveTo>
                <a:lnTo>
                  <a:pt x="519584" y="38059"/>
                </a:lnTo>
                <a:lnTo>
                  <a:pt x="488593" y="71317"/>
                </a:lnTo>
                <a:lnTo>
                  <a:pt x="453282" y="99391"/>
                </a:lnTo>
                <a:lnTo>
                  <a:pt x="414311" y="121894"/>
                </a:lnTo>
                <a:lnTo>
                  <a:pt x="372344" y="138444"/>
                </a:lnTo>
                <a:lnTo>
                  <a:pt x="328042" y="148656"/>
                </a:lnTo>
                <a:lnTo>
                  <a:pt x="282066" y="152146"/>
                </a:lnTo>
                <a:lnTo>
                  <a:pt x="622070" y="152146"/>
                </a:lnTo>
                <a:lnTo>
                  <a:pt x="650814" y="116780"/>
                </a:lnTo>
                <a:lnTo>
                  <a:pt x="677290" y="76073"/>
                </a:lnTo>
                <a:lnTo>
                  <a:pt x="545591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5875274" y="2184780"/>
            <a:ext cx="677545" cy="399415"/>
          </a:xfrm>
          <a:custGeom>
            <a:avLst/>
            <a:gdLst/>
            <a:ahLst/>
            <a:cxnLst/>
            <a:rect l="l" t="t" r="r" b="b"/>
            <a:pathLst>
              <a:path w="677545" h="399414">
                <a:moveTo>
                  <a:pt x="203326" y="141732"/>
                </a:moveTo>
                <a:lnTo>
                  <a:pt x="222720" y="146305"/>
                </a:lnTo>
                <a:lnTo>
                  <a:pt x="242363" y="149558"/>
                </a:lnTo>
                <a:lnTo>
                  <a:pt x="262173" y="151501"/>
                </a:lnTo>
                <a:lnTo>
                  <a:pt x="282066" y="152146"/>
                </a:lnTo>
                <a:lnTo>
                  <a:pt x="328042" y="148656"/>
                </a:lnTo>
                <a:lnTo>
                  <a:pt x="372344" y="138444"/>
                </a:lnTo>
                <a:lnTo>
                  <a:pt x="414311" y="121894"/>
                </a:lnTo>
                <a:lnTo>
                  <a:pt x="453282" y="99391"/>
                </a:lnTo>
                <a:lnTo>
                  <a:pt x="488593" y="71317"/>
                </a:lnTo>
                <a:lnTo>
                  <a:pt x="519584" y="38059"/>
                </a:lnTo>
                <a:lnTo>
                  <a:pt x="545591" y="0"/>
                </a:lnTo>
                <a:lnTo>
                  <a:pt x="677290" y="76073"/>
                </a:lnTo>
                <a:lnTo>
                  <a:pt x="650814" y="116780"/>
                </a:lnTo>
                <a:lnTo>
                  <a:pt x="620533" y="154037"/>
                </a:lnTo>
                <a:lnTo>
                  <a:pt x="586785" y="187648"/>
                </a:lnTo>
                <a:lnTo>
                  <a:pt x="549913" y="217414"/>
                </a:lnTo>
                <a:lnTo>
                  <a:pt x="510254" y="243141"/>
                </a:lnTo>
                <a:lnTo>
                  <a:pt x="468149" y="264631"/>
                </a:lnTo>
                <a:lnTo>
                  <a:pt x="423938" y="281688"/>
                </a:lnTo>
                <a:lnTo>
                  <a:pt x="377961" y="294114"/>
                </a:lnTo>
                <a:lnTo>
                  <a:pt x="330557" y="301714"/>
                </a:lnTo>
                <a:lnTo>
                  <a:pt x="282066" y="304292"/>
                </a:lnTo>
                <a:lnTo>
                  <a:pt x="252200" y="303315"/>
                </a:lnTo>
                <a:lnTo>
                  <a:pt x="222488" y="300386"/>
                </a:lnTo>
                <a:lnTo>
                  <a:pt x="193038" y="295505"/>
                </a:lnTo>
                <a:lnTo>
                  <a:pt x="163956" y="288671"/>
                </a:lnTo>
                <a:lnTo>
                  <a:pt x="134365" y="398907"/>
                </a:lnTo>
                <a:lnTo>
                  <a:pt x="0" y="165989"/>
                </a:lnTo>
                <a:lnTo>
                  <a:pt x="232917" y="31623"/>
                </a:lnTo>
                <a:lnTo>
                  <a:pt x="203326" y="141732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 txBox="1"/>
          <p:nvPr/>
        </p:nvSpPr>
        <p:spPr>
          <a:xfrm>
            <a:off x="6961886" y="1707135"/>
            <a:ext cx="3167380" cy="654666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38735" rIns="0" bIns="0" rtlCol="0">
            <a:spAutoFit/>
          </a:bodyPr>
          <a:lstStyle/>
          <a:p>
            <a:pPr marL="3175" algn="ctr">
              <a:spcBef>
                <a:spcPts val="305"/>
              </a:spcBef>
            </a:pPr>
            <a:r>
              <a:rPr sz="2000" b="1" dirty="0">
                <a:solidFill>
                  <a:srgbClr val="333399"/>
                </a:solidFill>
                <a:latin typeface="Arial"/>
                <a:cs typeface="Arial"/>
              </a:rPr>
              <a:t>Inhaltliches</a:t>
            </a:r>
            <a:r>
              <a:rPr sz="2000" b="1" spc="-5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333399"/>
                </a:solidFill>
                <a:latin typeface="Arial"/>
                <a:cs typeface="Arial"/>
              </a:rPr>
              <a:t>Potenzial</a:t>
            </a:r>
            <a:endParaRPr sz="2000" dirty="0">
              <a:latin typeface="Arial"/>
              <a:cs typeface="Arial"/>
            </a:endParaRPr>
          </a:p>
          <a:p>
            <a:pPr marL="2540" algn="ctr"/>
            <a:r>
              <a:rPr sz="2000" b="1" dirty="0">
                <a:solidFill>
                  <a:srgbClr val="333399"/>
                </a:solidFill>
                <a:latin typeface="Arial"/>
                <a:cs typeface="Arial"/>
              </a:rPr>
              <a:t>der</a:t>
            </a:r>
            <a:r>
              <a:rPr sz="2000" b="1" spc="-2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333399"/>
                </a:solidFill>
                <a:latin typeface="Arial"/>
                <a:cs typeface="Arial"/>
              </a:rPr>
              <a:t>Lernbereiche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00961" y="1984409"/>
            <a:ext cx="3167380" cy="34689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38735" rIns="0" bIns="0" rtlCol="0">
            <a:spAutoFit/>
          </a:bodyPr>
          <a:lstStyle/>
          <a:p>
            <a:pPr marL="241305">
              <a:spcBef>
                <a:spcPts val="305"/>
              </a:spcBef>
            </a:pPr>
            <a:r>
              <a:rPr sz="2000" b="1" dirty="0">
                <a:solidFill>
                  <a:srgbClr val="333399"/>
                </a:solidFill>
                <a:latin typeface="Arial"/>
                <a:cs typeface="Arial"/>
              </a:rPr>
              <a:t>Entwicklungsbereiche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472176" y="1810258"/>
            <a:ext cx="1285875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1">
              <a:spcBef>
                <a:spcPts val="105"/>
              </a:spcBef>
            </a:pPr>
            <a:r>
              <a:rPr sz="2000" spc="-22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eama</a:t>
            </a:r>
            <a:r>
              <a:rPr sz="2000" spc="5" dirty="0">
                <a:latin typeface="Arial"/>
                <a:cs typeface="Arial"/>
              </a:rPr>
              <a:t>r</a:t>
            </a:r>
            <a:r>
              <a:rPr sz="2000" dirty="0">
                <a:latin typeface="Arial"/>
                <a:cs typeface="Arial"/>
              </a:rPr>
              <a:t>beit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2405189" y="3939022"/>
            <a:ext cx="7391400" cy="1091324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39370" rIns="0" bIns="0" rtlCol="0">
            <a:spAutoFit/>
          </a:bodyPr>
          <a:lstStyle/>
          <a:p>
            <a:pPr marL="455939" indent="-364497">
              <a:spcBef>
                <a:spcPts val="310"/>
              </a:spcBef>
              <a:buFont typeface="Wingdings"/>
              <a:buChar char=""/>
              <a:tabLst>
                <a:tab pos="455939" algn="l"/>
                <a:tab pos="456574" algn="l"/>
              </a:tabLst>
            </a:pPr>
            <a:r>
              <a:rPr sz="2000" b="1" spc="5" dirty="0">
                <a:solidFill>
                  <a:srgbClr val="333399"/>
                </a:solidFill>
                <a:latin typeface="Arial"/>
                <a:cs typeface="Arial"/>
              </a:rPr>
              <a:t>Auswahl </a:t>
            </a:r>
            <a:r>
              <a:rPr sz="2000" b="1" dirty="0">
                <a:solidFill>
                  <a:srgbClr val="333399"/>
                </a:solidFill>
                <a:latin typeface="Arial"/>
                <a:cs typeface="Arial"/>
              </a:rPr>
              <a:t>der geeigneten</a:t>
            </a:r>
            <a:r>
              <a:rPr sz="2000" b="1" spc="-16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333399"/>
                </a:solidFill>
                <a:latin typeface="Arial"/>
                <a:cs typeface="Arial"/>
              </a:rPr>
              <a:t>Schwerpunkte</a:t>
            </a:r>
            <a:r>
              <a:rPr lang="de-DE" sz="2000" b="1" dirty="0">
                <a:solidFill>
                  <a:srgbClr val="333399"/>
                </a:solidFill>
                <a:latin typeface="Arial"/>
                <a:cs typeface="Arial"/>
              </a:rPr>
              <a:t> Kernformulierung</a:t>
            </a:r>
            <a:endParaRPr sz="2000" dirty="0">
              <a:latin typeface="Arial"/>
              <a:cs typeface="Arial"/>
            </a:endParaRPr>
          </a:p>
          <a:p>
            <a:pPr marL="455939" indent="-364497">
              <a:spcBef>
                <a:spcPts val="600"/>
              </a:spcBef>
              <a:buFont typeface="Wingdings"/>
              <a:buChar char=""/>
              <a:tabLst>
                <a:tab pos="455939" algn="l"/>
                <a:tab pos="456574" algn="l"/>
              </a:tabLst>
            </a:pPr>
            <a:r>
              <a:rPr sz="2000" b="1" dirty="0">
                <a:solidFill>
                  <a:srgbClr val="333399"/>
                </a:solidFill>
                <a:latin typeface="Arial"/>
                <a:cs typeface="Arial"/>
              </a:rPr>
              <a:t>Methoden</a:t>
            </a:r>
            <a:endParaRPr sz="2000" dirty="0">
              <a:latin typeface="Arial"/>
              <a:cs typeface="Arial"/>
            </a:endParaRPr>
          </a:p>
          <a:p>
            <a:pPr marL="455939" indent="-364497">
              <a:spcBef>
                <a:spcPts val="400"/>
              </a:spcBef>
              <a:buFont typeface="Wingdings"/>
              <a:buChar char=""/>
              <a:tabLst>
                <a:tab pos="455939" algn="l"/>
                <a:tab pos="456574" algn="l"/>
              </a:tabLst>
            </a:pPr>
            <a:r>
              <a:rPr sz="2000" b="1" dirty="0">
                <a:solidFill>
                  <a:srgbClr val="333399"/>
                </a:solidFill>
                <a:latin typeface="Arial"/>
                <a:cs typeface="Arial"/>
              </a:rPr>
              <a:t>Schüler(innen)</a:t>
            </a:r>
            <a:r>
              <a:rPr sz="2000" b="1" spc="-3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333399"/>
                </a:solidFill>
                <a:latin typeface="Arial"/>
                <a:cs typeface="Arial"/>
              </a:rPr>
              <a:t>einbeziehen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955809" y="3188948"/>
            <a:ext cx="171450" cy="690880"/>
          </a:xfrm>
          <a:custGeom>
            <a:avLst/>
            <a:gdLst/>
            <a:ahLst/>
            <a:cxnLst/>
            <a:rect l="l" t="t" r="r" b="b"/>
            <a:pathLst>
              <a:path w="171450" h="690879">
                <a:moveTo>
                  <a:pt x="57150" y="519175"/>
                </a:moveTo>
                <a:lnTo>
                  <a:pt x="0" y="519175"/>
                </a:lnTo>
                <a:lnTo>
                  <a:pt x="85725" y="690626"/>
                </a:lnTo>
                <a:lnTo>
                  <a:pt x="157162" y="547751"/>
                </a:lnTo>
                <a:lnTo>
                  <a:pt x="57150" y="547751"/>
                </a:lnTo>
                <a:lnTo>
                  <a:pt x="57150" y="519175"/>
                </a:lnTo>
                <a:close/>
              </a:path>
              <a:path w="171450" h="690879">
                <a:moveTo>
                  <a:pt x="114300" y="0"/>
                </a:moveTo>
                <a:lnTo>
                  <a:pt x="57150" y="0"/>
                </a:lnTo>
                <a:lnTo>
                  <a:pt x="57150" y="547751"/>
                </a:lnTo>
                <a:lnTo>
                  <a:pt x="114300" y="547751"/>
                </a:lnTo>
                <a:lnTo>
                  <a:pt x="114300" y="0"/>
                </a:lnTo>
                <a:close/>
              </a:path>
              <a:path w="171450" h="690879">
                <a:moveTo>
                  <a:pt x="171450" y="519175"/>
                </a:moveTo>
                <a:lnTo>
                  <a:pt x="114300" y="519175"/>
                </a:lnTo>
                <a:lnTo>
                  <a:pt x="114300" y="547751"/>
                </a:lnTo>
                <a:lnTo>
                  <a:pt x="157162" y="547751"/>
                </a:lnTo>
                <a:lnTo>
                  <a:pt x="171450" y="519175"/>
                </a:lnTo>
                <a:close/>
              </a:path>
            </a:pathLst>
          </a:custGeom>
          <a:solidFill>
            <a:srgbClr val="33339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15235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65485" y="1694878"/>
            <a:ext cx="7804150" cy="745979"/>
          </a:xfrm>
          <a:custGeom>
            <a:avLst/>
            <a:gdLst/>
            <a:ahLst/>
            <a:cxnLst/>
            <a:rect l="l" t="t" r="r" b="b"/>
            <a:pathLst>
              <a:path w="7804150" h="1349375">
                <a:moveTo>
                  <a:pt x="0" y="1349375"/>
                </a:moveTo>
                <a:lnTo>
                  <a:pt x="7804150" y="1349375"/>
                </a:lnTo>
                <a:lnTo>
                  <a:pt x="7804150" y="0"/>
                </a:lnTo>
                <a:lnTo>
                  <a:pt x="0" y="0"/>
                </a:lnTo>
                <a:lnTo>
                  <a:pt x="0" y="1349375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7089221" y="1769359"/>
            <a:ext cx="263906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1">
              <a:spcBef>
                <a:spcPts val="100"/>
              </a:spcBef>
            </a:pPr>
            <a:r>
              <a:rPr sz="2000" b="1" dirty="0">
                <a:solidFill>
                  <a:srgbClr val="333399"/>
                </a:solidFill>
                <a:latin typeface="Arial"/>
                <a:cs typeface="Arial"/>
              </a:rPr>
              <a:t>F</a:t>
            </a:r>
            <a:r>
              <a:rPr lang="de-DE" sz="2000" b="1" dirty="0">
                <a:solidFill>
                  <a:srgbClr val="333399"/>
                </a:solidFill>
                <a:latin typeface="Arial"/>
                <a:cs typeface="Arial"/>
              </a:rPr>
              <a:t>achwissenschaften</a:t>
            </a:r>
            <a:endParaRPr sz="2000" dirty="0">
              <a:latin typeface="Arial"/>
              <a:cs typeface="Arial"/>
            </a:endParaRPr>
          </a:p>
          <a:p>
            <a:pPr marL="12701">
              <a:spcBef>
                <a:spcPts val="5"/>
              </a:spcBef>
            </a:pPr>
            <a:r>
              <a:rPr sz="2000" b="1" dirty="0">
                <a:solidFill>
                  <a:srgbClr val="333399"/>
                </a:solidFill>
                <a:latin typeface="Arial"/>
                <a:cs typeface="Arial"/>
              </a:rPr>
              <a:t>Lernbereiche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47944" y="1769359"/>
            <a:ext cx="2868295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1">
              <a:spcBef>
                <a:spcPts val="100"/>
              </a:spcBef>
            </a:pPr>
            <a:r>
              <a:rPr sz="2000" b="1" spc="-10" dirty="0">
                <a:solidFill>
                  <a:srgbClr val="333399"/>
                </a:solidFill>
                <a:latin typeface="Arial"/>
                <a:cs typeface="Arial"/>
              </a:rPr>
              <a:t>Erfahrungen/Vorwissen</a:t>
            </a:r>
            <a:r>
              <a:rPr lang="de-DE" sz="2000" b="1" spc="-5" dirty="0">
                <a:solidFill>
                  <a:srgbClr val="333399"/>
                </a:solidFill>
                <a:latin typeface="Arial"/>
                <a:cs typeface="Arial"/>
              </a:rPr>
              <a:t>Entwicklungsbereiche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692589" y="5491136"/>
            <a:ext cx="885825" cy="171450"/>
          </a:xfrm>
          <a:custGeom>
            <a:avLst/>
            <a:gdLst/>
            <a:ahLst/>
            <a:cxnLst/>
            <a:rect l="l" t="t" r="r" b="b"/>
            <a:pathLst>
              <a:path w="885825" h="171450">
                <a:moveTo>
                  <a:pt x="171450" y="0"/>
                </a:moveTo>
                <a:lnTo>
                  <a:pt x="0" y="85725"/>
                </a:lnTo>
                <a:lnTo>
                  <a:pt x="171450" y="171450"/>
                </a:lnTo>
                <a:lnTo>
                  <a:pt x="171450" y="114300"/>
                </a:lnTo>
                <a:lnTo>
                  <a:pt x="142875" y="114300"/>
                </a:lnTo>
                <a:lnTo>
                  <a:pt x="142875" y="57150"/>
                </a:lnTo>
                <a:lnTo>
                  <a:pt x="171450" y="57150"/>
                </a:lnTo>
                <a:lnTo>
                  <a:pt x="171450" y="0"/>
                </a:lnTo>
                <a:close/>
              </a:path>
              <a:path w="885825" h="171450">
                <a:moveTo>
                  <a:pt x="714375" y="0"/>
                </a:moveTo>
                <a:lnTo>
                  <a:pt x="714375" y="171450"/>
                </a:lnTo>
                <a:lnTo>
                  <a:pt x="828675" y="114300"/>
                </a:lnTo>
                <a:lnTo>
                  <a:pt x="742950" y="114300"/>
                </a:lnTo>
                <a:lnTo>
                  <a:pt x="742950" y="57150"/>
                </a:lnTo>
                <a:lnTo>
                  <a:pt x="828675" y="57150"/>
                </a:lnTo>
                <a:lnTo>
                  <a:pt x="714375" y="0"/>
                </a:lnTo>
                <a:close/>
              </a:path>
              <a:path w="885825" h="171450">
                <a:moveTo>
                  <a:pt x="171450" y="57150"/>
                </a:moveTo>
                <a:lnTo>
                  <a:pt x="142875" y="57150"/>
                </a:lnTo>
                <a:lnTo>
                  <a:pt x="142875" y="114300"/>
                </a:lnTo>
                <a:lnTo>
                  <a:pt x="171450" y="114300"/>
                </a:lnTo>
                <a:lnTo>
                  <a:pt x="171450" y="57150"/>
                </a:lnTo>
                <a:close/>
              </a:path>
              <a:path w="885825" h="171450">
                <a:moveTo>
                  <a:pt x="714375" y="57150"/>
                </a:moveTo>
                <a:lnTo>
                  <a:pt x="171450" y="57150"/>
                </a:lnTo>
                <a:lnTo>
                  <a:pt x="171450" y="114300"/>
                </a:lnTo>
                <a:lnTo>
                  <a:pt x="714375" y="114300"/>
                </a:lnTo>
                <a:lnTo>
                  <a:pt x="714375" y="57150"/>
                </a:lnTo>
                <a:close/>
              </a:path>
              <a:path w="885825" h="171450">
                <a:moveTo>
                  <a:pt x="828675" y="57150"/>
                </a:moveTo>
                <a:lnTo>
                  <a:pt x="742950" y="57150"/>
                </a:lnTo>
                <a:lnTo>
                  <a:pt x="742950" y="114300"/>
                </a:lnTo>
                <a:lnTo>
                  <a:pt x="828675" y="114300"/>
                </a:lnTo>
                <a:lnTo>
                  <a:pt x="885825" y="85725"/>
                </a:lnTo>
                <a:lnTo>
                  <a:pt x="828675" y="57150"/>
                </a:lnTo>
                <a:close/>
              </a:path>
            </a:pathLst>
          </a:custGeom>
          <a:solidFill>
            <a:srgbClr val="33339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2562585" y="5401620"/>
            <a:ext cx="755650" cy="9810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4032004" y="5375452"/>
            <a:ext cx="755650" cy="9810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11"/>
          <p:cNvSpPr/>
          <p:nvPr/>
        </p:nvSpPr>
        <p:spPr>
          <a:xfrm>
            <a:off x="6711395" y="5375452"/>
            <a:ext cx="755650" cy="9810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8375150" y="5358875"/>
            <a:ext cx="755650" cy="9810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3" name="object 13"/>
          <p:cNvSpPr/>
          <p:nvPr/>
        </p:nvSpPr>
        <p:spPr>
          <a:xfrm flipV="1">
            <a:off x="6349839" y="5280748"/>
            <a:ext cx="3325442" cy="69207"/>
          </a:xfrm>
          <a:custGeom>
            <a:avLst/>
            <a:gdLst/>
            <a:ahLst/>
            <a:cxnLst/>
            <a:rect l="l" t="t" r="r" b="b"/>
            <a:pathLst>
              <a:path w="7150734">
                <a:moveTo>
                  <a:pt x="0" y="0"/>
                </a:moveTo>
                <a:lnTo>
                  <a:pt x="7150163" y="0"/>
                </a:lnTo>
              </a:path>
            </a:pathLst>
          </a:custGeom>
          <a:ln w="57150">
            <a:solidFill>
              <a:srgbClr val="B1B1B1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3289821" y="1038771"/>
            <a:ext cx="8331200" cy="399981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1">
              <a:spcBef>
                <a:spcPts val="95"/>
              </a:spcBef>
            </a:pPr>
            <a:r>
              <a:rPr sz="2800" spc="-5" dirty="0"/>
              <a:t>Inklusionsdidaktische Netze</a:t>
            </a:r>
            <a:r>
              <a:rPr lang="de-DE" sz="2800" spc="-5" dirty="0"/>
              <a:t> HSU </a:t>
            </a:r>
            <a:endParaRPr sz="2800" dirty="0"/>
          </a:p>
        </p:txBody>
      </p:sp>
      <p:sp>
        <p:nvSpPr>
          <p:cNvPr id="15" name="object 6"/>
          <p:cNvSpPr txBox="1"/>
          <p:nvPr/>
        </p:nvSpPr>
        <p:spPr>
          <a:xfrm>
            <a:off x="7089221" y="2538993"/>
            <a:ext cx="3635188" cy="27315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2581" marR="417838" indent="-269880">
              <a:spcBef>
                <a:spcPts val="100"/>
              </a:spcBef>
              <a:buFont typeface="Wingdings"/>
              <a:buChar char=""/>
              <a:tabLst>
                <a:tab pos="283215" algn="l"/>
              </a:tabLst>
            </a:pPr>
            <a:r>
              <a:rPr sz="2000" spc="-5" dirty="0">
                <a:solidFill>
                  <a:srgbClr val="333399"/>
                </a:solidFill>
                <a:latin typeface="Arial"/>
                <a:cs typeface="Arial"/>
              </a:rPr>
              <a:t>Sozi</a:t>
            </a:r>
            <a:r>
              <a:rPr sz="2000" spc="-15" dirty="0">
                <a:solidFill>
                  <a:srgbClr val="333399"/>
                </a:solidFill>
                <a:latin typeface="Arial"/>
                <a:cs typeface="Arial"/>
              </a:rPr>
              <a:t>a</a:t>
            </a:r>
            <a:r>
              <a:rPr sz="2000" spc="-5" dirty="0">
                <a:solidFill>
                  <a:srgbClr val="333399"/>
                </a:solidFill>
                <a:latin typeface="Arial"/>
                <a:cs typeface="Arial"/>
              </a:rPr>
              <a:t>l</a:t>
            </a:r>
            <a:r>
              <a:rPr sz="2000" spc="-50" dirty="0">
                <a:solidFill>
                  <a:srgbClr val="333399"/>
                </a:solidFill>
                <a:latin typeface="Arial"/>
                <a:cs typeface="Arial"/>
              </a:rPr>
              <a:t>w</a:t>
            </a:r>
            <a:r>
              <a:rPr sz="2000" spc="-5" dirty="0">
                <a:solidFill>
                  <a:srgbClr val="333399"/>
                </a:solidFill>
                <a:latin typeface="Arial"/>
                <a:cs typeface="Arial"/>
              </a:rPr>
              <a:t>issensch</a:t>
            </a:r>
            <a:r>
              <a:rPr sz="2000" spc="-15" dirty="0">
                <a:solidFill>
                  <a:srgbClr val="333399"/>
                </a:solidFill>
                <a:latin typeface="Arial"/>
                <a:cs typeface="Arial"/>
              </a:rPr>
              <a:t>a</a:t>
            </a:r>
            <a:r>
              <a:rPr sz="2000" dirty="0">
                <a:solidFill>
                  <a:srgbClr val="333399"/>
                </a:solidFill>
                <a:latin typeface="Arial"/>
                <a:cs typeface="Arial"/>
              </a:rPr>
              <a:t>f</a:t>
            </a:r>
            <a:r>
              <a:rPr sz="2000" spc="5" dirty="0">
                <a:solidFill>
                  <a:srgbClr val="333399"/>
                </a:solidFill>
                <a:latin typeface="Arial"/>
                <a:cs typeface="Arial"/>
              </a:rPr>
              <a:t>t</a:t>
            </a:r>
            <a:r>
              <a:rPr sz="2000" spc="-5" dirty="0">
                <a:solidFill>
                  <a:srgbClr val="333399"/>
                </a:solidFill>
                <a:latin typeface="Arial"/>
                <a:cs typeface="Arial"/>
              </a:rPr>
              <a:t>l</a:t>
            </a:r>
            <a:r>
              <a:rPr sz="2000" spc="-15" dirty="0">
                <a:solidFill>
                  <a:srgbClr val="333399"/>
                </a:solidFill>
                <a:latin typeface="Arial"/>
                <a:cs typeface="Arial"/>
              </a:rPr>
              <a:t>i</a:t>
            </a:r>
            <a:r>
              <a:rPr sz="2000" spc="10" dirty="0">
                <a:solidFill>
                  <a:srgbClr val="333399"/>
                </a:solidFill>
                <a:latin typeface="Arial"/>
                <a:cs typeface="Arial"/>
              </a:rPr>
              <a:t>c</a:t>
            </a:r>
            <a:r>
              <a:rPr sz="2000" spc="-5" dirty="0">
                <a:solidFill>
                  <a:srgbClr val="333399"/>
                </a:solidFill>
                <a:latin typeface="Arial"/>
                <a:cs typeface="Arial"/>
              </a:rPr>
              <a:t>he  Perspektive</a:t>
            </a:r>
            <a:endParaRPr sz="2000" dirty="0">
              <a:latin typeface="Arial"/>
              <a:cs typeface="Arial"/>
            </a:endParaRPr>
          </a:p>
          <a:p>
            <a:pPr marL="282581" marR="481339" indent="-269880">
              <a:spcBef>
                <a:spcPts val="1080"/>
              </a:spcBef>
              <a:buFont typeface="Wingdings"/>
              <a:buChar char=""/>
              <a:tabLst>
                <a:tab pos="283215" algn="l"/>
              </a:tabLst>
            </a:pPr>
            <a:r>
              <a:rPr sz="2000" spc="-5" dirty="0">
                <a:solidFill>
                  <a:srgbClr val="333399"/>
                </a:solidFill>
                <a:latin typeface="Arial"/>
                <a:cs typeface="Arial"/>
              </a:rPr>
              <a:t>Natur</a:t>
            </a:r>
            <a:r>
              <a:rPr sz="2000" spc="-45" dirty="0">
                <a:solidFill>
                  <a:srgbClr val="333399"/>
                </a:solidFill>
                <a:latin typeface="Arial"/>
                <a:cs typeface="Arial"/>
              </a:rPr>
              <a:t>w</a:t>
            </a:r>
            <a:r>
              <a:rPr sz="2000" spc="-5" dirty="0">
                <a:solidFill>
                  <a:srgbClr val="333399"/>
                </a:solidFill>
                <a:latin typeface="Arial"/>
                <a:cs typeface="Arial"/>
              </a:rPr>
              <a:t>iss</a:t>
            </a:r>
            <a:r>
              <a:rPr sz="2000" spc="-15" dirty="0">
                <a:solidFill>
                  <a:srgbClr val="333399"/>
                </a:solidFill>
                <a:latin typeface="Arial"/>
                <a:cs typeface="Arial"/>
              </a:rPr>
              <a:t>e</a:t>
            </a:r>
            <a:r>
              <a:rPr sz="2000" spc="-5" dirty="0">
                <a:solidFill>
                  <a:srgbClr val="333399"/>
                </a:solidFill>
                <a:latin typeface="Arial"/>
                <a:cs typeface="Arial"/>
              </a:rPr>
              <a:t>nsc</a:t>
            </a:r>
            <a:r>
              <a:rPr sz="2000" dirty="0">
                <a:solidFill>
                  <a:srgbClr val="333399"/>
                </a:solidFill>
                <a:latin typeface="Arial"/>
                <a:cs typeface="Arial"/>
              </a:rPr>
              <a:t>h</a:t>
            </a:r>
            <a:r>
              <a:rPr sz="2000" spc="-5" dirty="0">
                <a:solidFill>
                  <a:srgbClr val="333399"/>
                </a:solidFill>
                <a:latin typeface="Arial"/>
                <a:cs typeface="Arial"/>
              </a:rPr>
              <a:t>aftliche  Perspektive</a:t>
            </a:r>
            <a:endParaRPr sz="2000" dirty="0">
              <a:latin typeface="Arial"/>
              <a:cs typeface="Arial"/>
            </a:endParaRPr>
          </a:p>
          <a:p>
            <a:pPr marL="282581" indent="-269880">
              <a:spcBef>
                <a:spcPts val="1080"/>
              </a:spcBef>
              <a:buFont typeface="Wingdings"/>
              <a:buChar char=""/>
              <a:tabLst>
                <a:tab pos="283215" algn="l"/>
              </a:tabLst>
            </a:pPr>
            <a:r>
              <a:rPr sz="2000" spc="-5" dirty="0">
                <a:solidFill>
                  <a:srgbClr val="333399"/>
                </a:solidFill>
                <a:latin typeface="Arial"/>
                <a:cs typeface="Arial"/>
              </a:rPr>
              <a:t>Geschichtliche</a:t>
            </a:r>
            <a:r>
              <a:rPr sz="2000" spc="2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333399"/>
                </a:solidFill>
                <a:latin typeface="Arial"/>
                <a:cs typeface="Arial"/>
              </a:rPr>
              <a:t>Perspektive</a:t>
            </a:r>
            <a:endParaRPr sz="2000" dirty="0">
              <a:latin typeface="Arial"/>
              <a:cs typeface="Arial"/>
            </a:endParaRPr>
          </a:p>
          <a:p>
            <a:pPr marL="282581" indent="-269880">
              <a:spcBef>
                <a:spcPts val="1085"/>
              </a:spcBef>
              <a:buFont typeface="Wingdings"/>
              <a:buChar char=""/>
              <a:tabLst>
                <a:tab pos="283215" algn="l"/>
              </a:tabLst>
            </a:pPr>
            <a:r>
              <a:rPr sz="2000" spc="-5" dirty="0">
                <a:solidFill>
                  <a:srgbClr val="333399"/>
                </a:solidFill>
                <a:latin typeface="Arial"/>
                <a:cs typeface="Arial"/>
              </a:rPr>
              <a:t>Geographische</a:t>
            </a:r>
            <a:r>
              <a:rPr sz="2000" spc="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333399"/>
                </a:solidFill>
                <a:latin typeface="Arial"/>
                <a:cs typeface="Arial"/>
              </a:rPr>
              <a:t>Perspektive</a:t>
            </a:r>
            <a:endParaRPr sz="2000" dirty="0">
              <a:latin typeface="Arial"/>
              <a:cs typeface="Arial"/>
            </a:endParaRPr>
          </a:p>
          <a:p>
            <a:pPr marL="282581" indent="-269880">
              <a:spcBef>
                <a:spcPts val="1080"/>
              </a:spcBef>
              <a:buFont typeface="Wingdings"/>
              <a:buChar char=""/>
              <a:tabLst>
                <a:tab pos="283215" algn="l"/>
              </a:tabLst>
            </a:pPr>
            <a:r>
              <a:rPr sz="2000" spc="-25" dirty="0">
                <a:solidFill>
                  <a:srgbClr val="333399"/>
                </a:solidFill>
                <a:latin typeface="Arial"/>
                <a:cs typeface="Arial"/>
              </a:rPr>
              <a:t>Technische</a:t>
            </a:r>
            <a:r>
              <a:rPr sz="2000" spc="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333399"/>
                </a:solidFill>
                <a:latin typeface="Arial"/>
                <a:cs typeface="Arial"/>
              </a:rPr>
              <a:t>Perspektive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16" name="object 4"/>
          <p:cNvSpPr txBox="1"/>
          <p:nvPr/>
        </p:nvSpPr>
        <p:spPr>
          <a:xfrm>
            <a:off x="2129538" y="2826929"/>
            <a:ext cx="4111334" cy="228331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23553" indent="-269880">
              <a:spcBef>
                <a:spcPts val="1080"/>
              </a:spcBef>
              <a:buFont typeface="Wingdings"/>
              <a:buChar char=""/>
              <a:tabLst>
                <a:tab pos="424188" algn="l"/>
              </a:tabLst>
            </a:pPr>
            <a:r>
              <a:rPr lang="de-DE" sz="2000" spc="-5" dirty="0">
                <a:solidFill>
                  <a:srgbClr val="333399"/>
                </a:solidFill>
                <a:latin typeface="Arial"/>
                <a:cs typeface="Arial"/>
              </a:rPr>
              <a:t>Soziokulturelles Kapital </a:t>
            </a:r>
          </a:p>
          <a:p>
            <a:pPr marL="153673">
              <a:spcBef>
                <a:spcPts val="1080"/>
              </a:spcBef>
              <a:tabLst>
                <a:tab pos="424188" algn="l"/>
              </a:tabLst>
            </a:pPr>
            <a:r>
              <a:rPr lang="de-DE" sz="2000" spc="-5" dirty="0">
                <a:solidFill>
                  <a:srgbClr val="333399"/>
                </a:solidFill>
                <a:latin typeface="Arial"/>
                <a:cs typeface="Arial"/>
              </a:rPr>
              <a:t>    (Familie, </a:t>
            </a:r>
            <a:r>
              <a:rPr sz="2000" dirty="0">
                <a:solidFill>
                  <a:srgbClr val="333399"/>
                </a:solidFill>
                <a:latin typeface="Arial"/>
                <a:cs typeface="Arial"/>
              </a:rPr>
              <a:t>Eltern</a:t>
            </a:r>
            <a:r>
              <a:rPr sz="2000" spc="-1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33399"/>
                </a:solidFill>
                <a:latin typeface="Arial"/>
                <a:cs typeface="Arial"/>
              </a:rPr>
              <a:t>...</a:t>
            </a:r>
            <a:r>
              <a:rPr lang="de-DE" sz="2000" dirty="0">
                <a:solidFill>
                  <a:srgbClr val="333399"/>
                </a:solidFill>
                <a:latin typeface="Arial"/>
                <a:cs typeface="Arial"/>
              </a:rPr>
              <a:t>)</a:t>
            </a:r>
            <a:endParaRPr sz="2000" dirty="0">
              <a:latin typeface="Arial"/>
              <a:cs typeface="Arial"/>
            </a:endParaRPr>
          </a:p>
          <a:p>
            <a:pPr marL="423553" indent="-269880">
              <a:spcBef>
                <a:spcPts val="1080"/>
              </a:spcBef>
              <a:buFont typeface="Wingdings"/>
              <a:buChar char=""/>
              <a:tabLst>
                <a:tab pos="424188" algn="l"/>
              </a:tabLst>
            </a:pPr>
            <a:r>
              <a:rPr lang="de-DE" sz="2000" spc="-15" dirty="0">
                <a:solidFill>
                  <a:srgbClr val="333399"/>
                </a:solidFill>
                <a:latin typeface="Arial"/>
                <a:cs typeface="Arial"/>
              </a:rPr>
              <a:t>Interessen: </a:t>
            </a:r>
            <a:r>
              <a:rPr sz="2000" spc="-15" dirty="0">
                <a:solidFill>
                  <a:srgbClr val="333399"/>
                </a:solidFill>
                <a:latin typeface="Arial"/>
                <a:cs typeface="Arial"/>
              </a:rPr>
              <a:t>Tiere, </a:t>
            </a:r>
            <a:r>
              <a:rPr lang="de-DE" sz="2000" spc="-20" dirty="0">
                <a:solidFill>
                  <a:srgbClr val="333399"/>
                </a:solidFill>
                <a:latin typeface="Arial"/>
                <a:cs typeface="Arial"/>
              </a:rPr>
              <a:t>Indianer,</a:t>
            </a:r>
            <a:r>
              <a:rPr lang="de-DE" sz="2000" spc="-5" dirty="0">
                <a:solidFill>
                  <a:srgbClr val="333399"/>
                </a:solidFill>
                <a:latin typeface="Arial"/>
                <a:cs typeface="Arial"/>
              </a:rPr>
              <a:t> Dinosaurier, Maschinen,</a:t>
            </a:r>
            <a:r>
              <a:rPr lang="de-DE" sz="2000" spc="-5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lang="de-DE" sz="2000" spc="-5" dirty="0">
                <a:solidFill>
                  <a:srgbClr val="333399"/>
                </a:solidFill>
                <a:latin typeface="Arial"/>
                <a:cs typeface="Arial"/>
              </a:rPr>
              <a:t>Flugzeuge</a:t>
            </a:r>
            <a:endParaRPr sz="2000" dirty="0">
              <a:latin typeface="Arial"/>
              <a:cs typeface="Arial"/>
            </a:endParaRPr>
          </a:p>
          <a:p>
            <a:pPr marL="423553" marR="52706" indent="-269880">
              <a:spcBef>
                <a:spcPts val="1080"/>
              </a:spcBef>
              <a:buFont typeface="Wingdings"/>
              <a:buChar char=""/>
              <a:tabLst>
                <a:tab pos="424188" algn="l"/>
              </a:tabLst>
            </a:pPr>
            <a:r>
              <a:rPr sz="2000" spc="-5" dirty="0">
                <a:solidFill>
                  <a:srgbClr val="333399"/>
                </a:solidFill>
                <a:latin typeface="Arial"/>
                <a:cs typeface="Arial"/>
              </a:rPr>
              <a:t>eigene Wünsche,</a:t>
            </a:r>
            <a:r>
              <a:rPr sz="2000" spc="-3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333399"/>
                </a:solidFill>
                <a:latin typeface="Arial"/>
                <a:cs typeface="Arial"/>
              </a:rPr>
              <a:t>Hoffnungen</a:t>
            </a:r>
            <a:r>
              <a:rPr sz="2000" spc="1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33399"/>
                </a:solidFill>
                <a:latin typeface="Arial"/>
                <a:cs typeface="Arial"/>
              </a:rPr>
              <a:t>...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17" name="object 13"/>
          <p:cNvSpPr/>
          <p:nvPr/>
        </p:nvSpPr>
        <p:spPr>
          <a:xfrm flipV="1">
            <a:off x="2100023" y="5306246"/>
            <a:ext cx="3325442" cy="69207"/>
          </a:xfrm>
          <a:custGeom>
            <a:avLst/>
            <a:gdLst/>
            <a:ahLst/>
            <a:cxnLst/>
            <a:rect l="l" t="t" r="r" b="b"/>
            <a:pathLst>
              <a:path w="7150734">
                <a:moveTo>
                  <a:pt x="0" y="0"/>
                </a:moveTo>
                <a:lnTo>
                  <a:pt x="7150163" y="0"/>
                </a:lnTo>
              </a:path>
            </a:pathLst>
          </a:custGeom>
          <a:ln w="57150">
            <a:solidFill>
              <a:srgbClr val="B1B1B1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96088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70050" y="1243076"/>
            <a:ext cx="1935480" cy="654666"/>
          </a:xfrm>
          <a:prstGeom prst="rect">
            <a:avLst/>
          </a:prstGeom>
          <a:solidFill>
            <a:srgbClr val="CCFFFF"/>
          </a:solidFill>
        </p:spPr>
        <p:txBody>
          <a:bodyPr vert="horz" wrap="square" lIns="0" tIns="38735" rIns="0" bIns="0" rtlCol="0">
            <a:spAutoFit/>
          </a:bodyPr>
          <a:lstStyle/>
          <a:p>
            <a:pPr algn="ctr">
              <a:spcBef>
                <a:spcPts val="305"/>
              </a:spcBef>
            </a:pPr>
            <a:r>
              <a:rPr sz="2000" b="1" dirty="0">
                <a:latin typeface="Arial"/>
                <a:cs typeface="Arial"/>
              </a:rPr>
              <a:t>Entwicklungs-</a:t>
            </a:r>
            <a:endParaRPr sz="20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2000" b="1" dirty="0">
                <a:latin typeface="Arial"/>
                <a:cs typeface="Arial"/>
              </a:rPr>
              <a:t>bereiche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14826" y="619125"/>
            <a:ext cx="4527550" cy="34689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38735" rIns="0" bIns="0" rtlCol="0">
            <a:spAutoFit/>
          </a:bodyPr>
          <a:lstStyle/>
          <a:p>
            <a:pPr marL="246384">
              <a:spcBef>
                <a:spcPts val="305"/>
              </a:spcBef>
            </a:pPr>
            <a:r>
              <a:rPr sz="2000" b="1" dirty="0">
                <a:solidFill>
                  <a:srgbClr val="333399"/>
                </a:solidFill>
                <a:latin typeface="Arial"/>
                <a:cs typeface="Arial"/>
              </a:rPr>
              <a:t>Inhaltliche Lernbereiche des</a:t>
            </a:r>
            <a:r>
              <a:rPr sz="2000" b="1" spc="-10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333399"/>
                </a:solidFill>
                <a:latin typeface="Arial"/>
                <a:cs typeface="Arial"/>
              </a:rPr>
              <a:t>HSU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73500" y="4556125"/>
            <a:ext cx="4462780" cy="288541"/>
          </a:xfrm>
          <a:prstGeom prst="rect">
            <a:avLst/>
          </a:prstGeom>
          <a:solidFill>
            <a:srgbClr val="FFFFD1"/>
          </a:solidFill>
          <a:ln w="9525">
            <a:solidFill>
              <a:srgbClr val="00000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91442">
              <a:spcBef>
                <a:spcPts val="330"/>
              </a:spcBef>
            </a:pPr>
            <a:r>
              <a:rPr sz="1600" b="1" spc="-5" dirty="0">
                <a:latin typeface="Arial"/>
                <a:cs typeface="Arial"/>
              </a:rPr>
              <a:t>Naturwissenschaften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89651" y="1173099"/>
            <a:ext cx="2193925" cy="287258"/>
          </a:xfrm>
          <a:prstGeom prst="rect">
            <a:avLst/>
          </a:prstGeom>
          <a:solidFill>
            <a:srgbClr val="FFFFD1"/>
          </a:solidFill>
          <a:ln w="9525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92076">
              <a:spcBef>
                <a:spcPts val="320"/>
              </a:spcBef>
            </a:pPr>
            <a:r>
              <a:rPr sz="1600" b="1" spc="-5" dirty="0">
                <a:latin typeface="Arial"/>
                <a:cs typeface="Arial"/>
              </a:rPr>
              <a:t>Sozialwissenschaft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44926" y="1174751"/>
            <a:ext cx="2193925" cy="287258"/>
          </a:xfrm>
          <a:prstGeom prst="rect">
            <a:avLst/>
          </a:prstGeom>
          <a:solidFill>
            <a:srgbClr val="FFFFD1"/>
          </a:solidFill>
          <a:ln w="9525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91442">
              <a:spcBef>
                <a:spcPts val="320"/>
              </a:spcBef>
            </a:pPr>
            <a:r>
              <a:rPr sz="1600" b="1" spc="-25" dirty="0">
                <a:latin typeface="Arial"/>
                <a:cs typeface="Arial"/>
              </a:rPr>
              <a:t>Technik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00826" y="2981326"/>
            <a:ext cx="2193925" cy="287899"/>
          </a:xfrm>
          <a:prstGeom prst="rect">
            <a:avLst/>
          </a:prstGeom>
          <a:solidFill>
            <a:srgbClr val="FFFFD1"/>
          </a:solidFill>
          <a:ln w="9525">
            <a:solidFill>
              <a:srgbClr val="000000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92076">
              <a:spcBef>
                <a:spcPts val="325"/>
              </a:spcBef>
            </a:pPr>
            <a:r>
              <a:rPr sz="1600" b="1" spc="-5" dirty="0">
                <a:latin typeface="Arial"/>
                <a:cs typeface="Arial"/>
              </a:rPr>
              <a:t>Geographie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56102" y="2982977"/>
            <a:ext cx="2193925" cy="287899"/>
          </a:xfrm>
          <a:prstGeom prst="rect">
            <a:avLst/>
          </a:prstGeom>
          <a:solidFill>
            <a:srgbClr val="FFFFD1"/>
          </a:solidFill>
          <a:ln w="9525">
            <a:solidFill>
              <a:srgbClr val="000000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91442">
              <a:spcBef>
                <a:spcPts val="325"/>
              </a:spcBef>
            </a:pPr>
            <a:r>
              <a:rPr sz="1600" b="1" spc="-5" dirty="0">
                <a:latin typeface="Arial"/>
                <a:cs typeface="Arial"/>
              </a:rPr>
              <a:t>Geschichte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540750" y="1254126"/>
            <a:ext cx="1935480" cy="654666"/>
          </a:xfrm>
          <a:prstGeom prst="rect">
            <a:avLst/>
          </a:prstGeom>
          <a:solidFill>
            <a:srgbClr val="CCFFFF"/>
          </a:solidFill>
        </p:spPr>
        <p:txBody>
          <a:bodyPr vert="horz" wrap="square" lIns="0" tIns="38735" rIns="0" bIns="0" rtlCol="0">
            <a:spAutoFit/>
          </a:bodyPr>
          <a:lstStyle/>
          <a:p>
            <a:pPr marL="444509" marR="95887" indent="-340366">
              <a:spcBef>
                <a:spcPts val="305"/>
              </a:spcBef>
            </a:pPr>
            <a:r>
              <a:rPr sz="2000" b="1" dirty="0">
                <a:latin typeface="Arial"/>
                <a:cs typeface="Arial"/>
              </a:rPr>
              <a:t>En</a:t>
            </a:r>
            <a:r>
              <a:rPr sz="2000" b="1" spc="-15" dirty="0">
                <a:latin typeface="Arial"/>
                <a:cs typeface="Arial"/>
              </a:rPr>
              <a:t>t</a:t>
            </a:r>
            <a:r>
              <a:rPr sz="2000" b="1" spc="30" dirty="0">
                <a:latin typeface="Arial"/>
                <a:cs typeface="Arial"/>
              </a:rPr>
              <a:t>w</a:t>
            </a:r>
            <a:r>
              <a:rPr sz="2000" b="1" dirty="0">
                <a:latin typeface="Arial"/>
                <a:cs typeface="Arial"/>
              </a:rPr>
              <a:t>i</a:t>
            </a:r>
            <a:r>
              <a:rPr sz="2000" b="1" spc="-20" dirty="0">
                <a:latin typeface="Arial"/>
                <a:cs typeface="Arial"/>
              </a:rPr>
              <a:t>c</a:t>
            </a:r>
            <a:r>
              <a:rPr sz="2000" b="1" dirty="0">
                <a:latin typeface="Arial"/>
                <a:cs typeface="Arial"/>
              </a:rPr>
              <a:t>klung</a:t>
            </a:r>
            <a:r>
              <a:rPr sz="2000" b="1" spc="5" dirty="0">
                <a:latin typeface="Arial"/>
                <a:cs typeface="Arial"/>
              </a:rPr>
              <a:t>s</a:t>
            </a:r>
            <a:r>
              <a:rPr sz="2000" b="1" dirty="0">
                <a:latin typeface="Arial"/>
                <a:cs typeface="Arial"/>
              </a:rPr>
              <a:t>-  bereiche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87513" y="2255774"/>
            <a:ext cx="1946275" cy="534121"/>
          </a:xfrm>
          <a:prstGeom prst="rect">
            <a:avLst/>
          </a:prstGeom>
          <a:solidFill>
            <a:srgbClr val="CCFFFF"/>
          </a:solidFill>
        </p:spPr>
        <p:txBody>
          <a:bodyPr vert="horz" wrap="square" lIns="0" tIns="41275" rIns="0" bIns="0" rtlCol="0">
            <a:spAutoFit/>
          </a:bodyPr>
          <a:lstStyle/>
          <a:p>
            <a:pPr marL="91442" marR="147958">
              <a:spcBef>
                <a:spcPts val="325"/>
              </a:spcBef>
            </a:pPr>
            <a:r>
              <a:rPr sz="1600" b="1" spc="-5" dirty="0">
                <a:latin typeface="Arial"/>
                <a:cs typeface="Arial"/>
              </a:rPr>
              <a:t>Sensom</a:t>
            </a:r>
            <a:r>
              <a:rPr sz="1600" b="1" spc="-15" dirty="0">
                <a:latin typeface="Arial"/>
                <a:cs typeface="Arial"/>
              </a:rPr>
              <a:t>o</a:t>
            </a:r>
            <a:r>
              <a:rPr sz="1600" b="1" spc="-5" dirty="0">
                <a:latin typeface="Arial"/>
                <a:cs typeface="Arial"/>
              </a:rPr>
              <a:t>t</a:t>
            </a:r>
            <a:r>
              <a:rPr sz="1600" b="1" spc="-15" dirty="0">
                <a:latin typeface="Arial"/>
                <a:cs typeface="Arial"/>
              </a:rPr>
              <a:t>o</a:t>
            </a:r>
            <a:r>
              <a:rPr sz="1600" b="1" spc="-5" dirty="0">
                <a:latin typeface="Arial"/>
                <a:cs typeface="Arial"/>
              </a:rPr>
              <a:t>rische  </a:t>
            </a:r>
            <a:r>
              <a:rPr sz="1600" b="1" spc="-10" dirty="0">
                <a:latin typeface="Arial"/>
                <a:cs typeface="Arial"/>
              </a:rPr>
              <a:t>Aspekte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547101" y="2286000"/>
            <a:ext cx="1946275" cy="534121"/>
          </a:xfrm>
          <a:prstGeom prst="rect">
            <a:avLst/>
          </a:prstGeom>
          <a:solidFill>
            <a:srgbClr val="CCFFFF"/>
          </a:solidFill>
        </p:spPr>
        <p:txBody>
          <a:bodyPr vert="horz" wrap="square" lIns="0" tIns="41275" rIns="0" bIns="0" rtlCol="0">
            <a:spAutoFit/>
          </a:bodyPr>
          <a:lstStyle/>
          <a:p>
            <a:pPr marL="92076" marR="340366">
              <a:spcBef>
                <a:spcPts val="325"/>
              </a:spcBef>
            </a:pPr>
            <a:r>
              <a:rPr sz="1600" b="1" spc="-5" dirty="0">
                <a:latin typeface="Arial"/>
                <a:cs typeface="Arial"/>
              </a:rPr>
              <a:t>Ko</a:t>
            </a:r>
            <a:r>
              <a:rPr sz="1600" b="1" spc="-15" dirty="0">
                <a:latin typeface="Arial"/>
                <a:cs typeface="Arial"/>
              </a:rPr>
              <a:t>m</a:t>
            </a:r>
            <a:r>
              <a:rPr sz="1600" b="1" spc="-5" dirty="0">
                <a:latin typeface="Arial"/>
                <a:cs typeface="Arial"/>
              </a:rPr>
              <a:t>m</a:t>
            </a:r>
            <a:r>
              <a:rPr sz="1600" b="1" spc="-15" dirty="0">
                <a:latin typeface="Arial"/>
                <a:cs typeface="Arial"/>
              </a:rPr>
              <a:t>u</a:t>
            </a:r>
            <a:r>
              <a:rPr sz="1600" b="1" spc="-5" dirty="0">
                <a:latin typeface="Arial"/>
                <a:cs typeface="Arial"/>
              </a:rPr>
              <a:t>nika</a:t>
            </a:r>
            <a:r>
              <a:rPr sz="1600" b="1" spc="-10" dirty="0">
                <a:latin typeface="Arial"/>
                <a:cs typeface="Arial"/>
              </a:rPr>
              <a:t>t</a:t>
            </a:r>
            <a:r>
              <a:rPr sz="1600" b="1" spc="5" dirty="0">
                <a:latin typeface="Arial"/>
                <a:cs typeface="Arial"/>
              </a:rPr>
              <a:t>i</a:t>
            </a:r>
            <a:r>
              <a:rPr sz="1600" b="1" spc="-30" dirty="0">
                <a:latin typeface="Arial"/>
                <a:cs typeface="Arial"/>
              </a:rPr>
              <a:t>v</a:t>
            </a:r>
            <a:r>
              <a:rPr sz="1600" b="1" spc="-5" dirty="0">
                <a:latin typeface="Arial"/>
                <a:cs typeface="Arial"/>
              </a:rPr>
              <a:t>e  </a:t>
            </a:r>
            <a:r>
              <a:rPr sz="1600" b="1" spc="-10" dirty="0">
                <a:latin typeface="Arial"/>
                <a:cs typeface="Arial"/>
              </a:rPr>
              <a:t>Aspekte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90688" y="4137025"/>
            <a:ext cx="1946275" cy="534121"/>
          </a:xfrm>
          <a:prstGeom prst="rect">
            <a:avLst/>
          </a:prstGeom>
          <a:solidFill>
            <a:srgbClr val="CCFFFF"/>
          </a:solidFill>
        </p:spPr>
        <p:txBody>
          <a:bodyPr vert="horz" wrap="square" lIns="0" tIns="41275" rIns="0" bIns="0" rtlCol="0">
            <a:spAutoFit/>
          </a:bodyPr>
          <a:lstStyle/>
          <a:p>
            <a:pPr marL="91442" marR="929658">
              <a:spcBef>
                <a:spcPts val="325"/>
              </a:spcBef>
            </a:pPr>
            <a:r>
              <a:rPr sz="1600" b="1" spc="-5" dirty="0">
                <a:latin typeface="Arial"/>
                <a:cs typeface="Arial"/>
              </a:rPr>
              <a:t>Ko</a:t>
            </a:r>
            <a:r>
              <a:rPr sz="1600" b="1" spc="-15" dirty="0">
                <a:latin typeface="Arial"/>
                <a:cs typeface="Arial"/>
              </a:rPr>
              <a:t>g</a:t>
            </a:r>
            <a:r>
              <a:rPr sz="1600" b="1" spc="-5" dirty="0">
                <a:latin typeface="Arial"/>
                <a:cs typeface="Arial"/>
              </a:rPr>
              <a:t>ni</a:t>
            </a:r>
            <a:r>
              <a:rPr sz="1600" b="1" spc="-15" dirty="0">
                <a:latin typeface="Arial"/>
                <a:cs typeface="Arial"/>
              </a:rPr>
              <a:t>t</a:t>
            </a:r>
            <a:r>
              <a:rPr sz="1600" b="1" spc="-5" dirty="0">
                <a:latin typeface="Arial"/>
                <a:cs typeface="Arial"/>
              </a:rPr>
              <a:t>i</a:t>
            </a:r>
            <a:r>
              <a:rPr sz="1600" b="1" spc="-40" dirty="0">
                <a:latin typeface="Arial"/>
                <a:cs typeface="Arial"/>
              </a:rPr>
              <a:t>v</a:t>
            </a:r>
            <a:r>
              <a:rPr sz="1600" b="1" spc="-5" dirty="0">
                <a:latin typeface="Arial"/>
                <a:cs typeface="Arial"/>
              </a:rPr>
              <a:t>e  </a:t>
            </a:r>
            <a:r>
              <a:rPr sz="1600" b="1" spc="-10" dirty="0">
                <a:latin typeface="Arial"/>
                <a:cs typeface="Arial"/>
              </a:rPr>
              <a:t>Aspekte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575676" y="4144962"/>
            <a:ext cx="1946275" cy="534121"/>
          </a:xfrm>
          <a:prstGeom prst="rect">
            <a:avLst/>
          </a:prstGeom>
          <a:solidFill>
            <a:srgbClr val="CCFFFF"/>
          </a:solidFill>
        </p:spPr>
        <p:txBody>
          <a:bodyPr vert="horz" wrap="square" lIns="0" tIns="41275" rIns="0" bIns="0" rtlCol="0">
            <a:spAutoFit/>
          </a:bodyPr>
          <a:lstStyle/>
          <a:p>
            <a:pPr marL="92076" marR="755030">
              <a:spcBef>
                <a:spcPts val="325"/>
              </a:spcBef>
            </a:pPr>
            <a:r>
              <a:rPr sz="1600" b="1" spc="-5" dirty="0">
                <a:latin typeface="Arial"/>
                <a:cs typeface="Arial"/>
              </a:rPr>
              <a:t>Emo</a:t>
            </a:r>
            <a:r>
              <a:rPr sz="1600" b="1" spc="-15" dirty="0">
                <a:latin typeface="Arial"/>
                <a:cs typeface="Arial"/>
              </a:rPr>
              <a:t>t</a:t>
            </a:r>
            <a:r>
              <a:rPr sz="1600" b="1" spc="-5" dirty="0">
                <a:latin typeface="Arial"/>
                <a:cs typeface="Arial"/>
              </a:rPr>
              <a:t>io</a:t>
            </a:r>
            <a:r>
              <a:rPr sz="1600" b="1" spc="-15" dirty="0">
                <a:latin typeface="Arial"/>
                <a:cs typeface="Arial"/>
              </a:rPr>
              <a:t>n</a:t>
            </a:r>
            <a:r>
              <a:rPr sz="1600" b="1" spc="-5" dirty="0">
                <a:latin typeface="Arial"/>
                <a:cs typeface="Arial"/>
              </a:rPr>
              <a:t>ale  </a:t>
            </a:r>
            <a:r>
              <a:rPr sz="1600" b="1" spc="-10" dirty="0">
                <a:latin typeface="Arial"/>
                <a:cs typeface="Arial"/>
              </a:rPr>
              <a:t>Aspekte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460876" y="5822950"/>
            <a:ext cx="3355975" cy="288541"/>
          </a:xfrm>
          <a:prstGeom prst="rect">
            <a:avLst/>
          </a:prstGeom>
          <a:solidFill>
            <a:srgbClr val="CCFFFF"/>
          </a:solidFill>
        </p:spPr>
        <p:txBody>
          <a:bodyPr vert="horz" wrap="square" lIns="0" tIns="41910" rIns="0" bIns="0" rtlCol="0">
            <a:spAutoFit/>
          </a:bodyPr>
          <a:lstStyle/>
          <a:p>
            <a:pPr marL="91442">
              <a:spcBef>
                <a:spcPts val="330"/>
              </a:spcBef>
            </a:pPr>
            <a:r>
              <a:rPr sz="1600" b="1" spc="-5" dirty="0">
                <a:latin typeface="Arial"/>
                <a:cs typeface="Arial"/>
              </a:rPr>
              <a:t>Soziale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Aspekte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2071523" y="21555"/>
            <a:ext cx="8133715" cy="399981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1">
              <a:spcBef>
                <a:spcPts val="95"/>
              </a:spcBef>
            </a:pPr>
            <a:r>
              <a:rPr sz="2800" spc="-5" dirty="0"/>
              <a:t>Inklusionsdidaktische Netze - die</a:t>
            </a:r>
            <a:r>
              <a:rPr sz="2800" spc="150" dirty="0"/>
              <a:t> </a:t>
            </a:r>
            <a:r>
              <a:rPr sz="2800" spc="-5" dirty="0"/>
              <a:t>Grundstruktur</a:t>
            </a:r>
            <a:endParaRPr sz="2800" dirty="0"/>
          </a:p>
        </p:txBody>
      </p:sp>
    </p:spTree>
    <p:extLst>
      <p:ext uri="{BB962C8B-B14F-4D97-AF65-F5344CB8AC3E}">
        <p14:creationId xmlns:p14="http://schemas.microsoft.com/office/powerpoint/2010/main" val="3108252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70050" y="1243076"/>
            <a:ext cx="1935480" cy="654666"/>
          </a:xfrm>
          <a:prstGeom prst="rect">
            <a:avLst/>
          </a:prstGeom>
          <a:solidFill>
            <a:srgbClr val="CCFFFF"/>
          </a:solidFill>
        </p:spPr>
        <p:txBody>
          <a:bodyPr vert="horz" wrap="square" lIns="0" tIns="38735" rIns="0" bIns="0" rtlCol="0">
            <a:spAutoFit/>
          </a:bodyPr>
          <a:lstStyle/>
          <a:p>
            <a:pPr algn="ctr">
              <a:spcBef>
                <a:spcPts val="305"/>
              </a:spcBef>
            </a:pPr>
            <a:r>
              <a:rPr sz="2000" b="1" dirty="0">
                <a:latin typeface="Arial"/>
                <a:cs typeface="Arial"/>
              </a:rPr>
              <a:t>Entwicklungs-</a:t>
            </a:r>
            <a:endParaRPr sz="20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2000" b="1" dirty="0">
                <a:latin typeface="Arial"/>
                <a:cs typeface="Arial"/>
              </a:rPr>
              <a:t>bereiche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14826" y="619125"/>
            <a:ext cx="4527550" cy="34689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38735" rIns="0" bIns="0" rtlCol="0">
            <a:spAutoFit/>
          </a:bodyPr>
          <a:lstStyle/>
          <a:p>
            <a:pPr marL="246384">
              <a:spcBef>
                <a:spcPts val="305"/>
              </a:spcBef>
            </a:pPr>
            <a:r>
              <a:rPr sz="2000" b="1" dirty="0">
                <a:solidFill>
                  <a:srgbClr val="333399"/>
                </a:solidFill>
                <a:latin typeface="Arial"/>
                <a:cs typeface="Arial"/>
              </a:rPr>
              <a:t>Inhaltliche Lernbereiche des</a:t>
            </a:r>
            <a:r>
              <a:rPr sz="2000" b="1" spc="-10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333399"/>
                </a:solidFill>
                <a:latin typeface="Arial"/>
                <a:cs typeface="Arial"/>
              </a:rPr>
              <a:t>HSU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73500" y="4522787"/>
            <a:ext cx="4462780" cy="1203535"/>
          </a:xfrm>
          <a:prstGeom prst="rect">
            <a:avLst/>
          </a:prstGeom>
          <a:solidFill>
            <a:srgbClr val="FFFFD1"/>
          </a:solidFill>
          <a:ln w="9525">
            <a:solidFill>
              <a:srgbClr val="000000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91442">
              <a:spcBef>
                <a:spcPts val="325"/>
              </a:spcBef>
            </a:pPr>
            <a:r>
              <a:rPr sz="1600" b="1" spc="-5" dirty="0">
                <a:latin typeface="Arial"/>
                <a:cs typeface="Arial"/>
              </a:rPr>
              <a:t>Naturwissenschaften</a:t>
            </a:r>
            <a:endParaRPr sz="1600" dirty="0">
              <a:latin typeface="Arial"/>
              <a:cs typeface="Arial"/>
            </a:endParaRPr>
          </a:p>
          <a:p>
            <a:pPr marL="268610" indent="-177169">
              <a:spcBef>
                <a:spcPts val="409"/>
              </a:spcBef>
              <a:buChar char="•"/>
              <a:tabLst>
                <a:tab pos="269245" algn="l"/>
              </a:tabLst>
            </a:pPr>
            <a:r>
              <a:rPr sz="1400" spc="-5" dirty="0">
                <a:latin typeface="Arial"/>
                <a:cs typeface="Arial"/>
              </a:rPr>
              <a:t>Aggregatzustände</a:t>
            </a:r>
            <a:endParaRPr sz="1400" dirty="0">
              <a:latin typeface="Arial"/>
              <a:cs typeface="Arial"/>
            </a:endParaRPr>
          </a:p>
          <a:p>
            <a:pPr marL="268610" indent="-177169">
              <a:buChar char="•"/>
              <a:tabLst>
                <a:tab pos="269245" algn="l"/>
              </a:tabLst>
            </a:pPr>
            <a:r>
              <a:rPr sz="1400" spc="-10" dirty="0">
                <a:latin typeface="Arial"/>
                <a:cs typeface="Arial"/>
              </a:rPr>
              <a:t>Verdunstung,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Kondensation</a:t>
            </a:r>
          </a:p>
          <a:p>
            <a:pPr marL="268610" indent="-177169">
              <a:buChar char="•"/>
              <a:tabLst>
                <a:tab pos="269245" algn="l"/>
              </a:tabLst>
            </a:pPr>
            <a:r>
              <a:rPr sz="1400" spc="-5" dirty="0">
                <a:latin typeface="Arial"/>
                <a:cs typeface="Arial"/>
              </a:rPr>
              <a:t>Wasser </a:t>
            </a:r>
            <a:r>
              <a:rPr sz="1400" dirty="0">
                <a:latin typeface="Arial"/>
                <a:cs typeface="Arial"/>
              </a:rPr>
              <a:t>als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Lebensgrundlage</a:t>
            </a:r>
            <a:endParaRPr sz="1400" dirty="0">
              <a:latin typeface="Arial"/>
              <a:cs typeface="Arial"/>
            </a:endParaRPr>
          </a:p>
          <a:p>
            <a:pPr marL="268610" indent="-177169">
              <a:lnSpc>
                <a:spcPts val="1655"/>
              </a:lnSpc>
              <a:buChar char="•"/>
              <a:tabLst>
                <a:tab pos="269245" algn="l"/>
              </a:tabLst>
            </a:pPr>
            <a:r>
              <a:rPr sz="1400" spc="-5" dirty="0">
                <a:latin typeface="Arial"/>
                <a:cs typeface="Arial"/>
              </a:rPr>
              <a:t>Schadstoffe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…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089651" y="1139825"/>
            <a:ext cx="2193925" cy="1631216"/>
          </a:xfrm>
          <a:prstGeom prst="rect">
            <a:avLst/>
          </a:prstGeom>
          <a:solidFill>
            <a:srgbClr val="FFFFD1"/>
          </a:solidFill>
          <a:ln w="9525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92076">
              <a:spcBef>
                <a:spcPts val="320"/>
              </a:spcBef>
            </a:pPr>
            <a:r>
              <a:rPr sz="1600" b="1" spc="-5" dirty="0">
                <a:latin typeface="Arial"/>
                <a:cs typeface="Arial"/>
              </a:rPr>
              <a:t>Sozialwissenschaft</a:t>
            </a:r>
            <a:endParaRPr sz="1600" dirty="0">
              <a:latin typeface="Arial"/>
              <a:cs typeface="Arial"/>
            </a:endParaRPr>
          </a:p>
          <a:p>
            <a:pPr marL="268610" marR="234320" indent="-176533">
              <a:spcBef>
                <a:spcPts val="405"/>
              </a:spcBef>
              <a:buChar char="•"/>
              <a:tabLst>
                <a:tab pos="269245" algn="l"/>
              </a:tabLst>
            </a:pPr>
            <a:r>
              <a:rPr sz="1400" dirty="0">
                <a:latin typeface="Arial"/>
                <a:cs typeface="Arial"/>
              </a:rPr>
              <a:t>Nutzung </a:t>
            </a:r>
            <a:r>
              <a:rPr sz="1400" spc="-5" dirty="0">
                <a:latin typeface="Arial"/>
                <a:cs typeface="Arial"/>
              </a:rPr>
              <a:t>von</a:t>
            </a:r>
            <a:r>
              <a:rPr sz="1400" spc="-114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Wasser,  </a:t>
            </a:r>
            <a:r>
              <a:rPr sz="1400" spc="-5" dirty="0">
                <a:latin typeface="Arial"/>
                <a:cs typeface="Arial"/>
              </a:rPr>
              <a:t>Nutzungskonflikte</a:t>
            </a:r>
            <a:endParaRPr sz="1400" dirty="0">
              <a:latin typeface="Arial"/>
              <a:cs typeface="Arial"/>
            </a:endParaRPr>
          </a:p>
          <a:p>
            <a:pPr marL="268610" marR="851551" indent="-176533">
              <a:buChar char="•"/>
              <a:tabLst>
                <a:tab pos="269245" algn="l"/>
              </a:tabLst>
            </a:pPr>
            <a:r>
              <a:rPr sz="1400" dirty="0">
                <a:latin typeface="Arial"/>
                <a:cs typeface="Arial"/>
              </a:rPr>
              <a:t>Aufgaben</a:t>
            </a:r>
            <a:r>
              <a:rPr sz="1400" spc="-1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der  Gemeinde</a:t>
            </a:r>
          </a:p>
          <a:p>
            <a:pPr marL="268610" indent="-176533">
              <a:spcBef>
                <a:spcPts val="5"/>
              </a:spcBef>
              <a:buChar char="•"/>
              <a:tabLst>
                <a:tab pos="269245" algn="l"/>
              </a:tabLst>
            </a:pPr>
            <a:r>
              <a:rPr sz="1400" dirty="0">
                <a:latin typeface="Arial"/>
                <a:cs typeface="Arial"/>
              </a:rPr>
              <a:t>Soziales Leben</a:t>
            </a:r>
            <a:r>
              <a:rPr sz="1400" spc="-8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am</a:t>
            </a:r>
          </a:p>
          <a:p>
            <a:pPr marL="268610"/>
            <a:r>
              <a:rPr sz="1400" spc="-10" dirty="0">
                <a:latin typeface="Arial"/>
                <a:cs typeface="Arial"/>
              </a:rPr>
              <a:t>Wasser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…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844926" y="1141476"/>
            <a:ext cx="2193925" cy="1415772"/>
          </a:xfrm>
          <a:prstGeom prst="rect">
            <a:avLst/>
          </a:prstGeom>
          <a:solidFill>
            <a:srgbClr val="FFFFD1"/>
          </a:solidFill>
          <a:ln w="9525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91442">
              <a:spcBef>
                <a:spcPts val="320"/>
              </a:spcBef>
            </a:pPr>
            <a:r>
              <a:rPr sz="1600" b="1" spc="-25" dirty="0">
                <a:latin typeface="Arial"/>
                <a:cs typeface="Arial"/>
              </a:rPr>
              <a:t>Technik</a:t>
            </a:r>
            <a:endParaRPr sz="1600" dirty="0">
              <a:latin typeface="Arial"/>
              <a:cs typeface="Arial"/>
            </a:endParaRPr>
          </a:p>
          <a:p>
            <a:pPr marL="268610" marR="904257" indent="-177169">
              <a:spcBef>
                <a:spcPts val="405"/>
              </a:spcBef>
              <a:buChar char="•"/>
              <a:tabLst>
                <a:tab pos="268610" algn="l"/>
              </a:tabLst>
            </a:pPr>
            <a:r>
              <a:rPr sz="1400" spc="-55" dirty="0">
                <a:latin typeface="Arial"/>
                <a:cs typeface="Arial"/>
              </a:rPr>
              <a:t>T</a:t>
            </a:r>
            <a:r>
              <a:rPr sz="1400" dirty="0">
                <a:latin typeface="Arial"/>
                <a:cs typeface="Arial"/>
              </a:rPr>
              <a:t>rink</a:t>
            </a:r>
            <a:r>
              <a:rPr sz="1400" spc="-20" dirty="0">
                <a:latin typeface="Arial"/>
                <a:cs typeface="Arial"/>
              </a:rPr>
              <a:t>w</a:t>
            </a:r>
            <a:r>
              <a:rPr sz="1400" dirty="0">
                <a:latin typeface="Arial"/>
                <a:cs typeface="Arial"/>
              </a:rPr>
              <a:t>asser-  </a:t>
            </a:r>
            <a:r>
              <a:rPr sz="1400" spc="-5" dirty="0">
                <a:latin typeface="Arial"/>
                <a:cs typeface="Arial"/>
              </a:rPr>
              <a:t>versorgung</a:t>
            </a:r>
            <a:endParaRPr sz="1400" dirty="0">
              <a:latin typeface="Arial"/>
              <a:cs typeface="Arial"/>
            </a:endParaRPr>
          </a:p>
          <a:p>
            <a:pPr marL="268610" indent="-177169">
              <a:buChar char="•"/>
              <a:tabLst>
                <a:tab pos="268610" algn="l"/>
              </a:tabLst>
            </a:pPr>
            <a:r>
              <a:rPr sz="1400" spc="-5" dirty="0">
                <a:latin typeface="Arial"/>
                <a:cs typeface="Arial"/>
              </a:rPr>
              <a:t>Reinigungsverfahren</a:t>
            </a:r>
            <a:endParaRPr sz="1400" dirty="0">
              <a:latin typeface="Arial"/>
              <a:cs typeface="Arial"/>
            </a:endParaRPr>
          </a:p>
          <a:p>
            <a:pPr marL="268610" marR="367037" indent="-177169">
              <a:buChar char="•"/>
              <a:tabLst>
                <a:tab pos="268610" algn="l"/>
              </a:tabLst>
            </a:pPr>
            <a:r>
              <a:rPr sz="1400" spc="-5" dirty="0">
                <a:latin typeface="Arial"/>
                <a:cs typeface="Arial"/>
              </a:rPr>
              <a:t>Exkursion </a:t>
            </a:r>
            <a:r>
              <a:rPr sz="1400" dirty="0">
                <a:latin typeface="Arial"/>
                <a:cs typeface="Arial"/>
              </a:rPr>
              <a:t>zu</a:t>
            </a:r>
            <a:r>
              <a:rPr sz="1400" spc="-8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einem  </a:t>
            </a:r>
            <a:r>
              <a:rPr sz="1400" spc="-10" dirty="0">
                <a:latin typeface="Arial"/>
                <a:cs typeface="Arial"/>
              </a:rPr>
              <a:t>Wasserwerk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…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100826" y="2948051"/>
            <a:ext cx="2193925" cy="1365117"/>
          </a:xfrm>
          <a:prstGeom prst="rect">
            <a:avLst/>
          </a:prstGeom>
          <a:solidFill>
            <a:srgbClr val="FFFFD1"/>
          </a:solidFill>
          <a:ln w="9525">
            <a:solidFill>
              <a:srgbClr val="000000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92076">
              <a:lnSpc>
                <a:spcPts val="1920"/>
              </a:lnSpc>
              <a:spcBef>
                <a:spcPts val="325"/>
              </a:spcBef>
            </a:pPr>
            <a:r>
              <a:rPr sz="1600" b="1" spc="-5" dirty="0">
                <a:latin typeface="Arial"/>
                <a:cs typeface="Arial"/>
              </a:rPr>
              <a:t>Geographie</a:t>
            </a:r>
            <a:endParaRPr sz="1600" dirty="0">
              <a:latin typeface="Arial"/>
              <a:cs typeface="Arial"/>
            </a:endParaRPr>
          </a:p>
          <a:p>
            <a:pPr marL="268610" indent="-176533">
              <a:lnSpc>
                <a:spcPts val="1680"/>
              </a:lnSpc>
              <a:buChar char="•"/>
              <a:tabLst>
                <a:tab pos="269245" algn="l"/>
              </a:tabLst>
            </a:pPr>
            <a:r>
              <a:rPr sz="1400" spc="-15" dirty="0">
                <a:latin typeface="Arial"/>
                <a:cs typeface="Arial"/>
              </a:rPr>
              <a:t>Wetter,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Niederschläge</a:t>
            </a:r>
            <a:endParaRPr sz="1400" dirty="0">
              <a:latin typeface="Arial"/>
              <a:cs typeface="Arial"/>
            </a:endParaRPr>
          </a:p>
          <a:p>
            <a:pPr marL="268610" marR="138433" indent="-176533">
              <a:buChar char="•"/>
              <a:tabLst>
                <a:tab pos="269245" algn="l"/>
              </a:tabLst>
            </a:pPr>
            <a:r>
              <a:rPr sz="1400" spc="-5" dirty="0">
                <a:latin typeface="Arial"/>
                <a:cs typeface="Arial"/>
              </a:rPr>
              <a:t>Quellen und natürliche  Wasserspeicher</a:t>
            </a:r>
            <a:endParaRPr sz="1400" dirty="0">
              <a:latin typeface="Arial"/>
              <a:cs typeface="Arial"/>
            </a:endParaRPr>
          </a:p>
          <a:p>
            <a:pPr marL="268610" marR="295916" indent="-176533">
              <a:buChar char="•"/>
              <a:tabLst>
                <a:tab pos="269245" algn="l"/>
              </a:tabLst>
            </a:pPr>
            <a:r>
              <a:rPr sz="1400" spc="-5" dirty="0">
                <a:latin typeface="Arial"/>
                <a:cs typeface="Arial"/>
              </a:rPr>
              <a:t>Wasserreichtum</a:t>
            </a:r>
            <a:r>
              <a:rPr sz="1400" spc="-1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und  </a:t>
            </a:r>
            <a:r>
              <a:rPr sz="1400" spc="-10" dirty="0">
                <a:latin typeface="Arial"/>
                <a:cs typeface="Arial"/>
              </a:rPr>
              <a:t>Wasserknappheit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…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856102" y="2949575"/>
            <a:ext cx="2193925" cy="1416413"/>
          </a:xfrm>
          <a:prstGeom prst="rect">
            <a:avLst/>
          </a:prstGeom>
          <a:solidFill>
            <a:srgbClr val="FFFFD1"/>
          </a:solidFill>
          <a:ln w="9525">
            <a:solidFill>
              <a:srgbClr val="000000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91442">
              <a:spcBef>
                <a:spcPts val="325"/>
              </a:spcBef>
            </a:pPr>
            <a:r>
              <a:rPr sz="1600" b="1" spc="-5" dirty="0">
                <a:latin typeface="Arial"/>
                <a:cs typeface="Arial"/>
              </a:rPr>
              <a:t>Geschichte</a:t>
            </a:r>
            <a:endParaRPr sz="1600" dirty="0">
              <a:latin typeface="Arial"/>
              <a:cs typeface="Arial"/>
            </a:endParaRPr>
          </a:p>
          <a:p>
            <a:pPr marL="267975" marR="90807" indent="-176533">
              <a:spcBef>
                <a:spcPts val="405"/>
              </a:spcBef>
              <a:buChar char="•"/>
              <a:tabLst>
                <a:tab pos="268610" algn="l"/>
              </a:tabLst>
            </a:pPr>
            <a:r>
              <a:rPr sz="1400" spc="-5" dirty="0">
                <a:latin typeface="Arial"/>
                <a:cs typeface="Arial"/>
              </a:rPr>
              <a:t>Wasserversorgung</a:t>
            </a:r>
            <a:r>
              <a:rPr sz="1400" spc="-1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und  </a:t>
            </a:r>
            <a:r>
              <a:rPr sz="1400" spc="-5" dirty="0">
                <a:latin typeface="Arial"/>
                <a:cs typeface="Arial"/>
              </a:rPr>
              <a:t>Wasserbelastung  </a:t>
            </a:r>
            <a:r>
              <a:rPr sz="1400" dirty="0">
                <a:latin typeface="Arial"/>
                <a:cs typeface="Arial"/>
              </a:rPr>
              <a:t>früher</a:t>
            </a:r>
          </a:p>
          <a:p>
            <a:pPr marL="267975" indent="-176533">
              <a:buChar char="•"/>
              <a:tabLst>
                <a:tab pos="268610" algn="l"/>
              </a:tabLst>
            </a:pPr>
            <a:r>
              <a:rPr sz="1400" spc="-5" dirty="0">
                <a:latin typeface="Arial"/>
                <a:cs typeface="Arial"/>
              </a:rPr>
              <a:t>Bewässerungskulturen</a:t>
            </a:r>
            <a:endParaRPr sz="1400" dirty="0">
              <a:latin typeface="Arial"/>
              <a:cs typeface="Arial"/>
            </a:endParaRPr>
          </a:p>
          <a:p>
            <a:pPr marL="267975"/>
            <a:r>
              <a:rPr sz="1400" spc="5" dirty="0">
                <a:latin typeface="Arial"/>
                <a:cs typeface="Arial"/>
              </a:rPr>
              <a:t>…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540750" y="1254126"/>
            <a:ext cx="1935480" cy="654666"/>
          </a:xfrm>
          <a:prstGeom prst="rect">
            <a:avLst/>
          </a:prstGeom>
          <a:solidFill>
            <a:srgbClr val="CCFFFF"/>
          </a:solidFill>
        </p:spPr>
        <p:txBody>
          <a:bodyPr vert="horz" wrap="square" lIns="0" tIns="38735" rIns="0" bIns="0" rtlCol="0">
            <a:spAutoFit/>
          </a:bodyPr>
          <a:lstStyle/>
          <a:p>
            <a:pPr marL="444509" marR="95887" indent="-340366">
              <a:spcBef>
                <a:spcPts val="305"/>
              </a:spcBef>
            </a:pPr>
            <a:r>
              <a:rPr sz="2000" b="1" dirty="0">
                <a:latin typeface="Arial"/>
                <a:cs typeface="Arial"/>
              </a:rPr>
              <a:t>En</a:t>
            </a:r>
            <a:r>
              <a:rPr sz="2000" b="1" spc="-15" dirty="0">
                <a:latin typeface="Arial"/>
                <a:cs typeface="Arial"/>
              </a:rPr>
              <a:t>t</a:t>
            </a:r>
            <a:r>
              <a:rPr sz="2000" b="1" spc="30" dirty="0">
                <a:latin typeface="Arial"/>
                <a:cs typeface="Arial"/>
              </a:rPr>
              <a:t>w</a:t>
            </a:r>
            <a:r>
              <a:rPr sz="2000" b="1" dirty="0">
                <a:latin typeface="Arial"/>
                <a:cs typeface="Arial"/>
              </a:rPr>
              <a:t>i</a:t>
            </a:r>
            <a:r>
              <a:rPr sz="2000" b="1" spc="-20" dirty="0">
                <a:latin typeface="Arial"/>
                <a:cs typeface="Arial"/>
              </a:rPr>
              <a:t>c</a:t>
            </a:r>
            <a:r>
              <a:rPr sz="2000" b="1" dirty="0">
                <a:latin typeface="Arial"/>
                <a:cs typeface="Arial"/>
              </a:rPr>
              <a:t>klung</a:t>
            </a:r>
            <a:r>
              <a:rPr sz="2000" b="1" spc="5" dirty="0">
                <a:latin typeface="Arial"/>
                <a:cs typeface="Arial"/>
              </a:rPr>
              <a:t>s</a:t>
            </a:r>
            <a:r>
              <a:rPr sz="2000" b="1" dirty="0">
                <a:latin typeface="Arial"/>
                <a:cs typeface="Arial"/>
              </a:rPr>
              <a:t>-  bereiche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87513" y="2255774"/>
            <a:ext cx="1946275" cy="1447191"/>
          </a:xfrm>
          <a:prstGeom prst="rect">
            <a:avLst/>
          </a:prstGeom>
          <a:solidFill>
            <a:srgbClr val="CCFFFF"/>
          </a:solidFill>
        </p:spPr>
        <p:txBody>
          <a:bodyPr vert="horz" wrap="square" lIns="0" tIns="41275" rIns="0" bIns="0" rtlCol="0">
            <a:spAutoFit/>
          </a:bodyPr>
          <a:lstStyle/>
          <a:p>
            <a:pPr marL="267975" marR="147958" indent="-177169">
              <a:spcBef>
                <a:spcPts val="325"/>
              </a:spcBef>
            </a:pPr>
            <a:r>
              <a:rPr sz="1600" b="1" spc="-5" dirty="0">
                <a:latin typeface="Arial"/>
                <a:cs typeface="Arial"/>
              </a:rPr>
              <a:t>Sensom</a:t>
            </a:r>
            <a:r>
              <a:rPr sz="1600" b="1" spc="-15" dirty="0">
                <a:latin typeface="Arial"/>
                <a:cs typeface="Arial"/>
              </a:rPr>
              <a:t>o</a:t>
            </a:r>
            <a:r>
              <a:rPr sz="1600" b="1" spc="-5" dirty="0">
                <a:latin typeface="Arial"/>
                <a:cs typeface="Arial"/>
              </a:rPr>
              <a:t>t</a:t>
            </a:r>
            <a:r>
              <a:rPr sz="1600" b="1" spc="-15" dirty="0">
                <a:latin typeface="Arial"/>
                <a:cs typeface="Arial"/>
              </a:rPr>
              <a:t>o</a:t>
            </a:r>
            <a:r>
              <a:rPr sz="1600" b="1" spc="-5" dirty="0">
                <a:latin typeface="Arial"/>
                <a:cs typeface="Arial"/>
              </a:rPr>
              <a:t>rische  </a:t>
            </a:r>
            <a:r>
              <a:rPr sz="1600" b="1" spc="-10" dirty="0">
                <a:latin typeface="Arial"/>
                <a:cs typeface="Arial"/>
              </a:rPr>
              <a:t>Aspekte</a:t>
            </a:r>
            <a:endParaRPr sz="1600" dirty="0">
              <a:latin typeface="Arial"/>
              <a:cs typeface="Arial"/>
            </a:endParaRPr>
          </a:p>
          <a:p>
            <a:pPr marL="267975" marR="145418" indent="-176533">
              <a:spcBef>
                <a:spcPts val="400"/>
              </a:spcBef>
              <a:buChar char="•"/>
              <a:tabLst>
                <a:tab pos="268610" algn="l"/>
              </a:tabLst>
            </a:pPr>
            <a:r>
              <a:rPr sz="1400" spc="-5" dirty="0">
                <a:latin typeface="Arial"/>
                <a:cs typeface="Arial"/>
              </a:rPr>
              <a:t>fließendes,  rauschendes,  </a:t>
            </a:r>
            <a:r>
              <a:rPr sz="1400" dirty="0">
                <a:latin typeface="Arial"/>
                <a:cs typeface="Arial"/>
              </a:rPr>
              <a:t>tröpfelndes</a:t>
            </a:r>
            <a:r>
              <a:rPr sz="1400" spc="-114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Wasser</a:t>
            </a:r>
            <a:endParaRPr sz="1400" dirty="0">
              <a:latin typeface="Arial"/>
              <a:cs typeface="Arial"/>
            </a:endParaRPr>
          </a:p>
          <a:p>
            <a:pPr marL="267975" indent="-176533">
              <a:spcBef>
                <a:spcPts val="5"/>
              </a:spcBef>
              <a:buChar char="•"/>
              <a:tabLst>
                <a:tab pos="268610" algn="l"/>
              </a:tabLst>
            </a:pPr>
            <a:r>
              <a:rPr sz="1400" dirty="0">
                <a:latin typeface="Arial"/>
                <a:cs typeface="Arial"/>
              </a:rPr>
              <a:t>Auftrieb </a:t>
            </a:r>
            <a:r>
              <a:rPr sz="1400" spc="-5" dirty="0">
                <a:latin typeface="Arial"/>
                <a:cs typeface="Arial"/>
              </a:rPr>
              <a:t>spüren</a:t>
            </a:r>
            <a:r>
              <a:rPr sz="1400" spc="28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…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8547101" y="2286000"/>
            <a:ext cx="1946275" cy="1662635"/>
          </a:xfrm>
          <a:prstGeom prst="rect">
            <a:avLst/>
          </a:prstGeom>
          <a:solidFill>
            <a:srgbClr val="CCFFFF"/>
          </a:solidFill>
        </p:spPr>
        <p:txBody>
          <a:bodyPr vert="horz" wrap="square" lIns="0" tIns="41275" rIns="0" bIns="0" rtlCol="0">
            <a:spAutoFit/>
          </a:bodyPr>
          <a:lstStyle/>
          <a:p>
            <a:pPr marL="269245" marR="340366" indent="-177169">
              <a:spcBef>
                <a:spcPts val="325"/>
              </a:spcBef>
            </a:pPr>
            <a:r>
              <a:rPr sz="1600" b="1" spc="-5" dirty="0">
                <a:latin typeface="Arial"/>
                <a:cs typeface="Arial"/>
              </a:rPr>
              <a:t>Ko</a:t>
            </a:r>
            <a:r>
              <a:rPr sz="1600" b="1" spc="-15" dirty="0">
                <a:latin typeface="Arial"/>
                <a:cs typeface="Arial"/>
              </a:rPr>
              <a:t>m</a:t>
            </a:r>
            <a:r>
              <a:rPr sz="1600" b="1" spc="-5" dirty="0">
                <a:latin typeface="Arial"/>
                <a:cs typeface="Arial"/>
              </a:rPr>
              <a:t>m</a:t>
            </a:r>
            <a:r>
              <a:rPr sz="1600" b="1" spc="-15" dirty="0">
                <a:latin typeface="Arial"/>
                <a:cs typeface="Arial"/>
              </a:rPr>
              <a:t>u</a:t>
            </a:r>
            <a:r>
              <a:rPr sz="1600" b="1" spc="-5" dirty="0">
                <a:latin typeface="Arial"/>
                <a:cs typeface="Arial"/>
              </a:rPr>
              <a:t>nika</a:t>
            </a:r>
            <a:r>
              <a:rPr sz="1600" b="1" spc="-10" dirty="0">
                <a:latin typeface="Arial"/>
                <a:cs typeface="Arial"/>
              </a:rPr>
              <a:t>t</a:t>
            </a:r>
            <a:r>
              <a:rPr sz="1600" b="1" spc="5" dirty="0">
                <a:latin typeface="Arial"/>
                <a:cs typeface="Arial"/>
              </a:rPr>
              <a:t>i</a:t>
            </a:r>
            <a:r>
              <a:rPr sz="1600" b="1" spc="-30" dirty="0">
                <a:latin typeface="Arial"/>
                <a:cs typeface="Arial"/>
              </a:rPr>
              <a:t>v</a:t>
            </a:r>
            <a:r>
              <a:rPr sz="1600" b="1" spc="-5" dirty="0">
                <a:latin typeface="Arial"/>
                <a:cs typeface="Arial"/>
              </a:rPr>
              <a:t>e  </a:t>
            </a:r>
            <a:r>
              <a:rPr sz="1600" b="1" spc="-10" dirty="0">
                <a:latin typeface="Arial"/>
                <a:cs typeface="Arial"/>
              </a:rPr>
              <a:t>Aspekte</a:t>
            </a:r>
            <a:endParaRPr sz="1600" dirty="0">
              <a:latin typeface="Arial"/>
              <a:cs typeface="Arial"/>
            </a:endParaRPr>
          </a:p>
          <a:p>
            <a:pPr marL="269245" marR="150498" indent="-176533">
              <a:spcBef>
                <a:spcPts val="405"/>
              </a:spcBef>
              <a:buChar char="•"/>
              <a:tabLst>
                <a:tab pos="269880" algn="l"/>
              </a:tabLst>
            </a:pPr>
            <a:r>
              <a:rPr sz="1400" dirty="0">
                <a:latin typeface="Arial"/>
                <a:cs typeface="Arial"/>
              </a:rPr>
              <a:t>über Erlebnisse</a:t>
            </a:r>
            <a:r>
              <a:rPr sz="1400" spc="-13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mit  Wasser</a:t>
            </a:r>
            <a:r>
              <a:rPr sz="1400" spc="-7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berichten</a:t>
            </a:r>
          </a:p>
          <a:p>
            <a:pPr marL="269245" marR="92076" indent="-176533">
              <a:buChar char="•"/>
              <a:tabLst>
                <a:tab pos="269880" algn="l"/>
              </a:tabLst>
            </a:pPr>
            <a:r>
              <a:rPr sz="1400" spc="-5" dirty="0">
                <a:latin typeface="Arial"/>
                <a:cs typeface="Arial"/>
              </a:rPr>
              <a:t>Wortfelder/-karten:  Wasser </a:t>
            </a:r>
            <a:r>
              <a:rPr sz="1400" dirty="0">
                <a:latin typeface="Arial"/>
                <a:cs typeface="Arial"/>
              </a:rPr>
              <a:t>holen,  </a:t>
            </a:r>
            <a:r>
              <a:rPr sz="1400" spc="-5" dirty="0">
                <a:latin typeface="Arial"/>
                <a:cs typeface="Arial"/>
              </a:rPr>
              <a:t>schöpfen, </a:t>
            </a:r>
            <a:r>
              <a:rPr sz="1400" dirty="0">
                <a:latin typeface="Arial"/>
                <a:cs typeface="Arial"/>
              </a:rPr>
              <a:t>trinken</a:t>
            </a:r>
            <a:r>
              <a:rPr sz="1400" spc="-1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…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690688" y="4136962"/>
            <a:ext cx="1946275" cy="2308965"/>
          </a:xfrm>
          <a:prstGeom prst="rect">
            <a:avLst/>
          </a:prstGeom>
          <a:solidFill>
            <a:srgbClr val="CCFFFF"/>
          </a:solidFill>
        </p:spPr>
        <p:txBody>
          <a:bodyPr vert="horz" wrap="square" lIns="0" tIns="41275" rIns="0" bIns="0" rtlCol="0">
            <a:spAutoFit/>
          </a:bodyPr>
          <a:lstStyle/>
          <a:p>
            <a:pPr marL="267975" marR="887747" indent="-177169">
              <a:spcBef>
                <a:spcPts val="325"/>
              </a:spcBef>
            </a:pPr>
            <a:r>
              <a:rPr sz="1600" b="1" spc="-10" dirty="0">
                <a:latin typeface="Arial"/>
                <a:cs typeface="Arial"/>
              </a:rPr>
              <a:t>Kognitive  </a:t>
            </a:r>
            <a:r>
              <a:rPr sz="1600" b="1" spc="-55" dirty="0">
                <a:latin typeface="Arial"/>
                <a:cs typeface="Arial"/>
              </a:rPr>
              <a:t>A</a:t>
            </a:r>
            <a:r>
              <a:rPr sz="1600" b="1" spc="-5" dirty="0">
                <a:latin typeface="Arial"/>
                <a:cs typeface="Arial"/>
              </a:rPr>
              <a:t>spekte</a:t>
            </a:r>
            <a:endParaRPr sz="1600" dirty="0">
              <a:latin typeface="Arial"/>
              <a:cs typeface="Arial"/>
            </a:endParaRPr>
          </a:p>
          <a:p>
            <a:pPr marL="267975" marR="119382" indent="-176533">
              <a:spcBef>
                <a:spcPts val="409"/>
              </a:spcBef>
              <a:buChar char="•"/>
              <a:tabLst>
                <a:tab pos="268610" algn="l"/>
              </a:tabLst>
            </a:pPr>
            <a:r>
              <a:rPr sz="1400" spc="-5" dirty="0">
                <a:latin typeface="Arial"/>
                <a:cs typeface="Arial"/>
              </a:rPr>
              <a:t>Gegenstände, </a:t>
            </a:r>
            <a:r>
              <a:rPr sz="1400" dirty="0">
                <a:latin typeface="Arial"/>
                <a:cs typeface="Arial"/>
              </a:rPr>
              <a:t>die  </a:t>
            </a:r>
            <a:r>
              <a:rPr sz="1400" spc="-5" dirty="0">
                <a:latin typeface="Arial"/>
                <a:cs typeface="Arial"/>
              </a:rPr>
              <a:t>schwimmen,</a:t>
            </a:r>
            <a:r>
              <a:rPr sz="1400" spc="-8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sinken</a:t>
            </a:r>
          </a:p>
          <a:p>
            <a:pPr marL="267975" marR="410853" indent="-176533">
              <a:buChar char="•"/>
              <a:tabLst>
                <a:tab pos="268610" algn="l"/>
              </a:tabLst>
            </a:pPr>
            <a:r>
              <a:rPr sz="1400" dirty="0">
                <a:latin typeface="Arial"/>
                <a:cs typeface="Arial"/>
              </a:rPr>
              <a:t>ein</a:t>
            </a:r>
            <a:r>
              <a:rPr sz="1400" spc="-10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Wasserwerk  </a:t>
            </a:r>
            <a:r>
              <a:rPr sz="1400" dirty="0">
                <a:latin typeface="Arial"/>
                <a:cs typeface="Arial"/>
              </a:rPr>
              <a:t>kennenlernen</a:t>
            </a:r>
          </a:p>
          <a:p>
            <a:pPr marL="267975" marR="213364" indent="-176533">
              <a:buChar char="•"/>
              <a:tabLst>
                <a:tab pos="268610" algn="l"/>
              </a:tabLst>
            </a:pPr>
            <a:r>
              <a:rPr sz="1400" spc="-10" dirty="0">
                <a:latin typeface="Arial"/>
                <a:cs typeface="Arial"/>
              </a:rPr>
              <a:t>Verschiedene  </a:t>
            </a:r>
            <a:r>
              <a:rPr sz="1400" dirty="0">
                <a:latin typeface="Arial"/>
                <a:cs typeface="Arial"/>
              </a:rPr>
              <a:t>Möglichkeiten der  </a:t>
            </a:r>
            <a:r>
              <a:rPr sz="1400" spc="-30" dirty="0">
                <a:latin typeface="Arial"/>
                <a:cs typeface="Arial"/>
              </a:rPr>
              <a:t>W</a:t>
            </a:r>
            <a:r>
              <a:rPr sz="1400" dirty="0">
                <a:latin typeface="Arial"/>
                <a:cs typeface="Arial"/>
              </a:rPr>
              <a:t>as</a:t>
            </a:r>
            <a:r>
              <a:rPr sz="1400" spc="-10" dirty="0">
                <a:latin typeface="Arial"/>
                <a:cs typeface="Arial"/>
              </a:rPr>
              <a:t>s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-15" dirty="0">
                <a:latin typeface="Arial"/>
                <a:cs typeface="Arial"/>
              </a:rPr>
              <a:t>r</a:t>
            </a:r>
            <a:r>
              <a:rPr sz="1400" dirty="0">
                <a:latin typeface="Arial"/>
                <a:cs typeface="Arial"/>
              </a:rPr>
              <a:t>ge</a:t>
            </a:r>
            <a:r>
              <a:rPr sz="1400" spc="-20" dirty="0">
                <a:latin typeface="Arial"/>
                <a:cs typeface="Arial"/>
              </a:rPr>
              <a:t>w</a:t>
            </a:r>
            <a:r>
              <a:rPr sz="1400" dirty="0">
                <a:latin typeface="Arial"/>
                <a:cs typeface="Arial"/>
              </a:rPr>
              <a:t>innu</a:t>
            </a:r>
            <a:r>
              <a:rPr sz="1400" spc="-15" dirty="0">
                <a:latin typeface="Arial"/>
                <a:cs typeface="Arial"/>
              </a:rPr>
              <a:t>n</a:t>
            </a:r>
            <a:r>
              <a:rPr sz="1400" dirty="0">
                <a:latin typeface="Arial"/>
                <a:cs typeface="Arial"/>
              </a:rPr>
              <a:t>g  </a:t>
            </a:r>
            <a:r>
              <a:rPr sz="1400" spc="-5" dirty="0">
                <a:latin typeface="Arial"/>
                <a:cs typeface="Arial"/>
              </a:rPr>
              <a:t>unterscheiden</a:t>
            </a:r>
            <a:r>
              <a:rPr sz="1400" spc="-7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…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8575676" y="4145026"/>
            <a:ext cx="1946275" cy="1878078"/>
          </a:xfrm>
          <a:prstGeom prst="rect">
            <a:avLst/>
          </a:prstGeom>
          <a:solidFill>
            <a:srgbClr val="CCFFFF"/>
          </a:solidFill>
        </p:spPr>
        <p:txBody>
          <a:bodyPr vert="horz" wrap="square" lIns="0" tIns="41275" rIns="0" bIns="0" rtlCol="0">
            <a:spAutoFit/>
          </a:bodyPr>
          <a:lstStyle/>
          <a:p>
            <a:pPr marL="272420" marR="755030" indent="-180343">
              <a:spcBef>
                <a:spcPts val="325"/>
              </a:spcBef>
            </a:pPr>
            <a:r>
              <a:rPr sz="1600" b="1" spc="-5" dirty="0">
                <a:latin typeface="Arial"/>
                <a:cs typeface="Arial"/>
              </a:rPr>
              <a:t>Emo</a:t>
            </a:r>
            <a:r>
              <a:rPr sz="1600" b="1" spc="-15" dirty="0">
                <a:latin typeface="Arial"/>
                <a:cs typeface="Arial"/>
              </a:rPr>
              <a:t>t</a:t>
            </a:r>
            <a:r>
              <a:rPr sz="1600" b="1" spc="-5" dirty="0">
                <a:latin typeface="Arial"/>
                <a:cs typeface="Arial"/>
              </a:rPr>
              <a:t>io</a:t>
            </a:r>
            <a:r>
              <a:rPr sz="1600" b="1" spc="-15" dirty="0">
                <a:latin typeface="Arial"/>
                <a:cs typeface="Arial"/>
              </a:rPr>
              <a:t>n</a:t>
            </a:r>
            <a:r>
              <a:rPr sz="1600" b="1" spc="-5" dirty="0">
                <a:latin typeface="Arial"/>
                <a:cs typeface="Arial"/>
              </a:rPr>
              <a:t>ale  </a:t>
            </a:r>
            <a:r>
              <a:rPr sz="1600" b="1" spc="-10" dirty="0">
                <a:latin typeface="Arial"/>
                <a:cs typeface="Arial"/>
              </a:rPr>
              <a:t>Aspekte</a:t>
            </a:r>
            <a:endParaRPr sz="1600" dirty="0">
              <a:latin typeface="Arial"/>
              <a:cs typeface="Arial"/>
            </a:endParaRPr>
          </a:p>
          <a:p>
            <a:pPr marL="272420" marR="172088" indent="-180343">
              <a:spcBef>
                <a:spcPts val="405"/>
              </a:spcBef>
              <a:buChar char="•"/>
              <a:tabLst>
                <a:tab pos="272420" algn="l"/>
              </a:tabLst>
            </a:pPr>
            <a:r>
              <a:rPr sz="1400" dirty="0">
                <a:latin typeface="Arial"/>
                <a:cs typeface="Arial"/>
              </a:rPr>
              <a:t>Stimmungen am  </a:t>
            </a:r>
            <a:r>
              <a:rPr sz="1400" spc="-20" dirty="0">
                <a:latin typeface="Arial"/>
                <a:cs typeface="Arial"/>
              </a:rPr>
              <a:t>Wasser, </a:t>
            </a:r>
            <a:r>
              <a:rPr sz="1400" dirty="0">
                <a:latin typeface="Arial"/>
                <a:cs typeface="Arial"/>
              </a:rPr>
              <a:t>bei</a:t>
            </a:r>
            <a:r>
              <a:rPr sz="1400" spc="-10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Regen</a:t>
            </a:r>
          </a:p>
          <a:p>
            <a:pPr marL="272420" marR="237495" indent="-180343">
              <a:buChar char="•"/>
              <a:tabLst>
                <a:tab pos="272420" algn="l"/>
              </a:tabLst>
            </a:pPr>
            <a:r>
              <a:rPr sz="1400" spc="-5" dirty="0">
                <a:latin typeface="Arial"/>
                <a:cs typeface="Arial"/>
              </a:rPr>
              <a:t>Empfindungen</a:t>
            </a:r>
            <a:r>
              <a:rPr sz="1400" spc="-8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mit  Wasser</a:t>
            </a:r>
            <a:endParaRPr sz="1400" dirty="0">
              <a:latin typeface="Arial"/>
              <a:cs typeface="Arial"/>
            </a:endParaRPr>
          </a:p>
          <a:p>
            <a:pPr marL="272420" indent="-180343">
              <a:spcBef>
                <a:spcPts val="5"/>
              </a:spcBef>
              <a:buChar char="•"/>
              <a:tabLst>
                <a:tab pos="272420" algn="l"/>
              </a:tabLst>
            </a:pPr>
            <a:r>
              <a:rPr sz="1400" spc="5" dirty="0">
                <a:latin typeface="Arial"/>
                <a:cs typeface="Arial"/>
              </a:rPr>
              <a:t>Wie </a:t>
            </a:r>
            <a:r>
              <a:rPr sz="1400" dirty="0">
                <a:latin typeface="Arial"/>
                <a:cs typeface="Arial"/>
              </a:rPr>
              <a:t>fühlt sich</a:t>
            </a:r>
            <a:r>
              <a:rPr sz="1400" spc="-1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Durst</a:t>
            </a:r>
          </a:p>
          <a:p>
            <a:pPr marL="272420"/>
            <a:r>
              <a:rPr sz="1400" spc="-5" dirty="0">
                <a:latin typeface="Arial"/>
                <a:cs typeface="Arial"/>
              </a:rPr>
              <a:t>an?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…</a:t>
            </a:r>
          </a:p>
        </p:txBody>
      </p:sp>
      <p:sp>
        <p:nvSpPr>
          <p:cNvPr id="14" name="object 14"/>
          <p:cNvSpPr/>
          <p:nvPr/>
        </p:nvSpPr>
        <p:spPr>
          <a:xfrm>
            <a:off x="4260851" y="5775323"/>
            <a:ext cx="3802379" cy="977900"/>
          </a:xfrm>
          <a:custGeom>
            <a:avLst/>
            <a:gdLst/>
            <a:ahLst/>
            <a:cxnLst/>
            <a:rect l="l" t="t" r="r" b="b"/>
            <a:pathLst>
              <a:path w="3802379" h="977900">
                <a:moveTo>
                  <a:pt x="0" y="977899"/>
                </a:moveTo>
                <a:lnTo>
                  <a:pt x="3802126" y="977899"/>
                </a:lnTo>
                <a:lnTo>
                  <a:pt x="3802126" y="0"/>
                </a:lnTo>
                <a:lnTo>
                  <a:pt x="0" y="0"/>
                </a:lnTo>
                <a:lnTo>
                  <a:pt x="0" y="977899"/>
                </a:lnTo>
                <a:close/>
              </a:path>
            </a:pathLst>
          </a:custGeom>
          <a:solidFill>
            <a:srgbClr val="CC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 txBox="1"/>
          <p:nvPr/>
        </p:nvSpPr>
        <p:spPr>
          <a:xfrm>
            <a:off x="4340099" y="5747461"/>
            <a:ext cx="3239135" cy="1014380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12701">
              <a:spcBef>
                <a:spcPts val="550"/>
              </a:spcBef>
            </a:pPr>
            <a:r>
              <a:rPr sz="1600" b="1" spc="-5" dirty="0">
                <a:latin typeface="Arial"/>
                <a:cs typeface="Arial"/>
              </a:rPr>
              <a:t>Soziale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Aspekte</a:t>
            </a:r>
            <a:endParaRPr sz="1600" dirty="0">
              <a:latin typeface="Arial"/>
              <a:cs typeface="Arial"/>
            </a:endParaRPr>
          </a:p>
          <a:p>
            <a:pPr marL="189234" indent="-176533">
              <a:spcBef>
                <a:spcPts val="405"/>
              </a:spcBef>
              <a:buChar char="•"/>
              <a:tabLst>
                <a:tab pos="189869" algn="l"/>
              </a:tabLst>
            </a:pPr>
            <a:r>
              <a:rPr sz="1400" dirty="0">
                <a:latin typeface="Arial"/>
                <a:cs typeface="Arial"/>
              </a:rPr>
              <a:t>gemeinsam </a:t>
            </a:r>
            <a:r>
              <a:rPr sz="1400" spc="-5" dirty="0">
                <a:latin typeface="Arial"/>
                <a:cs typeface="Arial"/>
              </a:rPr>
              <a:t>schwimmen/ </a:t>
            </a:r>
            <a:r>
              <a:rPr sz="1400" dirty="0">
                <a:latin typeface="Arial"/>
                <a:cs typeface="Arial"/>
              </a:rPr>
              <a:t>baden</a:t>
            </a:r>
            <a:r>
              <a:rPr sz="1400" spc="-1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gehen</a:t>
            </a:r>
          </a:p>
          <a:p>
            <a:pPr marL="189234" marR="21590" indent="-176533">
              <a:buChar char="•"/>
              <a:tabLst>
                <a:tab pos="189869" algn="l"/>
              </a:tabLst>
            </a:pPr>
            <a:r>
              <a:rPr sz="1400" dirty="0">
                <a:latin typeface="Arial"/>
                <a:cs typeface="Arial"/>
              </a:rPr>
              <a:t>Fotos </a:t>
            </a:r>
            <a:r>
              <a:rPr sz="1400" spc="-5" dirty="0">
                <a:latin typeface="Arial"/>
                <a:cs typeface="Arial"/>
              </a:rPr>
              <a:t>von Gewässern besprechen:</a:t>
            </a:r>
            <a:r>
              <a:rPr sz="1400" spc="-10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wo  </a:t>
            </a:r>
            <a:r>
              <a:rPr sz="1400" spc="-5" dirty="0">
                <a:latin typeface="Arial"/>
                <a:cs typeface="Arial"/>
              </a:rPr>
              <a:t>kann man gut baden, </a:t>
            </a:r>
            <a:r>
              <a:rPr sz="1400" spc="-10" dirty="0">
                <a:latin typeface="Arial"/>
                <a:cs typeface="Arial"/>
              </a:rPr>
              <a:t>wo </a:t>
            </a:r>
            <a:r>
              <a:rPr sz="1400" spc="-5" dirty="0">
                <a:latin typeface="Arial"/>
                <a:cs typeface="Arial"/>
              </a:rPr>
              <a:t>nicht?</a:t>
            </a:r>
            <a:r>
              <a:rPr sz="1400" spc="-10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…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xfrm>
            <a:off x="2117852" y="21555"/>
            <a:ext cx="7920355" cy="399981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1">
              <a:spcBef>
                <a:spcPts val="95"/>
              </a:spcBef>
            </a:pPr>
            <a:r>
              <a:rPr sz="2800" spc="-5" dirty="0"/>
              <a:t>Inklusionsdidaktische Netze – Beispiel</a:t>
            </a:r>
            <a:r>
              <a:rPr sz="2800" spc="160" dirty="0"/>
              <a:t> </a:t>
            </a:r>
            <a:r>
              <a:rPr sz="2800" spc="-5" dirty="0"/>
              <a:t>Wasser</a:t>
            </a:r>
            <a:endParaRPr sz="2800" dirty="0"/>
          </a:p>
        </p:txBody>
      </p:sp>
    </p:spTree>
    <p:extLst>
      <p:ext uri="{BB962C8B-B14F-4D97-AF65-F5344CB8AC3E}">
        <p14:creationId xmlns:p14="http://schemas.microsoft.com/office/powerpoint/2010/main" val="2948934526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5">
  <a:themeElements>
    <a:clrScheme name="ub-cd-neu-v2-4 1">
      <a:dk1>
        <a:srgbClr val="000000"/>
      </a:dk1>
      <a:lt1>
        <a:srgbClr val="C8D0E2"/>
      </a:lt1>
      <a:dk2>
        <a:srgbClr val="00457D"/>
      </a:dk2>
      <a:lt2>
        <a:srgbClr val="808080"/>
      </a:lt2>
      <a:accent1>
        <a:srgbClr val="5D7FAA"/>
      </a:accent1>
      <a:accent2>
        <a:srgbClr val="97BF0D"/>
      </a:accent2>
      <a:accent3>
        <a:srgbClr val="E0E4EE"/>
      </a:accent3>
      <a:accent4>
        <a:srgbClr val="000000"/>
      </a:accent4>
      <a:accent5>
        <a:srgbClr val="B6C0D2"/>
      </a:accent5>
      <a:accent6>
        <a:srgbClr val="88AD0B"/>
      </a:accent6>
      <a:hlink>
        <a:srgbClr val="92A5C5"/>
      </a:hlink>
      <a:folHlink>
        <a:srgbClr val="C6D982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b-cd-neu-v2-4 1">
        <a:dk1>
          <a:srgbClr val="000000"/>
        </a:dk1>
        <a:lt1>
          <a:srgbClr val="C8D0E2"/>
        </a:lt1>
        <a:dk2>
          <a:srgbClr val="00457D"/>
        </a:dk2>
        <a:lt2>
          <a:srgbClr val="808080"/>
        </a:lt2>
        <a:accent1>
          <a:srgbClr val="5D7FAA"/>
        </a:accent1>
        <a:accent2>
          <a:srgbClr val="97BF0D"/>
        </a:accent2>
        <a:accent3>
          <a:srgbClr val="E0E4EE"/>
        </a:accent3>
        <a:accent4>
          <a:srgbClr val="000000"/>
        </a:accent4>
        <a:accent5>
          <a:srgbClr val="B6C0D2"/>
        </a:accent5>
        <a:accent6>
          <a:srgbClr val="88AD0B"/>
        </a:accent6>
        <a:hlink>
          <a:srgbClr val="92A5C5"/>
        </a:hlink>
        <a:folHlink>
          <a:srgbClr val="C6D98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b-cd-neu-v2-4 2">
        <a:dk1>
          <a:srgbClr val="000000"/>
        </a:dk1>
        <a:lt1>
          <a:srgbClr val="C8D0E2"/>
        </a:lt1>
        <a:dk2>
          <a:srgbClr val="00457D"/>
        </a:dk2>
        <a:lt2>
          <a:srgbClr val="808080"/>
        </a:lt2>
        <a:accent1>
          <a:srgbClr val="5D7FAA"/>
        </a:accent1>
        <a:accent2>
          <a:srgbClr val="FFD300"/>
        </a:accent2>
        <a:accent3>
          <a:srgbClr val="E0E4EE"/>
        </a:accent3>
        <a:accent4>
          <a:srgbClr val="000000"/>
        </a:accent4>
        <a:accent5>
          <a:srgbClr val="B6C0D2"/>
        </a:accent5>
        <a:accent6>
          <a:srgbClr val="E7BF00"/>
        </a:accent6>
        <a:hlink>
          <a:srgbClr val="92A5C5"/>
        </a:hlink>
        <a:folHlink>
          <a:srgbClr val="FFE3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b-cd-neu-v2-4 3">
        <a:dk1>
          <a:srgbClr val="000000"/>
        </a:dk1>
        <a:lt1>
          <a:srgbClr val="C8D0E2"/>
        </a:lt1>
        <a:dk2>
          <a:srgbClr val="00457D"/>
        </a:dk2>
        <a:lt2>
          <a:srgbClr val="808080"/>
        </a:lt2>
        <a:accent1>
          <a:srgbClr val="5D7FAA"/>
        </a:accent1>
        <a:accent2>
          <a:srgbClr val="E6444F"/>
        </a:accent2>
        <a:accent3>
          <a:srgbClr val="E0E4EE"/>
        </a:accent3>
        <a:accent4>
          <a:srgbClr val="000000"/>
        </a:accent4>
        <a:accent5>
          <a:srgbClr val="B6C0D2"/>
        </a:accent5>
        <a:accent6>
          <a:srgbClr val="D03D47"/>
        </a:accent6>
        <a:hlink>
          <a:srgbClr val="92A5C5"/>
        </a:hlink>
        <a:folHlink>
          <a:srgbClr val="F1998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b-cd-neu-v2-4 4">
        <a:dk1>
          <a:srgbClr val="000000"/>
        </a:dk1>
        <a:lt1>
          <a:srgbClr val="C8D0E2"/>
        </a:lt1>
        <a:dk2>
          <a:srgbClr val="00457D"/>
        </a:dk2>
        <a:lt2>
          <a:srgbClr val="808080"/>
        </a:lt2>
        <a:accent1>
          <a:srgbClr val="5D7FAA"/>
        </a:accent1>
        <a:accent2>
          <a:srgbClr val="878783"/>
        </a:accent2>
        <a:accent3>
          <a:srgbClr val="E0E4EE"/>
        </a:accent3>
        <a:accent4>
          <a:srgbClr val="000000"/>
        </a:accent4>
        <a:accent5>
          <a:srgbClr val="B6C0D2"/>
        </a:accent5>
        <a:accent6>
          <a:srgbClr val="7A7A76"/>
        </a:accent6>
        <a:hlink>
          <a:srgbClr val="92A5C5"/>
        </a:hlink>
        <a:folHlink>
          <a:srgbClr val="B9BA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b-cd-neu-v2-4 5">
        <a:dk1>
          <a:srgbClr val="000000"/>
        </a:dk1>
        <a:lt1>
          <a:srgbClr val="C8D0E2"/>
        </a:lt1>
        <a:dk2>
          <a:srgbClr val="00457D"/>
        </a:dk2>
        <a:lt2>
          <a:srgbClr val="808080"/>
        </a:lt2>
        <a:accent1>
          <a:srgbClr val="5D7FAA"/>
        </a:accent1>
        <a:accent2>
          <a:srgbClr val="00457D"/>
        </a:accent2>
        <a:accent3>
          <a:srgbClr val="E0E4EE"/>
        </a:accent3>
        <a:accent4>
          <a:srgbClr val="000000"/>
        </a:accent4>
        <a:accent5>
          <a:srgbClr val="B6C0D2"/>
        </a:accent5>
        <a:accent6>
          <a:srgbClr val="003E71"/>
        </a:accent6>
        <a:hlink>
          <a:srgbClr val="92A5C5"/>
        </a:hlink>
        <a:folHlink>
          <a:srgbClr val="C8D0E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sign5" id="{15EE9D4A-CFBF-4323-A614-4934BFE80E9A}" vid="{875963AA-5991-4D87-BC7F-39E12B1AB9C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608</Words>
  <Application>Microsoft Office PowerPoint</Application>
  <PresentationFormat>Breitbild</PresentationFormat>
  <Paragraphs>195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7" baseType="lpstr">
      <vt:lpstr>Arial</vt:lpstr>
      <vt:lpstr>Cambria</vt:lpstr>
      <vt:lpstr>Times New Roman</vt:lpstr>
      <vt:lpstr>UB Scala</vt:lpstr>
      <vt:lpstr>Wingdings</vt:lpstr>
      <vt:lpstr>Design5</vt:lpstr>
      <vt:lpstr>Inklusionsdidaktische Netze im Spannungsfeld Entwicklungsbereiche und Fachdidaktik </vt:lpstr>
      <vt:lpstr>PowerPoint-Präsentation</vt:lpstr>
      <vt:lpstr>Inklusionsdidaktische Netze </vt:lpstr>
      <vt:lpstr>Inklusionsdidaktische Netze </vt:lpstr>
      <vt:lpstr>Inklusionsdidaktische Netze </vt:lpstr>
      <vt:lpstr>PowerPoint-Präsentation</vt:lpstr>
      <vt:lpstr>Inklusionsdidaktische Netze HSU </vt:lpstr>
      <vt:lpstr>Inklusionsdidaktische Netze - die Grundstruktur</vt:lpstr>
      <vt:lpstr>Inklusionsdidaktische Netze – Beispiel Wasser</vt:lpstr>
      <vt:lpstr>Inklusionsdidaktische Netze - die Grundstruktur</vt:lpstr>
      <vt:lpstr>Inklusionsdidaktische Netze - die Grundstruktur</vt:lpstr>
    </vt:vector>
  </TitlesOfParts>
  <Company>Uni-Bamberg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Inklusionsdidaktische Netze im Spannungsfeld Entwicklungsbereiche und Fachdidaktik</dc:title>
  <dc:creator>Fischer, Erika</dc:creator>
  <cp:lastModifiedBy>Fischer, Erika</cp:lastModifiedBy>
  <cp:revision>2</cp:revision>
  <dcterms:created xsi:type="dcterms:W3CDTF">2020-10-19T22:57:04Z</dcterms:created>
  <dcterms:modified xsi:type="dcterms:W3CDTF">2021-01-15T22:59:34Z</dcterms:modified>
</cp:coreProperties>
</file>