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4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89" r:id="rId2"/>
    <p:sldId id="278" r:id="rId3"/>
    <p:sldId id="267" r:id="rId4"/>
    <p:sldId id="256" r:id="rId5"/>
    <p:sldId id="269" r:id="rId6"/>
    <p:sldId id="265" r:id="rId7"/>
    <p:sldId id="290" r:id="rId8"/>
    <p:sldId id="257" r:id="rId9"/>
    <p:sldId id="291" r:id="rId10"/>
    <p:sldId id="264" r:id="rId11"/>
    <p:sldId id="260" r:id="rId12"/>
    <p:sldId id="261" r:id="rId13"/>
    <p:sldId id="262" r:id="rId14"/>
    <p:sldId id="263" r:id="rId15"/>
    <p:sldId id="268" r:id="rId16"/>
    <p:sldId id="271" r:id="rId17"/>
    <p:sldId id="266" r:id="rId18"/>
    <p:sldId id="273" r:id="rId19"/>
    <p:sldId id="274" r:id="rId20"/>
    <p:sldId id="275" r:id="rId21"/>
    <p:sldId id="276" r:id="rId22"/>
    <p:sldId id="272" r:id="rId23"/>
    <p:sldId id="279" r:id="rId24"/>
    <p:sldId id="280" r:id="rId25"/>
    <p:sldId id="281" r:id="rId26"/>
    <p:sldId id="282" r:id="rId27"/>
    <p:sldId id="288" r:id="rId28"/>
    <p:sldId id="283" r:id="rId29"/>
    <p:sldId id="284" r:id="rId30"/>
    <p:sldId id="285" r:id="rId31"/>
    <p:sldId id="286" r:id="rId32"/>
    <p:sldId id="277" r:id="rId33"/>
  </p:sldIdLst>
  <p:sldSz cx="10693400" cy="7562850"/>
  <p:notesSz cx="9929813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FAA"/>
    <a:srgbClr val="DFE5EE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60"/>
  </p:normalViewPr>
  <p:slideViewPr>
    <p:cSldViewPr>
      <p:cViewPr varScale="1">
        <p:scale>
          <a:sx n="28" d="100"/>
          <a:sy n="28" d="100"/>
        </p:scale>
        <p:origin x="38" y="1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D7F5-ED4F-4508-AC03-12F3B138BBF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0A1E83-7384-4FA5-ADFB-8554F8F852C0}">
      <dgm:prSet phldrT="[Text]"/>
      <dgm:spPr>
        <a:solidFill>
          <a:srgbClr val="FFFF99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Kognitiv</a:t>
          </a:r>
          <a:endParaRPr lang="de-DE" dirty="0">
            <a:solidFill>
              <a:schemeClr val="tx1"/>
            </a:solidFill>
          </a:endParaRPr>
        </a:p>
      </dgm:t>
    </dgm:pt>
    <dgm:pt modelId="{4CDBF605-A09A-44EF-9204-9742C2FADEE1}" type="parTrans" cxnId="{FD5C722C-FF2E-4DE0-B460-B4EE00A52F1B}">
      <dgm:prSet/>
      <dgm:spPr/>
      <dgm:t>
        <a:bodyPr/>
        <a:lstStyle/>
        <a:p>
          <a:endParaRPr lang="de-DE"/>
        </a:p>
      </dgm:t>
    </dgm:pt>
    <dgm:pt modelId="{FC5CC2F9-884A-476C-ABFC-94708D1649BC}" type="sibTrans" cxnId="{FD5C722C-FF2E-4DE0-B460-B4EE00A52F1B}">
      <dgm:prSet/>
      <dgm:spPr/>
      <dgm:t>
        <a:bodyPr/>
        <a:lstStyle/>
        <a:p>
          <a:endParaRPr lang="de-DE"/>
        </a:p>
      </dgm:t>
    </dgm:pt>
    <dgm:pt modelId="{BF6DC912-A3AB-41F2-AA10-D87C16477F9A}">
      <dgm:prSet phldrT="[Text]"/>
      <dgm:spPr/>
      <dgm:t>
        <a:bodyPr/>
        <a:lstStyle/>
        <a:p>
          <a:r>
            <a:rPr lang="de-DE" dirty="0" smtClean="0"/>
            <a:t>Sozioemotional</a:t>
          </a:r>
          <a:endParaRPr lang="de-DE" dirty="0"/>
        </a:p>
      </dgm:t>
    </dgm:pt>
    <dgm:pt modelId="{35CB922B-7DDE-48C0-9DA7-063DF90B6DBF}" type="parTrans" cxnId="{978E6A31-3ACF-486C-99AD-93EFE2F94078}">
      <dgm:prSet/>
      <dgm:spPr/>
      <dgm:t>
        <a:bodyPr/>
        <a:lstStyle/>
        <a:p>
          <a:endParaRPr lang="de-DE"/>
        </a:p>
      </dgm:t>
    </dgm:pt>
    <dgm:pt modelId="{CC96C828-4158-43F9-B182-CB5B513525C7}" type="sibTrans" cxnId="{978E6A31-3ACF-486C-99AD-93EFE2F94078}">
      <dgm:prSet/>
      <dgm:spPr/>
      <dgm:t>
        <a:bodyPr/>
        <a:lstStyle/>
        <a:p>
          <a:endParaRPr lang="de-DE"/>
        </a:p>
      </dgm:t>
    </dgm:pt>
    <dgm:pt modelId="{35E4BCF9-01A7-4101-9A70-6D1AA5C8E8E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Sprache/Kommunikation</a:t>
          </a:r>
          <a:endParaRPr lang="de-DE" dirty="0"/>
        </a:p>
      </dgm:t>
    </dgm:pt>
    <dgm:pt modelId="{A1220CDC-CEC1-4D15-9C0E-2AF96CCCE9B6}" type="parTrans" cxnId="{BDCCA30F-5B19-477F-A953-26D8044DE3DB}">
      <dgm:prSet/>
      <dgm:spPr/>
      <dgm:t>
        <a:bodyPr/>
        <a:lstStyle/>
        <a:p>
          <a:endParaRPr lang="de-DE"/>
        </a:p>
      </dgm:t>
    </dgm:pt>
    <dgm:pt modelId="{7B5481A4-E04A-4229-82E8-361835ED0AA8}" type="sibTrans" cxnId="{BDCCA30F-5B19-477F-A953-26D8044DE3DB}">
      <dgm:prSet/>
      <dgm:spPr/>
      <dgm:t>
        <a:bodyPr/>
        <a:lstStyle/>
        <a:p>
          <a:endParaRPr lang="de-DE"/>
        </a:p>
      </dgm:t>
    </dgm:pt>
    <dgm:pt modelId="{CB253280-DBC7-4FA4-8884-6BF14FC81AAB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 smtClean="0"/>
            <a:t>Sensomotorisch</a:t>
          </a:r>
          <a:endParaRPr lang="de-DE" dirty="0"/>
        </a:p>
      </dgm:t>
    </dgm:pt>
    <dgm:pt modelId="{01508B48-A898-4CC5-944A-7A946150E702}" type="parTrans" cxnId="{9BBAB41C-6D35-49D3-98F8-3C0403B8FA99}">
      <dgm:prSet/>
      <dgm:spPr/>
      <dgm:t>
        <a:bodyPr/>
        <a:lstStyle/>
        <a:p>
          <a:endParaRPr lang="de-DE"/>
        </a:p>
      </dgm:t>
    </dgm:pt>
    <dgm:pt modelId="{0B107B27-0ED5-48E8-B5E0-080A6DEE5AE5}" type="sibTrans" cxnId="{9BBAB41C-6D35-49D3-98F8-3C0403B8FA99}">
      <dgm:prSet/>
      <dgm:spPr/>
      <dgm:t>
        <a:bodyPr/>
        <a:lstStyle/>
        <a:p>
          <a:endParaRPr lang="de-DE"/>
        </a:p>
      </dgm:t>
    </dgm:pt>
    <dgm:pt modelId="{BA6C454F-E2CF-4907-9039-0C75190C94B9}" type="pres">
      <dgm:prSet presAssocID="{CE69D7F5-ED4F-4508-AC03-12F3B138BBF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C38D077-F5D3-413E-BAAF-CE4F68F7D04D}" type="pres">
      <dgm:prSet presAssocID="{CE69D7F5-ED4F-4508-AC03-12F3B138BBF6}" presName="wedge1" presStyleLbl="node1" presStyleIdx="0" presStyleCnt="4" custLinFactNeighborX="-60703" custLinFactNeighborY="-57417"/>
      <dgm:spPr/>
      <dgm:t>
        <a:bodyPr/>
        <a:lstStyle/>
        <a:p>
          <a:endParaRPr lang="de-DE"/>
        </a:p>
      </dgm:t>
    </dgm:pt>
    <dgm:pt modelId="{48633374-C1F6-477D-9EE2-9EE909BDA87D}" type="pres">
      <dgm:prSet presAssocID="{CE69D7F5-ED4F-4508-AC03-12F3B138BBF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1305E-7D73-47C4-A397-AF315077C059}" type="pres">
      <dgm:prSet presAssocID="{CE69D7F5-ED4F-4508-AC03-12F3B138BBF6}" presName="wedge2" presStyleLbl="node1" presStyleIdx="1" presStyleCnt="4" custLinFactNeighborX="-56977" custLinFactNeighborY="-61631"/>
      <dgm:spPr/>
      <dgm:t>
        <a:bodyPr/>
        <a:lstStyle/>
        <a:p>
          <a:endParaRPr lang="de-DE"/>
        </a:p>
      </dgm:t>
    </dgm:pt>
    <dgm:pt modelId="{A8D525D3-46EA-4AF0-964C-4E6196C2D2DC}" type="pres">
      <dgm:prSet presAssocID="{CE69D7F5-ED4F-4508-AC03-12F3B138BBF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0931A5-86DA-463B-AD5E-22FE6852C0A0}" type="pres">
      <dgm:prSet presAssocID="{CE69D7F5-ED4F-4508-AC03-12F3B138BBF6}" presName="wedge3" presStyleLbl="node1" presStyleIdx="2" presStyleCnt="4" custLinFactNeighborX="-56913" custLinFactNeighborY="-69903"/>
      <dgm:spPr/>
      <dgm:t>
        <a:bodyPr/>
        <a:lstStyle/>
        <a:p>
          <a:endParaRPr lang="de-DE"/>
        </a:p>
      </dgm:t>
    </dgm:pt>
    <dgm:pt modelId="{13522E4A-4A37-4D0C-9580-11BCAC1E3F41}" type="pres">
      <dgm:prSet presAssocID="{CE69D7F5-ED4F-4508-AC03-12F3B138BBF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69D3E8-69EE-4D94-BCEE-04636BFA3778}" type="pres">
      <dgm:prSet presAssocID="{CE69D7F5-ED4F-4508-AC03-12F3B138BBF6}" presName="wedge4" presStyleLbl="node1" presStyleIdx="3" presStyleCnt="4" custLinFactNeighborX="-56701" custLinFactNeighborY="-61631"/>
      <dgm:spPr/>
      <dgm:t>
        <a:bodyPr/>
        <a:lstStyle/>
        <a:p>
          <a:endParaRPr lang="de-DE"/>
        </a:p>
      </dgm:t>
    </dgm:pt>
    <dgm:pt modelId="{D77B731A-4B09-4DBB-AF5C-C25EB3444165}" type="pres">
      <dgm:prSet presAssocID="{CE69D7F5-ED4F-4508-AC03-12F3B138BBF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27A564-EBBB-4525-B4E2-B0DF5B575B35}" type="presOf" srcId="{CE69D7F5-ED4F-4508-AC03-12F3B138BBF6}" destId="{BA6C454F-E2CF-4907-9039-0C75190C94B9}" srcOrd="0" destOrd="0" presId="urn:microsoft.com/office/officeart/2005/8/layout/chart3"/>
    <dgm:cxn modelId="{3E21E730-D11D-4CF5-8184-7867E96A4CE2}" type="presOf" srcId="{BF6DC912-A3AB-41F2-AA10-D87C16477F9A}" destId="{13522E4A-4A37-4D0C-9580-11BCAC1E3F41}" srcOrd="1" destOrd="0" presId="urn:microsoft.com/office/officeart/2005/8/layout/chart3"/>
    <dgm:cxn modelId="{9BBAB41C-6D35-49D3-98F8-3C0403B8FA99}" srcId="{CE69D7F5-ED4F-4508-AC03-12F3B138BBF6}" destId="{CB253280-DBC7-4FA4-8884-6BF14FC81AAB}" srcOrd="1" destOrd="0" parTransId="{01508B48-A898-4CC5-944A-7A946150E702}" sibTransId="{0B107B27-0ED5-48E8-B5E0-080A6DEE5AE5}"/>
    <dgm:cxn modelId="{9798AAF3-EFFD-4897-A4C4-6035572B0A77}" type="presOf" srcId="{CB253280-DBC7-4FA4-8884-6BF14FC81AAB}" destId="{A8D525D3-46EA-4AF0-964C-4E6196C2D2DC}" srcOrd="1" destOrd="0" presId="urn:microsoft.com/office/officeart/2005/8/layout/chart3"/>
    <dgm:cxn modelId="{EC93056B-216E-454C-9FF1-649687E937FD}" type="presOf" srcId="{550A1E83-7384-4FA5-ADFB-8554F8F852C0}" destId="{5C38D077-F5D3-413E-BAAF-CE4F68F7D04D}" srcOrd="0" destOrd="0" presId="urn:microsoft.com/office/officeart/2005/8/layout/chart3"/>
    <dgm:cxn modelId="{C2985149-9880-449C-9B1C-12F99E715BF8}" type="presOf" srcId="{CB253280-DBC7-4FA4-8884-6BF14FC81AAB}" destId="{DF91305E-7D73-47C4-A397-AF315077C059}" srcOrd="0" destOrd="0" presId="urn:microsoft.com/office/officeart/2005/8/layout/chart3"/>
    <dgm:cxn modelId="{5A78AE59-AD40-4D4F-92FD-23F972462C24}" type="presOf" srcId="{35E4BCF9-01A7-4101-9A70-6D1AA5C8E8EE}" destId="{9769D3E8-69EE-4D94-BCEE-04636BFA3778}" srcOrd="0" destOrd="0" presId="urn:microsoft.com/office/officeart/2005/8/layout/chart3"/>
    <dgm:cxn modelId="{BDCCA30F-5B19-477F-A953-26D8044DE3DB}" srcId="{CE69D7F5-ED4F-4508-AC03-12F3B138BBF6}" destId="{35E4BCF9-01A7-4101-9A70-6D1AA5C8E8EE}" srcOrd="3" destOrd="0" parTransId="{A1220CDC-CEC1-4D15-9C0E-2AF96CCCE9B6}" sibTransId="{7B5481A4-E04A-4229-82E8-361835ED0AA8}"/>
    <dgm:cxn modelId="{FD5C722C-FF2E-4DE0-B460-B4EE00A52F1B}" srcId="{CE69D7F5-ED4F-4508-AC03-12F3B138BBF6}" destId="{550A1E83-7384-4FA5-ADFB-8554F8F852C0}" srcOrd="0" destOrd="0" parTransId="{4CDBF605-A09A-44EF-9204-9742C2FADEE1}" sibTransId="{FC5CC2F9-884A-476C-ABFC-94708D1649BC}"/>
    <dgm:cxn modelId="{54596EEE-5865-448A-9E2D-99F9BB6EC3D9}" type="presOf" srcId="{BF6DC912-A3AB-41F2-AA10-D87C16477F9A}" destId="{920931A5-86DA-463B-AD5E-22FE6852C0A0}" srcOrd="0" destOrd="0" presId="urn:microsoft.com/office/officeart/2005/8/layout/chart3"/>
    <dgm:cxn modelId="{360F7E64-4CCD-4602-89B2-8C88DD642238}" type="presOf" srcId="{35E4BCF9-01A7-4101-9A70-6D1AA5C8E8EE}" destId="{D77B731A-4B09-4DBB-AF5C-C25EB3444165}" srcOrd="1" destOrd="0" presId="urn:microsoft.com/office/officeart/2005/8/layout/chart3"/>
    <dgm:cxn modelId="{978E6A31-3ACF-486C-99AD-93EFE2F94078}" srcId="{CE69D7F5-ED4F-4508-AC03-12F3B138BBF6}" destId="{BF6DC912-A3AB-41F2-AA10-D87C16477F9A}" srcOrd="2" destOrd="0" parTransId="{35CB922B-7DDE-48C0-9DA7-063DF90B6DBF}" sibTransId="{CC96C828-4158-43F9-B182-CB5B513525C7}"/>
    <dgm:cxn modelId="{69CAEFFA-87C6-4690-9C29-115C9445A964}" type="presOf" srcId="{550A1E83-7384-4FA5-ADFB-8554F8F852C0}" destId="{48633374-C1F6-477D-9EE2-9EE909BDA87D}" srcOrd="1" destOrd="0" presId="urn:microsoft.com/office/officeart/2005/8/layout/chart3"/>
    <dgm:cxn modelId="{FFE74CDB-FA6F-41A3-ABBA-85FF4CC140BE}" type="presParOf" srcId="{BA6C454F-E2CF-4907-9039-0C75190C94B9}" destId="{5C38D077-F5D3-413E-BAAF-CE4F68F7D04D}" srcOrd="0" destOrd="0" presId="urn:microsoft.com/office/officeart/2005/8/layout/chart3"/>
    <dgm:cxn modelId="{05C75000-18AD-4AFE-B2D1-15C3E275DBB7}" type="presParOf" srcId="{BA6C454F-E2CF-4907-9039-0C75190C94B9}" destId="{48633374-C1F6-477D-9EE2-9EE909BDA87D}" srcOrd="1" destOrd="0" presId="urn:microsoft.com/office/officeart/2005/8/layout/chart3"/>
    <dgm:cxn modelId="{0A2C00AD-3319-4DDB-9E97-AA8DE5B37E84}" type="presParOf" srcId="{BA6C454F-E2CF-4907-9039-0C75190C94B9}" destId="{DF91305E-7D73-47C4-A397-AF315077C059}" srcOrd="2" destOrd="0" presId="urn:microsoft.com/office/officeart/2005/8/layout/chart3"/>
    <dgm:cxn modelId="{C243259C-AD3B-4EBC-845C-B5487205B49E}" type="presParOf" srcId="{BA6C454F-E2CF-4907-9039-0C75190C94B9}" destId="{A8D525D3-46EA-4AF0-964C-4E6196C2D2DC}" srcOrd="3" destOrd="0" presId="urn:microsoft.com/office/officeart/2005/8/layout/chart3"/>
    <dgm:cxn modelId="{AABCC24C-7176-4B56-BA1D-0C622FA61F8C}" type="presParOf" srcId="{BA6C454F-E2CF-4907-9039-0C75190C94B9}" destId="{920931A5-86DA-463B-AD5E-22FE6852C0A0}" srcOrd="4" destOrd="0" presId="urn:microsoft.com/office/officeart/2005/8/layout/chart3"/>
    <dgm:cxn modelId="{85DC2D0E-1C4B-4D2D-ABCD-E8BC259B76FD}" type="presParOf" srcId="{BA6C454F-E2CF-4907-9039-0C75190C94B9}" destId="{13522E4A-4A37-4D0C-9580-11BCAC1E3F41}" srcOrd="5" destOrd="0" presId="urn:microsoft.com/office/officeart/2005/8/layout/chart3"/>
    <dgm:cxn modelId="{12CB7B19-E39E-420B-A689-F33373332353}" type="presParOf" srcId="{BA6C454F-E2CF-4907-9039-0C75190C94B9}" destId="{9769D3E8-69EE-4D94-BCEE-04636BFA3778}" srcOrd="6" destOrd="0" presId="urn:microsoft.com/office/officeart/2005/8/layout/chart3"/>
    <dgm:cxn modelId="{C6CE27DC-A9D3-4599-8DDA-607810023FA5}" type="presParOf" srcId="{BA6C454F-E2CF-4907-9039-0C75190C94B9}" destId="{D77B731A-4B09-4DBB-AF5C-C25EB344416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7F190-D54E-4A17-ABA6-41AAB0D9CF9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B6E553-DF96-4EEE-9036-E4C5F637EAA3}">
      <dgm:prSet phldrT="[Text]"/>
      <dgm:spPr/>
      <dgm:t>
        <a:bodyPr/>
        <a:lstStyle/>
        <a:p>
          <a:r>
            <a:rPr lang="de-DE" dirty="0" smtClean="0"/>
            <a:t>Differenziertes</a:t>
          </a:r>
        </a:p>
        <a:p>
          <a:r>
            <a:rPr lang="de-DE" dirty="0" smtClean="0"/>
            <a:t>Kompetenzprofil</a:t>
          </a:r>
          <a:endParaRPr lang="de-DE" dirty="0"/>
        </a:p>
      </dgm:t>
    </dgm:pt>
    <dgm:pt modelId="{15679652-33AF-4DD5-9B4D-347A2CA53DC8}" type="parTrans" cxnId="{F3BDF8EA-5D01-437F-8EB3-879297EA4253}">
      <dgm:prSet/>
      <dgm:spPr/>
      <dgm:t>
        <a:bodyPr/>
        <a:lstStyle/>
        <a:p>
          <a:endParaRPr lang="de-DE"/>
        </a:p>
      </dgm:t>
    </dgm:pt>
    <dgm:pt modelId="{5C2ED92B-2AA9-4598-9AF0-6901047D4C10}" type="sibTrans" cxnId="{F3BDF8EA-5D01-437F-8EB3-879297EA4253}">
      <dgm:prSet/>
      <dgm:spPr/>
      <dgm:t>
        <a:bodyPr/>
        <a:lstStyle/>
        <a:p>
          <a:endParaRPr lang="de-DE"/>
        </a:p>
      </dgm:t>
    </dgm:pt>
    <dgm:pt modelId="{7198DB71-BF3B-4167-BA88-7A4479A800E1}">
      <dgm:prSet phldrT="[Text]"/>
      <dgm:spPr/>
      <dgm:t>
        <a:bodyPr/>
        <a:lstStyle/>
        <a:p>
          <a:r>
            <a:rPr lang="de-DE" dirty="0" smtClean="0"/>
            <a:t>Themenbezogene Potenziale</a:t>
          </a:r>
          <a:endParaRPr lang="de-DE" dirty="0"/>
        </a:p>
      </dgm:t>
    </dgm:pt>
    <dgm:pt modelId="{53296546-C722-4C22-816E-5CCECB4EC484}" type="parTrans" cxnId="{44618721-AB30-4003-9182-8CA4C7368429}">
      <dgm:prSet/>
      <dgm:spPr/>
      <dgm:t>
        <a:bodyPr/>
        <a:lstStyle/>
        <a:p>
          <a:endParaRPr lang="de-DE"/>
        </a:p>
      </dgm:t>
    </dgm:pt>
    <dgm:pt modelId="{C08B87DC-8134-40D6-B6A8-0A4F61DA9651}" type="sibTrans" cxnId="{44618721-AB30-4003-9182-8CA4C7368429}">
      <dgm:prSet/>
      <dgm:spPr/>
      <dgm:t>
        <a:bodyPr/>
        <a:lstStyle/>
        <a:p>
          <a:endParaRPr lang="de-DE"/>
        </a:p>
      </dgm:t>
    </dgm:pt>
    <dgm:pt modelId="{169D05B4-D895-4BC7-9FB0-A1DD4FFED344}">
      <dgm:prSet phldrT="[Text]"/>
      <dgm:spPr/>
      <dgm:t>
        <a:bodyPr/>
        <a:lstStyle/>
        <a:p>
          <a:r>
            <a:rPr lang="de-DE" dirty="0" smtClean="0"/>
            <a:t>Individuelle Potenziale</a:t>
          </a:r>
          <a:endParaRPr lang="de-DE" dirty="0"/>
        </a:p>
      </dgm:t>
    </dgm:pt>
    <dgm:pt modelId="{DF575F7F-724A-4559-A52B-BE94327F601B}" type="sibTrans" cxnId="{E3809E65-B36A-4A45-BC63-E6EAE6954F9E}">
      <dgm:prSet/>
      <dgm:spPr/>
      <dgm:t>
        <a:bodyPr/>
        <a:lstStyle/>
        <a:p>
          <a:endParaRPr lang="de-DE"/>
        </a:p>
      </dgm:t>
    </dgm:pt>
    <dgm:pt modelId="{110D02C1-D5C4-4E95-BDC3-239216D1227F}" type="parTrans" cxnId="{E3809E65-B36A-4A45-BC63-E6EAE6954F9E}">
      <dgm:prSet/>
      <dgm:spPr/>
      <dgm:t>
        <a:bodyPr/>
        <a:lstStyle/>
        <a:p>
          <a:endParaRPr lang="de-DE"/>
        </a:p>
      </dgm:t>
    </dgm:pt>
    <dgm:pt modelId="{A985F4F0-22BF-45C8-B567-706A88C59D08}" type="pres">
      <dgm:prSet presAssocID="{FCF7F190-D54E-4A17-ABA6-41AAB0D9CF91}" presName="compositeShape" presStyleCnt="0">
        <dgm:presLayoutVars>
          <dgm:chMax val="7"/>
          <dgm:dir/>
          <dgm:resizeHandles val="exact"/>
        </dgm:presLayoutVars>
      </dgm:prSet>
      <dgm:spPr/>
    </dgm:pt>
    <dgm:pt modelId="{6936A498-04AE-4F8D-B6BB-A46BACCBC34A}" type="pres">
      <dgm:prSet presAssocID="{FCF7F190-D54E-4A17-ABA6-41AAB0D9CF91}" presName="wedge1" presStyleLbl="node1" presStyleIdx="0" presStyleCnt="3" custLinFactNeighborX="-1825" custLinFactNeighborY="2135"/>
      <dgm:spPr/>
      <dgm:t>
        <a:bodyPr/>
        <a:lstStyle/>
        <a:p>
          <a:endParaRPr lang="de-DE"/>
        </a:p>
      </dgm:t>
    </dgm:pt>
    <dgm:pt modelId="{E85D5BCD-5619-475A-8C8A-086C6F5A9E4A}" type="pres">
      <dgm:prSet presAssocID="{FCF7F190-D54E-4A17-ABA6-41AAB0D9CF91}" presName="dummy1a" presStyleCnt="0"/>
      <dgm:spPr/>
    </dgm:pt>
    <dgm:pt modelId="{C71BBD07-79C6-4E1E-BC64-8386FDD7C257}" type="pres">
      <dgm:prSet presAssocID="{FCF7F190-D54E-4A17-ABA6-41AAB0D9CF91}" presName="dummy1b" presStyleCnt="0"/>
      <dgm:spPr/>
    </dgm:pt>
    <dgm:pt modelId="{5C967A5A-998B-4B95-9645-C510BB30290C}" type="pres">
      <dgm:prSet presAssocID="{FCF7F190-D54E-4A17-ABA6-41AAB0D9CF9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8A502A-DF71-4F14-BA34-2F41DF9926FE}" type="pres">
      <dgm:prSet presAssocID="{FCF7F190-D54E-4A17-ABA6-41AAB0D9CF91}" presName="wedge2" presStyleLbl="node1" presStyleIdx="1" presStyleCnt="3"/>
      <dgm:spPr/>
      <dgm:t>
        <a:bodyPr/>
        <a:lstStyle/>
        <a:p>
          <a:endParaRPr lang="de-DE"/>
        </a:p>
      </dgm:t>
    </dgm:pt>
    <dgm:pt modelId="{19577100-B694-47C5-B218-4A77B0E1B653}" type="pres">
      <dgm:prSet presAssocID="{FCF7F190-D54E-4A17-ABA6-41AAB0D9CF91}" presName="dummy2a" presStyleCnt="0"/>
      <dgm:spPr/>
    </dgm:pt>
    <dgm:pt modelId="{05A9000C-B5F3-4B3A-8C7D-40CACEA58F90}" type="pres">
      <dgm:prSet presAssocID="{FCF7F190-D54E-4A17-ABA6-41AAB0D9CF91}" presName="dummy2b" presStyleCnt="0"/>
      <dgm:spPr/>
    </dgm:pt>
    <dgm:pt modelId="{2B7543BA-1353-47AF-B794-231776F018C1}" type="pres">
      <dgm:prSet presAssocID="{FCF7F190-D54E-4A17-ABA6-41AAB0D9CF9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F698A5-A36C-42DB-8BEA-B87F64CBE201}" type="pres">
      <dgm:prSet presAssocID="{FCF7F190-D54E-4A17-ABA6-41AAB0D9CF91}" presName="wedge3" presStyleLbl="node1" presStyleIdx="2" presStyleCnt="3" custLinFactNeighborX="941" custLinFactNeighborY="2135"/>
      <dgm:spPr/>
      <dgm:t>
        <a:bodyPr/>
        <a:lstStyle/>
        <a:p>
          <a:endParaRPr lang="de-DE"/>
        </a:p>
      </dgm:t>
    </dgm:pt>
    <dgm:pt modelId="{93001869-4297-4735-AB29-81B199A31DD6}" type="pres">
      <dgm:prSet presAssocID="{FCF7F190-D54E-4A17-ABA6-41AAB0D9CF91}" presName="dummy3a" presStyleCnt="0"/>
      <dgm:spPr/>
    </dgm:pt>
    <dgm:pt modelId="{FC0A06C5-FC00-4346-AEA1-9DB7DCAD822B}" type="pres">
      <dgm:prSet presAssocID="{FCF7F190-D54E-4A17-ABA6-41AAB0D9CF91}" presName="dummy3b" presStyleCnt="0"/>
      <dgm:spPr/>
    </dgm:pt>
    <dgm:pt modelId="{FB897CD8-C1BC-4D48-AE9F-5A8C0E0DA902}" type="pres">
      <dgm:prSet presAssocID="{FCF7F190-D54E-4A17-ABA6-41AAB0D9CF9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93F421-E839-4CE1-932D-0FD616869D90}" type="pres">
      <dgm:prSet presAssocID="{5C2ED92B-2AA9-4598-9AF0-6901047D4C10}" presName="arrowWedge1" presStyleLbl="fgSibTrans2D1" presStyleIdx="0" presStyleCnt="3"/>
      <dgm:spPr/>
    </dgm:pt>
    <dgm:pt modelId="{BEA29D35-33F5-4D5A-A41D-6B85E6E87560}" type="pres">
      <dgm:prSet presAssocID="{C08B87DC-8134-40D6-B6A8-0A4F61DA9651}" presName="arrowWedge2" presStyleLbl="fgSibTrans2D1" presStyleIdx="1" presStyleCnt="3"/>
      <dgm:spPr/>
    </dgm:pt>
    <dgm:pt modelId="{95CA10AE-03EA-477F-B356-DCC303DDAF96}" type="pres">
      <dgm:prSet presAssocID="{DF575F7F-724A-4559-A52B-BE94327F601B}" presName="arrowWedge3" presStyleLbl="fgSibTrans2D1" presStyleIdx="2" presStyleCnt="3"/>
      <dgm:spPr/>
    </dgm:pt>
  </dgm:ptLst>
  <dgm:cxnLst>
    <dgm:cxn modelId="{E42A273E-326C-4C0C-83C3-AAB35B5727AB}" type="presOf" srcId="{FCF7F190-D54E-4A17-ABA6-41AAB0D9CF91}" destId="{A985F4F0-22BF-45C8-B567-706A88C59D08}" srcOrd="0" destOrd="0" presId="urn:microsoft.com/office/officeart/2005/8/layout/cycle8"/>
    <dgm:cxn modelId="{44373738-6837-42F7-8DCA-9CD6F1401AFC}" type="presOf" srcId="{10B6E553-DF96-4EEE-9036-E4C5F637EAA3}" destId="{5C967A5A-998B-4B95-9645-C510BB30290C}" srcOrd="1" destOrd="0" presId="urn:microsoft.com/office/officeart/2005/8/layout/cycle8"/>
    <dgm:cxn modelId="{F3BDF8EA-5D01-437F-8EB3-879297EA4253}" srcId="{FCF7F190-D54E-4A17-ABA6-41AAB0D9CF91}" destId="{10B6E553-DF96-4EEE-9036-E4C5F637EAA3}" srcOrd="0" destOrd="0" parTransId="{15679652-33AF-4DD5-9B4D-347A2CA53DC8}" sibTransId="{5C2ED92B-2AA9-4598-9AF0-6901047D4C10}"/>
    <dgm:cxn modelId="{28AF3F41-822E-4C92-BACF-D6A06F7C0516}" type="presOf" srcId="{169D05B4-D895-4BC7-9FB0-A1DD4FFED344}" destId="{25F698A5-A36C-42DB-8BEA-B87F64CBE201}" srcOrd="0" destOrd="0" presId="urn:microsoft.com/office/officeart/2005/8/layout/cycle8"/>
    <dgm:cxn modelId="{815C493D-5D21-4494-A6F4-DEBC5C93D2D7}" type="presOf" srcId="{7198DB71-BF3B-4167-BA88-7A4479A800E1}" destId="{C08A502A-DF71-4F14-BA34-2F41DF9926FE}" srcOrd="0" destOrd="0" presId="urn:microsoft.com/office/officeart/2005/8/layout/cycle8"/>
    <dgm:cxn modelId="{E3809E65-B36A-4A45-BC63-E6EAE6954F9E}" srcId="{FCF7F190-D54E-4A17-ABA6-41AAB0D9CF91}" destId="{169D05B4-D895-4BC7-9FB0-A1DD4FFED344}" srcOrd="2" destOrd="0" parTransId="{110D02C1-D5C4-4E95-BDC3-239216D1227F}" sibTransId="{DF575F7F-724A-4559-A52B-BE94327F601B}"/>
    <dgm:cxn modelId="{A0077CF0-C064-4CAD-ACDE-C7DA3C12D735}" type="presOf" srcId="{169D05B4-D895-4BC7-9FB0-A1DD4FFED344}" destId="{FB897CD8-C1BC-4D48-AE9F-5A8C0E0DA902}" srcOrd="1" destOrd="0" presId="urn:microsoft.com/office/officeart/2005/8/layout/cycle8"/>
    <dgm:cxn modelId="{FCCCE187-8A8F-4915-91CB-A6EE0BE452D7}" type="presOf" srcId="{10B6E553-DF96-4EEE-9036-E4C5F637EAA3}" destId="{6936A498-04AE-4F8D-B6BB-A46BACCBC34A}" srcOrd="0" destOrd="0" presId="urn:microsoft.com/office/officeart/2005/8/layout/cycle8"/>
    <dgm:cxn modelId="{44618721-AB30-4003-9182-8CA4C7368429}" srcId="{FCF7F190-D54E-4A17-ABA6-41AAB0D9CF91}" destId="{7198DB71-BF3B-4167-BA88-7A4479A800E1}" srcOrd="1" destOrd="0" parTransId="{53296546-C722-4C22-816E-5CCECB4EC484}" sibTransId="{C08B87DC-8134-40D6-B6A8-0A4F61DA9651}"/>
    <dgm:cxn modelId="{7B76ACA4-7373-429F-95A4-57E047EDC9FF}" type="presOf" srcId="{7198DB71-BF3B-4167-BA88-7A4479A800E1}" destId="{2B7543BA-1353-47AF-B794-231776F018C1}" srcOrd="1" destOrd="0" presId="urn:microsoft.com/office/officeart/2005/8/layout/cycle8"/>
    <dgm:cxn modelId="{A2D466A8-CAF9-4F9D-B104-058565F079F9}" type="presParOf" srcId="{A985F4F0-22BF-45C8-B567-706A88C59D08}" destId="{6936A498-04AE-4F8D-B6BB-A46BACCBC34A}" srcOrd="0" destOrd="0" presId="urn:microsoft.com/office/officeart/2005/8/layout/cycle8"/>
    <dgm:cxn modelId="{D5834EE5-8647-40DF-9B1F-EF26291EE164}" type="presParOf" srcId="{A985F4F0-22BF-45C8-B567-706A88C59D08}" destId="{E85D5BCD-5619-475A-8C8A-086C6F5A9E4A}" srcOrd="1" destOrd="0" presId="urn:microsoft.com/office/officeart/2005/8/layout/cycle8"/>
    <dgm:cxn modelId="{48BA3860-6944-49F5-A49D-3D448C142CB5}" type="presParOf" srcId="{A985F4F0-22BF-45C8-B567-706A88C59D08}" destId="{C71BBD07-79C6-4E1E-BC64-8386FDD7C257}" srcOrd="2" destOrd="0" presId="urn:microsoft.com/office/officeart/2005/8/layout/cycle8"/>
    <dgm:cxn modelId="{9B18A3FE-70E5-46DD-A7CA-E874C993965E}" type="presParOf" srcId="{A985F4F0-22BF-45C8-B567-706A88C59D08}" destId="{5C967A5A-998B-4B95-9645-C510BB30290C}" srcOrd="3" destOrd="0" presId="urn:microsoft.com/office/officeart/2005/8/layout/cycle8"/>
    <dgm:cxn modelId="{DD938065-B649-4FD7-865F-78CD69E4C31B}" type="presParOf" srcId="{A985F4F0-22BF-45C8-B567-706A88C59D08}" destId="{C08A502A-DF71-4F14-BA34-2F41DF9926FE}" srcOrd="4" destOrd="0" presId="urn:microsoft.com/office/officeart/2005/8/layout/cycle8"/>
    <dgm:cxn modelId="{46033634-CD0E-4C2E-B93A-2F04EED80156}" type="presParOf" srcId="{A985F4F0-22BF-45C8-B567-706A88C59D08}" destId="{19577100-B694-47C5-B218-4A77B0E1B653}" srcOrd="5" destOrd="0" presId="urn:microsoft.com/office/officeart/2005/8/layout/cycle8"/>
    <dgm:cxn modelId="{C4BD6A51-028C-4EC0-9E04-C230410D50C8}" type="presParOf" srcId="{A985F4F0-22BF-45C8-B567-706A88C59D08}" destId="{05A9000C-B5F3-4B3A-8C7D-40CACEA58F90}" srcOrd="6" destOrd="0" presId="urn:microsoft.com/office/officeart/2005/8/layout/cycle8"/>
    <dgm:cxn modelId="{9782F66D-6B62-4344-A482-4E82098B0D3B}" type="presParOf" srcId="{A985F4F0-22BF-45C8-B567-706A88C59D08}" destId="{2B7543BA-1353-47AF-B794-231776F018C1}" srcOrd="7" destOrd="0" presId="urn:microsoft.com/office/officeart/2005/8/layout/cycle8"/>
    <dgm:cxn modelId="{FE9CA356-BE93-485A-A17F-E845AF1E63C4}" type="presParOf" srcId="{A985F4F0-22BF-45C8-B567-706A88C59D08}" destId="{25F698A5-A36C-42DB-8BEA-B87F64CBE201}" srcOrd="8" destOrd="0" presId="urn:microsoft.com/office/officeart/2005/8/layout/cycle8"/>
    <dgm:cxn modelId="{A7B417D3-82B3-43BE-9F14-FE2C1E8BEB9F}" type="presParOf" srcId="{A985F4F0-22BF-45C8-B567-706A88C59D08}" destId="{93001869-4297-4735-AB29-81B199A31DD6}" srcOrd="9" destOrd="0" presId="urn:microsoft.com/office/officeart/2005/8/layout/cycle8"/>
    <dgm:cxn modelId="{A9117CCB-8B94-45DC-ADB0-2AF540E5D1A7}" type="presParOf" srcId="{A985F4F0-22BF-45C8-B567-706A88C59D08}" destId="{FC0A06C5-FC00-4346-AEA1-9DB7DCAD822B}" srcOrd="10" destOrd="0" presId="urn:microsoft.com/office/officeart/2005/8/layout/cycle8"/>
    <dgm:cxn modelId="{9C99DD3D-67D2-4A01-9E36-D4112A1ADF1C}" type="presParOf" srcId="{A985F4F0-22BF-45C8-B567-706A88C59D08}" destId="{FB897CD8-C1BC-4D48-AE9F-5A8C0E0DA902}" srcOrd="11" destOrd="0" presId="urn:microsoft.com/office/officeart/2005/8/layout/cycle8"/>
    <dgm:cxn modelId="{6ECB7628-FFB8-46A9-80EB-58740A008618}" type="presParOf" srcId="{A985F4F0-22BF-45C8-B567-706A88C59D08}" destId="{3F93F421-E839-4CE1-932D-0FD616869D90}" srcOrd="12" destOrd="0" presId="urn:microsoft.com/office/officeart/2005/8/layout/cycle8"/>
    <dgm:cxn modelId="{7B7B3CEC-4BE1-44A1-9804-F8E2EB2193D0}" type="presParOf" srcId="{A985F4F0-22BF-45C8-B567-706A88C59D08}" destId="{BEA29D35-33F5-4D5A-A41D-6B85E6E87560}" srcOrd="13" destOrd="0" presId="urn:microsoft.com/office/officeart/2005/8/layout/cycle8"/>
    <dgm:cxn modelId="{821B0632-3052-44A1-AD3D-5162898448DA}" type="presParOf" srcId="{A985F4F0-22BF-45C8-B567-706A88C59D08}" destId="{95CA10AE-03EA-477F-B356-DCC303DDAF9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1B967-7AAF-4D6A-B80D-5DBAC8E8160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A805CF-52F0-4726-82C7-C3CD6734ABC1}">
      <dgm:prSet phldrT="[Text]" custT="1"/>
      <dgm:spPr/>
      <dgm:t>
        <a:bodyPr/>
        <a:lstStyle/>
        <a:p>
          <a:pPr marL="74930" marR="67310">
            <a:lnSpc>
              <a:spcPct val="102000"/>
            </a:lnSpc>
            <a:spcBef>
              <a:spcPts val="70"/>
            </a:spcBef>
          </a:pPr>
          <a:r>
            <a:rPr lang="de-DE" sz="2000" b="1" spc="-5" dirty="0" smtClean="0">
              <a:latin typeface="+mn-lt"/>
              <a:cs typeface="Century Gothic"/>
            </a:rPr>
            <a:t>Gemeinsamer</a:t>
          </a:r>
          <a:r>
            <a:rPr lang="de-DE" sz="2000" b="1" spc="-55" dirty="0" smtClean="0">
              <a:latin typeface="+mn-lt"/>
              <a:cs typeface="Century Gothic"/>
            </a:rPr>
            <a:t> </a:t>
          </a:r>
          <a:r>
            <a:rPr lang="de-DE" sz="2000" b="1" spc="-5" dirty="0" smtClean="0">
              <a:latin typeface="+mn-lt"/>
              <a:cs typeface="Century Gothic"/>
            </a:rPr>
            <a:t>Gegenstand </a:t>
          </a:r>
        </a:p>
        <a:p>
          <a:pPr marL="74930" marR="67310">
            <a:lnSpc>
              <a:spcPct val="102000"/>
            </a:lnSpc>
            <a:spcBef>
              <a:spcPts val="70"/>
            </a:spcBef>
          </a:pPr>
          <a:r>
            <a:rPr lang="de-DE" sz="1800" spc="-5" dirty="0" smtClean="0">
              <a:latin typeface="+mn-lt"/>
              <a:cs typeface="Century Gothic"/>
            </a:rPr>
            <a:t>(</a:t>
          </a:r>
          <a:r>
            <a:rPr lang="de-DE" sz="1200" spc="-5" dirty="0" smtClean="0">
              <a:latin typeface="+mn-lt"/>
              <a:cs typeface="Century Gothic"/>
            </a:rPr>
            <a:t>Feuser1989/2013), </a:t>
          </a:r>
          <a:r>
            <a:rPr lang="de-DE" sz="1200" spc="-10" dirty="0" smtClean="0">
              <a:latin typeface="+mn-lt"/>
              <a:cs typeface="Century Gothic"/>
            </a:rPr>
            <a:t>Kern (2006)</a:t>
          </a:r>
          <a:endParaRPr lang="de-DE" sz="2000" dirty="0" smtClean="0">
            <a:latin typeface="+mn-lt"/>
            <a:cs typeface="Century Gothic"/>
          </a:endParaRPr>
        </a:p>
        <a:p>
          <a:pPr marL="12065" marR="5080" indent="-2540">
            <a:lnSpc>
              <a:spcPct val="102000"/>
            </a:lnSpc>
          </a:pPr>
          <a:r>
            <a:rPr lang="de-DE" sz="2000" spc="-5" dirty="0" smtClean="0">
              <a:latin typeface="+mn-lt"/>
              <a:cs typeface="Century Gothic"/>
            </a:rPr>
            <a:t>Bedeutungsvolle Themen</a:t>
          </a:r>
          <a:r>
            <a:rPr lang="de-DE" sz="2000" spc="-25" dirty="0" smtClean="0">
              <a:latin typeface="+mn-lt"/>
              <a:cs typeface="Century Gothic"/>
            </a:rPr>
            <a:t> </a:t>
          </a:r>
          <a:endParaRPr lang="de-DE" sz="2000" spc="-25" dirty="0" smtClean="0">
            <a:latin typeface="+mn-lt"/>
            <a:cs typeface="Century Gothic"/>
          </a:endParaRPr>
        </a:p>
        <a:p>
          <a:pPr marL="12065" marR="5080" indent="-2540">
            <a:lnSpc>
              <a:spcPct val="102000"/>
            </a:lnSpc>
          </a:pPr>
          <a:r>
            <a:rPr lang="de-DE" sz="2000" spc="-5" dirty="0" smtClean="0">
              <a:latin typeface="+mn-lt"/>
              <a:cs typeface="Century Gothic"/>
            </a:rPr>
            <a:t>und Lernkontext</a:t>
          </a:r>
          <a:endParaRPr lang="de-DE" sz="2000" dirty="0" smtClean="0">
            <a:latin typeface="+mn-lt"/>
            <a:cs typeface="Century Gothic"/>
          </a:endParaRPr>
        </a:p>
      </dgm:t>
    </dgm:pt>
    <dgm:pt modelId="{FC6C9F83-C099-4B40-A25F-004BB67AAE73}" type="parTrans" cxnId="{B1FFEE26-98EA-49DF-8C24-AD3F797E80D4}">
      <dgm:prSet/>
      <dgm:spPr/>
      <dgm:t>
        <a:bodyPr/>
        <a:lstStyle/>
        <a:p>
          <a:endParaRPr lang="de-DE"/>
        </a:p>
      </dgm:t>
    </dgm:pt>
    <dgm:pt modelId="{12965574-CA9B-482C-9CB5-DC67E1E1061B}" type="sibTrans" cxnId="{B1FFEE26-98EA-49DF-8C24-AD3F797E80D4}">
      <dgm:prSet/>
      <dgm:spPr/>
      <dgm:t>
        <a:bodyPr/>
        <a:lstStyle/>
        <a:p>
          <a:endParaRPr lang="de-DE"/>
        </a:p>
      </dgm:t>
    </dgm:pt>
    <dgm:pt modelId="{ED3B17D7-EC1E-40D3-8581-752790981A65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b="1" spc="-5" dirty="0" smtClean="0">
              <a:latin typeface="+mn-lt"/>
              <a:cs typeface="Century Gothic"/>
            </a:rPr>
            <a:t>Individuelle </a:t>
          </a:r>
          <a:r>
            <a:rPr lang="de-DE" sz="2000" b="1" spc="-5" dirty="0" smtClean="0">
              <a:latin typeface="+mn-lt"/>
              <a:cs typeface="Century Gothic"/>
            </a:rPr>
            <a:t>Potenziale </a:t>
          </a:r>
          <a:r>
            <a:rPr lang="de-DE" sz="2000" b="0" spc="-5" dirty="0" smtClean="0">
              <a:latin typeface="+mn-lt"/>
              <a:cs typeface="Century Gothic"/>
            </a:rPr>
            <a:t>Le</a:t>
          </a:r>
          <a:r>
            <a:rPr lang="de-DE" sz="2000" spc="-5" dirty="0" smtClean="0">
              <a:latin typeface="+mn-lt"/>
              <a:cs typeface="Century Gothic"/>
            </a:rPr>
            <a:t>rnvoraussetzungen in den jeweiligen Entwicklungsbereichen</a:t>
          </a:r>
          <a:endParaRPr lang="de-DE" sz="2000" dirty="0" smtClean="0">
            <a:latin typeface="+mn-lt"/>
            <a:cs typeface="Century Gothic"/>
          </a:endParaRPr>
        </a:p>
        <a:p>
          <a:endParaRPr lang="de-DE" sz="2000" dirty="0"/>
        </a:p>
      </dgm:t>
    </dgm:pt>
    <dgm:pt modelId="{4F30AFCF-6489-43E1-98B0-F7518733002E}" type="parTrans" cxnId="{F4F1F182-3FCC-4E6C-8AAF-BEB0CCF921A2}">
      <dgm:prSet/>
      <dgm:spPr/>
      <dgm:t>
        <a:bodyPr/>
        <a:lstStyle/>
        <a:p>
          <a:endParaRPr lang="de-DE"/>
        </a:p>
      </dgm:t>
    </dgm:pt>
    <dgm:pt modelId="{A8A4F61D-EF7D-47A9-87DC-9D1D60957CF5}" type="sibTrans" cxnId="{F4F1F182-3FCC-4E6C-8AAF-BEB0CCF921A2}">
      <dgm:prSet/>
      <dgm:spPr/>
      <dgm:t>
        <a:bodyPr/>
        <a:lstStyle/>
        <a:p>
          <a:endParaRPr lang="de-DE"/>
        </a:p>
      </dgm:t>
    </dgm:pt>
    <dgm:pt modelId="{8F4D8503-1B56-45D9-AA61-B2F77946466B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b="1" spc="-10" dirty="0" smtClean="0">
              <a:latin typeface="+mn-lt"/>
              <a:cs typeface="Century Gothic"/>
            </a:rPr>
            <a:t>Differenziertes Kompetenzprofil</a:t>
          </a:r>
          <a:endParaRPr lang="de-DE" sz="2000" dirty="0" smtClean="0">
            <a:latin typeface="+mn-lt"/>
            <a:cs typeface="Century Gothic"/>
          </a:endParaRPr>
        </a:p>
        <a:p>
          <a:pPr marL="114300" lvl="1" indent="0" defTabSz="577850">
            <a:lnSpc>
              <a:spcPct val="100000"/>
            </a:lnSpc>
            <a:spcBef>
              <a:spcPts val="25"/>
            </a:spcBef>
            <a:spcAft>
              <a:spcPct val="15000"/>
            </a:spcAft>
            <a:buNone/>
          </a:pPr>
          <a:r>
            <a:rPr lang="de-DE" sz="2000" spc="-5" dirty="0" smtClean="0">
              <a:latin typeface="+mn-lt"/>
              <a:cs typeface="Century Gothic"/>
            </a:rPr>
            <a:t>Modulierung. für individuelle und kooperative Lernwege, </a:t>
          </a:r>
          <a:endParaRPr lang="de-DE" sz="2000" dirty="0" smtClean="0">
            <a:latin typeface="+mn-lt"/>
            <a:cs typeface="Century Gothic"/>
          </a:endParaRPr>
        </a:p>
      </dgm:t>
    </dgm:pt>
    <dgm:pt modelId="{A0A8E066-CD1B-43D6-B893-5067F280D0D9}" type="parTrans" cxnId="{34E3C92C-1A9D-4C9C-B644-35D3EAC7A06C}">
      <dgm:prSet/>
      <dgm:spPr/>
      <dgm:t>
        <a:bodyPr/>
        <a:lstStyle/>
        <a:p>
          <a:endParaRPr lang="de-DE"/>
        </a:p>
      </dgm:t>
    </dgm:pt>
    <dgm:pt modelId="{2618208C-509D-4B93-8164-EFA21D4AA9A6}" type="sibTrans" cxnId="{34E3C92C-1A9D-4C9C-B644-35D3EAC7A06C}">
      <dgm:prSet/>
      <dgm:spPr/>
      <dgm:t>
        <a:bodyPr/>
        <a:lstStyle/>
        <a:p>
          <a:endParaRPr lang="de-DE"/>
        </a:p>
      </dgm:t>
    </dgm:pt>
    <dgm:pt modelId="{1C80886A-5FB0-4B6D-A9B3-A8656E674309}" type="pres">
      <dgm:prSet presAssocID="{5C41B967-7AAF-4D6A-B80D-5DBAC8E816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C00AB1-B9A7-422C-9CE8-2609E3851646}" type="pres">
      <dgm:prSet presAssocID="{15A805CF-52F0-4726-82C7-C3CD6734ABC1}" presName="composite" presStyleCnt="0"/>
      <dgm:spPr/>
    </dgm:pt>
    <dgm:pt modelId="{6D3CB54A-EBC6-4377-8D03-D361AB18D81C}" type="pres">
      <dgm:prSet presAssocID="{15A805CF-52F0-4726-82C7-C3CD6734ABC1}" presName="imagSh" presStyleLbl="bgImgPlace1" presStyleIdx="0" presStyleCnt="3" custScaleX="140779" custScaleY="158049" custLinFactNeighborX="27100" custLinFactNeighborY="-443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DE"/>
        </a:p>
      </dgm:t>
    </dgm:pt>
    <dgm:pt modelId="{B3C0132C-BDA4-4032-9265-6D83CF1D3CBC}" type="pres">
      <dgm:prSet presAssocID="{15A805CF-52F0-4726-82C7-C3CD6734ABC1}" presName="txNode" presStyleLbl="node1" presStyleIdx="0" presStyleCnt="3" custScaleX="202543" custScaleY="151571" custLinFactNeighborX="17626" custLinFactNeighborY="325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2DC259-6558-4B78-96D6-F01F28185C52}" type="pres">
      <dgm:prSet presAssocID="{12965574-CA9B-482C-9CB5-DC67E1E1061B}" presName="sibTrans" presStyleLbl="sibTrans2D1" presStyleIdx="0" presStyleCnt="2" custAng="21540000" custScaleX="144474" custScaleY="163770"/>
      <dgm:spPr/>
      <dgm:t>
        <a:bodyPr/>
        <a:lstStyle/>
        <a:p>
          <a:endParaRPr lang="de-DE"/>
        </a:p>
      </dgm:t>
    </dgm:pt>
    <dgm:pt modelId="{08FDC3CF-F0A0-4814-8ED5-DC1DA9C56D01}" type="pres">
      <dgm:prSet presAssocID="{12965574-CA9B-482C-9CB5-DC67E1E1061B}" presName="connTx" presStyleLbl="sibTrans2D1" presStyleIdx="0" presStyleCnt="2"/>
      <dgm:spPr/>
      <dgm:t>
        <a:bodyPr/>
        <a:lstStyle/>
        <a:p>
          <a:endParaRPr lang="de-DE"/>
        </a:p>
      </dgm:t>
    </dgm:pt>
    <dgm:pt modelId="{73CEAC32-B4A2-4AD0-A5B6-73315D1F0595}" type="pres">
      <dgm:prSet presAssocID="{ED3B17D7-EC1E-40D3-8581-752790981A65}" presName="composite" presStyleCnt="0"/>
      <dgm:spPr/>
    </dgm:pt>
    <dgm:pt modelId="{0D04F5C3-7756-4900-903D-7F0182D60643}" type="pres">
      <dgm:prSet presAssocID="{ED3B17D7-EC1E-40D3-8581-752790981A65}" presName="imagSh" presStyleLbl="bgImgPlace1" presStyleIdx="1" presStyleCnt="3" custScaleX="148261" custScaleY="161481" custLinFactNeighborX="8523" custLinFactNeighborY="-3169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5E6A313C-DC87-4E81-865F-5644E487D905}" type="pres">
      <dgm:prSet presAssocID="{ED3B17D7-EC1E-40D3-8581-752790981A65}" presName="txNode" presStyleLbl="node1" presStyleIdx="1" presStyleCnt="3" custScaleX="207260" custScaleY="151571" custLinFactNeighborX="-4862" custLinFactNeighborY="311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DC584-9E11-45FE-9F4C-F628EDD7D148}" type="pres">
      <dgm:prSet presAssocID="{A8A4F61D-EF7D-47A9-87DC-9D1D60957CF5}" presName="sibTrans" presStyleLbl="sibTrans2D1" presStyleIdx="1" presStyleCnt="2" custAng="21120000" custScaleX="244312" custScaleY="168271" custLinFactNeighborX="23368" custLinFactNeighborY="-81631"/>
      <dgm:spPr/>
      <dgm:t>
        <a:bodyPr/>
        <a:lstStyle/>
        <a:p>
          <a:endParaRPr lang="de-DE"/>
        </a:p>
      </dgm:t>
    </dgm:pt>
    <dgm:pt modelId="{43CDCE9C-5156-438D-ACD8-E5B44F27AF05}" type="pres">
      <dgm:prSet presAssocID="{A8A4F61D-EF7D-47A9-87DC-9D1D60957CF5}" presName="connTx" presStyleLbl="sibTrans2D1" presStyleIdx="1" presStyleCnt="2"/>
      <dgm:spPr/>
      <dgm:t>
        <a:bodyPr/>
        <a:lstStyle/>
        <a:p>
          <a:endParaRPr lang="de-DE"/>
        </a:p>
      </dgm:t>
    </dgm:pt>
    <dgm:pt modelId="{E4EA62E0-FC33-4449-9AB8-EEEB97F8DDA7}" type="pres">
      <dgm:prSet presAssocID="{8F4D8503-1B56-45D9-AA61-B2F77946466B}" presName="composite" presStyleCnt="0"/>
      <dgm:spPr/>
    </dgm:pt>
    <dgm:pt modelId="{B9798F84-C607-4AB9-85AC-80D8CE8BE1E1}" type="pres">
      <dgm:prSet presAssocID="{8F4D8503-1B56-45D9-AA61-B2F77946466B}" presName="imagSh" presStyleLbl="bgImgPlace1" presStyleIdx="2" presStyleCnt="3" custScaleX="210559" custScaleY="256614" custLinFactNeighborX="-37540" custLinFactNeighborY="-51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de-DE"/>
        </a:p>
      </dgm:t>
    </dgm:pt>
    <dgm:pt modelId="{DFE1C06F-6261-4B80-B31B-F127D3B08C1B}" type="pres">
      <dgm:prSet presAssocID="{8F4D8503-1B56-45D9-AA61-B2F77946466B}" presName="txNode" presStyleLbl="node1" presStyleIdx="2" presStyleCnt="3" custScaleX="209868" custScaleY="151571" custLinFactNeighborX="-51698" custLinFactNeighborY="60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CCBC23-A374-42C5-9261-636BD0A568CB}" type="presOf" srcId="{12965574-CA9B-482C-9CB5-DC67E1E1061B}" destId="{08FDC3CF-F0A0-4814-8ED5-DC1DA9C56D01}" srcOrd="1" destOrd="0" presId="urn:microsoft.com/office/officeart/2005/8/layout/hProcess10"/>
    <dgm:cxn modelId="{34E3C92C-1A9D-4C9C-B644-35D3EAC7A06C}" srcId="{5C41B967-7AAF-4D6A-B80D-5DBAC8E81608}" destId="{8F4D8503-1B56-45D9-AA61-B2F77946466B}" srcOrd="2" destOrd="0" parTransId="{A0A8E066-CD1B-43D6-B893-5067F280D0D9}" sibTransId="{2618208C-509D-4B93-8164-EFA21D4AA9A6}"/>
    <dgm:cxn modelId="{DEE53283-6E66-4206-AF70-10F257C7D934}" type="presOf" srcId="{8F4D8503-1B56-45D9-AA61-B2F77946466B}" destId="{DFE1C06F-6261-4B80-B31B-F127D3B08C1B}" srcOrd="0" destOrd="0" presId="urn:microsoft.com/office/officeart/2005/8/layout/hProcess10"/>
    <dgm:cxn modelId="{D4C9BDE5-2E1B-4D88-9A09-71ADA7CDDBB8}" type="presOf" srcId="{15A805CF-52F0-4726-82C7-C3CD6734ABC1}" destId="{B3C0132C-BDA4-4032-9265-6D83CF1D3CBC}" srcOrd="0" destOrd="0" presId="urn:microsoft.com/office/officeart/2005/8/layout/hProcess10"/>
    <dgm:cxn modelId="{B1FFEE26-98EA-49DF-8C24-AD3F797E80D4}" srcId="{5C41B967-7AAF-4D6A-B80D-5DBAC8E81608}" destId="{15A805CF-52F0-4726-82C7-C3CD6734ABC1}" srcOrd="0" destOrd="0" parTransId="{FC6C9F83-C099-4B40-A25F-004BB67AAE73}" sibTransId="{12965574-CA9B-482C-9CB5-DC67E1E1061B}"/>
    <dgm:cxn modelId="{07744999-1E5F-43D9-858E-6918A6BF3731}" type="presOf" srcId="{5C41B967-7AAF-4D6A-B80D-5DBAC8E81608}" destId="{1C80886A-5FB0-4B6D-A9B3-A8656E674309}" srcOrd="0" destOrd="0" presId="urn:microsoft.com/office/officeart/2005/8/layout/hProcess10"/>
    <dgm:cxn modelId="{320235E5-EDAD-4395-AEA3-D84F0B8F4372}" type="presOf" srcId="{ED3B17D7-EC1E-40D3-8581-752790981A65}" destId="{5E6A313C-DC87-4E81-865F-5644E487D905}" srcOrd="0" destOrd="0" presId="urn:microsoft.com/office/officeart/2005/8/layout/hProcess10"/>
    <dgm:cxn modelId="{F4F1F182-3FCC-4E6C-8AAF-BEB0CCF921A2}" srcId="{5C41B967-7AAF-4D6A-B80D-5DBAC8E81608}" destId="{ED3B17D7-EC1E-40D3-8581-752790981A65}" srcOrd="1" destOrd="0" parTransId="{4F30AFCF-6489-43E1-98B0-F7518733002E}" sibTransId="{A8A4F61D-EF7D-47A9-87DC-9D1D60957CF5}"/>
    <dgm:cxn modelId="{E8821C9E-3A0E-49DA-815F-9824363E7714}" type="presOf" srcId="{12965574-CA9B-482C-9CB5-DC67E1E1061B}" destId="{3C2DC259-6558-4B78-96D6-F01F28185C52}" srcOrd="0" destOrd="0" presId="urn:microsoft.com/office/officeart/2005/8/layout/hProcess10"/>
    <dgm:cxn modelId="{E056015B-9902-41E2-B157-BFC36ED67C85}" type="presOf" srcId="{A8A4F61D-EF7D-47A9-87DC-9D1D60957CF5}" destId="{87FDC584-9E11-45FE-9F4C-F628EDD7D148}" srcOrd="0" destOrd="0" presId="urn:microsoft.com/office/officeart/2005/8/layout/hProcess10"/>
    <dgm:cxn modelId="{F6E00FCB-A5F9-4CA2-8D05-A306235719ED}" type="presOf" srcId="{A8A4F61D-EF7D-47A9-87DC-9D1D60957CF5}" destId="{43CDCE9C-5156-438D-ACD8-E5B44F27AF05}" srcOrd="1" destOrd="0" presId="urn:microsoft.com/office/officeart/2005/8/layout/hProcess10"/>
    <dgm:cxn modelId="{7ACC3DCF-79F2-4722-AD9D-92E962DC335A}" type="presParOf" srcId="{1C80886A-5FB0-4B6D-A9B3-A8656E674309}" destId="{7DC00AB1-B9A7-422C-9CE8-2609E3851646}" srcOrd="0" destOrd="0" presId="urn:microsoft.com/office/officeart/2005/8/layout/hProcess10"/>
    <dgm:cxn modelId="{F21F9712-7199-45F0-AF42-1426A5960DC9}" type="presParOf" srcId="{7DC00AB1-B9A7-422C-9CE8-2609E3851646}" destId="{6D3CB54A-EBC6-4377-8D03-D361AB18D81C}" srcOrd="0" destOrd="0" presId="urn:microsoft.com/office/officeart/2005/8/layout/hProcess10"/>
    <dgm:cxn modelId="{D7BD522C-B6B9-4E60-A609-8D9E590C7FD2}" type="presParOf" srcId="{7DC00AB1-B9A7-422C-9CE8-2609E3851646}" destId="{B3C0132C-BDA4-4032-9265-6D83CF1D3CBC}" srcOrd="1" destOrd="0" presId="urn:microsoft.com/office/officeart/2005/8/layout/hProcess10"/>
    <dgm:cxn modelId="{C65AF605-F19F-479E-88CC-71AE816FDAA6}" type="presParOf" srcId="{1C80886A-5FB0-4B6D-A9B3-A8656E674309}" destId="{3C2DC259-6558-4B78-96D6-F01F28185C52}" srcOrd="1" destOrd="0" presId="urn:microsoft.com/office/officeart/2005/8/layout/hProcess10"/>
    <dgm:cxn modelId="{D781AF01-F80E-4007-AE75-A805108CA949}" type="presParOf" srcId="{3C2DC259-6558-4B78-96D6-F01F28185C52}" destId="{08FDC3CF-F0A0-4814-8ED5-DC1DA9C56D01}" srcOrd="0" destOrd="0" presId="urn:microsoft.com/office/officeart/2005/8/layout/hProcess10"/>
    <dgm:cxn modelId="{9F2A20BA-E877-4A25-BE6F-F6056521E4B0}" type="presParOf" srcId="{1C80886A-5FB0-4B6D-A9B3-A8656E674309}" destId="{73CEAC32-B4A2-4AD0-A5B6-73315D1F0595}" srcOrd="2" destOrd="0" presId="urn:microsoft.com/office/officeart/2005/8/layout/hProcess10"/>
    <dgm:cxn modelId="{374EA449-ECB0-45FD-8BF5-A4C53242522F}" type="presParOf" srcId="{73CEAC32-B4A2-4AD0-A5B6-73315D1F0595}" destId="{0D04F5C3-7756-4900-903D-7F0182D60643}" srcOrd="0" destOrd="0" presId="urn:microsoft.com/office/officeart/2005/8/layout/hProcess10"/>
    <dgm:cxn modelId="{7AE083C4-EB82-464F-84DF-7744DE738BEA}" type="presParOf" srcId="{73CEAC32-B4A2-4AD0-A5B6-73315D1F0595}" destId="{5E6A313C-DC87-4E81-865F-5644E487D905}" srcOrd="1" destOrd="0" presId="urn:microsoft.com/office/officeart/2005/8/layout/hProcess10"/>
    <dgm:cxn modelId="{50EAA59B-32B7-412C-98C9-CD0129E44500}" type="presParOf" srcId="{1C80886A-5FB0-4B6D-A9B3-A8656E674309}" destId="{87FDC584-9E11-45FE-9F4C-F628EDD7D148}" srcOrd="3" destOrd="0" presId="urn:microsoft.com/office/officeart/2005/8/layout/hProcess10"/>
    <dgm:cxn modelId="{6CAF1B07-4A45-4960-9AB7-D25E728DC262}" type="presParOf" srcId="{87FDC584-9E11-45FE-9F4C-F628EDD7D148}" destId="{43CDCE9C-5156-438D-ACD8-E5B44F27AF05}" srcOrd="0" destOrd="0" presId="urn:microsoft.com/office/officeart/2005/8/layout/hProcess10"/>
    <dgm:cxn modelId="{F717EE0A-3E61-4C54-840D-08E6786D2123}" type="presParOf" srcId="{1C80886A-5FB0-4B6D-A9B3-A8656E674309}" destId="{E4EA62E0-FC33-4449-9AB8-EEEB97F8DDA7}" srcOrd="4" destOrd="0" presId="urn:microsoft.com/office/officeart/2005/8/layout/hProcess10"/>
    <dgm:cxn modelId="{32CE9AFB-5E9D-490A-924D-4C52801386F7}" type="presParOf" srcId="{E4EA62E0-FC33-4449-9AB8-EEEB97F8DDA7}" destId="{B9798F84-C607-4AB9-85AC-80D8CE8BE1E1}" srcOrd="0" destOrd="0" presId="urn:microsoft.com/office/officeart/2005/8/layout/hProcess10"/>
    <dgm:cxn modelId="{0F0503B8-3417-491E-A013-3DCC08244F3E}" type="presParOf" srcId="{E4EA62E0-FC33-4449-9AB8-EEEB97F8DDA7}" destId="{DFE1C06F-6261-4B80-B31B-F127D3B08C1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F7F190-D54E-4A17-ABA6-41AAB0D9CF9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B6E553-DF96-4EEE-9036-E4C5F637EAA3}">
      <dgm:prSet phldrT="[Text]"/>
      <dgm:spPr/>
      <dgm:t>
        <a:bodyPr/>
        <a:lstStyle/>
        <a:p>
          <a:r>
            <a:rPr lang="de-DE" dirty="0" smtClean="0"/>
            <a:t>Differenziertes</a:t>
          </a:r>
        </a:p>
        <a:p>
          <a:r>
            <a:rPr lang="de-DE" dirty="0" smtClean="0"/>
            <a:t>Kompetenzprofil</a:t>
          </a:r>
          <a:endParaRPr lang="de-DE" dirty="0"/>
        </a:p>
      </dgm:t>
    </dgm:pt>
    <dgm:pt modelId="{15679652-33AF-4DD5-9B4D-347A2CA53DC8}" type="parTrans" cxnId="{F3BDF8EA-5D01-437F-8EB3-879297EA4253}">
      <dgm:prSet/>
      <dgm:spPr/>
      <dgm:t>
        <a:bodyPr/>
        <a:lstStyle/>
        <a:p>
          <a:endParaRPr lang="de-DE"/>
        </a:p>
      </dgm:t>
    </dgm:pt>
    <dgm:pt modelId="{5C2ED92B-2AA9-4598-9AF0-6901047D4C10}" type="sibTrans" cxnId="{F3BDF8EA-5D01-437F-8EB3-879297EA4253}">
      <dgm:prSet/>
      <dgm:spPr/>
      <dgm:t>
        <a:bodyPr/>
        <a:lstStyle/>
        <a:p>
          <a:endParaRPr lang="de-DE"/>
        </a:p>
      </dgm:t>
    </dgm:pt>
    <dgm:pt modelId="{7198DB71-BF3B-4167-BA88-7A4479A800E1}">
      <dgm:prSet phldrT="[Text]"/>
      <dgm:spPr/>
      <dgm:t>
        <a:bodyPr/>
        <a:lstStyle/>
        <a:p>
          <a:r>
            <a:rPr lang="de-DE" dirty="0" smtClean="0"/>
            <a:t>Themenbezogene Potenziale</a:t>
          </a:r>
          <a:endParaRPr lang="de-DE" dirty="0"/>
        </a:p>
      </dgm:t>
    </dgm:pt>
    <dgm:pt modelId="{53296546-C722-4C22-816E-5CCECB4EC484}" type="parTrans" cxnId="{44618721-AB30-4003-9182-8CA4C7368429}">
      <dgm:prSet/>
      <dgm:spPr/>
      <dgm:t>
        <a:bodyPr/>
        <a:lstStyle/>
        <a:p>
          <a:endParaRPr lang="de-DE"/>
        </a:p>
      </dgm:t>
    </dgm:pt>
    <dgm:pt modelId="{C08B87DC-8134-40D6-B6A8-0A4F61DA9651}" type="sibTrans" cxnId="{44618721-AB30-4003-9182-8CA4C7368429}">
      <dgm:prSet/>
      <dgm:spPr/>
      <dgm:t>
        <a:bodyPr/>
        <a:lstStyle/>
        <a:p>
          <a:endParaRPr lang="de-DE"/>
        </a:p>
      </dgm:t>
    </dgm:pt>
    <dgm:pt modelId="{169D05B4-D895-4BC7-9FB0-A1DD4FFED344}">
      <dgm:prSet phldrT="[Text]"/>
      <dgm:spPr/>
      <dgm:t>
        <a:bodyPr/>
        <a:lstStyle/>
        <a:p>
          <a:r>
            <a:rPr lang="de-DE" dirty="0" smtClean="0"/>
            <a:t>Individuelle Potenziale</a:t>
          </a:r>
          <a:endParaRPr lang="de-DE" dirty="0"/>
        </a:p>
      </dgm:t>
    </dgm:pt>
    <dgm:pt modelId="{DF575F7F-724A-4559-A52B-BE94327F601B}" type="sibTrans" cxnId="{E3809E65-B36A-4A45-BC63-E6EAE6954F9E}">
      <dgm:prSet/>
      <dgm:spPr/>
      <dgm:t>
        <a:bodyPr/>
        <a:lstStyle/>
        <a:p>
          <a:endParaRPr lang="de-DE"/>
        </a:p>
      </dgm:t>
    </dgm:pt>
    <dgm:pt modelId="{110D02C1-D5C4-4E95-BDC3-239216D1227F}" type="parTrans" cxnId="{E3809E65-B36A-4A45-BC63-E6EAE6954F9E}">
      <dgm:prSet/>
      <dgm:spPr/>
      <dgm:t>
        <a:bodyPr/>
        <a:lstStyle/>
        <a:p>
          <a:endParaRPr lang="de-DE"/>
        </a:p>
      </dgm:t>
    </dgm:pt>
    <dgm:pt modelId="{A985F4F0-22BF-45C8-B567-706A88C59D08}" type="pres">
      <dgm:prSet presAssocID="{FCF7F190-D54E-4A17-ABA6-41AAB0D9CF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936A498-04AE-4F8D-B6BB-A46BACCBC34A}" type="pres">
      <dgm:prSet presAssocID="{FCF7F190-D54E-4A17-ABA6-41AAB0D9CF91}" presName="wedge1" presStyleLbl="node1" presStyleIdx="0" presStyleCnt="3" custLinFactNeighborX="-1825" custLinFactNeighborY="2135"/>
      <dgm:spPr/>
      <dgm:t>
        <a:bodyPr/>
        <a:lstStyle/>
        <a:p>
          <a:endParaRPr lang="de-DE"/>
        </a:p>
      </dgm:t>
    </dgm:pt>
    <dgm:pt modelId="{E85D5BCD-5619-475A-8C8A-086C6F5A9E4A}" type="pres">
      <dgm:prSet presAssocID="{FCF7F190-D54E-4A17-ABA6-41AAB0D9CF91}" presName="dummy1a" presStyleCnt="0"/>
      <dgm:spPr/>
    </dgm:pt>
    <dgm:pt modelId="{C71BBD07-79C6-4E1E-BC64-8386FDD7C257}" type="pres">
      <dgm:prSet presAssocID="{FCF7F190-D54E-4A17-ABA6-41AAB0D9CF91}" presName="dummy1b" presStyleCnt="0"/>
      <dgm:spPr/>
    </dgm:pt>
    <dgm:pt modelId="{5C967A5A-998B-4B95-9645-C510BB30290C}" type="pres">
      <dgm:prSet presAssocID="{FCF7F190-D54E-4A17-ABA6-41AAB0D9CF9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8A502A-DF71-4F14-BA34-2F41DF9926FE}" type="pres">
      <dgm:prSet presAssocID="{FCF7F190-D54E-4A17-ABA6-41AAB0D9CF91}" presName="wedge2" presStyleLbl="node1" presStyleIdx="1" presStyleCnt="3" custScaleX="90956" custScaleY="92459" custLinFactNeighborY="367"/>
      <dgm:spPr/>
      <dgm:t>
        <a:bodyPr/>
        <a:lstStyle/>
        <a:p>
          <a:endParaRPr lang="de-DE"/>
        </a:p>
      </dgm:t>
    </dgm:pt>
    <dgm:pt modelId="{19577100-B694-47C5-B218-4A77B0E1B653}" type="pres">
      <dgm:prSet presAssocID="{FCF7F190-D54E-4A17-ABA6-41AAB0D9CF91}" presName="dummy2a" presStyleCnt="0"/>
      <dgm:spPr/>
    </dgm:pt>
    <dgm:pt modelId="{05A9000C-B5F3-4B3A-8C7D-40CACEA58F90}" type="pres">
      <dgm:prSet presAssocID="{FCF7F190-D54E-4A17-ABA6-41AAB0D9CF91}" presName="dummy2b" presStyleCnt="0"/>
      <dgm:spPr/>
    </dgm:pt>
    <dgm:pt modelId="{2B7543BA-1353-47AF-B794-231776F018C1}" type="pres">
      <dgm:prSet presAssocID="{FCF7F190-D54E-4A17-ABA6-41AAB0D9CF9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F698A5-A36C-42DB-8BEA-B87F64CBE201}" type="pres">
      <dgm:prSet presAssocID="{FCF7F190-D54E-4A17-ABA6-41AAB0D9CF91}" presName="wedge3" presStyleLbl="node1" presStyleIdx="2" presStyleCnt="3" custLinFactNeighborX="941" custLinFactNeighborY="2502"/>
      <dgm:spPr/>
      <dgm:t>
        <a:bodyPr/>
        <a:lstStyle/>
        <a:p>
          <a:endParaRPr lang="de-DE"/>
        </a:p>
      </dgm:t>
    </dgm:pt>
    <dgm:pt modelId="{93001869-4297-4735-AB29-81B199A31DD6}" type="pres">
      <dgm:prSet presAssocID="{FCF7F190-D54E-4A17-ABA6-41AAB0D9CF91}" presName="dummy3a" presStyleCnt="0"/>
      <dgm:spPr/>
    </dgm:pt>
    <dgm:pt modelId="{FC0A06C5-FC00-4346-AEA1-9DB7DCAD822B}" type="pres">
      <dgm:prSet presAssocID="{FCF7F190-D54E-4A17-ABA6-41AAB0D9CF91}" presName="dummy3b" presStyleCnt="0"/>
      <dgm:spPr/>
    </dgm:pt>
    <dgm:pt modelId="{FB897CD8-C1BC-4D48-AE9F-5A8C0E0DA902}" type="pres">
      <dgm:prSet presAssocID="{FCF7F190-D54E-4A17-ABA6-41AAB0D9CF9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93F421-E839-4CE1-932D-0FD616869D90}" type="pres">
      <dgm:prSet presAssocID="{5C2ED92B-2AA9-4598-9AF0-6901047D4C10}" presName="arrowWedge1" presStyleLbl="fgSibTrans2D1" presStyleIdx="0" presStyleCnt="3"/>
      <dgm:spPr/>
    </dgm:pt>
    <dgm:pt modelId="{BEA29D35-33F5-4D5A-A41D-6B85E6E87560}" type="pres">
      <dgm:prSet presAssocID="{C08B87DC-8134-40D6-B6A8-0A4F61DA9651}" presName="arrowWedge2" presStyleLbl="fgSibTrans2D1" presStyleIdx="1" presStyleCnt="3"/>
      <dgm:spPr/>
    </dgm:pt>
    <dgm:pt modelId="{95CA10AE-03EA-477F-B356-DCC303DDAF96}" type="pres">
      <dgm:prSet presAssocID="{DF575F7F-724A-4559-A52B-BE94327F601B}" presName="arrowWedge3" presStyleLbl="fgSibTrans2D1" presStyleIdx="2" presStyleCnt="3"/>
      <dgm:spPr/>
    </dgm:pt>
  </dgm:ptLst>
  <dgm:cxnLst>
    <dgm:cxn modelId="{E42A273E-326C-4C0C-83C3-AAB35B5727AB}" type="presOf" srcId="{FCF7F190-D54E-4A17-ABA6-41AAB0D9CF91}" destId="{A985F4F0-22BF-45C8-B567-706A88C59D08}" srcOrd="0" destOrd="0" presId="urn:microsoft.com/office/officeart/2005/8/layout/cycle8"/>
    <dgm:cxn modelId="{44373738-6837-42F7-8DCA-9CD6F1401AFC}" type="presOf" srcId="{10B6E553-DF96-4EEE-9036-E4C5F637EAA3}" destId="{5C967A5A-998B-4B95-9645-C510BB30290C}" srcOrd="1" destOrd="0" presId="urn:microsoft.com/office/officeart/2005/8/layout/cycle8"/>
    <dgm:cxn modelId="{F3BDF8EA-5D01-437F-8EB3-879297EA4253}" srcId="{FCF7F190-D54E-4A17-ABA6-41AAB0D9CF91}" destId="{10B6E553-DF96-4EEE-9036-E4C5F637EAA3}" srcOrd="0" destOrd="0" parTransId="{15679652-33AF-4DD5-9B4D-347A2CA53DC8}" sibTransId="{5C2ED92B-2AA9-4598-9AF0-6901047D4C10}"/>
    <dgm:cxn modelId="{28AF3F41-822E-4C92-BACF-D6A06F7C0516}" type="presOf" srcId="{169D05B4-D895-4BC7-9FB0-A1DD4FFED344}" destId="{25F698A5-A36C-42DB-8BEA-B87F64CBE201}" srcOrd="0" destOrd="0" presId="urn:microsoft.com/office/officeart/2005/8/layout/cycle8"/>
    <dgm:cxn modelId="{815C493D-5D21-4494-A6F4-DEBC5C93D2D7}" type="presOf" srcId="{7198DB71-BF3B-4167-BA88-7A4479A800E1}" destId="{C08A502A-DF71-4F14-BA34-2F41DF9926FE}" srcOrd="0" destOrd="0" presId="urn:microsoft.com/office/officeart/2005/8/layout/cycle8"/>
    <dgm:cxn modelId="{E3809E65-B36A-4A45-BC63-E6EAE6954F9E}" srcId="{FCF7F190-D54E-4A17-ABA6-41AAB0D9CF91}" destId="{169D05B4-D895-4BC7-9FB0-A1DD4FFED344}" srcOrd="2" destOrd="0" parTransId="{110D02C1-D5C4-4E95-BDC3-239216D1227F}" sibTransId="{DF575F7F-724A-4559-A52B-BE94327F601B}"/>
    <dgm:cxn modelId="{A0077CF0-C064-4CAD-ACDE-C7DA3C12D735}" type="presOf" srcId="{169D05B4-D895-4BC7-9FB0-A1DD4FFED344}" destId="{FB897CD8-C1BC-4D48-AE9F-5A8C0E0DA902}" srcOrd="1" destOrd="0" presId="urn:microsoft.com/office/officeart/2005/8/layout/cycle8"/>
    <dgm:cxn modelId="{FCCCE187-8A8F-4915-91CB-A6EE0BE452D7}" type="presOf" srcId="{10B6E553-DF96-4EEE-9036-E4C5F637EAA3}" destId="{6936A498-04AE-4F8D-B6BB-A46BACCBC34A}" srcOrd="0" destOrd="0" presId="urn:microsoft.com/office/officeart/2005/8/layout/cycle8"/>
    <dgm:cxn modelId="{44618721-AB30-4003-9182-8CA4C7368429}" srcId="{FCF7F190-D54E-4A17-ABA6-41AAB0D9CF91}" destId="{7198DB71-BF3B-4167-BA88-7A4479A800E1}" srcOrd="1" destOrd="0" parTransId="{53296546-C722-4C22-816E-5CCECB4EC484}" sibTransId="{C08B87DC-8134-40D6-B6A8-0A4F61DA9651}"/>
    <dgm:cxn modelId="{7B76ACA4-7373-429F-95A4-57E047EDC9FF}" type="presOf" srcId="{7198DB71-BF3B-4167-BA88-7A4479A800E1}" destId="{2B7543BA-1353-47AF-B794-231776F018C1}" srcOrd="1" destOrd="0" presId="urn:microsoft.com/office/officeart/2005/8/layout/cycle8"/>
    <dgm:cxn modelId="{A2D466A8-CAF9-4F9D-B104-058565F079F9}" type="presParOf" srcId="{A985F4F0-22BF-45C8-B567-706A88C59D08}" destId="{6936A498-04AE-4F8D-B6BB-A46BACCBC34A}" srcOrd="0" destOrd="0" presId="urn:microsoft.com/office/officeart/2005/8/layout/cycle8"/>
    <dgm:cxn modelId="{D5834EE5-8647-40DF-9B1F-EF26291EE164}" type="presParOf" srcId="{A985F4F0-22BF-45C8-B567-706A88C59D08}" destId="{E85D5BCD-5619-475A-8C8A-086C6F5A9E4A}" srcOrd="1" destOrd="0" presId="urn:microsoft.com/office/officeart/2005/8/layout/cycle8"/>
    <dgm:cxn modelId="{48BA3860-6944-49F5-A49D-3D448C142CB5}" type="presParOf" srcId="{A985F4F0-22BF-45C8-B567-706A88C59D08}" destId="{C71BBD07-79C6-4E1E-BC64-8386FDD7C257}" srcOrd="2" destOrd="0" presId="urn:microsoft.com/office/officeart/2005/8/layout/cycle8"/>
    <dgm:cxn modelId="{9B18A3FE-70E5-46DD-A7CA-E874C993965E}" type="presParOf" srcId="{A985F4F0-22BF-45C8-B567-706A88C59D08}" destId="{5C967A5A-998B-4B95-9645-C510BB30290C}" srcOrd="3" destOrd="0" presId="urn:microsoft.com/office/officeart/2005/8/layout/cycle8"/>
    <dgm:cxn modelId="{DD938065-B649-4FD7-865F-78CD69E4C31B}" type="presParOf" srcId="{A985F4F0-22BF-45C8-B567-706A88C59D08}" destId="{C08A502A-DF71-4F14-BA34-2F41DF9926FE}" srcOrd="4" destOrd="0" presId="urn:microsoft.com/office/officeart/2005/8/layout/cycle8"/>
    <dgm:cxn modelId="{46033634-CD0E-4C2E-B93A-2F04EED80156}" type="presParOf" srcId="{A985F4F0-22BF-45C8-B567-706A88C59D08}" destId="{19577100-B694-47C5-B218-4A77B0E1B653}" srcOrd="5" destOrd="0" presId="urn:microsoft.com/office/officeart/2005/8/layout/cycle8"/>
    <dgm:cxn modelId="{C4BD6A51-028C-4EC0-9E04-C230410D50C8}" type="presParOf" srcId="{A985F4F0-22BF-45C8-B567-706A88C59D08}" destId="{05A9000C-B5F3-4B3A-8C7D-40CACEA58F90}" srcOrd="6" destOrd="0" presId="urn:microsoft.com/office/officeart/2005/8/layout/cycle8"/>
    <dgm:cxn modelId="{9782F66D-6B62-4344-A482-4E82098B0D3B}" type="presParOf" srcId="{A985F4F0-22BF-45C8-B567-706A88C59D08}" destId="{2B7543BA-1353-47AF-B794-231776F018C1}" srcOrd="7" destOrd="0" presId="urn:microsoft.com/office/officeart/2005/8/layout/cycle8"/>
    <dgm:cxn modelId="{FE9CA356-BE93-485A-A17F-E845AF1E63C4}" type="presParOf" srcId="{A985F4F0-22BF-45C8-B567-706A88C59D08}" destId="{25F698A5-A36C-42DB-8BEA-B87F64CBE201}" srcOrd="8" destOrd="0" presId="urn:microsoft.com/office/officeart/2005/8/layout/cycle8"/>
    <dgm:cxn modelId="{A7B417D3-82B3-43BE-9F14-FE2C1E8BEB9F}" type="presParOf" srcId="{A985F4F0-22BF-45C8-B567-706A88C59D08}" destId="{93001869-4297-4735-AB29-81B199A31DD6}" srcOrd="9" destOrd="0" presId="urn:microsoft.com/office/officeart/2005/8/layout/cycle8"/>
    <dgm:cxn modelId="{A9117CCB-8B94-45DC-ADB0-2AF540E5D1A7}" type="presParOf" srcId="{A985F4F0-22BF-45C8-B567-706A88C59D08}" destId="{FC0A06C5-FC00-4346-AEA1-9DB7DCAD822B}" srcOrd="10" destOrd="0" presId="urn:microsoft.com/office/officeart/2005/8/layout/cycle8"/>
    <dgm:cxn modelId="{9C99DD3D-67D2-4A01-9E36-D4112A1ADF1C}" type="presParOf" srcId="{A985F4F0-22BF-45C8-B567-706A88C59D08}" destId="{FB897CD8-C1BC-4D48-AE9F-5A8C0E0DA902}" srcOrd="11" destOrd="0" presId="urn:microsoft.com/office/officeart/2005/8/layout/cycle8"/>
    <dgm:cxn modelId="{6ECB7628-FFB8-46A9-80EB-58740A008618}" type="presParOf" srcId="{A985F4F0-22BF-45C8-B567-706A88C59D08}" destId="{3F93F421-E839-4CE1-932D-0FD616869D90}" srcOrd="12" destOrd="0" presId="urn:microsoft.com/office/officeart/2005/8/layout/cycle8"/>
    <dgm:cxn modelId="{7B7B3CEC-4BE1-44A1-9804-F8E2EB2193D0}" type="presParOf" srcId="{A985F4F0-22BF-45C8-B567-706A88C59D08}" destId="{BEA29D35-33F5-4D5A-A41D-6B85E6E87560}" srcOrd="13" destOrd="0" presId="urn:microsoft.com/office/officeart/2005/8/layout/cycle8"/>
    <dgm:cxn modelId="{821B0632-3052-44A1-AD3D-5162898448DA}" type="presParOf" srcId="{A985F4F0-22BF-45C8-B567-706A88C59D08}" destId="{95CA10AE-03EA-477F-B356-DCC303DDAF9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8D077-F5D3-413E-BAAF-CE4F68F7D04D}">
      <dsp:nvSpPr>
        <dsp:cNvPr id="0" name=""/>
        <dsp:cNvSpPr/>
      </dsp:nvSpPr>
      <dsp:spPr>
        <a:xfrm>
          <a:off x="-770900" y="-1996101"/>
          <a:ext cx="3992202" cy="3992202"/>
        </a:xfrm>
        <a:prstGeom prst="pie">
          <a:avLst>
            <a:gd name="adj1" fmla="val 16200000"/>
            <a:gd name="adj2" fmla="val 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solidFill>
                <a:schemeClr val="tx1"/>
              </a:solidFill>
            </a:rPr>
            <a:t>Kognitiv</a:t>
          </a:r>
          <a:endParaRPr lang="de-DE" sz="1000" kern="1200" dirty="0">
            <a:solidFill>
              <a:schemeClr val="tx1"/>
            </a:solidFill>
          </a:endParaRPr>
        </a:p>
      </dsp:txBody>
      <dsp:txXfrm>
        <a:off x="1270826" y="-1257543"/>
        <a:ext cx="1473312" cy="1188155"/>
      </dsp:txXfrm>
    </dsp:sp>
    <dsp:sp modelId="{DF91305E-7D73-47C4-A397-AF315077C059}">
      <dsp:nvSpPr>
        <dsp:cNvPr id="0" name=""/>
        <dsp:cNvSpPr/>
      </dsp:nvSpPr>
      <dsp:spPr>
        <a:xfrm>
          <a:off x="-790393" y="-1996101"/>
          <a:ext cx="3992202" cy="3992202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Sensomotorisch</a:t>
          </a:r>
          <a:endParaRPr lang="de-DE" sz="1000" kern="1200" dirty="0"/>
        </a:p>
      </dsp:txBody>
      <dsp:txXfrm>
        <a:off x="1276997" y="71289"/>
        <a:ext cx="1473312" cy="1188155"/>
      </dsp:txXfrm>
    </dsp:sp>
    <dsp:sp modelId="{920931A5-86DA-463B-AD5E-22FE6852C0A0}">
      <dsp:nvSpPr>
        <dsp:cNvPr id="0" name=""/>
        <dsp:cNvSpPr/>
      </dsp:nvSpPr>
      <dsp:spPr>
        <a:xfrm>
          <a:off x="-787838" y="-1996101"/>
          <a:ext cx="3992202" cy="399220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Sozioemotional</a:t>
          </a:r>
          <a:endParaRPr lang="de-DE" sz="1000" kern="1200" dirty="0"/>
        </a:p>
      </dsp:txBody>
      <dsp:txXfrm>
        <a:off x="-336339" y="71289"/>
        <a:ext cx="1473312" cy="1188155"/>
      </dsp:txXfrm>
    </dsp:sp>
    <dsp:sp modelId="{9769D3E8-69EE-4D94-BCEE-04636BFA3778}">
      <dsp:nvSpPr>
        <dsp:cNvPr id="0" name=""/>
        <dsp:cNvSpPr/>
      </dsp:nvSpPr>
      <dsp:spPr>
        <a:xfrm>
          <a:off x="-779374" y="-1996101"/>
          <a:ext cx="3992202" cy="3992202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Sprache/Kommunikation</a:t>
          </a:r>
          <a:endParaRPr lang="de-DE" sz="1000" kern="1200" dirty="0"/>
        </a:p>
      </dsp:txBody>
      <dsp:txXfrm>
        <a:off x="-327875" y="-1259444"/>
        <a:ext cx="1473312" cy="118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6A498-04AE-4F8D-B6BB-A46BACCBC34A}">
      <dsp:nvSpPr>
        <dsp:cNvPr id="0" name=""/>
        <dsp:cNvSpPr/>
      </dsp:nvSpPr>
      <dsp:spPr>
        <a:xfrm>
          <a:off x="1905001" y="556122"/>
          <a:ext cx="5632704" cy="563270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Differenziertes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Kompetenzprofil</a:t>
          </a:r>
          <a:endParaRPr lang="de-DE" sz="2100" kern="1200" dirty="0"/>
        </a:p>
      </dsp:txBody>
      <dsp:txXfrm>
        <a:off x="4873570" y="1749719"/>
        <a:ext cx="2011680" cy="1676400"/>
      </dsp:txXfrm>
    </dsp:sp>
    <dsp:sp modelId="{C08A502A-DF71-4F14-BA34-2F41DF9926FE}">
      <dsp:nvSpPr>
        <dsp:cNvPr id="0" name=""/>
        <dsp:cNvSpPr/>
      </dsp:nvSpPr>
      <dsp:spPr>
        <a:xfrm>
          <a:off x="1891791" y="637031"/>
          <a:ext cx="5632704" cy="563270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Themenbezogene Potenziale</a:t>
          </a:r>
          <a:endParaRPr lang="de-DE" sz="2100" kern="1200" dirty="0"/>
        </a:p>
      </dsp:txBody>
      <dsp:txXfrm>
        <a:off x="3232911" y="4291584"/>
        <a:ext cx="3017520" cy="1475232"/>
      </dsp:txXfrm>
    </dsp:sp>
    <dsp:sp modelId="{25F698A5-A36C-42DB-8BEA-B87F64CBE201}">
      <dsp:nvSpPr>
        <dsp:cNvPr id="0" name=""/>
        <dsp:cNvSpPr/>
      </dsp:nvSpPr>
      <dsp:spPr>
        <a:xfrm>
          <a:off x="1828788" y="556122"/>
          <a:ext cx="5632704" cy="563270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Individuelle Potenziale</a:t>
          </a:r>
          <a:endParaRPr lang="de-DE" sz="2100" kern="1200" dirty="0"/>
        </a:p>
      </dsp:txBody>
      <dsp:txXfrm>
        <a:off x="2481243" y="1749719"/>
        <a:ext cx="2011680" cy="1676400"/>
      </dsp:txXfrm>
    </dsp:sp>
    <dsp:sp modelId="{3F93F421-E839-4CE1-932D-0FD616869D90}">
      <dsp:nvSpPr>
        <dsp:cNvPr id="0" name=""/>
        <dsp:cNvSpPr/>
      </dsp:nvSpPr>
      <dsp:spPr>
        <a:xfrm>
          <a:off x="1556775" y="207430"/>
          <a:ext cx="6330086" cy="6330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29D35-33F5-4D5A-A41D-6B85E6E87560}">
      <dsp:nvSpPr>
        <dsp:cNvPr id="0" name=""/>
        <dsp:cNvSpPr/>
      </dsp:nvSpPr>
      <dsp:spPr>
        <a:xfrm>
          <a:off x="1543100" y="287984"/>
          <a:ext cx="6330086" cy="6330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A10AE-03EA-477F-B356-DCC303DDAF96}">
      <dsp:nvSpPr>
        <dsp:cNvPr id="0" name=""/>
        <dsp:cNvSpPr/>
      </dsp:nvSpPr>
      <dsp:spPr>
        <a:xfrm>
          <a:off x="1479632" y="207430"/>
          <a:ext cx="6330086" cy="6330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B54A-EBC6-4377-8D03-D361AB18D81C}">
      <dsp:nvSpPr>
        <dsp:cNvPr id="0" name=""/>
        <dsp:cNvSpPr/>
      </dsp:nvSpPr>
      <dsp:spPr>
        <a:xfrm>
          <a:off x="677263" y="1056314"/>
          <a:ext cx="2279325" cy="25589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0132C-BDA4-4032-9265-6D83CF1D3CBC}">
      <dsp:nvSpPr>
        <dsp:cNvPr id="0" name=""/>
        <dsp:cNvSpPr/>
      </dsp:nvSpPr>
      <dsp:spPr>
        <a:xfrm>
          <a:off x="287438" y="3325715"/>
          <a:ext cx="3279334" cy="245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74930" marR="67310" lvl="0" algn="ctr" defTabSz="889000">
            <a:lnSpc>
              <a:spcPct val="102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pc="-5" dirty="0" smtClean="0">
              <a:latin typeface="+mn-lt"/>
              <a:cs typeface="Century Gothic"/>
            </a:rPr>
            <a:t>Gemeinsamer</a:t>
          </a:r>
          <a:r>
            <a:rPr lang="de-DE" sz="2000" b="1" kern="1200" spc="-55" dirty="0" smtClean="0">
              <a:latin typeface="+mn-lt"/>
              <a:cs typeface="Century Gothic"/>
            </a:rPr>
            <a:t> </a:t>
          </a:r>
          <a:r>
            <a:rPr lang="de-DE" sz="2000" b="1" kern="1200" spc="-5" dirty="0" smtClean="0">
              <a:latin typeface="+mn-lt"/>
              <a:cs typeface="Century Gothic"/>
            </a:rPr>
            <a:t>Gegenstand </a:t>
          </a:r>
        </a:p>
        <a:p>
          <a:pPr marL="74930" marR="67310" lvl="0" algn="ctr" defTabSz="889000">
            <a:lnSpc>
              <a:spcPct val="102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pc="-5" dirty="0" smtClean="0">
              <a:latin typeface="+mn-lt"/>
              <a:cs typeface="Century Gothic"/>
            </a:rPr>
            <a:t>(</a:t>
          </a:r>
          <a:r>
            <a:rPr lang="de-DE" sz="1200" kern="1200" spc="-5" dirty="0" smtClean="0">
              <a:latin typeface="+mn-lt"/>
              <a:cs typeface="Century Gothic"/>
            </a:rPr>
            <a:t>Feuser1989/2013), </a:t>
          </a:r>
          <a:r>
            <a:rPr lang="de-DE" sz="1200" kern="1200" spc="-10" dirty="0" smtClean="0">
              <a:latin typeface="+mn-lt"/>
              <a:cs typeface="Century Gothic"/>
            </a:rPr>
            <a:t>Kern (2006)</a:t>
          </a:r>
          <a:endParaRPr lang="de-DE" sz="2000" kern="1200" dirty="0" smtClean="0">
            <a:latin typeface="+mn-lt"/>
            <a:cs typeface="Century Gothic"/>
          </a:endParaRPr>
        </a:p>
        <a:p>
          <a:pPr marL="12065" marR="5080" lvl="0" indent="-2540" algn="ctr" defTabSz="889000">
            <a:lnSpc>
              <a:spcPct val="102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pc="-5" dirty="0" smtClean="0">
              <a:latin typeface="+mn-lt"/>
              <a:cs typeface="Century Gothic"/>
            </a:rPr>
            <a:t>Bedeutungsvolle Themen</a:t>
          </a:r>
          <a:r>
            <a:rPr lang="de-DE" sz="2000" kern="1200" spc="-25" dirty="0" smtClean="0">
              <a:latin typeface="+mn-lt"/>
              <a:cs typeface="Century Gothic"/>
            </a:rPr>
            <a:t> </a:t>
          </a:r>
          <a:endParaRPr lang="de-DE" sz="2000" kern="1200" spc="-25" dirty="0" smtClean="0">
            <a:latin typeface="+mn-lt"/>
            <a:cs typeface="Century Gothic"/>
          </a:endParaRPr>
        </a:p>
        <a:p>
          <a:pPr marL="12065" marR="5080" lvl="0" indent="-2540" algn="ctr" defTabSz="889000">
            <a:lnSpc>
              <a:spcPct val="102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pc="-5" dirty="0" smtClean="0">
              <a:latin typeface="+mn-lt"/>
              <a:cs typeface="Century Gothic"/>
            </a:rPr>
            <a:t>und Lernkontext</a:t>
          </a:r>
          <a:endParaRPr lang="de-DE" sz="2000" kern="1200" dirty="0" smtClean="0">
            <a:latin typeface="+mn-lt"/>
            <a:cs typeface="Century Gothic"/>
          </a:endParaRPr>
        </a:p>
      </dsp:txBody>
      <dsp:txXfrm>
        <a:off x="359315" y="3397592"/>
        <a:ext cx="3135580" cy="2310302"/>
      </dsp:txXfrm>
    </dsp:sp>
    <dsp:sp modelId="{3C2DC259-6558-4B78-96D6-F01F28185C52}">
      <dsp:nvSpPr>
        <dsp:cNvPr id="0" name=""/>
        <dsp:cNvSpPr/>
      </dsp:nvSpPr>
      <dsp:spPr>
        <a:xfrm rot="146797">
          <a:off x="3310993" y="2127098"/>
          <a:ext cx="660744" cy="637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/>
        </a:p>
      </dsp:txBody>
      <dsp:txXfrm>
        <a:off x="3311080" y="2250445"/>
        <a:ext cx="469604" cy="382280"/>
      </dsp:txXfrm>
    </dsp:sp>
    <dsp:sp modelId="{0D04F5C3-7756-4900-903D-7F0182D60643}">
      <dsp:nvSpPr>
        <dsp:cNvPr id="0" name=""/>
        <dsp:cNvSpPr/>
      </dsp:nvSpPr>
      <dsp:spPr>
        <a:xfrm>
          <a:off x="4260925" y="1248013"/>
          <a:ext cx="2400465" cy="26145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A313C-DC87-4E81-865F-5644E487D905}">
      <dsp:nvSpPr>
        <dsp:cNvPr id="0" name=""/>
        <dsp:cNvSpPr/>
      </dsp:nvSpPr>
      <dsp:spPr>
        <a:xfrm>
          <a:off x="3830162" y="3316842"/>
          <a:ext cx="3355706" cy="245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b="1" kern="1200" spc="-5" dirty="0" smtClean="0">
              <a:latin typeface="+mn-lt"/>
              <a:cs typeface="Century Gothic"/>
            </a:rPr>
            <a:t>Individuelle </a:t>
          </a:r>
          <a:r>
            <a:rPr lang="de-DE" sz="2000" b="1" kern="1200" spc="-5" dirty="0" smtClean="0">
              <a:latin typeface="+mn-lt"/>
              <a:cs typeface="Century Gothic"/>
            </a:rPr>
            <a:t>Potenziale </a:t>
          </a:r>
          <a:r>
            <a:rPr lang="de-DE" sz="2000" b="0" kern="1200" spc="-5" dirty="0" smtClean="0">
              <a:latin typeface="+mn-lt"/>
              <a:cs typeface="Century Gothic"/>
            </a:rPr>
            <a:t>Le</a:t>
          </a:r>
          <a:r>
            <a:rPr lang="de-DE" sz="2000" kern="1200" spc="-5" dirty="0" smtClean="0">
              <a:latin typeface="+mn-lt"/>
              <a:cs typeface="Century Gothic"/>
            </a:rPr>
            <a:t>rnvoraussetzungen in den jeweiligen Entwicklungsbereichen</a:t>
          </a:r>
          <a:endParaRPr lang="de-DE" sz="2000" kern="1200" dirty="0" smtClean="0">
            <a:latin typeface="+mn-lt"/>
            <a:cs typeface="Century Gothic"/>
          </a:endParaRPr>
        </a:p>
        <a:p>
          <a:pPr>
            <a:spcBef>
              <a:spcPct val="0"/>
            </a:spcBef>
          </a:pPr>
          <a:endParaRPr lang="de-DE" sz="2000" kern="1200" dirty="0"/>
        </a:p>
      </dsp:txBody>
      <dsp:txXfrm>
        <a:off x="3902039" y="3388719"/>
        <a:ext cx="3211952" cy="2310302"/>
      </dsp:txXfrm>
    </dsp:sp>
    <dsp:sp modelId="{87FDC584-9E11-45FE-9F4C-F628EDD7D148}">
      <dsp:nvSpPr>
        <dsp:cNvPr id="0" name=""/>
        <dsp:cNvSpPr/>
      </dsp:nvSpPr>
      <dsp:spPr>
        <a:xfrm rot="300515">
          <a:off x="6767364" y="2263198"/>
          <a:ext cx="546651" cy="654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/>
        </a:p>
      </dsp:txBody>
      <dsp:txXfrm>
        <a:off x="6767677" y="2386968"/>
        <a:ext cx="382656" cy="392787"/>
      </dsp:txXfrm>
    </dsp:sp>
    <dsp:sp modelId="{B9798F84-C607-4AB9-85AC-80D8CE8BE1E1}">
      <dsp:nvSpPr>
        <dsp:cNvPr id="0" name=""/>
        <dsp:cNvSpPr/>
      </dsp:nvSpPr>
      <dsp:spPr>
        <a:xfrm>
          <a:off x="7284273" y="1292858"/>
          <a:ext cx="3409120" cy="41547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C06F-6261-4B80-B31B-F127D3B08C1B}">
      <dsp:nvSpPr>
        <dsp:cNvPr id="0" name=""/>
        <dsp:cNvSpPr/>
      </dsp:nvSpPr>
      <dsp:spPr>
        <a:xfrm>
          <a:off x="7324209" y="3296608"/>
          <a:ext cx="3397932" cy="245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b="1" kern="1200" spc="-10" dirty="0" smtClean="0">
              <a:latin typeface="+mn-lt"/>
              <a:cs typeface="Century Gothic"/>
            </a:rPr>
            <a:t>Differenziertes Kompetenzprofil</a:t>
          </a:r>
          <a:endParaRPr lang="de-DE" sz="2000" kern="1200" dirty="0" smtClean="0">
            <a:latin typeface="+mn-lt"/>
            <a:cs typeface="Century Gothic"/>
          </a:endParaRPr>
        </a:p>
        <a:p>
          <a:pPr marL="114300" lvl="1" indent="0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spc="-5" dirty="0" smtClean="0">
              <a:latin typeface="+mn-lt"/>
              <a:cs typeface="Century Gothic"/>
            </a:rPr>
            <a:t>Modulierung. für individuelle und kooperative Lernwege, </a:t>
          </a:r>
          <a:endParaRPr lang="de-DE" sz="2000" kern="1200" dirty="0" smtClean="0">
            <a:latin typeface="+mn-lt"/>
            <a:cs typeface="Century Gothic"/>
          </a:endParaRPr>
        </a:p>
      </dsp:txBody>
      <dsp:txXfrm>
        <a:off x="7396086" y="3368485"/>
        <a:ext cx="3254178" cy="2310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6A498-04AE-4F8D-B6BB-A46BACCBC34A}">
      <dsp:nvSpPr>
        <dsp:cNvPr id="0" name=""/>
        <dsp:cNvSpPr/>
      </dsp:nvSpPr>
      <dsp:spPr>
        <a:xfrm>
          <a:off x="1569106" y="632096"/>
          <a:ext cx="5421617" cy="542161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Differenziertes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Kompetenzprofil</a:t>
          </a:r>
          <a:endParaRPr lang="de-DE" sz="2000" kern="1200" dirty="0"/>
        </a:p>
      </dsp:txBody>
      <dsp:txXfrm>
        <a:off x="4426427" y="1780962"/>
        <a:ext cx="1936291" cy="1613576"/>
      </dsp:txXfrm>
    </dsp:sp>
    <dsp:sp modelId="{C08A502A-DF71-4F14-BA34-2F41DF9926FE}">
      <dsp:nvSpPr>
        <dsp:cNvPr id="0" name=""/>
        <dsp:cNvSpPr/>
      </dsp:nvSpPr>
      <dsp:spPr>
        <a:xfrm>
          <a:off x="1801557" y="934293"/>
          <a:ext cx="4931285" cy="501277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Themenbezogene Potenziale</a:t>
          </a:r>
          <a:endParaRPr lang="de-DE" sz="2000" kern="1200" dirty="0"/>
        </a:p>
      </dsp:txBody>
      <dsp:txXfrm>
        <a:off x="2975672" y="4186627"/>
        <a:ext cx="2641760" cy="1312869"/>
      </dsp:txXfrm>
    </dsp:sp>
    <dsp:sp modelId="{25F698A5-A36C-42DB-8BEA-B87F64CBE201}">
      <dsp:nvSpPr>
        <dsp:cNvPr id="0" name=""/>
        <dsp:cNvSpPr/>
      </dsp:nvSpPr>
      <dsp:spPr>
        <a:xfrm>
          <a:off x="1495749" y="651993"/>
          <a:ext cx="5421617" cy="542161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Individuelle Potenziale</a:t>
          </a:r>
          <a:endParaRPr lang="de-DE" sz="2000" kern="1200" dirty="0"/>
        </a:p>
      </dsp:txBody>
      <dsp:txXfrm>
        <a:off x="2123753" y="1800859"/>
        <a:ext cx="1936291" cy="1613576"/>
      </dsp:txXfrm>
    </dsp:sp>
    <dsp:sp modelId="{3F93F421-E839-4CE1-932D-0FD616869D90}">
      <dsp:nvSpPr>
        <dsp:cNvPr id="0" name=""/>
        <dsp:cNvSpPr/>
      </dsp:nvSpPr>
      <dsp:spPr>
        <a:xfrm>
          <a:off x="1233930" y="296472"/>
          <a:ext cx="6092864" cy="60928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29D35-33F5-4D5A-A41D-6B85E6E87560}">
      <dsp:nvSpPr>
        <dsp:cNvPr id="0" name=""/>
        <dsp:cNvSpPr/>
      </dsp:nvSpPr>
      <dsp:spPr>
        <a:xfrm>
          <a:off x="1222395" y="395261"/>
          <a:ext cx="6092864" cy="60928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A10AE-03EA-477F-B356-DCC303DDAF96}">
      <dsp:nvSpPr>
        <dsp:cNvPr id="0" name=""/>
        <dsp:cNvSpPr/>
      </dsp:nvSpPr>
      <dsp:spPr>
        <a:xfrm>
          <a:off x="1159677" y="316369"/>
          <a:ext cx="6092864" cy="60928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2558" y="393317"/>
            <a:ext cx="8589354" cy="1621111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UB Scala" panose="0200050407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557" y="2329544"/>
            <a:ext cx="7485380" cy="19327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UB Scala" panose="02000504070000020003" pitchFamily="2" charset="0"/>
              </a:defRPr>
            </a:lvl1pPr>
            <a:lvl2pPr marL="504200" indent="0" algn="ctr">
              <a:buNone/>
              <a:defRPr/>
            </a:lvl2pPr>
            <a:lvl3pPr marL="1008400" indent="0" algn="ctr">
              <a:buNone/>
              <a:defRPr/>
            </a:lvl3pPr>
            <a:lvl4pPr marL="1512600" indent="0" algn="ctr">
              <a:buNone/>
              <a:defRPr/>
            </a:lvl4pPr>
            <a:lvl5pPr marL="2016801" indent="0" algn="ctr">
              <a:buNone/>
              <a:defRPr/>
            </a:lvl5pPr>
            <a:lvl6pPr marL="2521001" indent="0" algn="ctr">
              <a:buNone/>
              <a:defRPr/>
            </a:lvl6pPr>
            <a:lvl7pPr marL="3025201" indent="0" algn="ctr">
              <a:buNone/>
              <a:defRPr/>
            </a:lvl7pPr>
            <a:lvl8pPr marL="3529401" indent="0" algn="ctr">
              <a:buNone/>
              <a:defRPr/>
            </a:lvl8pPr>
            <a:lvl9pPr marL="403360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75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93" b="0" i="0">
                <a:solidFill>
                  <a:srgbClr val="004079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3" b="0" i="0">
                <a:solidFill>
                  <a:srgbClr val="004079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6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88" b="0" i="0">
                <a:solidFill>
                  <a:srgbClr val="004079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6" b="1" i="0" u="heavy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93" b="0" i="0">
                <a:solidFill>
                  <a:srgbClr val="004079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3" b="0" i="0">
                <a:solidFill>
                  <a:srgbClr val="004079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90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2558" y="393316"/>
            <a:ext cx="8589354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2558" y="1989917"/>
            <a:ext cx="8589354" cy="3917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80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3178" y="384394"/>
            <a:ext cx="8648734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03178" y="1765679"/>
            <a:ext cx="4277360" cy="4133316"/>
          </a:xfrm>
          <a:prstGeom prst="rect">
            <a:avLst/>
          </a:prstGeom>
        </p:spPr>
        <p:txBody>
          <a:bodyPr/>
          <a:lstStyle>
            <a:lvl1pPr>
              <a:defRPr sz="2426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544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858761" y="1765679"/>
            <a:ext cx="4193151" cy="4133316"/>
          </a:xfrm>
          <a:prstGeom prst="rect">
            <a:avLst/>
          </a:prstGeom>
        </p:spPr>
        <p:txBody>
          <a:bodyPr/>
          <a:lstStyle>
            <a:lvl1pPr>
              <a:defRPr sz="2426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544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74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8364" y="287437"/>
            <a:ext cx="8529340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38365" y="1677461"/>
            <a:ext cx="4403081" cy="7055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5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38365" y="2382977"/>
            <a:ext cx="4403081" cy="3667648"/>
          </a:xfrm>
          <a:prstGeom prst="rect">
            <a:avLst/>
          </a:prstGeom>
        </p:spPr>
        <p:txBody>
          <a:bodyPr/>
          <a:lstStyle>
            <a:lvl1pPr>
              <a:defRPr sz="2426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54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09865" y="1677461"/>
            <a:ext cx="3957839" cy="7055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5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5009865" y="2382977"/>
            <a:ext cx="3957839" cy="3667648"/>
          </a:xfrm>
          <a:prstGeom prst="rect">
            <a:avLst/>
          </a:prstGeom>
        </p:spPr>
        <p:txBody>
          <a:bodyPr/>
          <a:lstStyle>
            <a:lvl1pPr>
              <a:defRPr sz="2426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54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49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76" y="393316"/>
            <a:ext cx="8420936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7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9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4673" y="499194"/>
            <a:ext cx="3518055" cy="1281484"/>
          </a:xfrm>
          <a:prstGeom prst="rect">
            <a:avLst/>
          </a:prstGeo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180823" y="492772"/>
            <a:ext cx="4871089" cy="5935616"/>
          </a:xfrm>
          <a:prstGeom prst="rect">
            <a:avLst/>
          </a:prstGeom>
        </p:spPr>
        <p:txBody>
          <a:bodyPr/>
          <a:lstStyle>
            <a:lvl1pPr>
              <a:defRPr sz="2206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3" y="1875615"/>
            <a:ext cx="3518055" cy="4542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5024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58" y="499193"/>
            <a:ext cx="8589354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558" y="1981019"/>
            <a:ext cx="8589354" cy="3917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7075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8348" y="4704059"/>
            <a:ext cx="6416040" cy="624987"/>
          </a:xfrm>
          <a:prstGeom prst="rect">
            <a:avLst/>
          </a:prstGeo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78348" y="499195"/>
            <a:ext cx="6416040" cy="3953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78348" y="5329045"/>
            <a:ext cx="6416040" cy="887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721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3"/>
          <p:cNvSpPr>
            <a:spLocks noChangeArrowheads="1"/>
          </p:cNvSpPr>
          <p:nvPr/>
        </p:nvSpPr>
        <p:spPr bwMode="auto">
          <a:xfrm>
            <a:off x="178225" y="7023648"/>
            <a:ext cx="7862249" cy="25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93" dirty="0" smtClean="0">
                <a:solidFill>
                  <a:srgbClr val="00407A"/>
                </a:solidFill>
                <a:latin typeface="Arial" charset="0"/>
              </a:rPr>
              <a:t>Referat</a:t>
            </a:r>
            <a:r>
              <a:rPr lang="de-DE" altLang="de-DE" sz="993" baseline="0" dirty="0" smtClean="0">
                <a:solidFill>
                  <a:srgbClr val="00407A"/>
                </a:solidFill>
                <a:latin typeface="Arial" charset="0"/>
              </a:rPr>
              <a:t> Inklusion, ZLB, Erika Fischer</a:t>
            </a:r>
            <a:endParaRPr lang="de-DE" altLang="de-DE" sz="993" dirty="0" smtClean="0">
              <a:solidFill>
                <a:srgbClr val="00407A"/>
              </a:solidFill>
              <a:latin typeface="Arial" charset="0"/>
            </a:endParaRPr>
          </a:p>
        </p:txBody>
      </p:sp>
      <p:cxnSp>
        <p:nvCxnSpPr>
          <p:cNvPr id="101" name="Gerade Verbindung 100"/>
          <p:cNvCxnSpPr/>
          <p:nvPr/>
        </p:nvCxnSpPr>
        <p:spPr>
          <a:xfrm>
            <a:off x="178223" y="6958290"/>
            <a:ext cx="10106748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9135803" y="6958289"/>
            <a:ext cx="1247563" cy="33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93" dirty="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3A507942-806A-4A1C-A4DB-6F04F85C2606}" type="slidenum">
              <a:rPr lang="de-DE" altLang="de-DE" sz="993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93" dirty="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AutoShape 8"/>
          <p:cNvSpPr>
            <a:spLocks noChangeAspect="1" noChangeArrowheads="1"/>
          </p:cNvSpPr>
          <p:nvPr/>
        </p:nvSpPr>
        <p:spPr bwMode="auto">
          <a:xfrm>
            <a:off x="9557228" y="182069"/>
            <a:ext cx="993224" cy="71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2647" dirty="0" smtClean="0"/>
          </a:p>
        </p:txBody>
      </p:sp>
      <p:pic>
        <p:nvPicPr>
          <p:cNvPr id="1030" name="Grafik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819" y="182068"/>
            <a:ext cx="1263000" cy="120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4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88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88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88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88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88">
          <a:solidFill>
            <a:srgbClr val="00407A"/>
          </a:solidFill>
          <a:latin typeface="Arial" charset="0"/>
        </a:defRPr>
      </a:lvl5pPr>
      <a:lvl6pPr marL="504200" algn="l" rtl="0" eaLnBrk="1" fontAlgn="base" hangingPunct="1">
        <a:spcBef>
          <a:spcPct val="0"/>
        </a:spcBef>
        <a:spcAft>
          <a:spcPct val="0"/>
        </a:spcAft>
        <a:defRPr sz="3088" b="1">
          <a:solidFill>
            <a:srgbClr val="00407A"/>
          </a:solidFill>
          <a:latin typeface="UB Scala" pitchFamily="2" charset="0"/>
        </a:defRPr>
      </a:lvl6pPr>
      <a:lvl7pPr marL="1008400" algn="l" rtl="0" eaLnBrk="1" fontAlgn="base" hangingPunct="1">
        <a:spcBef>
          <a:spcPct val="0"/>
        </a:spcBef>
        <a:spcAft>
          <a:spcPct val="0"/>
        </a:spcAft>
        <a:defRPr sz="3088" b="1">
          <a:solidFill>
            <a:srgbClr val="00407A"/>
          </a:solidFill>
          <a:latin typeface="UB Scala" pitchFamily="2" charset="0"/>
        </a:defRPr>
      </a:lvl7pPr>
      <a:lvl8pPr marL="1512600" algn="l" rtl="0" eaLnBrk="1" fontAlgn="base" hangingPunct="1">
        <a:spcBef>
          <a:spcPct val="0"/>
        </a:spcBef>
        <a:spcAft>
          <a:spcPct val="0"/>
        </a:spcAft>
        <a:defRPr sz="3088" b="1">
          <a:solidFill>
            <a:srgbClr val="00407A"/>
          </a:solidFill>
          <a:latin typeface="UB Scala" pitchFamily="2" charset="0"/>
        </a:defRPr>
      </a:lvl8pPr>
      <a:lvl9pPr marL="2016801" algn="l" rtl="0" eaLnBrk="1" fontAlgn="base" hangingPunct="1">
        <a:spcBef>
          <a:spcPct val="0"/>
        </a:spcBef>
        <a:spcAft>
          <a:spcPct val="0"/>
        </a:spcAft>
        <a:defRPr sz="3088" b="1">
          <a:solidFill>
            <a:srgbClr val="00407A"/>
          </a:solidFill>
          <a:latin typeface="UB Scala" pitchFamily="2" charset="0"/>
        </a:defRPr>
      </a:lvl9pPr>
    </p:titleStyle>
    <p:bodyStyle>
      <a:lvl1pPr marL="378150" indent="-378150" algn="l" rtl="0" eaLnBrk="1" fontAlgn="base" hangingPunct="1">
        <a:spcBef>
          <a:spcPct val="20000"/>
        </a:spcBef>
        <a:spcAft>
          <a:spcPct val="0"/>
        </a:spcAft>
        <a:buChar char="•"/>
        <a:defRPr sz="2426">
          <a:solidFill>
            <a:schemeClr val="tx1"/>
          </a:solidFill>
          <a:latin typeface="Arial" charset="0"/>
          <a:ea typeface="+mn-ea"/>
          <a:cs typeface="+mn-cs"/>
        </a:defRPr>
      </a:lvl1pPr>
      <a:lvl2pPr marL="819325" indent="-315125" algn="l" rtl="0" eaLnBrk="1" fontAlgn="base" hangingPunct="1">
        <a:spcBef>
          <a:spcPct val="20000"/>
        </a:spcBef>
        <a:spcAft>
          <a:spcPct val="0"/>
        </a:spcAft>
        <a:buChar char="•"/>
        <a:defRPr sz="2206">
          <a:solidFill>
            <a:schemeClr val="tx1"/>
          </a:solidFill>
          <a:latin typeface="Arial" charset="0"/>
        </a:defRPr>
      </a:lvl2pPr>
      <a:lvl3pPr marL="1260500" indent="-2521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764701" indent="-252100" algn="l" rtl="0" eaLnBrk="1" fontAlgn="base" hangingPunct="1">
        <a:spcBef>
          <a:spcPct val="20000"/>
        </a:spcBef>
        <a:spcAft>
          <a:spcPct val="0"/>
        </a:spcAft>
        <a:buChar char="+"/>
        <a:defRPr sz="1764">
          <a:solidFill>
            <a:schemeClr val="tx1"/>
          </a:solidFill>
          <a:latin typeface="Arial" charset="0"/>
        </a:defRPr>
      </a:lvl4pPr>
      <a:lvl5pPr marL="2268901" indent="-252100" algn="l" rtl="0" eaLnBrk="1" fontAlgn="base" hangingPunct="1">
        <a:spcBef>
          <a:spcPct val="20000"/>
        </a:spcBef>
        <a:spcAft>
          <a:spcPct val="0"/>
        </a:spcAft>
        <a:buChar char="–"/>
        <a:defRPr sz="1544">
          <a:solidFill>
            <a:schemeClr val="tx1"/>
          </a:solidFill>
          <a:latin typeface="Arial" charset="0"/>
        </a:defRPr>
      </a:lvl5pPr>
      <a:lvl6pPr marL="2773101" indent="-252100" algn="l" rtl="0" eaLnBrk="1" fontAlgn="base" hangingPunct="1">
        <a:spcBef>
          <a:spcPct val="20000"/>
        </a:spcBef>
        <a:spcAft>
          <a:spcPct val="0"/>
        </a:spcAft>
        <a:buChar char="–"/>
        <a:defRPr sz="1544">
          <a:solidFill>
            <a:schemeClr val="tx1"/>
          </a:solidFill>
          <a:latin typeface="+mn-lt"/>
        </a:defRPr>
      </a:lvl6pPr>
      <a:lvl7pPr marL="3277301" indent="-252100" algn="l" rtl="0" eaLnBrk="1" fontAlgn="base" hangingPunct="1">
        <a:spcBef>
          <a:spcPct val="20000"/>
        </a:spcBef>
        <a:spcAft>
          <a:spcPct val="0"/>
        </a:spcAft>
        <a:buChar char="–"/>
        <a:defRPr sz="1544">
          <a:solidFill>
            <a:schemeClr val="tx1"/>
          </a:solidFill>
          <a:latin typeface="+mn-lt"/>
        </a:defRPr>
      </a:lvl7pPr>
      <a:lvl8pPr marL="3781501" indent="-252100" algn="l" rtl="0" eaLnBrk="1" fontAlgn="base" hangingPunct="1">
        <a:spcBef>
          <a:spcPct val="20000"/>
        </a:spcBef>
        <a:spcAft>
          <a:spcPct val="0"/>
        </a:spcAft>
        <a:buChar char="–"/>
        <a:defRPr sz="1544">
          <a:solidFill>
            <a:schemeClr val="tx1"/>
          </a:solidFill>
          <a:latin typeface="+mn-lt"/>
        </a:defRPr>
      </a:lvl8pPr>
      <a:lvl9pPr marL="4285701" indent="-252100" algn="l" rtl="0" eaLnBrk="1" fontAlgn="base" hangingPunct="1">
        <a:spcBef>
          <a:spcPct val="20000"/>
        </a:spcBef>
        <a:spcAft>
          <a:spcPct val="0"/>
        </a:spcAft>
        <a:buChar char="–"/>
        <a:defRPr sz="1544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te-lessmann.d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beate-lessmann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te-lessmann.d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lusion-online.net/index.php/inklusion-online/article/view/184/184/15" TargetMode="External"/><Relationship Id="rId2" Type="http://schemas.openxmlformats.org/officeDocument/2006/relationships/hyperlink" Target="http://www.inklusion-online.net/index.php/inklusion-online/article/view/62/62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beate-lessmann.d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te-lessmann.de/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te-lessmann.de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beate-lessmann.d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te-lessmann.d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4300" y="1571625"/>
            <a:ext cx="8420936" cy="1260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600" b="1" dirty="0" smtClean="0"/>
              <a:t>Inklusionsdidaktische Netze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als Instrument der Unterrichtsplanung </a:t>
            </a:r>
            <a:br>
              <a:rPr lang="de-DE" sz="3600" dirty="0" smtClean="0"/>
            </a:br>
            <a:r>
              <a:rPr lang="de-DE" sz="3600" dirty="0" smtClean="0"/>
              <a:t>im Spannungsfeld Entwicklungs- und Fachwissenschaftsorientierung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718300" y="5838825"/>
            <a:ext cx="337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pc="-5" dirty="0">
                <a:latin typeface="Century Gothic"/>
                <a:cs typeface="Century Gothic"/>
              </a:rPr>
              <a:t>Heimlich/Kahlert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7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23825"/>
            <a:ext cx="5220000" cy="71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66" y="1371600"/>
            <a:ext cx="5290686" cy="53054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1371599"/>
            <a:ext cx="424434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800099"/>
            <a:ext cx="5510724" cy="55721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84" y="800098"/>
            <a:ext cx="4505389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885825"/>
            <a:ext cx="4669309" cy="5105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15" y="885825"/>
            <a:ext cx="539218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05" y="1157287"/>
            <a:ext cx="5350886" cy="43005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3" y="1157287"/>
            <a:ext cx="5314507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530348" y="965073"/>
            <a:ext cx="5632704" cy="5632704"/>
            <a:chOff x="1905001" y="556122"/>
            <a:chExt cx="5632704" cy="5632704"/>
          </a:xfrm>
        </p:grpSpPr>
        <p:sp>
          <p:nvSpPr>
            <p:cNvPr id="4" name="Kreis 3"/>
            <p:cNvSpPr/>
            <p:nvPr/>
          </p:nvSpPr>
          <p:spPr>
            <a:xfrm>
              <a:off x="1905001" y="556122"/>
              <a:ext cx="5632704" cy="5632704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Kreis 4"/>
            <p:cNvSpPr txBox="1"/>
            <p:nvPr/>
          </p:nvSpPr>
          <p:spPr>
            <a:xfrm>
              <a:off x="4873569" y="1749719"/>
              <a:ext cx="2133783" cy="167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smtClean="0"/>
                <a:t>Differenzierte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smtClean="0"/>
                <a:t>Kompetenzprofile</a:t>
              </a:r>
              <a:endParaRPr lang="de-DE" sz="2200" kern="1200" dirty="0"/>
            </a:p>
          </p:txBody>
        </p:sp>
      </p:grpSp>
      <p:sp>
        <p:nvSpPr>
          <p:cNvPr id="6" name="object 4"/>
          <p:cNvSpPr txBox="1"/>
          <p:nvPr/>
        </p:nvSpPr>
        <p:spPr>
          <a:xfrm>
            <a:off x="8242300" y="1428321"/>
            <a:ext cx="2272095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de-DE" sz="2000" b="1" spc="-10" dirty="0" smtClean="0">
                <a:latin typeface="Century Gothic"/>
                <a:cs typeface="Century Gothic"/>
              </a:rPr>
              <a:t>Differenzierte </a:t>
            </a:r>
            <a:r>
              <a:rPr sz="2000" b="1" spc="-10" dirty="0" smtClean="0">
                <a:latin typeface="Century Gothic"/>
                <a:cs typeface="Century Gothic"/>
              </a:rPr>
              <a:t>Kompetenz</a:t>
            </a:r>
            <a:r>
              <a:rPr lang="de-DE" sz="2000" b="1" spc="-10" dirty="0" smtClean="0">
                <a:latin typeface="Century Gothic"/>
                <a:cs typeface="Century Gothic"/>
              </a:rPr>
              <a:t>profile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de-DE" sz="1600" spc="-5" dirty="0" smtClean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de-DE" sz="1400" spc="-5" dirty="0" smtClean="0">
                <a:latin typeface="Century Gothic"/>
                <a:cs typeface="Century Gothic"/>
              </a:rPr>
              <a:t>Entsprechend </a:t>
            </a:r>
            <a:r>
              <a:rPr lang="de-DE" sz="1400" spc="-5" dirty="0">
                <a:latin typeface="Century Gothic"/>
                <a:cs typeface="Century Gothic"/>
              </a:rPr>
              <a:t>den individuellen Lernvoraus-setzungen in den </a:t>
            </a:r>
            <a:r>
              <a:rPr lang="de-DE" sz="1400" spc="-5" dirty="0" smtClean="0">
                <a:latin typeface="Century Gothic"/>
                <a:cs typeface="Century Gothic"/>
              </a:rPr>
              <a:t>Entwick-lungsbereichen verein-barter Kompetenzzu-wachs </a:t>
            </a:r>
            <a:r>
              <a:rPr lang="de-DE" sz="1400" spc="-5" dirty="0">
                <a:latin typeface="Century Gothic"/>
                <a:cs typeface="Century Gothic"/>
              </a:rPr>
              <a:t>im Kontext eines  gemeinsamen </a:t>
            </a:r>
            <a:r>
              <a:rPr lang="de-DE" sz="1400" spc="-5" dirty="0" smtClean="0">
                <a:latin typeface="Century Gothic"/>
                <a:cs typeface="Century Gothic"/>
              </a:rPr>
              <a:t>übergeord-neten Themas.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de-DE" sz="1400" spc="-5" dirty="0" smtClean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de-DE" sz="1400" spc="-5" dirty="0" smtClean="0">
                <a:latin typeface="Century Gothic"/>
                <a:cs typeface="Century Gothic"/>
              </a:rPr>
              <a:t>Themen- </a:t>
            </a:r>
            <a:r>
              <a:rPr lang="de-DE" sz="1400" spc="-5" dirty="0">
                <a:latin typeface="Century Gothic"/>
                <a:cs typeface="Century Gothic"/>
              </a:rPr>
              <a:t>und </a:t>
            </a:r>
            <a:r>
              <a:rPr lang="de-DE" sz="1400" spc="-5" dirty="0" smtClean="0">
                <a:latin typeface="Century Gothic"/>
                <a:cs typeface="Century Gothic"/>
              </a:rPr>
              <a:t>situations-bezogene </a:t>
            </a:r>
            <a:r>
              <a:rPr lang="de-DE" sz="1400" spc="-5" dirty="0">
                <a:latin typeface="Century Gothic"/>
                <a:cs typeface="Century Gothic"/>
              </a:rPr>
              <a:t>Auswahl  </a:t>
            </a:r>
            <a:r>
              <a:rPr lang="de-DE" sz="1400" spc="-5" dirty="0" smtClean="0">
                <a:latin typeface="Century Gothic"/>
                <a:cs typeface="Century Gothic"/>
              </a:rPr>
              <a:t>ver-schiedener </a:t>
            </a:r>
            <a:r>
              <a:rPr lang="de-DE" sz="1400" spc="-5" dirty="0">
                <a:latin typeface="Century Gothic"/>
                <a:cs typeface="Century Gothic"/>
              </a:rPr>
              <a:t>didaktisch-methodischer </a:t>
            </a:r>
            <a:r>
              <a:rPr lang="de-DE" sz="1400" spc="-5" dirty="0" smtClean="0">
                <a:latin typeface="Century Gothic"/>
                <a:cs typeface="Century Gothic"/>
              </a:rPr>
              <a:t>Möglich-keiten </a:t>
            </a:r>
            <a:r>
              <a:rPr lang="de-DE" sz="1400" spc="-5" dirty="0">
                <a:latin typeface="Century Gothic"/>
                <a:cs typeface="Century Gothic"/>
              </a:rPr>
              <a:t>für </a:t>
            </a:r>
            <a:r>
              <a:rPr lang="de-DE" sz="1400" spc="-5" dirty="0" smtClean="0">
                <a:latin typeface="Century Gothic"/>
                <a:cs typeface="Century Gothic"/>
              </a:rPr>
              <a:t>individuelle </a:t>
            </a:r>
            <a:r>
              <a:rPr lang="de-DE" sz="1400" spc="-5" dirty="0">
                <a:latin typeface="Century Gothic"/>
                <a:cs typeface="Century Gothic"/>
              </a:rPr>
              <a:t>und kooperative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de-DE" sz="1400" spc="-5" dirty="0">
                <a:latin typeface="Century Gothic"/>
                <a:cs typeface="Century Gothic"/>
              </a:rPr>
              <a:t>Lernwege, </a:t>
            </a:r>
          </a:p>
          <a:p>
            <a:pPr>
              <a:spcBef>
                <a:spcPts val="25"/>
              </a:spcBef>
            </a:pPr>
            <a:endParaRPr lang="de-DE" sz="1400" spc="-5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" name="Kreis 6"/>
          <p:cNvSpPr/>
          <p:nvPr/>
        </p:nvSpPr>
        <p:spPr>
          <a:xfrm rot="7135287">
            <a:off x="2530348" y="965074"/>
            <a:ext cx="5632704" cy="5632704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Kreis 7"/>
          <p:cNvSpPr/>
          <p:nvPr/>
        </p:nvSpPr>
        <p:spPr>
          <a:xfrm>
            <a:off x="2530348" y="1018718"/>
            <a:ext cx="5632704" cy="5632704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70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feil nach links, rechts und oben 20"/>
          <p:cNvSpPr/>
          <p:nvPr/>
        </p:nvSpPr>
        <p:spPr>
          <a:xfrm rot="3024145">
            <a:off x="4630742" y="1939228"/>
            <a:ext cx="1848875" cy="1495828"/>
          </a:xfrm>
          <a:prstGeom prst="leftRightUpArrow">
            <a:avLst>
              <a:gd name="adj1" fmla="val 13712"/>
              <a:gd name="adj2" fmla="val 21875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365217" y="885460"/>
            <a:ext cx="5421617" cy="5421617"/>
            <a:chOff x="1569106" y="632096"/>
            <a:chExt cx="5421617" cy="5421617"/>
          </a:xfrm>
        </p:grpSpPr>
        <p:sp>
          <p:nvSpPr>
            <p:cNvPr id="18" name="Kreis 17"/>
            <p:cNvSpPr/>
            <p:nvPr/>
          </p:nvSpPr>
          <p:spPr>
            <a:xfrm>
              <a:off x="1569106" y="632096"/>
              <a:ext cx="5421617" cy="5421617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Kreis 4"/>
            <p:cNvSpPr txBox="1"/>
            <p:nvPr/>
          </p:nvSpPr>
          <p:spPr>
            <a:xfrm>
              <a:off x="4426427" y="1780962"/>
              <a:ext cx="1936291" cy="1613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 smtClean="0"/>
                <a:t>Differenziertes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 smtClean="0"/>
                <a:t>Kompetenzprofil</a:t>
              </a:r>
              <a:endParaRPr lang="de-DE" sz="2100" kern="12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083152" y="956121"/>
            <a:ext cx="5421617" cy="5421617"/>
            <a:chOff x="1495749" y="651993"/>
            <a:chExt cx="5421617" cy="5421617"/>
          </a:xfrm>
        </p:grpSpPr>
        <p:sp>
          <p:nvSpPr>
            <p:cNvPr id="14" name="Kreis 13"/>
            <p:cNvSpPr/>
            <p:nvPr/>
          </p:nvSpPr>
          <p:spPr>
            <a:xfrm>
              <a:off x="1495749" y="651993"/>
              <a:ext cx="5421617" cy="5421617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reis 4"/>
            <p:cNvSpPr txBox="1"/>
            <p:nvPr/>
          </p:nvSpPr>
          <p:spPr>
            <a:xfrm>
              <a:off x="2123753" y="1800859"/>
              <a:ext cx="1936291" cy="1613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 smtClean="0"/>
                <a:t>Individuelle Potenziale</a:t>
              </a:r>
              <a:endParaRPr lang="de-DE" sz="2100" kern="1200" dirty="0"/>
            </a:p>
          </p:txBody>
        </p:sp>
      </p:grp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9561"/>
              </p:ext>
            </p:extLst>
          </p:nvPr>
        </p:nvGraphicFramePr>
        <p:xfrm>
          <a:off x="2946237" y="3518990"/>
          <a:ext cx="4735053" cy="478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51">
                  <a:extLst>
                    <a:ext uri="{9D8B030D-6E8A-4147-A177-3AD203B41FA5}">
                      <a16:colId xmlns:a16="http://schemas.microsoft.com/office/drawing/2014/main" val="1045845959"/>
                    </a:ext>
                  </a:extLst>
                </a:gridCol>
                <a:gridCol w="1578351">
                  <a:extLst>
                    <a:ext uri="{9D8B030D-6E8A-4147-A177-3AD203B41FA5}">
                      <a16:colId xmlns:a16="http://schemas.microsoft.com/office/drawing/2014/main" val="3981494853"/>
                    </a:ext>
                  </a:extLst>
                </a:gridCol>
                <a:gridCol w="1578351">
                  <a:extLst>
                    <a:ext uri="{9D8B030D-6E8A-4147-A177-3AD203B41FA5}">
                      <a16:colId xmlns:a16="http://schemas.microsoft.com/office/drawing/2014/main" val="2227309351"/>
                    </a:ext>
                  </a:extLst>
                </a:gridCol>
              </a:tblGrid>
              <a:tr h="2140545">
                <a:tc>
                  <a:txBody>
                    <a:bodyPr/>
                    <a:lstStyle/>
                    <a:p>
                      <a:r>
                        <a:rPr lang="de-DE" dirty="0" smtClean="0"/>
                        <a:t>Sprechen und Zuhören</a:t>
                      </a:r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 Texten und Medien umgehen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Schreiben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97189"/>
                  </a:ext>
                </a:extLst>
              </a:tr>
              <a:tr h="1718994">
                <a:tc gridSpan="3"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sz="800" dirty="0" smtClean="0"/>
                    </a:p>
                    <a:p>
                      <a:endParaRPr lang="de-DE" sz="800" dirty="0" smtClean="0"/>
                    </a:p>
                    <a:p>
                      <a:r>
                        <a:rPr lang="de-DE" sz="800" dirty="0" smtClean="0"/>
                        <a:t>                           </a:t>
                      </a:r>
                      <a:endParaRPr lang="de-DE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Sprache und Sprachgebrauch untersuchen</a:t>
                      </a:r>
                      <a:endParaRPr lang="de-DE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28053"/>
                  </a:ext>
                </a:extLst>
              </a:tr>
            </a:tbl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2598282" y="1883196"/>
            <a:ext cx="4931285" cy="5012772"/>
            <a:chOff x="1801557" y="934293"/>
            <a:chExt cx="4931285" cy="5012772"/>
          </a:xfrm>
        </p:grpSpPr>
        <p:sp>
          <p:nvSpPr>
            <p:cNvPr id="11" name="Kreis 10"/>
            <p:cNvSpPr/>
            <p:nvPr/>
          </p:nvSpPr>
          <p:spPr>
            <a:xfrm>
              <a:off x="1801557" y="934293"/>
              <a:ext cx="4931285" cy="5012772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Kreis 4"/>
            <p:cNvSpPr txBox="1"/>
            <p:nvPr/>
          </p:nvSpPr>
          <p:spPr>
            <a:xfrm>
              <a:off x="2975672" y="4186627"/>
              <a:ext cx="2641760" cy="1312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b="1" kern="1200" dirty="0" smtClean="0"/>
                <a:t>Themenbezogenes Potenzial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 smtClean="0"/>
                <a:t>Übergeordnetes Thema-Gemeinsamer Kern</a:t>
              </a:r>
              <a:endParaRPr lang="de-DE" kern="12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92089" y="1883196"/>
            <a:ext cx="2229804" cy="2213004"/>
            <a:chOff x="4567236" y="1830435"/>
            <a:chExt cx="2229804" cy="2213004"/>
          </a:xfrm>
        </p:grpSpPr>
        <p:sp>
          <p:nvSpPr>
            <p:cNvPr id="6" name="object 9"/>
            <p:cNvSpPr txBox="1"/>
            <p:nvPr/>
          </p:nvSpPr>
          <p:spPr>
            <a:xfrm>
              <a:off x="4567236" y="1830435"/>
              <a:ext cx="1223010" cy="440055"/>
            </a:xfrm>
            <a:prstGeom prst="rect">
              <a:avLst/>
            </a:prstGeom>
            <a:solidFill>
              <a:srgbClr val="FFD9D9"/>
            </a:solidFill>
            <a:ln w="9525">
              <a:solidFill>
                <a:srgbClr val="C00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60020" marR="151765" indent="193040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Motorik/  W</a:t>
              </a:r>
              <a:r>
                <a:rPr sz="1000" b="1" spc="-10" dirty="0">
                  <a:solidFill>
                    <a:srgbClr val="C00000"/>
                  </a:solidFill>
                  <a:latin typeface="Century Gothic"/>
                  <a:cs typeface="Century Gothic"/>
                </a:rPr>
                <a:t>a</a:t>
              </a:r>
              <a:r>
                <a:rPr sz="10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hr</a:t>
              </a:r>
              <a:r>
                <a:rPr sz="1000" b="1" spc="-10" dirty="0">
                  <a:solidFill>
                    <a:srgbClr val="C00000"/>
                  </a:solidFill>
                  <a:latin typeface="Century Gothic"/>
                  <a:cs typeface="Century Gothic"/>
                </a:rPr>
                <a:t>ne</a:t>
              </a:r>
              <a:r>
                <a:rPr sz="10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hmung</a:t>
              </a:r>
              <a:endParaRPr sz="1000" dirty="0">
                <a:latin typeface="Century Gothic"/>
                <a:cs typeface="Century Gothic"/>
              </a:endParaRPr>
            </a:p>
          </p:txBody>
        </p:sp>
        <p:sp>
          <p:nvSpPr>
            <p:cNvPr id="7" name="object 19"/>
            <p:cNvSpPr txBox="1"/>
            <p:nvPr/>
          </p:nvSpPr>
          <p:spPr>
            <a:xfrm>
              <a:off x="4965700" y="2381841"/>
              <a:ext cx="1221740" cy="440055"/>
            </a:xfrm>
            <a:prstGeom prst="rect">
              <a:avLst/>
            </a:prstGeom>
            <a:solidFill>
              <a:srgbClr val="D1FFE6"/>
            </a:solidFill>
            <a:ln w="9525">
              <a:solidFill>
                <a:srgbClr val="00AF5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79070" marR="171450" indent="162560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Denken/  </a:t>
              </a:r>
              <a:r>
                <a:rPr sz="10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L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e</a:t>
              </a: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r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n</a:t>
              </a:r>
              <a:r>
                <a:rPr sz="10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s</a:t>
              </a: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t</a:t>
              </a:r>
              <a:r>
                <a:rPr sz="10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r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a</a:t>
              </a: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t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egien</a:t>
              </a:r>
              <a:endParaRPr sz="1000" dirty="0">
                <a:latin typeface="Century Gothic"/>
                <a:cs typeface="Century Gothic"/>
              </a:endParaRPr>
            </a:p>
          </p:txBody>
        </p:sp>
        <p:sp>
          <p:nvSpPr>
            <p:cNvPr id="8" name="object 20"/>
            <p:cNvSpPr txBox="1"/>
            <p:nvPr/>
          </p:nvSpPr>
          <p:spPr>
            <a:xfrm>
              <a:off x="5514975" y="3603384"/>
              <a:ext cx="1282065" cy="440055"/>
            </a:xfrm>
            <a:prstGeom prst="rect">
              <a:avLst/>
            </a:prstGeom>
            <a:solidFill>
              <a:srgbClr val="D1EBFF"/>
            </a:solidFill>
            <a:ln w="9525">
              <a:solidFill>
                <a:srgbClr val="006FC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21920" marR="113030" indent="165735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5" dirty="0">
                  <a:solidFill>
                    <a:srgbClr val="006FC0"/>
                  </a:solidFill>
                  <a:latin typeface="Century Gothic"/>
                  <a:cs typeface="Century Gothic"/>
                </a:rPr>
                <a:t>Emotionen/  Soziales</a:t>
              </a:r>
              <a:r>
                <a:rPr sz="1000" b="1" spc="-45" dirty="0">
                  <a:solidFill>
                    <a:srgbClr val="006FC0"/>
                  </a:solidFill>
                  <a:latin typeface="Century Gothic"/>
                  <a:cs typeface="Century Gothic"/>
                </a:rPr>
                <a:t> </a:t>
              </a:r>
              <a:r>
                <a:rPr sz="1000" b="1" spc="-10" dirty="0">
                  <a:solidFill>
                    <a:srgbClr val="006FC0"/>
                  </a:solidFill>
                  <a:latin typeface="Century Gothic"/>
                  <a:cs typeface="Century Gothic"/>
                </a:rPr>
                <a:t>Handeln</a:t>
              </a:r>
              <a:endParaRPr sz="1000" dirty="0">
                <a:latin typeface="Century Gothic"/>
                <a:cs typeface="Century Gothic"/>
              </a:endParaRPr>
            </a:p>
          </p:txBody>
        </p:sp>
        <p:sp>
          <p:nvSpPr>
            <p:cNvPr id="9" name="object 21"/>
            <p:cNvSpPr txBox="1"/>
            <p:nvPr/>
          </p:nvSpPr>
          <p:spPr>
            <a:xfrm>
              <a:off x="5298014" y="3051978"/>
              <a:ext cx="1221740" cy="440055"/>
            </a:xfrm>
            <a:prstGeom prst="rect">
              <a:avLst/>
            </a:prstGeom>
            <a:solidFill>
              <a:srgbClr val="FFF8E0"/>
            </a:solidFill>
            <a:ln w="9525">
              <a:solidFill>
                <a:srgbClr val="FFC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355600" marR="90170" indent="-254635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15" dirty="0">
                  <a:solidFill>
                    <a:srgbClr val="C09200"/>
                  </a:solidFill>
                  <a:latin typeface="Century Gothic"/>
                  <a:cs typeface="Century Gothic"/>
                </a:rPr>
                <a:t>K</a:t>
              </a:r>
              <a:r>
                <a:rPr sz="1000" b="1" spc="-10" dirty="0">
                  <a:solidFill>
                    <a:srgbClr val="C09200"/>
                  </a:solidFill>
                  <a:latin typeface="Century Gothic"/>
                  <a:cs typeface="Century Gothic"/>
                </a:rPr>
                <a:t>o</a:t>
              </a:r>
              <a:r>
                <a:rPr sz="1000" b="1" dirty="0">
                  <a:solidFill>
                    <a:srgbClr val="C09200"/>
                  </a:solidFill>
                  <a:latin typeface="Century Gothic"/>
                  <a:cs typeface="Century Gothic"/>
                </a:rPr>
                <a:t>m</a:t>
              </a:r>
              <a:r>
                <a:rPr sz="1000" b="1" spc="-5" dirty="0">
                  <a:solidFill>
                    <a:srgbClr val="C09200"/>
                  </a:solidFill>
                  <a:latin typeface="Century Gothic"/>
                  <a:cs typeface="Century Gothic"/>
                </a:rPr>
                <a:t>munikatio</a:t>
              </a:r>
              <a:r>
                <a:rPr sz="1000" b="1" spc="5" dirty="0">
                  <a:solidFill>
                    <a:srgbClr val="C09200"/>
                  </a:solidFill>
                  <a:latin typeface="Century Gothic"/>
                  <a:cs typeface="Century Gothic"/>
                </a:rPr>
                <a:t>n</a:t>
              </a:r>
              <a:r>
                <a:rPr sz="1000" b="1" spc="-5" dirty="0">
                  <a:solidFill>
                    <a:srgbClr val="C09200"/>
                  </a:solidFill>
                  <a:latin typeface="Century Gothic"/>
                  <a:cs typeface="Century Gothic"/>
                </a:rPr>
                <a:t>/  Sprache</a:t>
              </a:r>
              <a:endParaRPr sz="1000" dirty="0">
                <a:latin typeface="Century Gothic"/>
                <a:cs typeface="Century Gothic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598282" y="177273"/>
            <a:ext cx="635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Planungsraster für inklusiven Deutschunterricht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8345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44135936"/>
              </p:ext>
            </p:extLst>
          </p:nvPr>
        </p:nvGraphicFramePr>
        <p:xfrm>
          <a:off x="1155701" y="1114425"/>
          <a:ext cx="8534400" cy="645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1393929" y="2884253"/>
            <a:ext cx="2229804" cy="2213004"/>
            <a:chOff x="4567236" y="1830435"/>
            <a:chExt cx="2229804" cy="2213004"/>
          </a:xfrm>
        </p:grpSpPr>
        <p:sp>
          <p:nvSpPr>
            <p:cNvPr id="11" name="object 9"/>
            <p:cNvSpPr txBox="1"/>
            <p:nvPr/>
          </p:nvSpPr>
          <p:spPr>
            <a:xfrm>
              <a:off x="4567236" y="1830435"/>
              <a:ext cx="1223010" cy="440055"/>
            </a:xfrm>
            <a:prstGeom prst="rect">
              <a:avLst/>
            </a:prstGeom>
            <a:solidFill>
              <a:srgbClr val="FFD9D9"/>
            </a:solidFill>
            <a:ln w="9525">
              <a:solidFill>
                <a:srgbClr val="C00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60020" marR="151765" indent="193040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Motorik/  W</a:t>
              </a:r>
              <a:r>
                <a:rPr sz="1000" b="1" spc="-10" dirty="0">
                  <a:solidFill>
                    <a:srgbClr val="C00000"/>
                  </a:solidFill>
                  <a:latin typeface="Century Gothic"/>
                  <a:cs typeface="Century Gothic"/>
                </a:rPr>
                <a:t>a</a:t>
              </a:r>
              <a:r>
                <a:rPr sz="10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hr</a:t>
              </a:r>
              <a:r>
                <a:rPr sz="1000" b="1" spc="-10" dirty="0">
                  <a:solidFill>
                    <a:srgbClr val="C00000"/>
                  </a:solidFill>
                  <a:latin typeface="Century Gothic"/>
                  <a:cs typeface="Century Gothic"/>
                </a:rPr>
                <a:t>ne</a:t>
              </a:r>
              <a:r>
                <a:rPr sz="10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hmung</a:t>
              </a:r>
              <a:endParaRPr sz="1000" dirty="0">
                <a:latin typeface="Century Gothic"/>
                <a:cs typeface="Century Gothic"/>
              </a:endParaRPr>
            </a:p>
          </p:txBody>
        </p:sp>
        <p:sp>
          <p:nvSpPr>
            <p:cNvPr id="12" name="object 19"/>
            <p:cNvSpPr txBox="1"/>
            <p:nvPr/>
          </p:nvSpPr>
          <p:spPr>
            <a:xfrm>
              <a:off x="4965700" y="2381841"/>
              <a:ext cx="1221740" cy="440055"/>
            </a:xfrm>
            <a:prstGeom prst="rect">
              <a:avLst/>
            </a:prstGeom>
            <a:solidFill>
              <a:srgbClr val="D1FFE6"/>
            </a:solidFill>
            <a:ln w="9525">
              <a:solidFill>
                <a:srgbClr val="00AF5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79070" marR="171450" indent="162560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Denken/  </a:t>
              </a:r>
              <a:r>
                <a:rPr sz="10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L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e</a:t>
              </a: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r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n</a:t>
              </a:r>
              <a:r>
                <a:rPr sz="10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s</a:t>
              </a: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t</a:t>
              </a:r>
              <a:r>
                <a:rPr sz="10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r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a</a:t>
              </a:r>
              <a:r>
                <a:rPr sz="10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t</a:t>
              </a:r>
              <a:r>
                <a:rPr sz="10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egien</a:t>
              </a:r>
              <a:endParaRPr sz="1000" dirty="0">
                <a:latin typeface="Century Gothic"/>
                <a:cs typeface="Century Gothic"/>
              </a:endParaRPr>
            </a:p>
          </p:txBody>
        </p:sp>
        <p:sp>
          <p:nvSpPr>
            <p:cNvPr id="13" name="object 20"/>
            <p:cNvSpPr txBox="1"/>
            <p:nvPr/>
          </p:nvSpPr>
          <p:spPr>
            <a:xfrm>
              <a:off x="5514975" y="3603384"/>
              <a:ext cx="1282065" cy="440055"/>
            </a:xfrm>
            <a:prstGeom prst="rect">
              <a:avLst/>
            </a:prstGeom>
            <a:solidFill>
              <a:srgbClr val="D1EBFF"/>
            </a:solidFill>
            <a:ln w="9525">
              <a:solidFill>
                <a:srgbClr val="006FC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21920" marR="113030" indent="165735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5" dirty="0">
                  <a:solidFill>
                    <a:srgbClr val="006FC0"/>
                  </a:solidFill>
                  <a:latin typeface="Century Gothic"/>
                  <a:cs typeface="Century Gothic"/>
                </a:rPr>
                <a:t>Emotionen/  Soziales</a:t>
              </a:r>
              <a:r>
                <a:rPr sz="1000" b="1" spc="-45" dirty="0">
                  <a:solidFill>
                    <a:srgbClr val="006FC0"/>
                  </a:solidFill>
                  <a:latin typeface="Century Gothic"/>
                  <a:cs typeface="Century Gothic"/>
                </a:rPr>
                <a:t> </a:t>
              </a:r>
              <a:r>
                <a:rPr sz="1000" b="1" spc="-10" dirty="0">
                  <a:solidFill>
                    <a:srgbClr val="006FC0"/>
                  </a:solidFill>
                  <a:latin typeface="Century Gothic"/>
                  <a:cs typeface="Century Gothic"/>
                </a:rPr>
                <a:t>Handeln</a:t>
              </a:r>
              <a:endParaRPr sz="1000" dirty="0">
                <a:latin typeface="Century Gothic"/>
                <a:cs typeface="Century Gothic"/>
              </a:endParaRPr>
            </a:p>
          </p:txBody>
        </p:sp>
        <p:sp>
          <p:nvSpPr>
            <p:cNvPr id="14" name="object 21"/>
            <p:cNvSpPr txBox="1"/>
            <p:nvPr/>
          </p:nvSpPr>
          <p:spPr>
            <a:xfrm>
              <a:off x="5374498" y="2962738"/>
              <a:ext cx="1221740" cy="440055"/>
            </a:xfrm>
            <a:prstGeom prst="rect">
              <a:avLst/>
            </a:prstGeom>
            <a:solidFill>
              <a:srgbClr val="FFF8E0"/>
            </a:solidFill>
            <a:ln w="9525">
              <a:solidFill>
                <a:srgbClr val="FFC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355600" marR="90170" indent="-254635">
                <a:lnSpc>
                  <a:spcPct val="117000"/>
                </a:lnSpc>
                <a:spcBef>
                  <a:spcPts val="225"/>
                </a:spcBef>
              </a:pPr>
              <a:r>
                <a:rPr sz="1000" b="1" spc="-15" dirty="0">
                  <a:solidFill>
                    <a:srgbClr val="C09200"/>
                  </a:solidFill>
                  <a:latin typeface="Century Gothic"/>
                  <a:cs typeface="Century Gothic"/>
                </a:rPr>
                <a:t>K</a:t>
              </a:r>
              <a:r>
                <a:rPr sz="1000" b="1" spc="-10" dirty="0">
                  <a:solidFill>
                    <a:srgbClr val="C09200"/>
                  </a:solidFill>
                  <a:latin typeface="Century Gothic"/>
                  <a:cs typeface="Century Gothic"/>
                </a:rPr>
                <a:t>o</a:t>
              </a:r>
              <a:r>
                <a:rPr sz="1000" b="1" dirty="0">
                  <a:solidFill>
                    <a:srgbClr val="C09200"/>
                  </a:solidFill>
                  <a:latin typeface="Century Gothic"/>
                  <a:cs typeface="Century Gothic"/>
                </a:rPr>
                <a:t>m</a:t>
              </a:r>
              <a:r>
                <a:rPr sz="1000" b="1" spc="-5" dirty="0">
                  <a:solidFill>
                    <a:srgbClr val="C09200"/>
                  </a:solidFill>
                  <a:latin typeface="Century Gothic"/>
                  <a:cs typeface="Century Gothic"/>
                </a:rPr>
                <a:t>munikatio</a:t>
              </a:r>
              <a:r>
                <a:rPr sz="1000" b="1" spc="5" dirty="0">
                  <a:solidFill>
                    <a:srgbClr val="C09200"/>
                  </a:solidFill>
                  <a:latin typeface="Century Gothic"/>
                  <a:cs typeface="Century Gothic"/>
                </a:rPr>
                <a:t>n</a:t>
              </a:r>
              <a:r>
                <a:rPr sz="1000" b="1" spc="-5" dirty="0">
                  <a:solidFill>
                    <a:srgbClr val="C09200"/>
                  </a:solidFill>
                  <a:latin typeface="Century Gothic"/>
                  <a:cs typeface="Century Gothic"/>
                </a:rPr>
                <a:t>/  Sprache</a:t>
              </a:r>
              <a:endParaRPr sz="1000" dirty="0">
                <a:latin typeface="Century Gothic"/>
                <a:cs typeface="Century Gothic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423333" y="1114425"/>
            <a:ext cx="3200400" cy="155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1400" b="1" spc="-5" dirty="0" smtClean="0">
                <a:latin typeface="Century Gothic"/>
                <a:cs typeface="Century Gothic"/>
              </a:rPr>
              <a:t>Individuelle Potenziale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1400" b="1" spc="-5" dirty="0" smtClean="0">
                <a:latin typeface="Century Gothic"/>
              </a:rPr>
              <a:t>A: </a:t>
            </a:r>
            <a:r>
              <a:rPr lang="de-DE" sz="1400" spc="-5" dirty="0" smtClean="0">
                <a:latin typeface="Century Gothic"/>
              </a:rPr>
              <a:t>Langsame Leser-Lesetandems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1400" b="1" spc="-5" dirty="0" smtClean="0">
                <a:latin typeface="Century Gothic"/>
              </a:rPr>
              <a:t>B</a:t>
            </a:r>
            <a:r>
              <a:rPr lang="de-DE" sz="1400" spc="-5" dirty="0" smtClean="0">
                <a:latin typeface="Century Gothic"/>
              </a:rPr>
              <a:t>: Hyperaktiv: Bewegungsphasen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1792393" y="236165"/>
            <a:ext cx="7672613" cy="703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r>
              <a:rPr lang="de-DE" b="1" spc="-5" dirty="0">
                <a:latin typeface="Century Gothic"/>
                <a:cs typeface="Century Gothic"/>
              </a:rPr>
              <a:t>Beispiele </a:t>
            </a:r>
            <a:r>
              <a:rPr lang="de-DE" b="1" dirty="0">
                <a:latin typeface="Century Gothic"/>
                <a:cs typeface="Century Gothic"/>
              </a:rPr>
              <a:t>für  das Fach</a:t>
            </a:r>
            <a:r>
              <a:rPr lang="de-DE" b="1" spc="-20" dirty="0">
                <a:latin typeface="Century Gothic"/>
                <a:cs typeface="Century Gothic"/>
              </a:rPr>
              <a:t> </a:t>
            </a:r>
            <a:r>
              <a:rPr lang="de-DE" b="1" spc="-5" dirty="0" smtClean="0">
                <a:latin typeface="Century Gothic"/>
                <a:cs typeface="Century Gothic"/>
              </a:rPr>
              <a:t>Deutsch: Mit Texten und </a:t>
            </a:r>
            <a:r>
              <a:rPr lang="de-DE" b="1" spc="-5" dirty="0">
                <a:latin typeface="Century Gothic"/>
                <a:cs typeface="Century Gothic"/>
              </a:rPr>
              <a:t>M</a:t>
            </a:r>
            <a:r>
              <a:rPr lang="de-DE" b="1" spc="-5" dirty="0" smtClean="0">
                <a:latin typeface="Century Gothic"/>
                <a:cs typeface="Century Gothic"/>
              </a:rPr>
              <a:t>edien umgehen</a:t>
            </a:r>
          </a:p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r>
              <a:rPr lang="de-DE" b="1" spc="-5" dirty="0">
                <a:latin typeface="Century Gothic"/>
                <a:cs typeface="Century Gothic"/>
              </a:rPr>
              <a:t> </a:t>
            </a:r>
            <a:r>
              <a:rPr lang="de-DE" b="1" spc="-5" dirty="0" smtClean="0">
                <a:latin typeface="Century Gothic"/>
                <a:cs typeface="Century Gothic"/>
              </a:rPr>
              <a:t>                                                       (Bilder-)Buch Freundschaft </a:t>
            </a:r>
            <a:endParaRPr lang="de-DE" b="1" spc="-5" dirty="0">
              <a:latin typeface="Century Gothic"/>
              <a:cs typeface="Century Gothic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007351" y="4236583"/>
            <a:ext cx="3365500" cy="271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168275" indent="-171450">
              <a:lnSpc>
                <a:spcPct val="101099"/>
              </a:lnSpc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lang="de-DE" sz="1200" b="1" spc="-5" dirty="0" smtClean="0">
                <a:latin typeface="Century Gothic"/>
                <a:cs typeface="Century Gothic"/>
              </a:rPr>
              <a:t>Themenpräzesierung </a:t>
            </a:r>
            <a:endParaRPr lang="de-DE" sz="1200" spc="-5" dirty="0">
              <a:latin typeface="Century Gothic"/>
              <a:cs typeface="Century Gothic"/>
            </a:endParaRPr>
          </a:p>
          <a:p>
            <a:pPr marL="269875" marR="168275" indent="-171450">
              <a:lnSpc>
                <a:spcPct val="101099"/>
              </a:lnSpc>
              <a:spcBef>
                <a:spcPts val="395"/>
              </a:spcBef>
              <a:buFontTx/>
              <a:buChar char="-"/>
            </a:pPr>
            <a:r>
              <a:rPr lang="de-DE" sz="1200" spc="-5" dirty="0" smtClean="0">
                <a:latin typeface="Century Gothic"/>
                <a:cs typeface="Century Gothic"/>
              </a:rPr>
              <a:t>Freundschaft </a:t>
            </a:r>
            <a:r>
              <a:rPr lang="de-DE" sz="1200" spc="-5" dirty="0">
                <a:latin typeface="Century Gothic"/>
                <a:cs typeface="Century Gothic"/>
              </a:rPr>
              <a:t>-&gt; </a:t>
            </a:r>
            <a:r>
              <a:rPr lang="de-DE" sz="1200" spc="-15" dirty="0">
                <a:latin typeface="Century Gothic"/>
                <a:cs typeface="Century Gothic"/>
              </a:rPr>
              <a:t>Wer </a:t>
            </a:r>
            <a:r>
              <a:rPr lang="de-DE" sz="1200" dirty="0">
                <a:latin typeface="Century Gothic"/>
                <a:cs typeface="Century Gothic"/>
              </a:rPr>
              <a:t>ist </a:t>
            </a:r>
            <a:r>
              <a:rPr lang="de-DE" sz="1200" spc="-5" dirty="0" smtClean="0">
                <a:latin typeface="Century Gothic"/>
                <a:cs typeface="Century Gothic"/>
              </a:rPr>
              <a:t>ein </a:t>
            </a:r>
          </a:p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r>
              <a:rPr lang="de-DE" sz="1200" spc="-5" dirty="0">
                <a:latin typeface="Century Gothic"/>
                <a:cs typeface="Century Gothic"/>
              </a:rPr>
              <a:t> </a:t>
            </a:r>
            <a:r>
              <a:rPr lang="de-DE" sz="1200" spc="-5" dirty="0" smtClean="0">
                <a:latin typeface="Century Gothic"/>
                <a:cs typeface="Century Gothic"/>
              </a:rPr>
              <a:t>                   guter Freund ?</a:t>
            </a:r>
          </a:p>
          <a:p>
            <a:pPr marL="269875" marR="168275" indent="-171450">
              <a:lnSpc>
                <a:spcPct val="101099"/>
              </a:lnSpc>
              <a:spcBef>
                <a:spcPts val="395"/>
              </a:spcBef>
              <a:buFontTx/>
              <a:buChar char="-"/>
            </a:pPr>
            <a:r>
              <a:rPr lang="de-DE" sz="1200" spc="-5" dirty="0" smtClean="0">
                <a:latin typeface="Century Gothic"/>
                <a:cs typeface="Century Gothic"/>
              </a:rPr>
              <a:t>Bilderbücher </a:t>
            </a:r>
            <a:r>
              <a:rPr lang="de-DE" sz="1200" dirty="0">
                <a:latin typeface="Century Gothic"/>
                <a:cs typeface="Century Gothic"/>
              </a:rPr>
              <a:t>– </a:t>
            </a:r>
            <a:r>
              <a:rPr lang="de-DE" sz="1200" spc="-5" dirty="0">
                <a:latin typeface="Century Gothic"/>
                <a:cs typeface="Century Gothic"/>
              </a:rPr>
              <a:t>Orte elementarer </a:t>
            </a:r>
            <a:r>
              <a:rPr lang="de-DE" sz="1200" spc="-5" dirty="0" smtClean="0">
                <a:latin typeface="Century Gothic"/>
                <a:cs typeface="Century Gothic"/>
              </a:rPr>
              <a:t>       </a:t>
            </a:r>
          </a:p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r>
              <a:rPr lang="de-DE" sz="1200" spc="-5" dirty="0">
                <a:latin typeface="Century Gothic"/>
                <a:cs typeface="Century Gothic"/>
              </a:rPr>
              <a:t> </a:t>
            </a:r>
            <a:r>
              <a:rPr lang="de-DE" sz="1200" spc="-5" dirty="0" smtClean="0">
                <a:latin typeface="Century Gothic"/>
                <a:cs typeface="Century Gothic"/>
              </a:rPr>
              <a:t>                         Lebensthemen</a:t>
            </a:r>
            <a:endParaRPr lang="de-DE" sz="1200" dirty="0">
              <a:latin typeface="Century Gothic"/>
              <a:cs typeface="Century Gothic"/>
            </a:endParaRPr>
          </a:p>
          <a:p>
            <a:pPr marL="170180" indent="-71755">
              <a:lnSpc>
                <a:spcPct val="100000"/>
              </a:lnSpc>
              <a:spcBef>
                <a:spcPts val="25"/>
              </a:spcBef>
              <a:buChar char="-"/>
              <a:tabLst>
                <a:tab pos="170180" algn="l"/>
              </a:tabLst>
            </a:pPr>
            <a:r>
              <a:rPr lang="de-DE" sz="1200" spc="-10" dirty="0">
                <a:latin typeface="Century Gothic"/>
                <a:cs typeface="Century Gothic"/>
              </a:rPr>
              <a:t>Wie </a:t>
            </a:r>
            <a:r>
              <a:rPr lang="de-DE" sz="1200" spc="-5" dirty="0" smtClean="0">
                <a:latin typeface="Century Gothic"/>
                <a:cs typeface="Century Gothic"/>
              </a:rPr>
              <a:t>kann ich schneller lesen?</a:t>
            </a:r>
          </a:p>
          <a:p>
            <a:pPr marL="170180" indent="-71755">
              <a:lnSpc>
                <a:spcPct val="100000"/>
              </a:lnSpc>
              <a:spcBef>
                <a:spcPts val="25"/>
              </a:spcBef>
              <a:buChar char="-"/>
              <a:tabLst>
                <a:tab pos="170180" algn="l"/>
              </a:tabLst>
            </a:pPr>
            <a:endParaRPr lang="de-DE" sz="1200" dirty="0">
              <a:latin typeface="Century Gothic"/>
              <a:cs typeface="Century Gothic"/>
            </a:endParaRPr>
          </a:p>
          <a:p>
            <a:pPr marL="269875" marR="168275" indent="-171450">
              <a:lnSpc>
                <a:spcPct val="101099"/>
              </a:lnSpc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lang="de-DE" sz="1200" b="1" u="sng" spc="-5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Lernkontextpräzesierung </a:t>
            </a:r>
          </a:p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endParaRPr lang="de-DE" sz="500" dirty="0">
              <a:latin typeface="Century Gothic"/>
              <a:cs typeface="Century Gothic"/>
            </a:endParaRPr>
          </a:p>
          <a:p>
            <a:pPr marL="162560" indent="-64135">
              <a:lnSpc>
                <a:spcPct val="100000"/>
              </a:lnSpc>
              <a:spcBef>
                <a:spcPts val="25"/>
              </a:spcBef>
              <a:buChar char="-"/>
              <a:tabLst>
                <a:tab pos="172085" algn="l"/>
              </a:tabLst>
            </a:pPr>
            <a:r>
              <a:rPr lang="de-DE" sz="1200" spc="-5" dirty="0">
                <a:latin typeface="Century Gothic"/>
                <a:cs typeface="Century Gothic"/>
              </a:rPr>
              <a:t>Autorenrunden/Autorenlesungen</a:t>
            </a:r>
            <a:endParaRPr lang="de-DE" sz="1200" dirty="0">
              <a:latin typeface="Century Gothic"/>
              <a:cs typeface="Century Gothic"/>
            </a:endParaRPr>
          </a:p>
          <a:p>
            <a:pPr marL="168275" indent="-69850">
              <a:lnSpc>
                <a:spcPct val="100000"/>
              </a:lnSpc>
              <a:spcBef>
                <a:spcPts val="25"/>
              </a:spcBef>
              <a:buChar char="-"/>
              <a:tabLst>
                <a:tab pos="168910" algn="l"/>
              </a:tabLst>
            </a:pPr>
            <a:r>
              <a:rPr lang="de-DE" sz="1200" spc="-5" dirty="0">
                <a:latin typeface="Century Gothic"/>
                <a:cs typeface="Century Gothic"/>
              </a:rPr>
              <a:t>Buchvorstellungen,</a:t>
            </a:r>
            <a:r>
              <a:rPr lang="de-DE" sz="1200" spc="-15" dirty="0">
                <a:latin typeface="Century Gothic"/>
                <a:cs typeface="Century Gothic"/>
              </a:rPr>
              <a:t> </a:t>
            </a:r>
            <a:r>
              <a:rPr lang="de-DE" sz="1200" spc="-5" dirty="0">
                <a:latin typeface="Century Gothic"/>
                <a:cs typeface="Century Gothic"/>
              </a:rPr>
              <a:t>Lesejournal</a:t>
            </a:r>
            <a:endParaRPr lang="de-DE" sz="1200" dirty="0">
              <a:latin typeface="Century Gothic"/>
              <a:cs typeface="Century Gothic"/>
            </a:endParaRPr>
          </a:p>
          <a:p>
            <a:pPr marL="162560" marR="409575" indent="-64135">
              <a:lnSpc>
                <a:spcPct val="102200"/>
              </a:lnSpc>
              <a:buChar char="-"/>
              <a:tabLst>
                <a:tab pos="168910" algn="l"/>
              </a:tabLst>
            </a:pPr>
            <a:r>
              <a:rPr lang="de-DE" sz="1200" spc="-5" dirty="0" smtClean="0">
                <a:latin typeface="Century Gothic"/>
                <a:cs typeface="Century Gothic"/>
              </a:rPr>
              <a:t>Gruselabend, Vorlesen </a:t>
            </a:r>
            <a:r>
              <a:rPr lang="de-DE" sz="1200" spc="5" dirty="0">
                <a:latin typeface="Century Gothic"/>
                <a:cs typeface="Century Gothic"/>
              </a:rPr>
              <a:t>in </a:t>
            </a:r>
            <a:r>
              <a:rPr lang="de-DE" sz="1200" spc="-5" dirty="0">
                <a:latin typeface="Century Gothic"/>
                <a:cs typeface="Century Gothic"/>
              </a:rPr>
              <a:t>Kindergarten/Altenheim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480300" y="1289185"/>
            <a:ext cx="3407835" cy="176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1400" b="1" spc="-5" dirty="0" smtClean="0">
                <a:latin typeface="Century Gothic"/>
              </a:rPr>
              <a:t>Differenziertes Kompetenzprofil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1400" b="1" spc="-5" dirty="0" smtClean="0">
                <a:latin typeface="Century Gothic"/>
              </a:rPr>
              <a:t>A: </a:t>
            </a:r>
            <a:r>
              <a:rPr lang="de-DE" sz="1400" spc="-5" dirty="0" smtClean="0">
                <a:latin typeface="Century Gothic"/>
              </a:rPr>
              <a:t>Langsame Leser-Lesetandem mit gutem Leser, in leichter Sprache 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1400" b="1" spc="-5" dirty="0" smtClean="0">
                <a:latin typeface="Century Gothic"/>
              </a:rPr>
              <a:t>B: </a:t>
            </a:r>
            <a:r>
              <a:rPr lang="de-DE" sz="1400" spc="-5" dirty="0" smtClean="0">
                <a:latin typeface="Century Gothic"/>
              </a:rPr>
              <a:t>Hyperaktiv: Lesetext in Abschnitten im Raum verteilt 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7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125" y="48738"/>
            <a:ext cx="9845150" cy="716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3" name="object 3"/>
          <p:cNvSpPr txBox="1"/>
          <p:nvPr/>
        </p:nvSpPr>
        <p:spPr>
          <a:xfrm>
            <a:off x="4709460" y="7231486"/>
            <a:ext cx="1247170" cy="150592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sz="882" spc="-6" dirty="0">
                <a:solidFill>
                  <a:srgbClr val="585858"/>
                </a:solidFill>
                <a:latin typeface="Tahoma"/>
                <a:cs typeface="Tahoma"/>
                <a:hlinkClick r:id="rId3"/>
              </a:rPr>
              <a:t>www.beate-lessmann.de</a:t>
            </a:r>
            <a:endParaRPr sz="8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08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125" y="48738"/>
            <a:ext cx="4922575" cy="7016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3" name="object 3"/>
          <p:cNvSpPr/>
          <p:nvPr/>
        </p:nvSpPr>
        <p:spPr>
          <a:xfrm>
            <a:off x="5341798" y="48738"/>
            <a:ext cx="4927477" cy="7033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4" name="object 4"/>
          <p:cNvSpPr txBox="1"/>
          <p:nvPr/>
        </p:nvSpPr>
        <p:spPr>
          <a:xfrm>
            <a:off x="4709460" y="7231486"/>
            <a:ext cx="1247170" cy="150592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sz="882" spc="-6" dirty="0">
                <a:solidFill>
                  <a:srgbClr val="585858"/>
                </a:solidFill>
                <a:latin typeface="Tahoma"/>
                <a:cs typeface="Tahoma"/>
                <a:hlinkClick r:id="rId4"/>
              </a:rPr>
              <a:t>www.beate-lessmann.de</a:t>
            </a:r>
            <a:endParaRPr sz="8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40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d 15"/>
          <p:cNvSpPr/>
          <p:nvPr/>
        </p:nvSpPr>
        <p:spPr>
          <a:xfrm>
            <a:off x="2126005" y="1190625"/>
            <a:ext cx="5462058" cy="5467503"/>
          </a:xfrm>
          <a:prstGeom prst="donut">
            <a:avLst>
              <a:gd name="adj" fmla="val 3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5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9541" y="1655259"/>
            <a:ext cx="4255653" cy="276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4" name="object 4"/>
          <p:cNvSpPr/>
          <p:nvPr/>
        </p:nvSpPr>
        <p:spPr>
          <a:xfrm>
            <a:off x="6045301" y="4164728"/>
            <a:ext cx="4346799" cy="1747222"/>
          </a:xfrm>
          <a:custGeom>
            <a:avLst/>
            <a:gdLst/>
            <a:ahLst/>
            <a:cxnLst/>
            <a:rect l="l" t="t" r="r" b="b"/>
            <a:pathLst>
              <a:path w="4527550" h="701675">
                <a:moveTo>
                  <a:pt x="0" y="701675"/>
                </a:moveTo>
                <a:lnTo>
                  <a:pt x="4527550" y="701675"/>
                </a:lnTo>
                <a:lnTo>
                  <a:pt x="4527550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8" name="Rechteck 17"/>
          <p:cNvSpPr/>
          <p:nvPr/>
        </p:nvSpPr>
        <p:spPr>
          <a:xfrm>
            <a:off x="210264" y="223314"/>
            <a:ext cx="10181837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06" marR="1042714">
              <a:spcBef>
                <a:spcPts val="105"/>
              </a:spcBef>
              <a:tabLst>
                <a:tab pos="391455" algn="l"/>
                <a:tab pos="392156" algn="l"/>
              </a:tabLst>
            </a:pPr>
            <a:r>
              <a:rPr lang="de-DE" sz="2206" b="1" dirty="0" smtClean="0">
                <a:latin typeface="Arial"/>
                <a:cs typeface="Arial"/>
              </a:rPr>
              <a:t> </a:t>
            </a:r>
            <a:r>
              <a:rPr lang="de-DE" sz="2206" b="1" dirty="0">
                <a:latin typeface="Arial"/>
                <a:cs typeface="Arial"/>
              </a:rPr>
              <a:t>Spannungsfeld Entwicklungsbereiche und  Fachdidaktik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710257351"/>
              </p:ext>
            </p:extLst>
          </p:nvPr>
        </p:nvGraphicFramePr>
        <p:xfrm>
          <a:off x="1536700" y="3516978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8500" y="4811282"/>
            <a:ext cx="4280712" cy="1100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43416" rIns="0" bIns="0" rtlCol="0">
            <a:spAutoFit/>
          </a:bodyPr>
          <a:lstStyle/>
          <a:p>
            <a:pPr algn="ctr">
              <a:spcBef>
                <a:spcPts val="342"/>
              </a:spcBef>
            </a:pPr>
            <a:r>
              <a:rPr sz="2206" b="1" dirty="0" err="1" smtClean="0">
                <a:latin typeface="Arial"/>
                <a:cs typeface="Arial"/>
              </a:rPr>
              <a:t>Entwicklungsorient</a:t>
            </a:r>
            <a:r>
              <a:rPr lang="de-DE" sz="2206" b="1" dirty="0" smtClean="0">
                <a:latin typeface="Arial"/>
                <a:cs typeface="Arial"/>
              </a:rPr>
              <a:t>ierung</a:t>
            </a:r>
          </a:p>
          <a:p>
            <a:pPr algn="ctr">
              <a:spcBef>
                <a:spcPts val="342"/>
              </a:spcBef>
            </a:pPr>
            <a:r>
              <a:rPr lang="de-DE" sz="2206" b="1" dirty="0" smtClean="0">
                <a:latin typeface="Arial"/>
                <a:cs typeface="Arial"/>
              </a:rPr>
              <a:t>Zone der proximalen Entwicklung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5301" y="4708517"/>
            <a:ext cx="4255653" cy="1032497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206" b="1" dirty="0" smtClean="0">
                <a:latin typeface="Arial"/>
                <a:cs typeface="Arial"/>
              </a:rPr>
              <a:t>Inhaltliche</a:t>
            </a:r>
            <a:r>
              <a:rPr lang="de-DE" sz="2206" b="1" dirty="0" smtClean="0">
                <a:latin typeface="Arial"/>
                <a:cs typeface="Arial"/>
              </a:rPr>
              <a:t> fachwissenschaft-liche und fachdidaktische </a:t>
            </a:r>
            <a:r>
              <a:rPr lang="de-DE" sz="2206" b="1" dirty="0">
                <a:latin typeface="Arial"/>
                <a:cs typeface="Arial"/>
              </a:rPr>
              <a:t>S</a:t>
            </a:r>
            <a:r>
              <a:rPr lang="de-DE" sz="2206" b="1" dirty="0" smtClean="0">
                <a:latin typeface="Arial"/>
                <a:cs typeface="Arial"/>
              </a:rPr>
              <a:t>pezifika </a:t>
            </a:r>
            <a:endParaRPr sz="220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68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125" y="48738"/>
            <a:ext cx="9845150" cy="716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3" name="object 3"/>
          <p:cNvSpPr txBox="1"/>
          <p:nvPr/>
        </p:nvSpPr>
        <p:spPr>
          <a:xfrm>
            <a:off x="4709460" y="7231486"/>
            <a:ext cx="1247170" cy="150592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sz="882" spc="-6" dirty="0">
                <a:solidFill>
                  <a:srgbClr val="585858"/>
                </a:solidFill>
                <a:latin typeface="Tahoma"/>
                <a:cs typeface="Tahoma"/>
                <a:hlinkClick r:id="rId3"/>
              </a:rPr>
              <a:t>www.beate-lessmann.de</a:t>
            </a:r>
            <a:endParaRPr sz="8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368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5822" y="2032726"/>
            <a:ext cx="8184678" cy="319610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471206" indent="-457200">
              <a:spcBef>
                <a:spcPts val="110"/>
              </a:spcBef>
              <a:buFont typeface="+mj-lt"/>
              <a:buAutoNum type="arabicPeriod"/>
            </a:pPr>
            <a:r>
              <a:rPr lang="de-DE" sz="1985" spc="-33" dirty="0" smtClean="0">
                <a:latin typeface="Tahoma"/>
                <a:cs typeface="Tahoma"/>
              </a:rPr>
              <a:t>Ausgewähltes Thema: G</a:t>
            </a:r>
            <a:r>
              <a:rPr sz="1985" spc="-6" dirty="0" smtClean="0">
                <a:latin typeface="Tahoma"/>
                <a:cs typeface="Tahoma"/>
              </a:rPr>
              <a:t>eme</a:t>
            </a:r>
            <a:r>
              <a:rPr lang="de-DE" sz="1985" spc="-6" dirty="0" smtClean="0">
                <a:latin typeface="Tahoma"/>
                <a:cs typeface="Tahoma"/>
              </a:rPr>
              <a:t>insame </a:t>
            </a:r>
            <a:r>
              <a:rPr sz="1985" spc="-22" dirty="0" smtClean="0">
                <a:latin typeface="Tahoma"/>
                <a:cs typeface="Tahoma"/>
              </a:rPr>
              <a:t>Kern</a:t>
            </a:r>
            <a:r>
              <a:rPr lang="de-DE" sz="1985" spc="-22" dirty="0">
                <a:latin typeface="Tahoma"/>
                <a:cs typeface="Tahoma"/>
              </a:rPr>
              <a:t>-</a:t>
            </a:r>
            <a:r>
              <a:rPr lang="de-DE" sz="1985" spc="-22" dirty="0" smtClean="0">
                <a:latin typeface="Tahoma"/>
                <a:cs typeface="Tahoma"/>
              </a:rPr>
              <a:t>F</a:t>
            </a:r>
            <a:r>
              <a:rPr sz="1985" spc="-6" dirty="0" smtClean="0">
                <a:latin typeface="Tahoma"/>
                <a:cs typeface="Tahoma"/>
              </a:rPr>
              <a:t>ormulier</a:t>
            </a:r>
            <a:r>
              <a:rPr lang="de-DE" sz="1985" spc="-6" dirty="0" smtClean="0">
                <a:latin typeface="Tahoma"/>
                <a:cs typeface="Tahoma"/>
              </a:rPr>
              <a:t>ung (bedeutsam)</a:t>
            </a:r>
            <a:endParaRPr sz="1985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857" y="2790825"/>
            <a:ext cx="8496443" cy="319610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lang="de-DE" sz="1985" spc="-17" dirty="0" smtClean="0">
                <a:latin typeface="Tahoma"/>
                <a:cs typeface="Tahoma"/>
              </a:rPr>
              <a:t>2.   Überlegung: Zentrale</a:t>
            </a:r>
            <a:r>
              <a:rPr sz="1985" spc="-17" dirty="0" smtClean="0">
                <a:latin typeface="Tahoma"/>
                <a:cs typeface="Tahoma"/>
              </a:rPr>
              <a:t> </a:t>
            </a:r>
            <a:r>
              <a:rPr sz="1985" spc="-11" dirty="0" smtClean="0">
                <a:latin typeface="Tahoma"/>
                <a:cs typeface="Tahoma"/>
              </a:rPr>
              <a:t>Kompetenzen</a:t>
            </a:r>
            <a:r>
              <a:rPr lang="de-DE" sz="1985" spc="-11" dirty="0" smtClean="0">
                <a:latin typeface="Tahoma"/>
                <a:cs typeface="Tahoma"/>
              </a:rPr>
              <a:t> (Mindestkompetenzraster)</a:t>
            </a:r>
            <a:endParaRPr sz="1985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857" y="3476625"/>
            <a:ext cx="8877443" cy="956195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407562" marR="5602" indent="-394257">
              <a:spcBef>
                <a:spcPts val="110"/>
              </a:spcBef>
            </a:pPr>
            <a:r>
              <a:rPr lang="de-DE" sz="1985" spc="-39" dirty="0" smtClean="0">
                <a:latin typeface="Tahoma"/>
                <a:cs typeface="Tahoma"/>
              </a:rPr>
              <a:t>3.   Auflistung der individuelle Lernvoraussetzungen bzgl. des Themas</a:t>
            </a:r>
          </a:p>
          <a:p>
            <a:pPr marL="407562" marR="5602" indent="-394257">
              <a:spcBef>
                <a:spcPts val="110"/>
              </a:spcBef>
            </a:pPr>
            <a:endParaRPr lang="de-DE" sz="1985" spc="-39" dirty="0" smtClean="0">
              <a:latin typeface="Tahoma"/>
              <a:cs typeface="Tahoma"/>
            </a:endParaRPr>
          </a:p>
          <a:p>
            <a:pPr marL="407562" marR="5602" indent="-394257">
              <a:spcBef>
                <a:spcPts val="110"/>
              </a:spcBef>
            </a:pPr>
            <a:r>
              <a:rPr lang="de-DE" sz="1985" spc="-39" dirty="0" smtClean="0">
                <a:latin typeface="Tahoma"/>
                <a:cs typeface="Tahoma"/>
              </a:rPr>
              <a:t>4.   Anpassung der Zentralkompetenzen an ein differenziertes Kompetenzprofil</a:t>
            </a:r>
            <a:endParaRPr sz="1985" dirty="0">
              <a:latin typeface="Tahoma"/>
              <a:cs typeface="Tahom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5822" y="885825"/>
            <a:ext cx="841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INKLUSIONSDIDAKTISCHE NETZE: SCHRITTE zur STUNDENPLANUNG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93700" y="5000625"/>
            <a:ext cx="10058400" cy="1635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95"/>
              </a:spcBef>
              <a:tabLst>
                <a:tab pos="571500" algn="l"/>
                <a:tab pos="572135" algn="l"/>
              </a:tabLst>
            </a:pPr>
            <a:endParaRPr lang="de-DE" sz="1600" spc="-10" dirty="0" smtClean="0">
              <a:latin typeface="Tahoma"/>
              <a:cs typeface="Tahoma"/>
            </a:endParaRPr>
          </a:p>
          <a:p>
            <a:pPr marL="228600">
              <a:lnSpc>
                <a:spcPts val="1920"/>
              </a:lnSpc>
              <a:spcBef>
                <a:spcPts val="385"/>
              </a:spcBef>
              <a:tabLst>
                <a:tab pos="571500" algn="l"/>
                <a:tab pos="572135" algn="l"/>
              </a:tabLst>
            </a:pPr>
            <a:r>
              <a:rPr sz="1600" u="sng" spc="-10" dirty="0" smtClean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Bitte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für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den </a:t>
            </a:r>
            <a:r>
              <a:rPr lang="de-DE" sz="1600" u="sng" spc="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Minivorstellung des inklusiven </a:t>
            </a:r>
            <a:r>
              <a:rPr lang="de-DE" sz="1600" u="sng" spc="80" dirty="0" smtClean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Unterrichtsbaustein/ </a:t>
            </a:r>
            <a:r>
              <a:rPr sz="1600" u="sng" spc="-10" dirty="0" smtClean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Austausch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im </a:t>
            </a:r>
            <a:r>
              <a:rPr sz="1600" u="sng" spc="-10" dirty="0" smtClean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Plenum</a:t>
            </a:r>
            <a:r>
              <a:rPr lang="de-DE" sz="1600" u="sng" spc="80" dirty="0" smtClean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/ </a:t>
            </a:r>
            <a:r>
              <a:rPr sz="1600" u="sng" spc="-10" dirty="0" smtClean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bereithalten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endParaRPr sz="1600" dirty="0">
              <a:latin typeface="Tahoma"/>
              <a:cs typeface="Tahoma"/>
            </a:endParaRPr>
          </a:p>
          <a:p>
            <a:pPr marL="48895">
              <a:lnSpc>
                <a:spcPts val="1680"/>
              </a:lnSpc>
              <a:tabLst>
                <a:tab pos="571500" algn="l"/>
              </a:tabLst>
            </a:pPr>
            <a:r>
              <a:rPr sz="1500" i="1" spc="-7" baseline="27777" dirty="0">
                <a:latin typeface="Arial"/>
                <a:cs typeface="Arial"/>
              </a:rPr>
              <a:t>5 </a:t>
            </a:r>
            <a:r>
              <a:rPr sz="1500" i="1" spc="-15" baseline="27777" dirty="0">
                <a:latin typeface="Arial"/>
                <a:cs typeface="Arial"/>
              </a:rPr>
              <a:t>Min.	</a:t>
            </a:r>
            <a:r>
              <a:rPr sz="1400" spc="-25" dirty="0">
                <a:latin typeface="Tahoma"/>
                <a:cs typeface="Tahoma"/>
              </a:rPr>
              <a:t>1.) </a:t>
            </a:r>
            <a:r>
              <a:rPr lang="de-DE" sz="1400" spc="-25" dirty="0" smtClean="0">
                <a:latin typeface="Tahoma"/>
                <a:cs typeface="Tahoma"/>
              </a:rPr>
              <a:t>Unterrichtsthema </a:t>
            </a:r>
          </a:p>
          <a:p>
            <a:pPr marL="48895">
              <a:lnSpc>
                <a:spcPts val="1680"/>
              </a:lnSpc>
              <a:tabLst>
                <a:tab pos="571500" algn="l"/>
              </a:tabLst>
            </a:pPr>
            <a:r>
              <a:rPr lang="de-DE" sz="1400" spc="-25" dirty="0">
                <a:latin typeface="Tahoma"/>
                <a:cs typeface="Tahoma"/>
              </a:rPr>
              <a:t> </a:t>
            </a:r>
            <a:r>
              <a:rPr lang="de-DE" sz="1400" spc="-25" dirty="0" smtClean="0">
                <a:latin typeface="Tahoma"/>
                <a:cs typeface="Tahoma"/>
              </a:rPr>
              <a:t>         </a:t>
            </a:r>
            <a:r>
              <a:rPr sz="1400" spc="-25" dirty="0" smtClean="0">
                <a:latin typeface="Tahoma"/>
                <a:cs typeface="Tahoma"/>
              </a:rPr>
              <a:t>2</a:t>
            </a:r>
            <a:r>
              <a:rPr sz="1400" spc="-25" dirty="0">
                <a:latin typeface="Tahoma"/>
                <a:cs typeface="Tahoma"/>
              </a:rPr>
              <a:t>.) </a:t>
            </a:r>
            <a:r>
              <a:rPr sz="1400" spc="-5" dirty="0">
                <a:latin typeface="Tahoma"/>
                <a:cs typeface="Tahoma"/>
              </a:rPr>
              <a:t>Gemeinsamer </a:t>
            </a:r>
            <a:r>
              <a:rPr sz="1400" spc="-10" dirty="0">
                <a:latin typeface="Tahoma"/>
                <a:cs typeface="Tahoma"/>
              </a:rPr>
              <a:t>Kern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(Formulierung)</a:t>
            </a:r>
            <a:endParaRPr sz="1400" dirty="0">
              <a:latin typeface="Tahoma"/>
              <a:cs typeface="Tahoma"/>
            </a:endParaRPr>
          </a:p>
          <a:p>
            <a:pPr marL="571500">
              <a:lnSpc>
                <a:spcPct val="100000"/>
              </a:lnSpc>
            </a:pPr>
            <a:r>
              <a:rPr sz="1400" spc="-25" dirty="0">
                <a:latin typeface="Tahoma"/>
                <a:cs typeface="Tahoma"/>
              </a:rPr>
              <a:t>3.) </a:t>
            </a:r>
            <a:r>
              <a:rPr sz="1400" spc="-10" dirty="0">
                <a:latin typeface="Tahoma"/>
                <a:cs typeface="Tahoma"/>
              </a:rPr>
              <a:t>Zentrale </a:t>
            </a:r>
            <a:r>
              <a:rPr sz="1400" spc="-5" dirty="0">
                <a:latin typeface="Tahoma"/>
                <a:cs typeface="Tahoma"/>
              </a:rPr>
              <a:t>Kompetenzen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(Formulierungen)</a:t>
            </a:r>
            <a:endParaRPr sz="1400" dirty="0">
              <a:latin typeface="Tahoma"/>
              <a:cs typeface="Tahoma"/>
            </a:endParaRPr>
          </a:p>
          <a:p>
            <a:pPr marL="793750" marR="38735" indent="-222885">
              <a:lnSpc>
                <a:spcPct val="100000"/>
              </a:lnSpc>
            </a:pPr>
            <a:r>
              <a:rPr sz="1400" spc="-30" dirty="0">
                <a:latin typeface="Tahoma"/>
                <a:cs typeface="Tahoma"/>
              </a:rPr>
              <a:t>4.) </a:t>
            </a:r>
            <a:r>
              <a:rPr sz="1400" dirty="0">
                <a:latin typeface="Tahoma"/>
                <a:cs typeface="Tahoma"/>
              </a:rPr>
              <a:t>Exemplarisch: ein Aspekt </a:t>
            </a:r>
            <a:r>
              <a:rPr sz="1400" spc="-5" dirty="0">
                <a:latin typeface="Tahoma"/>
                <a:cs typeface="Tahoma"/>
              </a:rPr>
              <a:t>aus </a:t>
            </a:r>
            <a:r>
              <a:rPr sz="1400" dirty="0">
                <a:latin typeface="Tahoma"/>
                <a:cs typeface="Tahoma"/>
              </a:rPr>
              <a:t>dem </a:t>
            </a:r>
            <a:r>
              <a:rPr sz="1400" spc="-5" dirty="0">
                <a:latin typeface="Tahoma"/>
                <a:cs typeface="Tahoma"/>
              </a:rPr>
              <a:t>Inklusionsdidaktischen Netz, </a:t>
            </a:r>
            <a:r>
              <a:rPr sz="1400" dirty="0">
                <a:latin typeface="Tahoma"/>
                <a:cs typeface="Tahoma"/>
              </a:rPr>
              <a:t>den </a:t>
            </a:r>
            <a:r>
              <a:rPr sz="1400" spc="-5" dirty="0">
                <a:latin typeface="Tahoma"/>
                <a:cs typeface="Tahoma"/>
              </a:rPr>
              <a:t>Sie für Ihren Unterrichtsbaustein  diskutiert </a:t>
            </a:r>
            <a:r>
              <a:rPr sz="1400" dirty="0">
                <a:latin typeface="Tahoma"/>
                <a:cs typeface="Tahoma"/>
              </a:rPr>
              <a:t>haben – </a:t>
            </a:r>
            <a:r>
              <a:rPr sz="1400" spc="-5" dirty="0">
                <a:latin typeface="Tahoma"/>
                <a:cs typeface="Tahoma"/>
              </a:rPr>
              <a:t>und </a:t>
            </a:r>
            <a:r>
              <a:rPr sz="1400" dirty="0">
                <a:latin typeface="Tahoma"/>
                <a:cs typeface="Tahoma"/>
              </a:rPr>
              <a:t>die </a:t>
            </a:r>
            <a:r>
              <a:rPr sz="1400" spc="-5" dirty="0">
                <a:latin typeface="Tahoma"/>
                <a:cs typeface="Tahoma"/>
              </a:rPr>
              <a:t>Konsequenz, </a:t>
            </a:r>
            <a:r>
              <a:rPr sz="1400" dirty="0">
                <a:latin typeface="Tahoma"/>
                <a:cs typeface="Tahoma"/>
              </a:rPr>
              <a:t>die </a:t>
            </a:r>
            <a:r>
              <a:rPr sz="1400" spc="-5" dirty="0">
                <a:latin typeface="Tahoma"/>
                <a:cs typeface="Tahoma"/>
              </a:rPr>
              <a:t>Sie für </a:t>
            </a:r>
            <a:r>
              <a:rPr sz="1400" dirty="0">
                <a:latin typeface="Tahoma"/>
                <a:cs typeface="Tahoma"/>
              </a:rPr>
              <a:t>den Unterricht </a:t>
            </a:r>
            <a:r>
              <a:rPr sz="1400" spc="-5" dirty="0">
                <a:latin typeface="Tahoma"/>
                <a:cs typeface="Tahoma"/>
              </a:rPr>
              <a:t>daraus</a:t>
            </a:r>
            <a:r>
              <a:rPr sz="1400" spc="-19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ziehen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96134"/>
              </p:ext>
            </p:extLst>
          </p:nvPr>
        </p:nvGraphicFramePr>
        <p:xfrm>
          <a:off x="850900" y="428625"/>
          <a:ext cx="9144000" cy="470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334">
                  <a:extLst>
                    <a:ext uri="{9D8B030D-6E8A-4147-A177-3AD203B41FA5}">
                      <a16:colId xmlns:a16="http://schemas.microsoft.com/office/drawing/2014/main" val="1379598734"/>
                    </a:ext>
                  </a:extLst>
                </a:gridCol>
                <a:gridCol w="1066666">
                  <a:extLst>
                    <a:ext uri="{9D8B030D-6E8A-4147-A177-3AD203B41FA5}">
                      <a16:colId xmlns:a16="http://schemas.microsoft.com/office/drawing/2014/main" val="3000903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spc="-10" dirty="0" smtClean="0">
                        <a:latin typeface="Tahoma"/>
                        <a:cs typeface="Tahoma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Arbeitsauftrag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pc="-10" dirty="0" smtClean="0">
                          <a:latin typeface="Tahoma"/>
                          <a:cs typeface="Tahoma"/>
                        </a:rPr>
                        <a:t>Gruppe 3-4</a:t>
                      </a:r>
                      <a:r>
                        <a:rPr lang="de-DE" sz="1400" spc="-10" baseline="0" dirty="0" smtClean="0">
                          <a:latin typeface="Tahoma"/>
                          <a:cs typeface="Tahoma"/>
                        </a:rPr>
                        <a:t> Personen, Bearbeitungszeit 40 min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85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1. Wählen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Sie spontan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einen Unterrichtsbaustein aus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9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2. Formulieren Sie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einen möglichen gemeinsamen Kern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90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3. Notieren Sie, welche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zwei zentrale </a:t>
                      </a:r>
                      <a:r>
                        <a:rPr lang="de-DE" sz="1800" spc="-15" dirty="0" smtClean="0">
                          <a:latin typeface="Tahoma"/>
                          <a:cs typeface="Tahoma"/>
                        </a:rPr>
                        <a:t>Kompetenzen</a:t>
                      </a:r>
                      <a:r>
                        <a:rPr lang="de-DE" sz="1800" spc="-15" baseline="0" dirty="0" smtClean="0">
                          <a:latin typeface="Tahoma"/>
                          <a:cs typeface="Tahoma"/>
                        </a:rPr>
                        <a:t> sollen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sich entwickeln</a:t>
                      </a:r>
                      <a:endParaRPr lang="de-DE" sz="1800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4. Verwenden Sie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nun das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Inklusionsdidaktische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Netz (Aspekte der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vier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    Entwicklungsbereiche) für</a:t>
                      </a:r>
                      <a:r>
                        <a:rPr lang="de-DE" sz="1800" spc="-10" baseline="0" dirty="0" smtClean="0">
                          <a:latin typeface="Tahoma"/>
                          <a:cs typeface="Tahoma"/>
                        </a:rPr>
                        <a:t> den von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Ihnen formulierten </a:t>
                      </a:r>
                      <a:r>
                        <a:rPr lang="de-DE" sz="1800" spc="-20" dirty="0" smtClean="0">
                          <a:latin typeface="Tahoma"/>
                          <a:cs typeface="Tahoma"/>
                        </a:rPr>
                        <a:t>Kern.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8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5. Bedenken Sie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Stolperstellen, und überlegen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Sie,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wie Sie diesen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Heraus-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    forderungen</a:t>
                      </a:r>
                      <a:r>
                        <a:rPr lang="de-DE" sz="1800" spc="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im</a:t>
                      </a:r>
                      <a:r>
                        <a:rPr lang="de-DE" sz="180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Unterricht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begegnen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können. Formulieren Sie </a:t>
                      </a:r>
                      <a:r>
                        <a:rPr lang="de-DE" sz="1800" spc="-15" dirty="0" smtClean="0">
                          <a:latin typeface="Tahoma"/>
                          <a:cs typeface="Tahoma"/>
                        </a:rPr>
                        <a:t>Konsequen-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5" dirty="0" smtClean="0">
                          <a:latin typeface="Tahoma"/>
                          <a:cs typeface="Tahoma"/>
                        </a:rPr>
                        <a:t>    zen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für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die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Planung </a:t>
                      </a:r>
                      <a:r>
                        <a:rPr lang="de-DE" sz="1800" spc="-20" dirty="0" smtClean="0">
                          <a:latin typeface="Tahoma"/>
                          <a:cs typeface="Tahoma"/>
                        </a:rPr>
                        <a:t>bzw.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Durchführung!</a:t>
                      </a:r>
                      <a:r>
                        <a:rPr lang="de-DE" sz="1800" dirty="0" smtClean="0">
                          <a:latin typeface="Tahoma"/>
                          <a:cs typeface="Tahoma"/>
                        </a:rPr>
                        <a:t> </a:t>
                      </a:r>
                    </a:p>
                    <a:p>
                      <a:pPr marL="26987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>
                          <a:latin typeface="Tahoma"/>
                          <a:cs typeface="Tahoma"/>
                        </a:rPr>
                        <a:t>Hinweise: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Es könnte hilfreich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sein,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dabei an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die eigene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Klasse zu denken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und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konkrete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Schüler/-innen im Blick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zu haben.  Denken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Sie </a:t>
                      </a:r>
                      <a:r>
                        <a:rPr lang="de-DE" sz="900" spc="-10" dirty="0" smtClean="0">
                          <a:latin typeface="Tahoma"/>
                          <a:cs typeface="Tahoma"/>
                        </a:rPr>
                        <a:t>bitte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an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Kinder mit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sonderpädagogischem Förderbedarf (deren Grenzen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und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besondere Potenziale), an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Kinder  mit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Hochbegabung, an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Kinder mit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unterschiedlichen Erstsprachen, an Mädchen </a:t>
                      </a:r>
                      <a:r>
                        <a:rPr lang="de-DE" sz="900" dirty="0" smtClean="0">
                          <a:latin typeface="Tahoma"/>
                          <a:cs typeface="Tahoma"/>
                        </a:rPr>
                        <a:t>und Jungen…</a:t>
                      </a:r>
                      <a:r>
                        <a:rPr lang="de-DE" sz="900" spc="1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de-DE" sz="900" spc="-5" dirty="0" smtClean="0">
                          <a:latin typeface="Tahoma"/>
                          <a:cs typeface="Tahoma"/>
                        </a:rPr>
                        <a:t>(INKLUSION)</a:t>
                      </a:r>
                      <a:endParaRPr lang="de-DE" sz="900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6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6. Modifizieren Sie </a:t>
                      </a:r>
                      <a:r>
                        <a:rPr lang="de-DE" sz="1800" spc="-35" dirty="0" smtClean="0">
                          <a:latin typeface="Tahoma"/>
                          <a:cs typeface="Tahoma"/>
                        </a:rPr>
                        <a:t>ggf. </a:t>
                      </a:r>
                      <a:r>
                        <a:rPr lang="de-DE" sz="1800" spc="-5" dirty="0" smtClean="0">
                          <a:latin typeface="Tahoma"/>
                          <a:cs typeface="Tahoma"/>
                        </a:rPr>
                        <a:t>die</a:t>
                      </a:r>
                      <a:r>
                        <a:rPr lang="de-DE" sz="1800" spc="19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de-DE" sz="1800" spc="-10" dirty="0" smtClean="0">
                          <a:latin typeface="Tahoma"/>
                          <a:cs typeface="Tahoma"/>
                        </a:rPr>
                        <a:t>Kompetenzformulierungen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9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2431" y="3067156"/>
            <a:ext cx="955860" cy="868327"/>
          </a:xfrm>
          <a:custGeom>
            <a:avLst/>
            <a:gdLst/>
            <a:ahLst/>
            <a:cxnLst/>
            <a:rect l="l" t="t" r="r" b="b"/>
            <a:pathLst>
              <a:path w="866775" h="787400">
                <a:moveTo>
                  <a:pt x="433450" y="0"/>
                </a:moveTo>
                <a:lnTo>
                  <a:pt x="382900" y="2648"/>
                </a:lnTo>
                <a:lnTo>
                  <a:pt x="334062" y="10398"/>
                </a:lnTo>
                <a:lnTo>
                  <a:pt x="287263" y="22953"/>
                </a:lnTo>
                <a:lnTo>
                  <a:pt x="242827" y="40017"/>
                </a:lnTo>
                <a:lnTo>
                  <a:pt x="201080" y="61296"/>
                </a:lnTo>
                <a:lnTo>
                  <a:pt x="162346" y="86494"/>
                </a:lnTo>
                <a:lnTo>
                  <a:pt x="126952" y="115316"/>
                </a:lnTo>
                <a:lnTo>
                  <a:pt x="95222" y="147465"/>
                </a:lnTo>
                <a:lnTo>
                  <a:pt x="67481" y="182646"/>
                </a:lnTo>
                <a:lnTo>
                  <a:pt x="44055" y="220565"/>
                </a:lnTo>
                <a:lnTo>
                  <a:pt x="25268" y="260925"/>
                </a:lnTo>
                <a:lnTo>
                  <a:pt x="11447" y="303431"/>
                </a:lnTo>
                <a:lnTo>
                  <a:pt x="2916" y="347788"/>
                </a:lnTo>
                <a:lnTo>
                  <a:pt x="0" y="393700"/>
                </a:lnTo>
                <a:lnTo>
                  <a:pt x="2916" y="439611"/>
                </a:lnTo>
                <a:lnTo>
                  <a:pt x="11447" y="483968"/>
                </a:lnTo>
                <a:lnTo>
                  <a:pt x="25268" y="526474"/>
                </a:lnTo>
                <a:lnTo>
                  <a:pt x="44055" y="566834"/>
                </a:lnTo>
                <a:lnTo>
                  <a:pt x="67481" y="604753"/>
                </a:lnTo>
                <a:lnTo>
                  <a:pt x="95222" y="639934"/>
                </a:lnTo>
                <a:lnTo>
                  <a:pt x="126952" y="672083"/>
                </a:lnTo>
                <a:lnTo>
                  <a:pt x="162346" y="700905"/>
                </a:lnTo>
                <a:lnTo>
                  <a:pt x="201080" y="726103"/>
                </a:lnTo>
                <a:lnTo>
                  <a:pt x="242827" y="747382"/>
                </a:lnTo>
                <a:lnTo>
                  <a:pt x="287263" y="764446"/>
                </a:lnTo>
                <a:lnTo>
                  <a:pt x="334062" y="777001"/>
                </a:lnTo>
                <a:lnTo>
                  <a:pt x="382900" y="784751"/>
                </a:lnTo>
                <a:lnTo>
                  <a:pt x="433450" y="787400"/>
                </a:lnTo>
                <a:lnTo>
                  <a:pt x="483976" y="784751"/>
                </a:lnTo>
                <a:lnTo>
                  <a:pt x="532792" y="777001"/>
                </a:lnTo>
                <a:lnTo>
                  <a:pt x="579573" y="764446"/>
                </a:lnTo>
                <a:lnTo>
                  <a:pt x="623993" y="747382"/>
                </a:lnTo>
                <a:lnTo>
                  <a:pt x="665728" y="726103"/>
                </a:lnTo>
                <a:lnTo>
                  <a:pt x="704451" y="700905"/>
                </a:lnTo>
                <a:lnTo>
                  <a:pt x="739838" y="672083"/>
                </a:lnTo>
                <a:lnTo>
                  <a:pt x="771562" y="639934"/>
                </a:lnTo>
                <a:lnTo>
                  <a:pt x="799299" y="604753"/>
                </a:lnTo>
                <a:lnTo>
                  <a:pt x="822722" y="566834"/>
                </a:lnTo>
                <a:lnTo>
                  <a:pt x="841507" y="526474"/>
                </a:lnTo>
                <a:lnTo>
                  <a:pt x="855327" y="483968"/>
                </a:lnTo>
                <a:lnTo>
                  <a:pt x="863858" y="439611"/>
                </a:lnTo>
                <a:lnTo>
                  <a:pt x="866775" y="393700"/>
                </a:lnTo>
                <a:lnTo>
                  <a:pt x="863858" y="347788"/>
                </a:lnTo>
                <a:lnTo>
                  <a:pt x="855327" y="303431"/>
                </a:lnTo>
                <a:lnTo>
                  <a:pt x="841507" y="260925"/>
                </a:lnTo>
                <a:lnTo>
                  <a:pt x="822722" y="220565"/>
                </a:lnTo>
                <a:lnTo>
                  <a:pt x="799299" y="182646"/>
                </a:lnTo>
                <a:lnTo>
                  <a:pt x="771562" y="147465"/>
                </a:lnTo>
                <a:lnTo>
                  <a:pt x="739838" y="115316"/>
                </a:lnTo>
                <a:lnTo>
                  <a:pt x="704451" y="86494"/>
                </a:lnTo>
                <a:lnTo>
                  <a:pt x="665728" y="61296"/>
                </a:lnTo>
                <a:lnTo>
                  <a:pt x="623993" y="40017"/>
                </a:lnTo>
                <a:lnTo>
                  <a:pt x="579573" y="22953"/>
                </a:lnTo>
                <a:lnTo>
                  <a:pt x="532792" y="10398"/>
                </a:lnTo>
                <a:lnTo>
                  <a:pt x="483976" y="2648"/>
                </a:lnTo>
                <a:lnTo>
                  <a:pt x="43345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3" name="object 3"/>
          <p:cNvSpPr/>
          <p:nvPr/>
        </p:nvSpPr>
        <p:spPr>
          <a:xfrm>
            <a:off x="4632431" y="3067156"/>
            <a:ext cx="955860" cy="868327"/>
          </a:xfrm>
          <a:custGeom>
            <a:avLst/>
            <a:gdLst/>
            <a:ahLst/>
            <a:cxnLst/>
            <a:rect l="l" t="t" r="r" b="b"/>
            <a:pathLst>
              <a:path w="866775" h="787400">
                <a:moveTo>
                  <a:pt x="0" y="393700"/>
                </a:moveTo>
                <a:lnTo>
                  <a:pt x="2916" y="347788"/>
                </a:lnTo>
                <a:lnTo>
                  <a:pt x="11447" y="303431"/>
                </a:lnTo>
                <a:lnTo>
                  <a:pt x="25268" y="260925"/>
                </a:lnTo>
                <a:lnTo>
                  <a:pt x="44055" y="220565"/>
                </a:lnTo>
                <a:lnTo>
                  <a:pt x="67481" y="182646"/>
                </a:lnTo>
                <a:lnTo>
                  <a:pt x="95222" y="147465"/>
                </a:lnTo>
                <a:lnTo>
                  <a:pt x="126952" y="115316"/>
                </a:lnTo>
                <a:lnTo>
                  <a:pt x="162346" y="86494"/>
                </a:lnTo>
                <a:lnTo>
                  <a:pt x="201080" y="61296"/>
                </a:lnTo>
                <a:lnTo>
                  <a:pt x="242827" y="40017"/>
                </a:lnTo>
                <a:lnTo>
                  <a:pt x="287263" y="22953"/>
                </a:lnTo>
                <a:lnTo>
                  <a:pt x="334062" y="10398"/>
                </a:lnTo>
                <a:lnTo>
                  <a:pt x="382900" y="2648"/>
                </a:lnTo>
                <a:lnTo>
                  <a:pt x="433450" y="0"/>
                </a:lnTo>
                <a:lnTo>
                  <a:pt x="483976" y="2648"/>
                </a:lnTo>
                <a:lnTo>
                  <a:pt x="532792" y="10398"/>
                </a:lnTo>
                <a:lnTo>
                  <a:pt x="579573" y="22953"/>
                </a:lnTo>
                <a:lnTo>
                  <a:pt x="623993" y="40017"/>
                </a:lnTo>
                <a:lnTo>
                  <a:pt x="665728" y="61296"/>
                </a:lnTo>
                <a:lnTo>
                  <a:pt x="704451" y="86494"/>
                </a:lnTo>
                <a:lnTo>
                  <a:pt x="739838" y="115316"/>
                </a:lnTo>
                <a:lnTo>
                  <a:pt x="771562" y="147465"/>
                </a:lnTo>
                <a:lnTo>
                  <a:pt x="799299" y="182646"/>
                </a:lnTo>
                <a:lnTo>
                  <a:pt x="822722" y="220565"/>
                </a:lnTo>
                <a:lnTo>
                  <a:pt x="841507" y="260925"/>
                </a:lnTo>
                <a:lnTo>
                  <a:pt x="855327" y="303431"/>
                </a:lnTo>
                <a:lnTo>
                  <a:pt x="863858" y="347788"/>
                </a:lnTo>
                <a:lnTo>
                  <a:pt x="866775" y="393700"/>
                </a:lnTo>
                <a:lnTo>
                  <a:pt x="863858" y="439611"/>
                </a:lnTo>
                <a:lnTo>
                  <a:pt x="855327" y="483968"/>
                </a:lnTo>
                <a:lnTo>
                  <a:pt x="841507" y="526474"/>
                </a:lnTo>
                <a:lnTo>
                  <a:pt x="822722" y="566834"/>
                </a:lnTo>
                <a:lnTo>
                  <a:pt x="799299" y="604753"/>
                </a:lnTo>
                <a:lnTo>
                  <a:pt x="771562" y="639934"/>
                </a:lnTo>
                <a:lnTo>
                  <a:pt x="739838" y="672083"/>
                </a:lnTo>
                <a:lnTo>
                  <a:pt x="704451" y="700905"/>
                </a:lnTo>
                <a:lnTo>
                  <a:pt x="665728" y="726103"/>
                </a:lnTo>
                <a:lnTo>
                  <a:pt x="623993" y="747382"/>
                </a:lnTo>
                <a:lnTo>
                  <a:pt x="579573" y="764446"/>
                </a:lnTo>
                <a:lnTo>
                  <a:pt x="532792" y="777001"/>
                </a:lnTo>
                <a:lnTo>
                  <a:pt x="483976" y="784751"/>
                </a:lnTo>
                <a:lnTo>
                  <a:pt x="433450" y="787400"/>
                </a:lnTo>
                <a:lnTo>
                  <a:pt x="382900" y="784751"/>
                </a:lnTo>
                <a:lnTo>
                  <a:pt x="334062" y="777001"/>
                </a:lnTo>
                <a:lnTo>
                  <a:pt x="287263" y="764446"/>
                </a:lnTo>
                <a:lnTo>
                  <a:pt x="242827" y="747382"/>
                </a:lnTo>
                <a:lnTo>
                  <a:pt x="201080" y="726103"/>
                </a:lnTo>
                <a:lnTo>
                  <a:pt x="162346" y="700905"/>
                </a:lnTo>
                <a:lnTo>
                  <a:pt x="126952" y="672083"/>
                </a:lnTo>
                <a:lnTo>
                  <a:pt x="95222" y="639934"/>
                </a:lnTo>
                <a:lnTo>
                  <a:pt x="67481" y="604753"/>
                </a:lnTo>
                <a:lnTo>
                  <a:pt x="44055" y="566834"/>
                </a:lnTo>
                <a:lnTo>
                  <a:pt x="25268" y="526474"/>
                </a:lnTo>
                <a:lnTo>
                  <a:pt x="11447" y="483968"/>
                </a:lnTo>
                <a:lnTo>
                  <a:pt x="2916" y="439611"/>
                </a:lnTo>
                <a:lnTo>
                  <a:pt x="0" y="3937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4" name="object 4"/>
          <p:cNvSpPr txBox="1"/>
          <p:nvPr/>
        </p:nvSpPr>
        <p:spPr>
          <a:xfrm>
            <a:off x="4749514" y="3335777"/>
            <a:ext cx="638641" cy="252479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sz="1544" spc="-11" dirty="0">
                <a:latin typeface="Arial"/>
                <a:cs typeface="Arial"/>
              </a:rPr>
              <a:t>T</a:t>
            </a:r>
            <a:r>
              <a:rPr sz="1544" dirty="0">
                <a:latin typeface="Arial"/>
                <a:cs typeface="Arial"/>
              </a:rPr>
              <a:t>he</a:t>
            </a:r>
            <a:r>
              <a:rPr sz="1544" spc="-11" dirty="0">
                <a:latin typeface="Arial"/>
                <a:cs typeface="Arial"/>
              </a:rPr>
              <a:t>m</a:t>
            </a:r>
            <a:r>
              <a:rPr sz="1544" dirty="0">
                <a:latin typeface="Arial"/>
                <a:cs typeface="Arial"/>
              </a:rPr>
              <a:t>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061" y="670011"/>
            <a:ext cx="9186762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897141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647" y="346631"/>
            <a:ext cx="0" cy="23109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3" name="object 3"/>
          <p:cNvSpPr/>
          <p:nvPr/>
        </p:nvSpPr>
        <p:spPr>
          <a:xfrm>
            <a:off x="3361452" y="1796178"/>
            <a:ext cx="3573447" cy="3413786"/>
          </a:xfrm>
          <a:custGeom>
            <a:avLst/>
            <a:gdLst/>
            <a:ahLst/>
            <a:cxnLst/>
            <a:rect l="l" t="t" r="r" b="b"/>
            <a:pathLst>
              <a:path w="3240404" h="3095625">
                <a:moveTo>
                  <a:pt x="2333498" y="0"/>
                </a:moveTo>
                <a:lnTo>
                  <a:pt x="906652" y="0"/>
                </a:lnTo>
                <a:lnTo>
                  <a:pt x="0" y="906652"/>
                </a:lnTo>
                <a:lnTo>
                  <a:pt x="0" y="2188972"/>
                </a:lnTo>
                <a:lnTo>
                  <a:pt x="906652" y="3095625"/>
                </a:lnTo>
                <a:lnTo>
                  <a:pt x="2333498" y="3095625"/>
                </a:lnTo>
                <a:lnTo>
                  <a:pt x="3240151" y="2188972"/>
                </a:lnTo>
                <a:lnTo>
                  <a:pt x="3240151" y="906652"/>
                </a:lnTo>
                <a:lnTo>
                  <a:pt x="23334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4" name="object 4"/>
          <p:cNvSpPr/>
          <p:nvPr/>
        </p:nvSpPr>
        <p:spPr>
          <a:xfrm>
            <a:off x="3361452" y="1796178"/>
            <a:ext cx="3573447" cy="3413786"/>
          </a:xfrm>
          <a:custGeom>
            <a:avLst/>
            <a:gdLst/>
            <a:ahLst/>
            <a:cxnLst/>
            <a:rect l="l" t="t" r="r" b="b"/>
            <a:pathLst>
              <a:path w="3240404" h="3095625">
                <a:moveTo>
                  <a:pt x="0" y="906652"/>
                </a:moveTo>
                <a:lnTo>
                  <a:pt x="906652" y="0"/>
                </a:lnTo>
                <a:lnTo>
                  <a:pt x="2333498" y="0"/>
                </a:lnTo>
                <a:lnTo>
                  <a:pt x="3240151" y="906652"/>
                </a:lnTo>
                <a:lnTo>
                  <a:pt x="3240151" y="2188972"/>
                </a:lnTo>
                <a:lnTo>
                  <a:pt x="2333498" y="3095625"/>
                </a:lnTo>
                <a:lnTo>
                  <a:pt x="906652" y="3095625"/>
                </a:lnTo>
                <a:lnTo>
                  <a:pt x="0" y="2188972"/>
                </a:lnTo>
                <a:lnTo>
                  <a:pt x="0" y="90665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5" name="object 5"/>
          <p:cNvSpPr txBox="1"/>
          <p:nvPr/>
        </p:nvSpPr>
        <p:spPr>
          <a:xfrm>
            <a:off x="4362268" y="2302608"/>
            <a:ext cx="1609907" cy="319610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1985" b="1" spc="-6" dirty="0">
                <a:latin typeface="Arial"/>
                <a:cs typeface="Arial"/>
              </a:rPr>
              <a:t>Lernbereiche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8162" y="2272357"/>
            <a:ext cx="2461428" cy="2461428"/>
          </a:xfrm>
          <a:custGeom>
            <a:avLst/>
            <a:gdLst/>
            <a:ahLst/>
            <a:cxnLst/>
            <a:rect l="l" t="t" r="r" b="b"/>
            <a:pathLst>
              <a:path w="2232025" h="2232025">
                <a:moveTo>
                  <a:pt x="0" y="0"/>
                </a:moveTo>
                <a:lnTo>
                  <a:pt x="2232025" y="2232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7" name="object 7"/>
          <p:cNvSpPr/>
          <p:nvPr/>
        </p:nvSpPr>
        <p:spPr>
          <a:xfrm>
            <a:off x="3837631" y="2272357"/>
            <a:ext cx="2541958" cy="2382998"/>
          </a:xfrm>
          <a:custGeom>
            <a:avLst/>
            <a:gdLst/>
            <a:ahLst/>
            <a:cxnLst/>
            <a:rect l="l" t="t" r="r" b="b"/>
            <a:pathLst>
              <a:path w="2305050" h="2160904">
                <a:moveTo>
                  <a:pt x="0" y="2160651"/>
                </a:moveTo>
                <a:lnTo>
                  <a:pt x="23050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8" name="object 8"/>
          <p:cNvSpPr/>
          <p:nvPr/>
        </p:nvSpPr>
        <p:spPr>
          <a:xfrm>
            <a:off x="5108610" y="1796178"/>
            <a:ext cx="0" cy="3413786"/>
          </a:xfrm>
          <a:custGeom>
            <a:avLst/>
            <a:gdLst/>
            <a:ahLst/>
            <a:cxnLst/>
            <a:rect l="l" t="t" r="r" b="b"/>
            <a:pathLst>
              <a:path h="3095625">
                <a:moveTo>
                  <a:pt x="0" y="0"/>
                </a:moveTo>
                <a:lnTo>
                  <a:pt x="0" y="30956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9" name="object 9"/>
          <p:cNvSpPr/>
          <p:nvPr/>
        </p:nvSpPr>
        <p:spPr>
          <a:xfrm>
            <a:off x="3361452" y="3543335"/>
            <a:ext cx="3573447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4015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0" name="object 10"/>
          <p:cNvSpPr/>
          <p:nvPr/>
        </p:nvSpPr>
        <p:spPr>
          <a:xfrm>
            <a:off x="4632431" y="3067156"/>
            <a:ext cx="955860" cy="868327"/>
          </a:xfrm>
          <a:custGeom>
            <a:avLst/>
            <a:gdLst/>
            <a:ahLst/>
            <a:cxnLst/>
            <a:rect l="l" t="t" r="r" b="b"/>
            <a:pathLst>
              <a:path w="866775" h="787400">
                <a:moveTo>
                  <a:pt x="433450" y="0"/>
                </a:moveTo>
                <a:lnTo>
                  <a:pt x="382900" y="2648"/>
                </a:lnTo>
                <a:lnTo>
                  <a:pt x="334062" y="10398"/>
                </a:lnTo>
                <a:lnTo>
                  <a:pt x="287263" y="22953"/>
                </a:lnTo>
                <a:lnTo>
                  <a:pt x="242827" y="40017"/>
                </a:lnTo>
                <a:lnTo>
                  <a:pt x="201080" y="61296"/>
                </a:lnTo>
                <a:lnTo>
                  <a:pt x="162346" y="86494"/>
                </a:lnTo>
                <a:lnTo>
                  <a:pt x="126952" y="115316"/>
                </a:lnTo>
                <a:lnTo>
                  <a:pt x="95222" y="147465"/>
                </a:lnTo>
                <a:lnTo>
                  <a:pt x="67481" y="182646"/>
                </a:lnTo>
                <a:lnTo>
                  <a:pt x="44055" y="220565"/>
                </a:lnTo>
                <a:lnTo>
                  <a:pt x="25268" y="260925"/>
                </a:lnTo>
                <a:lnTo>
                  <a:pt x="11447" y="303431"/>
                </a:lnTo>
                <a:lnTo>
                  <a:pt x="2916" y="347788"/>
                </a:lnTo>
                <a:lnTo>
                  <a:pt x="0" y="393700"/>
                </a:lnTo>
                <a:lnTo>
                  <a:pt x="2916" y="439611"/>
                </a:lnTo>
                <a:lnTo>
                  <a:pt x="11447" y="483968"/>
                </a:lnTo>
                <a:lnTo>
                  <a:pt x="25268" y="526474"/>
                </a:lnTo>
                <a:lnTo>
                  <a:pt x="44055" y="566834"/>
                </a:lnTo>
                <a:lnTo>
                  <a:pt x="67481" y="604753"/>
                </a:lnTo>
                <a:lnTo>
                  <a:pt x="95222" y="639934"/>
                </a:lnTo>
                <a:lnTo>
                  <a:pt x="126952" y="672083"/>
                </a:lnTo>
                <a:lnTo>
                  <a:pt x="162346" y="700905"/>
                </a:lnTo>
                <a:lnTo>
                  <a:pt x="201080" y="726103"/>
                </a:lnTo>
                <a:lnTo>
                  <a:pt x="242827" y="747382"/>
                </a:lnTo>
                <a:lnTo>
                  <a:pt x="287263" y="764446"/>
                </a:lnTo>
                <a:lnTo>
                  <a:pt x="334062" y="777001"/>
                </a:lnTo>
                <a:lnTo>
                  <a:pt x="382900" y="784751"/>
                </a:lnTo>
                <a:lnTo>
                  <a:pt x="433450" y="787400"/>
                </a:lnTo>
                <a:lnTo>
                  <a:pt x="483976" y="784751"/>
                </a:lnTo>
                <a:lnTo>
                  <a:pt x="532792" y="777001"/>
                </a:lnTo>
                <a:lnTo>
                  <a:pt x="579573" y="764446"/>
                </a:lnTo>
                <a:lnTo>
                  <a:pt x="623993" y="747382"/>
                </a:lnTo>
                <a:lnTo>
                  <a:pt x="665728" y="726103"/>
                </a:lnTo>
                <a:lnTo>
                  <a:pt x="704451" y="700905"/>
                </a:lnTo>
                <a:lnTo>
                  <a:pt x="739838" y="672083"/>
                </a:lnTo>
                <a:lnTo>
                  <a:pt x="771562" y="639934"/>
                </a:lnTo>
                <a:lnTo>
                  <a:pt x="799299" y="604753"/>
                </a:lnTo>
                <a:lnTo>
                  <a:pt x="822722" y="566834"/>
                </a:lnTo>
                <a:lnTo>
                  <a:pt x="841507" y="526474"/>
                </a:lnTo>
                <a:lnTo>
                  <a:pt x="855327" y="483968"/>
                </a:lnTo>
                <a:lnTo>
                  <a:pt x="863858" y="439611"/>
                </a:lnTo>
                <a:lnTo>
                  <a:pt x="866775" y="393700"/>
                </a:lnTo>
                <a:lnTo>
                  <a:pt x="863858" y="347788"/>
                </a:lnTo>
                <a:lnTo>
                  <a:pt x="855327" y="303431"/>
                </a:lnTo>
                <a:lnTo>
                  <a:pt x="841507" y="260925"/>
                </a:lnTo>
                <a:lnTo>
                  <a:pt x="822722" y="220565"/>
                </a:lnTo>
                <a:lnTo>
                  <a:pt x="799299" y="182646"/>
                </a:lnTo>
                <a:lnTo>
                  <a:pt x="771562" y="147465"/>
                </a:lnTo>
                <a:lnTo>
                  <a:pt x="739838" y="115316"/>
                </a:lnTo>
                <a:lnTo>
                  <a:pt x="704451" y="86494"/>
                </a:lnTo>
                <a:lnTo>
                  <a:pt x="665728" y="61296"/>
                </a:lnTo>
                <a:lnTo>
                  <a:pt x="623993" y="40017"/>
                </a:lnTo>
                <a:lnTo>
                  <a:pt x="579573" y="22953"/>
                </a:lnTo>
                <a:lnTo>
                  <a:pt x="532792" y="10398"/>
                </a:lnTo>
                <a:lnTo>
                  <a:pt x="483976" y="2648"/>
                </a:lnTo>
                <a:lnTo>
                  <a:pt x="43345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1" name="object 11"/>
          <p:cNvSpPr/>
          <p:nvPr/>
        </p:nvSpPr>
        <p:spPr>
          <a:xfrm>
            <a:off x="4632431" y="3067156"/>
            <a:ext cx="955860" cy="868327"/>
          </a:xfrm>
          <a:custGeom>
            <a:avLst/>
            <a:gdLst/>
            <a:ahLst/>
            <a:cxnLst/>
            <a:rect l="l" t="t" r="r" b="b"/>
            <a:pathLst>
              <a:path w="866775" h="787400">
                <a:moveTo>
                  <a:pt x="0" y="393700"/>
                </a:moveTo>
                <a:lnTo>
                  <a:pt x="2916" y="347788"/>
                </a:lnTo>
                <a:lnTo>
                  <a:pt x="11447" y="303431"/>
                </a:lnTo>
                <a:lnTo>
                  <a:pt x="25268" y="260925"/>
                </a:lnTo>
                <a:lnTo>
                  <a:pt x="44055" y="220565"/>
                </a:lnTo>
                <a:lnTo>
                  <a:pt x="67481" y="182646"/>
                </a:lnTo>
                <a:lnTo>
                  <a:pt x="95222" y="147465"/>
                </a:lnTo>
                <a:lnTo>
                  <a:pt x="126952" y="115316"/>
                </a:lnTo>
                <a:lnTo>
                  <a:pt x="162346" y="86494"/>
                </a:lnTo>
                <a:lnTo>
                  <a:pt x="201080" y="61296"/>
                </a:lnTo>
                <a:lnTo>
                  <a:pt x="242827" y="40017"/>
                </a:lnTo>
                <a:lnTo>
                  <a:pt x="287263" y="22953"/>
                </a:lnTo>
                <a:lnTo>
                  <a:pt x="334062" y="10398"/>
                </a:lnTo>
                <a:lnTo>
                  <a:pt x="382900" y="2648"/>
                </a:lnTo>
                <a:lnTo>
                  <a:pt x="433450" y="0"/>
                </a:lnTo>
                <a:lnTo>
                  <a:pt x="483976" y="2648"/>
                </a:lnTo>
                <a:lnTo>
                  <a:pt x="532792" y="10398"/>
                </a:lnTo>
                <a:lnTo>
                  <a:pt x="579573" y="22953"/>
                </a:lnTo>
                <a:lnTo>
                  <a:pt x="623993" y="40017"/>
                </a:lnTo>
                <a:lnTo>
                  <a:pt x="665728" y="61296"/>
                </a:lnTo>
                <a:lnTo>
                  <a:pt x="704451" y="86494"/>
                </a:lnTo>
                <a:lnTo>
                  <a:pt x="739838" y="115316"/>
                </a:lnTo>
                <a:lnTo>
                  <a:pt x="771562" y="147465"/>
                </a:lnTo>
                <a:lnTo>
                  <a:pt x="799299" y="182646"/>
                </a:lnTo>
                <a:lnTo>
                  <a:pt x="822722" y="220565"/>
                </a:lnTo>
                <a:lnTo>
                  <a:pt x="841507" y="260925"/>
                </a:lnTo>
                <a:lnTo>
                  <a:pt x="855327" y="303431"/>
                </a:lnTo>
                <a:lnTo>
                  <a:pt x="863858" y="347788"/>
                </a:lnTo>
                <a:lnTo>
                  <a:pt x="866775" y="393700"/>
                </a:lnTo>
                <a:lnTo>
                  <a:pt x="863858" y="439611"/>
                </a:lnTo>
                <a:lnTo>
                  <a:pt x="855327" y="483968"/>
                </a:lnTo>
                <a:lnTo>
                  <a:pt x="841507" y="526474"/>
                </a:lnTo>
                <a:lnTo>
                  <a:pt x="822722" y="566834"/>
                </a:lnTo>
                <a:lnTo>
                  <a:pt x="799299" y="604753"/>
                </a:lnTo>
                <a:lnTo>
                  <a:pt x="771562" y="639934"/>
                </a:lnTo>
                <a:lnTo>
                  <a:pt x="739838" y="672083"/>
                </a:lnTo>
                <a:lnTo>
                  <a:pt x="704451" y="700905"/>
                </a:lnTo>
                <a:lnTo>
                  <a:pt x="665728" y="726103"/>
                </a:lnTo>
                <a:lnTo>
                  <a:pt x="623993" y="747382"/>
                </a:lnTo>
                <a:lnTo>
                  <a:pt x="579573" y="764446"/>
                </a:lnTo>
                <a:lnTo>
                  <a:pt x="532792" y="777001"/>
                </a:lnTo>
                <a:lnTo>
                  <a:pt x="483976" y="784751"/>
                </a:lnTo>
                <a:lnTo>
                  <a:pt x="433450" y="787400"/>
                </a:lnTo>
                <a:lnTo>
                  <a:pt x="382900" y="784751"/>
                </a:lnTo>
                <a:lnTo>
                  <a:pt x="334062" y="777001"/>
                </a:lnTo>
                <a:lnTo>
                  <a:pt x="287263" y="764446"/>
                </a:lnTo>
                <a:lnTo>
                  <a:pt x="242827" y="747382"/>
                </a:lnTo>
                <a:lnTo>
                  <a:pt x="201080" y="726103"/>
                </a:lnTo>
                <a:lnTo>
                  <a:pt x="162346" y="700905"/>
                </a:lnTo>
                <a:lnTo>
                  <a:pt x="126952" y="672083"/>
                </a:lnTo>
                <a:lnTo>
                  <a:pt x="95222" y="639934"/>
                </a:lnTo>
                <a:lnTo>
                  <a:pt x="67481" y="604753"/>
                </a:lnTo>
                <a:lnTo>
                  <a:pt x="44055" y="566834"/>
                </a:lnTo>
                <a:lnTo>
                  <a:pt x="25268" y="526474"/>
                </a:lnTo>
                <a:lnTo>
                  <a:pt x="11447" y="483968"/>
                </a:lnTo>
                <a:lnTo>
                  <a:pt x="2916" y="439611"/>
                </a:lnTo>
                <a:lnTo>
                  <a:pt x="0" y="3937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2" name="object 12"/>
          <p:cNvSpPr txBox="1"/>
          <p:nvPr/>
        </p:nvSpPr>
        <p:spPr>
          <a:xfrm>
            <a:off x="4749514" y="3335777"/>
            <a:ext cx="638641" cy="252479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sz="1544" spc="-11" dirty="0">
                <a:latin typeface="Arial"/>
                <a:cs typeface="Arial"/>
              </a:rPr>
              <a:t>T</a:t>
            </a:r>
            <a:r>
              <a:rPr sz="1544" dirty="0">
                <a:latin typeface="Arial"/>
                <a:cs typeface="Arial"/>
              </a:rPr>
              <a:t>he</a:t>
            </a:r>
            <a:r>
              <a:rPr sz="1544" spc="-11" dirty="0">
                <a:latin typeface="Arial"/>
                <a:cs typeface="Arial"/>
              </a:rPr>
              <a:t>m</a:t>
            </a:r>
            <a:r>
              <a:rPr sz="1544" dirty="0">
                <a:latin typeface="Arial"/>
                <a:cs typeface="Arial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8265" y="7226835"/>
            <a:ext cx="4824818" cy="251771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1544" dirty="0">
                <a:latin typeface="Arial"/>
                <a:cs typeface="Arial"/>
              </a:rPr>
              <a:t>Abb. 2: </a:t>
            </a:r>
            <a:r>
              <a:rPr sz="1544" spc="-6" dirty="0">
                <a:latin typeface="Arial"/>
                <a:cs typeface="Arial"/>
              </a:rPr>
              <a:t>Inklusive Lernwege </a:t>
            </a:r>
            <a:r>
              <a:rPr sz="1544" dirty="0">
                <a:latin typeface="Arial"/>
                <a:cs typeface="Arial"/>
              </a:rPr>
              <a:t>im gemeinsamen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Unterricht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64061" y="508951"/>
            <a:ext cx="9186762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296810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1905" y="1073995"/>
            <a:ext cx="6587803" cy="647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3" name="object 3"/>
          <p:cNvSpPr/>
          <p:nvPr/>
        </p:nvSpPr>
        <p:spPr>
          <a:xfrm>
            <a:off x="3361452" y="2528793"/>
            <a:ext cx="3573447" cy="3413786"/>
          </a:xfrm>
          <a:custGeom>
            <a:avLst/>
            <a:gdLst/>
            <a:ahLst/>
            <a:cxnLst/>
            <a:rect l="l" t="t" r="r" b="b"/>
            <a:pathLst>
              <a:path w="3240404" h="3095625">
                <a:moveTo>
                  <a:pt x="2333498" y="0"/>
                </a:moveTo>
                <a:lnTo>
                  <a:pt x="906652" y="0"/>
                </a:lnTo>
                <a:lnTo>
                  <a:pt x="0" y="906652"/>
                </a:lnTo>
                <a:lnTo>
                  <a:pt x="0" y="2188972"/>
                </a:lnTo>
                <a:lnTo>
                  <a:pt x="906652" y="3095625"/>
                </a:lnTo>
                <a:lnTo>
                  <a:pt x="2333498" y="3095625"/>
                </a:lnTo>
                <a:lnTo>
                  <a:pt x="3240151" y="2188972"/>
                </a:lnTo>
                <a:lnTo>
                  <a:pt x="3240151" y="906652"/>
                </a:lnTo>
                <a:lnTo>
                  <a:pt x="23334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4" name="object 4"/>
          <p:cNvSpPr/>
          <p:nvPr/>
        </p:nvSpPr>
        <p:spPr>
          <a:xfrm>
            <a:off x="3361452" y="2528793"/>
            <a:ext cx="3573447" cy="3413786"/>
          </a:xfrm>
          <a:custGeom>
            <a:avLst/>
            <a:gdLst/>
            <a:ahLst/>
            <a:cxnLst/>
            <a:rect l="l" t="t" r="r" b="b"/>
            <a:pathLst>
              <a:path w="3240404" h="3095625">
                <a:moveTo>
                  <a:pt x="0" y="906652"/>
                </a:moveTo>
                <a:lnTo>
                  <a:pt x="906652" y="0"/>
                </a:lnTo>
                <a:lnTo>
                  <a:pt x="2333498" y="0"/>
                </a:lnTo>
                <a:lnTo>
                  <a:pt x="3240151" y="906652"/>
                </a:lnTo>
                <a:lnTo>
                  <a:pt x="3240151" y="2188972"/>
                </a:lnTo>
                <a:lnTo>
                  <a:pt x="2333498" y="3095625"/>
                </a:lnTo>
                <a:lnTo>
                  <a:pt x="906652" y="3095625"/>
                </a:lnTo>
                <a:lnTo>
                  <a:pt x="0" y="2188972"/>
                </a:lnTo>
                <a:lnTo>
                  <a:pt x="0" y="90665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5" name="object 5"/>
          <p:cNvSpPr txBox="1"/>
          <p:nvPr/>
        </p:nvSpPr>
        <p:spPr>
          <a:xfrm>
            <a:off x="4413669" y="3035364"/>
            <a:ext cx="1469854" cy="319610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1985" b="1" spc="-6" dirty="0">
                <a:latin typeface="Arial"/>
                <a:cs typeface="Arial"/>
              </a:rPr>
              <a:t>Lernbereich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102" y="1674471"/>
            <a:ext cx="2064378" cy="655484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117" rIns="0" bIns="0" rtlCol="0">
            <a:spAutoFit/>
          </a:bodyPr>
          <a:lstStyle/>
          <a:p>
            <a:pPr marL="100840" marR="241596">
              <a:spcBef>
                <a:spcPts val="347"/>
              </a:spcBef>
            </a:pPr>
            <a:r>
              <a:rPr sz="1985" b="1" dirty="0">
                <a:latin typeface="Arial"/>
                <a:cs typeface="Arial"/>
              </a:rPr>
              <a:t>En</a:t>
            </a:r>
            <a:r>
              <a:rPr sz="1985" b="1" spc="-11" dirty="0">
                <a:latin typeface="Arial"/>
                <a:cs typeface="Arial"/>
              </a:rPr>
              <a:t>t</a:t>
            </a:r>
            <a:r>
              <a:rPr sz="1985" b="1" spc="39" dirty="0">
                <a:latin typeface="Arial"/>
                <a:cs typeface="Arial"/>
              </a:rPr>
              <a:t>w</a:t>
            </a:r>
            <a:r>
              <a:rPr sz="1985" b="1" spc="-6" dirty="0">
                <a:latin typeface="Arial"/>
                <a:cs typeface="Arial"/>
              </a:rPr>
              <a:t>ic</a:t>
            </a:r>
            <a:r>
              <a:rPr sz="1985" b="1" spc="-17" dirty="0">
                <a:latin typeface="Arial"/>
                <a:cs typeface="Arial"/>
              </a:rPr>
              <a:t>k</a:t>
            </a:r>
            <a:r>
              <a:rPr sz="1985" b="1" dirty="0">
                <a:latin typeface="Arial"/>
                <a:cs typeface="Arial"/>
              </a:rPr>
              <a:t>l</a:t>
            </a:r>
            <a:r>
              <a:rPr sz="1985" b="1" spc="6" dirty="0">
                <a:latin typeface="Arial"/>
                <a:cs typeface="Arial"/>
              </a:rPr>
              <a:t>u</a:t>
            </a:r>
            <a:r>
              <a:rPr sz="1985" b="1" dirty="0">
                <a:latin typeface="Arial"/>
                <a:cs typeface="Arial"/>
              </a:rPr>
              <a:t>ng</a:t>
            </a:r>
            <a:r>
              <a:rPr sz="1985" b="1" spc="-6" dirty="0">
                <a:latin typeface="Arial"/>
                <a:cs typeface="Arial"/>
              </a:rPr>
              <a:t>s</a:t>
            </a:r>
            <a:r>
              <a:rPr sz="1985" b="1" dirty="0">
                <a:latin typeface="Arial"/>
                <a:cs typeface="Arial"/>
              </a:rPr>
              <a:t>-  </a:t>
            </a:r>
            <a:r>
              <a:rPr sz="1985" b="1" spc="-6" dirty="0">
                <a:latin typeface="Arial"/>
                <a:cs typeface="Arial"/>
              </a:rPr>
              <a:t>bereiche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7130" y="2033286"/>
            <a:ext cx="385145" cy="9103"/>
          </a:xfrm>
          <a:custGeom>
            <a:avLst/>
            <a:gdLst/>
            <a:ahLst/>
            <a:cxnLst/>
            <a:rect l="l" t="t" r="r" b="b"/>
            <a:pathLst>
              <a:path w="349250" h="8255">
                <a:moveTo>
                  <a:pt x="349250" y="80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8" name="object 8"/>
          <p:cNvSpPr/>
          <p:nvPr/>
        </p:nvSpPr>
        <p:spPr>
          <a:xfrm>
            <a:off x="3918162" y="3004972"/>
            <a:ext cx="2461428" cy="2461428"/>
          </a:xfrm>
          <a:custGeom>
            <a:avLst/>
            <a:gdLst/>
            <a:ahLst/>
            <a:cxnLst/>
            <a:rect l="l" t="t" r="r" b="b"/>
            <a:pathLst>
              <a:path w="2232025" h="2232025">
                <a:moveTo>
                  <a:pt x="0" y="0"/>
                </a:moveTo>
                <a:lnTo>
                  <a:pt x="2232025" y="2232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9" name="object 9"/>
          <p:cNvSpPr/>
          <p:nvPr/>
        </p:nvSpPr>
        <p:spPr>
          <a:xfrm>
            <a:off x="3837631" y="3004972"/>
            <a:ext cx="2541958" cy="2382998"/>
          </a:xfrm>
          <a:custGeom>
            <a:avLst/>
            <a:gdLst/>
            <a:ahLst/>
            <a:cxnLst/>
            <a:rect l="l" t="t" r="r" b="b"/>
            <a:pathLst>
              <a:path w="2305050" h="2160904">
                <a:moveTo>
                  <a:pt x="0" y="2160524"/>
                </a:moveTo>
                <a:lnTo>
                  <a:pt x="23050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0" name="object 10"/>
          <p:cNvSpPr/>
          <p:nvPr/>
        </p:nvSpPr>
        <p:spPr>
          <a:xfrm>
            <a:off x="5108610" y="2528793"/>
            <a:ext cx="0" cy="3413786"/>
          </a:xfrm>
          <a:custGeom>
            <a:avLst/>
            <a:gdLst/>
            <a:ahLst/>
            <a:cxnLst/>
            <a:rect l="l" t="t" r="r" b="b"/>
            <a:pathLst>
              <a:path h="3095625">
                <a:moveTo>
                  <a:pt x="0" y="0"/>
                </a:moveTo>
                <a:lnTo>
                  <a:pt x="0" y="30956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1" name="object 11"/>
          <p:cNvSpPr/>
          <p:nvPr/>
        </p:nvSpPr>
        <p:spPr>
          <a:xfrm>
            <a:off x="3361452" y="4275950"/>
            <a:ext cx="3573447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4015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2" name="object 12"/>
          <p:cNvSpPr/>
          <p:nvPr/>
        </p:nvSpPr>
        <p:spPr>
          <a:xfrm>
            <a:off x="4632431" y="3799771"/>
            <a:ext cx="955860" cy="868327"/>
          </a:xfrm>
          <a:custGeom>
            <a:avLst/>
            <a:gdLst/>
            <a:ahLst/>
            <a:cxnLst/>
            <a:rect l="l" t="t" r="r" b="b"/>
            <a:pathLst>
              <a:path w="866775" h="787400">
                <a:moveTo>
                  <a:pt x="433450" y="0"/>
                </a:moveTo>
                <a:lnTo>
                  <a:pt x="382900" y="2648"/>
                </a:lnTo>
                <a:lnTo>
                  <a:pt x="334062" y="10398"/>
                </a:lnTo>
                <a:lnTo>
                  <a:pt x="287263" y="22953"/>
                </a:lnTo>
                <a:lnTo>
                  <a:pt x="242827" y="40017"/>
                </a:lnTo>
                <a:lnTo>
                  <a:pt x="201080" y="61296"/>
                </a:lnTo>
                <a:lnTo>
                  <a:pt x="162346" y="86494"/>
                </a:lnTo>
                <a:lnTo>
                  <a:pt x="126952" y="115315"/>
                </a:lnTo>
                <a:lnTo>
                  <a:pt x="95222" y="147465"/>
                </a:lnTo>
                <a:lnTo>
                  <a:pt x="67481" y="182646"/>
                </a:lnTo>
                <a:lnTo>
                  <a:pt x="44055" y="220565"/>
                </a:lnTo>
                <a:lnTo>
                  <a:pt x="25268" y="260925"/>
                </a:lnTo>
                <a:lnTo>
                  <a:pt x="11447" y="303431"/>
                </a:lnTo>
                <a:lnTo>
                  <a:pt x="2916" y="347788"/>
                </a:lnTo>
                <a:lnTo>
                  <a:pt x="0" y="393700"/>
                </a:lnTo>
                <a:lnTo>
                  <a:pt x="2916" y="439611"/>
                </a:lnTo>
                <a:lnTo>
                  <a:pt x="11447" y="483968"/>
                </a:lnTo>
                <a:lnTo>
                  <a:pt x="25268" y="526474"/>
                </a:lnTo>
                <a:lnTo>
                  <a:pt x="44055" y="566834"/>
                </a:lnTo>
                <a:lnTo>
                  <a:pt x="67481" y="604753"/>
                </a:lnTo>
                <a:lnTo>
                  <a:pt x="95222" y="639934"/>
                </a:lnTo>
                <a:lnTo>
                  <a:pt x="126952" y="672084"/>
                </a:lnTo>
                <a:lnTo>
                  <a:pt x="162346" y="700905"/>
                </a:lnTo>
                <a:lnTo>
                  <a:pt x="201080" y="726103"/>
                </a:lnTo>
                <a:lnTo>
                  <a:pt x="242827" y="747382"/>
                </a:lnTo>
                <a:lnTo>
                  <a:pt x="287263" y="764446"/>
                </a:lnTo>
                <a:lnTo>
                  <a:pt x="334062" y="777001"/>
                </a:lnTo>
                <a:lnTo>
                  <a:pt x="382900" y="784751"/>
                </a:lnTo>
                <a:lnTo>
                  <a:pt x="433450" y="787400"/>
                </a:lnTo>
                <a:lnTo>
                  <a:pt x="483976" y="784751"/>
                </a:lnTo>
                <a:lnTo>
                  <a:pt x="532792" y="777001"/>
                </a:lnTo>
                <a:lnTo>
                  <a:pt x="579573" y="764446"/>
                </a:lnTo>
                <a:lnTo>
                  <a:pt x="623993" y="747382"/>
                </a:lnTo>
                <a:lnTo>
                  <a:pt x="665728" y="726103"/>
                </a:lnTo>
                <a:lnTo>
                  <a:pt x="704451" y="700905"/>
                </a:lnTo>
                <a:lnTo>
                  <a:pt x="739838" y="672084"/>
                </a:lnTo>
                <a:lnTo>
                  <a:pt x="771562" y="639934"/>
                </a:lnTo>
                <a:lnTo>
                  <a:pt x="799299" y="604753"/>
                </a:lnTo>
                <a:lnTo>
                  <a:pt x="822722" y="566834"/>
                </a:lnTo>
                <a:lnTo>
                  <a:pt x="841507" y="526474"/>
                </a:lnTo>
                <a:lnTo>
                  <a:pt x="855327" y="483968"/>
                </a:lnTo>
                <a:lnTo>
                  <a:pt x="863858" y="439611"/>
                </a:lnTo>
                <a:lnTo>
                  <a:pt x="866775" y="393700"/>
                </a:lnTo>
                <a:lnTo>
                  <a:pt x="863858" y="347788"/>
                </a:lnTo>
                <a:lnTo>
                  <a:pt x="855327" y="303431"/>
                </a:lnTo>
                <a:lnTo>
                  <a:pt x="841507" y="260925"/>
                </a:lnTo>
                <a:lnTo>
                  <a:pt x="822722" y="220565"/>
                </a:lnTo>
                <a:lnTo>
                  <a:pt x="799299" y="182646"/>
                </a:lnTo>
                <a:lnTo>
                  <a:pt x="771562" y="147465"/>
                </a:lnTo>
                <a:lnTo>
                  <a:pt x="739838" y="115315"/>
                </a:lnTo>
                <a:lnTo>
                  <a:pt x="704451" y="86494"/>
                </a:lnTo>
                <a:lnTo>
                  <a:pt x="665728" y="61296"/>
                </a:lnTo>
                <a:lnTo>
                  <a:pt x="623993" y="40017"/>
                </a:lnTo>
                <a:lnTo>
                  <a:pt x="579573" y="22953"/>
                </a:lnTo>
                <a:lnTo>
                  <a:pt x="532792" y="10398"/>
                </a:lnTo>
                <a:lnTo>
                  <a:pt x="483976" y="2648"/>
                </a:lnTo>
                <a:lnTo>
                  <a:pt x="43345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3" name="object 13"/>
          <p:cNvSpPr/>
          <p:nvPr/>
        </p:nvSpPr>
        <p:spPr>
          <a:xfrm>
            <a:off x="4632431" y="3799771"/>
            <a:ext cx="955860" cy="868327"/>
          </a:xfrm>
          <a:custGeom>
            <a:avLst/>
            <a:gdLst/>
            <a:ahLst/>
            <a:cxnLst/>
            <a:rect l="l" t="t" r="r" b="b"/>
            <a:pathLst>
              <a:path w="866775" h="787400">
                <a:moveTo>
                  <a:pt x="0" y="393700"/>
                </a:moveTo>
                <a:lnTo>
                  <a:pt x="2916" y="347788"/>
                </a:lnTo>
                <a:lnTo>
                  <a:pt x="11447" y="303431"/>
                </a:lnTo>
                <a:lnTo>
                  <a:pt x="25268" y="260925"/>
                </a:lnTo>
                <a:lnTo>
                  <a:pt x="44055" y="220565"/>
                </a:lnTo>
                <a:lnTo>
                  <a:pt x="67481" y="182646"/>
                </a:lnTo>
                <a:lnTo>
                  <a:pt x="95222" y="147465"/>
                </a:lnTo>
                <a:lnTo>
                  <a:pt x="126952" y="115315"/>
                </a:lnTo>
                <a:lnTo>
                  <a:pt x="162346" y="86494"/>
                </a:lnTo>
                <a:lnTo>
                  <a:pt x="201080" y="61296"/>
                </a:lnTo>
                <a:lnTo>
                  <a:pt x="242827" y="40017"/>
                </a:lnTo>
                <a:lnTo>
                  <a:pt x="287263" y="22953"/>
                </a:lnTo>
                <a:lnTo>
                  <a:pt x="334062" y="10398"/>
                </a:lnTo>
                <a:lnTo>
                  <a:pt x="382900" y="2648"/>
                </a:lnTo>
                <a:lnTo>
                  <a:pt x="433450" y="0"/>
                </a:lnTo>
                <a:lnTo>
                  <a:pt x="483976" y="2648"/>
                </a:lnTo>
                <a:lnTo>
                  <a:pt x="532792" y="10398"/>
                </a:lnTo>
                <a:lnTo>
                  <a:pt x="579573" y="22953"/>
                </a:lnTo>
                <a:lnTo>
                  <a:pt x="623993" y="40017"/>
                </a:lnTo>
                <a:lnTo>
                  <a:pt x="665728" y="61296"/>
                </a:lnTo>
                <a:lnTo>
                  <a:pt x="704451" y="86494"/>
                </a:lnTo>
                <a:lnTo>
                  <a:pt x="739838" y="115315"/>
                </a:lnTo>
                <a:lnTo>
                  <a:pt x="771562" y="147465"/>
                </a:lnTo>
                <a:lnTo>
                  <a:pt x="799299" y="182646"/>
                </a:lnTo>
                <a:lnTo>
                  <a:pt x="822722" y="220565"/>
                </a:lnTo>
                <a:lnTo>
                  <a:pt x="841507" y="260925"/>
                </a:lnTo>
                <a:lnTo>
                  <a:pt x="855327" y="303431"/>
                </a:lnTo>
                <a:lnTo>
                  <a:pt x="863858" y="347788"/>
                </a:lnTo>
                <a:lnTo>
                  <a:pt x="866775" y="393700"/>
                </a:lnTo>
                <a:lnTo>
                  <a:pt x="863858" y="439611"/>
                </a:lnTo>
                <a:lnTo>
                  <a:pt x="855327" y="483968"/>
                </a:lnTo>
                <a:lnTo>
                  <a:pt x="841507" y="526474"/>
                </a:lnTo>
                <a:lnTo>
                  <a:pt x="822722" y="566834"/>
                </a:lnTo>
                <a:lnTo>
                  <a:pt x="799299" y="604753"/>
                </a:lnTo>
                <a:lnTo>
                  <a:pt x="771562" y="639934"/>
                </a:lnTo>
                <a:lnTo>
                  <a:pt x="739838" y="672084"/>
                </a:lnTo>
                <a:lnTo>
                  <a:pt x="704451" y="700905"/>
                </a:lnTo>
                <a:lnTo>
                  <a:pt x="665728" y="726103"/>
                </a:lnTo>
                <a:lnTo>
                  <a:pt x="623993" y="747382"/>
                </a:lnTo>
                <a:lnTo>
                  <a:pt x="579573" y="764446"/>
                </a:lnTo>
                <a:lnTo>
                  <a:pt x="532792" y="777001"/>
                </a:lnTo>
                <a:lnTo>
                  <a:pt x="483976" y="784751"/>
                </a:lnTo>
                <a:lnTo>
                  <a:pt x="433450" y="787400"/>
                </a:lnTo>
                <a:lnTo>
                  <a:pt x="382900" y="784751"/>
                </a:lnTo>
                <a:lnTo>
                  <a:pt x="334062" y="777001"/>
                </a:lnTo>
                <a:lnTo>
                  <a:pt x="287263" y="764446"/>
                </a:lnTo>
                <a:lnTo>
                  <a:pt x="242827" y="747382"/>
                </a:lnTo>
                <a:lnTo>
                  <a:pt x="201080" y="726103"/>
                </a:lnTo>
                <a:lnTo>
                  <a:pt x="162346" y="700905"/>
                </a:lnTo>
                <a:lnTo>
                  <a:pt x="126952" y="672084"/>
                </a:lnTo>
                <a:lnTo>
                  <a:pt x="95222" y="639934"/>
                </a:lnTo>
                <a:lnTo>
                  <a:pt x="67481" y="604753"/>
                </a:lnTo>
                <a:lnTo>
                  <a:pt x="44055" y="566834"/>
                </a:lnTo>
                <a:lnTo>
                  <a:pt x="25268" y="526474"/>
                </a:lnTo>
                <a:lnTo>
                  <a:pt x="11447" y="483968"/>
                </a:lnTo>
                <a:lnTo>
                  <a:pt x="2916" y="439611"/>
                </a:lnTo>
                <a:lnTo>
                  <a:pt x="0" y="3937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4" name="object 14"/>
          <p:cNvSpPr txBox="1"/>
          <p:nvPr/>
        </p:nvSpPr>
        <p:spPr>
          <a:xfrm>
            <a:off x="4749514" y="4068533"/>
            <a:ext cx="638641" cy="251771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1544" spc="-11" dirty="0">
                <a:latin typeface="Arial"/>
                <a:cs typeface="Arial"/>
              </a:rPr>
              <a:t>T</a:t>
            </a:r>
            <a:r>
              <a:rPr sz="1544" dirty="0">
                <a:latin typeface="Arial"/>
                <a:cs typeface="Arial"/>
              </a:rPr>
              <a:t>he</a:t>
            </a:r>
            <a:r>
              <a:rPr sz="1544" spc="-11" dirty="0">
                <a:latin typeface="Arial"/>
                <a:cs typeface="Arial"/>
              </a:rPr>
              <a:t>m</a:t>
            </a:r>
            <a:r>
              <a:rPr sz="1544" dirty="0">
                <a:latin typeface="Arial"/>
                <a:cs typeface="Arial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72109" y="2082725"/>
            <a:ext cx="1259775" cy="930546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 marR="5602" indent="-1401" algn="ctr">
              <a:spcBef>
                <a:spcPts val="110"/>
              </a:spcBef>
            </a:pPr>
            <a:r>
              <a:rPr sz="1985" spc="-6" dirty="0">
                <a:latin typeface="Arial"/>
                <a:cs typeface="Arial"/>
              </a:rPr>
              <a:t>Senso-  </a:t>
            </a:r>
            <a:r>
              <a:rPr sz="1985" dirty="0">
                <a:latin typeface="Arial"/>
                <a:cs typeface="Arial"/>
              </a:rPr>
              <a:t>m</a:t>
            </a:r>
            <a:r>
              <a:rPr sz="1985" spc="-11" dirty="0">
                <a:latin typeface="Arial"/>
                <a:cs typeface="Arial"/>
              </a:rPr>
              <a:t>o</a:t>
            </a:r>
            <a:r>
              <a:rPr sz="1985" dirty="0">
                <a:latin typeface="Arial"/>
                <a:cs typeface="Arial"/>
              </a:rPr>
              <a:t>tor</a:t>
            </a:r>
            <a:r>
              <a:rPr sz="1985" spc="-11" dirty="0">
                <a:latin typeface="Arial"/>
                <a:cs typeface="Arial"/>
              </a:rPr>
              <a:t>i</a:t>
            </a:r>
            <a:r>
              <a:rPr sz="1985" dirty="0">
                <a:latin typeface="Arial"/>
                <a:cs typeface="Arial"/>
              </a:rPr>
              <a:t>sc</a:t>
            </a:r>
            <a:r>
              <a:rPr sz="1985" spc="-11" dirty="0">
                <a:latin typeface="Arial"/>
                <a:cs typeface="Arial"/>
              </a:rPr>
              <a:t>h</a:t>
            </a:r>
            <a:r>
              <a:rPr sz="1985" dirty="0">
                <a:latin typeface="Arial"/>
                <a:cs typeface="Arial"/>
              </a:rPr>
              <a:t>e  </a:t>
            </a:r>
            <a:r>
              <a:rPr sz="1985" spc="-6" dirty="0">
                <a:latin typeface="Arial"/>
                <a:cs typeface="Arial"/>
              </a:rPr>
              <a:t>Aspekte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6763" y="2161715"/>
            <a:ext cx="1440443" cy="625078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40616" marR="5602" indent="-27311">
              <a:spcBef>
                <a:spcPts val="110"/>
              </a:spcBef>
            </a:pPr>
            <a:r>
              <a:rPr sz="1985" spc="-6" dirty="0">
                <a:latin typeface="Arial"/>
                <a:cs typeface="Arial"/>
              </a:rPr>
              <a:t>K</a:t>
            </a:r>
            <a:r>
              <a:rPr sz="1985" spc="-17" dirty="0">
                <a:latin typeface="Arial"/>
                <a:cs typeface="Arial"/>
              </a:rPr>
              <a:t>o</a:t>
            </a:r>
            <a:r>
              <a:rPr sz="1985" spc="-6" dirty="0">
                <a:latin typeface="Arial"/>
                <a:cs typeface="Arial"/>
              </a:rPr>
              <a:t>mmu</a:t>
            </a:r>
            <a:r>
              <a:rPr sz="1985" spc="-17" dirty="0">
                <a:latin typeface="Arial"/>
                <a:cs typeface="Arial"/>
              </a:rPr>
              <a:t>n</a:t>
            </a:r>
            <a:r>
              <a:rPr sz="1985" spc="-6" dirty="0">
                <a:latin typeface="Arial"/>
                <a:cs typeface="Arial"/>
              </a:rPr>
              <a:t>ik</a:t>
            </a:r>
            <a:r>
              <a:rPr sz="1985" spc="-17" dirty="0">
                <a:latin typeface="Arial"/>
                <a:cs typeface="Arial"/>
              </a:rPr>
              <a:t>a</a:t>
            </a:r>
            <a:r>
              <a:rPr sz="1985" dirty="0">
                <a:latin typeface="Arial"/>
                <a:cs typeface="Arial"/>
              </a:rPr>
              <a:t>-  tive</a:t>
            </a:r>
            <a:r>
              <a:rPr sz="1985" spc="-165" dirty="0">
                <a:latin typeface="Arial"/>
                <a:cs typeface="Arial"/>
              </a:rPr>
              <a:t> </a:t>
            </a:r>
            <a:r>
              <a:rPr sz="1985" spc="-6" dirty="0">
                <a:latin typeface="Arial"/>
                <a:cs typeface="Arial"/>
              </a:rPr>
              <a:t>Aspekte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8341" y="4544853"/>
            <a:ext cx="1287085" cy="625078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86974" marR="5602" indent="-173669">
              <a:spcBef>
                <a:spcPts val="110"/>
              </a:spcBef>
            </a:pPr>
            <a:r>
              <a:rPr sz="1985" spc="-6" dirty="0">
                <a:latin typeface="Arial"/>
                <a:cs typeface="Arial"/>
              </a:rPr>
              <a:t>Emoti</a:t>
            </a:r>
            <a:r>
              <a:rPr sz="1985" spc="-17" dirty="0">
                <a:latin typeface="Arial"/>
                <a:cs typeface="Arial"/>
              </a:rPr>
              <a:t>o</a:t>
            </a:r>
            <a:r>
              <a:rPr sz="1985" spc="-6" dirty="0">
                <a:latin typeface="Arial"/>
                <a:cs typeface="Arial"/>
              </a:rPr>
              <a:t>n</a:t>
            </a:r>
            <a:r>
              <a:rPr sz="1985" spc="-17" dirty="0">
                <a:latin typeface="Arial"/>
                <a:cs typeface="Arial"/>
              </a:rPr>
              <a:t>a</a:t>
            </a:r>
            <a:r>
              <a:rPr sz="1985" spc="-6" dirty="0">
                <a:latin typeface="Arial"/>
                <a:cs typeface="Arial"/>
              </a:rPr>
              <a:t>le  Aspekte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9597" y="6292403"/>
            <a:ext cx="938354" cy="625078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 marR="5602" indent="43417">
              <a:spcBef>
                <a:spcPts val="110"/>
              </a:spcBef>
            </a:pPr>
            <a:r>
              <a:rPr sz="1985" spc="-6" dirty="0">
                <a:latin typeface="Arial"/>
                <a:cs typeface="Arial"/>
              </a:rPr>
              <a:t>Soziale  As</a:t>
            </a:r>
            <a:r>
              <a:rPr sz="1985" spc="-17" dirty="0">
                <a:latin typeface="Arial"/>
                <a:cs typeface="Arial"/>
              </a:rPr>
              <a:t>p</a:t>
            </a:r>
            <a:r>
              <a:rPr sz="1985" spc="-6" dirty="0">
                <a:latin typeface="Arial"/>
                <a:cs typeface="Arial"/>
              </a:rPr>
              <a:t>ekte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5567" y="4544853"/>
            <a:ext cx="1063001" cy="625078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75630" marR="5602" indent="-62325">
              <a:spcBef>
                <a:spcPts val="110"/>
              </a:spcBef>
            </a:pPr>
            <a:r>
              <a:rPr sz="1985" spc="-6" dirty="0">
                <a:latin typeface="Arial"/>
                <a:cs typeface="Arial"/>
              </a:rPr>
              <a:t>K</a:t>
            </a:r>
            <a:r>
              <a:rPr sz="1985" spc="-17" dirty="0">
                <a:latin typeface="Arial"/>
                <a:cs typeface="Arial"/>
              </a:rPr>
              <a:t>o</a:t>
            </a:r>
            <a:r>
              <a:rPr sz="1985" spc="-6" dirty="0">
                <a:latin typeface="Arial"/>
                <a:cs typeface="Arial"/>
              </a:rPr>
              <a:t>g</a:t>
            </a:r>
            <a:r>
              <a:rPr sz="1985" spc="-17" dirty="0">
                <a:latin typeface="Arial"/>
                <a:cs typeface="Arial"/>
              </a:rPr>
              <a:t>n</a:t>
            </a:r>
            <a:r>
              <a:rPr sz="1985" spc="-6" dirty="0">
                <a:latin typeface="Arial"/>
                <a:cs typeface="Arial"/>
              </a:rPr>
              <a:t>itive  Aspekte</a:t>
            </a:r>
            <a:endParaRPr sz="198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27424" y="341307"/>
            <a:ext cx="9186762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1304779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2493" y="1869073"/>
            <a:ext cx="8606243" cy="822649"/>
          </a:xfrm>
          <a:custGeom>
            <a:avLst/>
            <a:gdLst/>
            <a:ahLst/>
            <a:cxnLst/>
            <a:rect l="l" t="t" r="r" b="b"/>
            <a:pathLst>
              <a:path w="7804150" h="1349375">
                <a:moveTo>
                  <a:pt x="0" y="1349375"/>
                </a:moveTo>
                <a:lnTo>
                  <a:pt x="7804150" y="1349375"/>
                </a:lnTo>
                <a:lnTo>
                  <a:pt x="7804150" y="0"/>
                </a:lnTo>
                <a:lnTo>
                  <a:pt x="0" y="0"/>
                </a:lnTo>
                <a:lnTo>
                  <a:pt x="0" y="134937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4" name="object 4"/>
          <p:cNvSpPr txBox="1"/>
          <p:nvPr/>
        </p:nvSpPr>
        <p:spPr>
          <a:xfrm>
            <a:off x="6442001" y="1951209"/>
            <a:ext cx="2910297" cy="693046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achwissenschaften</a:t>
            </a:r>
            <a:endParaRPr sz="2206" dirty="0">
              <a:latin typeface="Arial"/>
              <a:cs typeface="Arial"/>
            </a:endParaRPr>
          </a:p>
          <a:p>
            <a:pPr marL="14006">
              <a:spcBef>
                <a:spcPts val="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Lernbereiche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3149" y="1951209"/>
            <a:ext cx="3163092" cy="693046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2206" b="1" spc="-11" dirty="0">
                <a:solidFill>
                  <a:srgbClr val="333399"/>
                </a:solidFill>
                <a:latin typeface="Arial"/>
                <a:cs typeface="Arial"/>
              </a:rPr>
              <a:t>Erfahrungen/Vorwissen</a:t>
            </a:r>
            <a:r>
              <a:rPr lang="de-DE" sz="2206" b="1" spc="-6" dirty="0">
                <a:solidFill>
                  <a:srgbClr val="333399"/>
                </a:solidFill>
                <a:latin typeface="Arial"/>
                <a:cs typeface="Arial"/>
              </a:rPr>
              <a:t>Entwicklungsbereiche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1827" y="6055502"/>
            <a:ext cx="976868" cy="189071"/>
          </a:xfrm>
          <a:custGeom>
            <a:avLst/>
            <a:gdLst/>
            <a:ahLst/>
            <a:cxnLst/>
            <a:rect l="l" t="t" r="r" b="b"/>
            <a:pathLst>
              <a:path w="885825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885825" h="171450">
                <a:moveTo>
                  <a:pt x="714375" y="0"/>
                </a:moveTo>
                <a:lnTo>
                  <a:pt x="714375" y="171450"/>
                </a:lnTo>
                <a:lnTo>
                  <a:pt x="828675" y="114300"/>
                </a:lnTo>
                <a:lnTo>
                  <a:pt x="742950" y="114300"/>
                </a:lnTo>
                <a:lnTo>
                  <a:pt x="742950" y="57150"/>
                </a:lnTo>
                <a:lnTo>
                  <a:pt x="828675" y="57150"/>
                </a:lnTo>
                <a:lnTo>
                  <a:pt x="714375" y="0"/>
                </a:lnTo>
                <a:close/>
              </a:path>
              <a:path w="885825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885825" h="171450">
                <a:moveTo>
                  <a:pt x="714375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714375" y="114300"/>
                </a:lnTo>
                <a:lnTo>
                  <a:pt x="714375" y="57150"/>
                </a:lnTo>
                <a:close/>
              </a:path>
              <a:path w="885825" h="171450">
                <a:moveTo>
                  <a:pt x="828675" y="57150"/>
                </a:moveTo>
                <a:lnTo>
                  <a:pt x="742950" y="57150"/>
                </a:lnTo>
                <a:lnTo>
                  <a:pt x="742950" y="114300"/>
                </a:lnTo>
                <a:lnTo>
                  <a:pt x="828675" y="114300"/>
                </a:lnTo>
                <a:lnTo>
                  <a:pt x="885825" y="85725"/>
                </a:lnTo>
                <a:lnTo>
                  <a:pt x="828675" y="571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9" name="object 9"/>
          <p:cNvSpPr/>
          <p:nvPr/>
        </p:nvSpPr>
        <p:spPr>
          <a:xfrm>
            <a:off x="1450128" y="5956786"/>
            <a:ext cx="833314" cy="108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0" name="object 10"/>
          <p:cNvSpPr/>
          <p:nvPr/>
        </p:nvSpPr>
        <p:spPr>
          <a:xfrm>
            <a:off x="3070571" y="5927929"/>
            <a:ext cx="833314" cy="108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1" name="object 11"/>
          <p:cNvSpPr/>
          <p:nvPr/>
        </p:nvSpPr>
        <p:spPr>
          <a:xfrm>
            <a:off x="6025344" y="5927929"/>
            <a:ext cx="833314" cy="108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2" name="object 12"/>
          <p:cNvSpPr/>
          <p:nvPr/>
        </p:nvSpPr>
        <p:spPr>
          <a:xfrm>
            <a:off x="7860096" y="5909648"/>
            <a:ext cx="833314" cy="108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3" name="object 13"/>
          <p:cNvSpPr/>
          <p:nvPr/>
        </p:nvSpPr>
        <p:spPr>
          <a:xfrm flipV="1">
            <a:off x="5626628" y="5823492"/>
            <a:ext cx="3667224" cy="76320"/>
          </a:xfrm>
          <a:custGeom>
            <a:avLst/>
            <a:gdLst/>
            <a:ahLst/>
            <a:cxnLst/>
            <a:rect l="l" t="t" r="r" b="b"/>
            <a:pathLst>
              <a:path w="7150734">
                <a:moveTo>
                  <a:pt x="0" y="0"/>
                </a:moveTo>
                <a:lnTo>
                  <a:pt x="7150163" y="0"/>
                </a:lnTo>
              </a:path>
            </a:pathLst>
          </a:custGeom>
          <a:ln w="571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52108" y="1121763"/>
            <a:ext cx="9187462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</a:t>
            </a:r>
            <a:r>
              <a:rPr lang="de-DE" sz="3088" spc="-6" dirty="0"/>
              <a:t> HSU </a:t>
            </a:r>
            <a:endParaRPr sz="3088" dirty="0"/>
          </a:p>
        </p:txBody>
      </p:sp>
      <p:sp>
        <p:nvSpPr>
          <p:cNvPr id="15" name="object 6"/>
          <p:cNvSpPr txBox="1"/>
          <p:nvPr/>
        </p:nvSpPr>
        <p:spPr>
          <a:xfrm>
            <a:off x="6442001" y="2799945"/>
            <a:ext cx="4008805" cy="3005858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311624" marR="460783" indent="-297618">
              <a:spcBef>
                <a:spcPts val="110"/>
              </a:spcBef>
              <a:buFont typeface="Wingdings"/>
              <a:buChar char=""/>
              <a:tabLst>
                <a:tab pos="312324" algn="l"/>
              </a:tabLst>
            </a:pP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Sozi</a:t>
            </a:r>
            <a:r>
              <a:rPr sz="2206" spc="-17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206" spc="-55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issensch</a:t>
            </a:r>
            <a:r>
              <a:rPr sz="2206" spc="-17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206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206" spc="6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206" spc="-17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206" spc="11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he  Perspektive</a:t>
            </a:r>
            <a:endParaRPr sz="2206" dirty="0">
              <a:latin typeface="Arial"/>
              <a:cs typeface="Arial"/>
            </a:endParaRPr>
          </a:p>
          <a:p>
            <a:pPr marL="311624" marR="530811" indent="-297618">
              <a:spcBef>
                <a:spcPts val="1191"/>
              </a:spcBef>
              <a:buFont typeface="Wingdings"/>
              <a:buChar char=""/>
              <a:tabLst>
                <a:tab pos="312324" algn="l"/>
              </a:tabLst>
            </a:pP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Natur</a:t>
            </a:r>
            <a:r>
              <a:rPr sz="2206" spc="-50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iss</a:t>
            </a:r>
            <a:r>
              <a:rPr sz="2206" spc="-17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nsc</a:t>
            </a:r>
            <a:r>
              <a:rPr sz="2206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aftliche  Perspektive</a:t>
            </a:r>
            <a:endParaRPr sz="2206" dirty="0">
              <a:latin typeface="Arial"/>
              <a:cs typeface="Arial"/>
            </a:endParaRPr>
          </a:p>
          <a:p>
            <a:pPr marL="311624" indent="-297618">
              <a:spcBef>
                <a:spcPts val="1191"/>
              </a:spcBef>
              <a:buFont typeface="Wingdings"/>
              <a:buChar char=""/>
              <a:tabLst>
                <a:tab pos="312324" algn="l"/>
              </a:tabLst>
            </a:pP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Geschichtliche</a:t>
            </a:r>
            <a:r>
              <a:rPr sz="2206" spc="22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Perspektive</a:t>
            </a:r>
            <a:endParaRPr sz="2206" dirty="0">
              <a:latin typeface="Arial"/>
              <a:cs typeface="Arial"/>
            </a:endParaRPr>
          </a:p>
          <a:p>
            <a:pPr marL="311624" indent="-297618">
              <a:spcBef>
                <a:spcPts val="1197"/>
              </a:spcBef>
              <a:buFont typeface="Wingdings"/>
              <a:buChar char=""/>
              <a:tabLst>
                <a:tab pos="312324" algn="l"/>
              </a:tabLst>
            </a:pP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Geographische</a:t>
            </a:r>
            <a:r>
              <a:rPr sz="2206" spc="6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Perspektive</a:t>
            </a:r>
            <a:endParaRPr sz="2206" dirty="0">
              <a:latin typeface="Arial"/>
              <a:cs typeface="Arial"/>
            </a:endParaRPr>
          </a:p>
          <a:p>
            <a:pPr marL="311624" indent="-297618">
              <a:spcBef>
                <a:spcPts val="1191"/>
              </a:spcBef>
              <a:buFont typeface="Wingdings"/>
              <a:buChar char=""/>
              <a:tabLst>
                <a:tab pos="312324" algn="l"/>
              </a:tabLst>
            </a:pPr>
            <a:r>
              <a:rPr sz="2206" spc="-28" dirty="0">
                <a:solidFill>
                  <a:srgbClr val="333399"/>
                </a:solidFill>
                <a:latin typeface="Arial"/>
                <a:cs typeface="Arial"/>
              </a:rPr>
              <a:t>Technische</a:t>
            </a:r>
            <a:r>
              <a:rPr sz="2206" spc="6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Perspektive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972574" y="3117474"/>
            <a:ext cx="4533888" cy="25132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467085" indent="-297618">
              <a:spcBef>
                <a:spcPts val="1191"/>
              </a:spcBef>
              <a:buFont typeface="Wingdings"/>
              <a:buChar char=""/>
              <a:tabLst>
                <a:tab pos="467786" algn="l"/>
              </a:tabLst>
            </a:pPr>
            <a:r>
              <a:rPr lang="de-DE" sz="2206" spc="-6" dirty="0">
                <a:solidFill>
                  <a:srgbClr val="333399"/>
                </a:solidFill>
                <a:latin typeface="Arial"/>
                <a:cs typeface="Arial"/>
              </a:rPr>
              <a:t>Soziokulturelles Kapital </a:t>
            </a:r>
          </a:p>
          <a:p>
            <a:pPr marL="169467">
              <a:spcBef>
                <a:spcPts val="1191"/>
              </a:spcBef>
              <a:tabLst>
                <a:tab pos="467786" algn="l"/>
              </a:tabLst>
            </a:pPr>
            <a:r>
              <a:rPr lang="de-DE" sz="2206" spc="-6" dirty="0">
                <a:solidFill>
                  <a:srgbClr val="333399"/>
                </a:solidFill>
                <a:latin typeface="Arial"/>
                <a:cs typeface="Arial"/>
              </a:rPr>
              <a:t>    (Familie, </a:t>
            </a:r>
            <a:r>
              <a:rPr sz="2206" dirty="0">
                <a:solidFill>
                  <a:srgbClr val="333399"/>
                </a:solidFill>
                <a:latin typeface="Arial"/>
                <a:cs typeface="Arial"/>
              </a:rPr>
              <a:t>Eltern</a:t>
            </a:r>
            <a:r>
              <a:rPr sz="2206" spc="-17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dirty="0">
                <a:solidFill>
                  <a:srgbClr val="333399"/>
                </a:solidFill>
                <a:latin typeface="Arial"/>
                <a:cs typeface="Arial"/>
              </a:rPr>
              <a:t>...</a:t>
            </a:r>
            <a:r>
              <a:rPr lang="de-DE" sz="2206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206" dirty="0">
              <a:latin typeface="Arial"/>
              <a:cs typeface="Arial"/>
            </a:endParaRPr>
          </a:p>
          <a:p>
            <a:pPr marL="467085" indent="-297618">
              <a:spcBef>
                <a:spcPts val="1191"/>
              </a:spcBef>
              <a:buFont typeface="Wingdings"/>
              <a:buChar char=""/>
              <a:tabLst>
                <a:tab pos="467786" algn="l"/>
              </a:tabLst>
            </a:pPr>
            <a:r>
              <a:rPr lang="de-DE" sz="2206" spc="-17" dirty="0">
                <a:solidFill>
                  <a:srgbClr val="333399"/>
                </a:solidFill>
                <a:latin typeface="Arial"/>
                <a:cs typeface="Arial"/>
              </a:rPr>
              <a:t>Interessen: </a:t>
            </a:r>
            <a:r>
              <a:rPr sz="2206" spc="-17" dirty="0">
                <a:solidFill>
                  <a:srgbClr val="333399"/>
                </a:solidFill>
                <a:latin typeface="Arial"/>
                <a:cs typeface="Arial"/>
              </a:rPr>
              <a:t>Tiere, </a:t>
            </a:r>
            <a:r>
              <a:rPr lang="de-DE" sz="2206" spc="-22" dirty="0">
                <a:solidFill>
                  <a:srgbClr val="333399"/>
                </a:solidFill>
                <a:latin typeface="Arial"/>
                <a:cs typeface="Arial"/>
              </a:rPr>
              <a:t>Indianer,</a:t>
            </a:r>
            <a:r>
              <a:rPr lang="de-DE" sz="2206" spc="-6" dirty="0">
                <a:solidFill>
                  <a:srgbClr val="333399"/>
                </a:solidFill>
                <a:latin typeface="Arial"/>
                <a:cs typeface="Arial"/>
              </a:rPr>
              <a:t> Dinosaurier, Maschinen,</a:t>
            </a:r>
            <a:r>
              <a:rPr lang="de-DE" sz="2206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de-DE" sz="2206" spc="-6" dirty="0">
                <a:solidFill>
                  <a:srgbClr val="333399"/>
                </a:solidFill>
                <a:latin typeface="Arial"/>
                <a:cs typeface="Arial"/>
              </a:rPr>
              <a:t>Flugzeuge</a:t>
            </a:r>
            <a:endParaRPr sz="2206" dirty="0">
              <a:latin typeface="Arial"/>
              <a:cs typeface="Arial"/>
            </a:endParaRPr>
          </a:p>
          <a:p>
            <a:pPr marL="467085" marR="58123" indent="-297618">
              <a:spcBef>
                <a:spcPts val="1191"/>
              </a:spcBef>
              <a:buFont typeface="Wingdings"/>
              <a:buChar char=""/>
              <a:tabLst>
                <a:tab pos="467786" algn="l"/>
              </a:tabLst>
            </a:pPr>
            <a:r>
              <a:rPr sz="2206" spc="-6" dirty="0">
                <a:solidFill>
                  <a:srgbClr val="333399"/>
                </a:solidFill>
                <a:latin typeface="Arial"/>
                <a:cs typeface="Arial"/>
              </a:rPr>
              <a:t>eigene Wünsche,</a:t>
            </a:r>
            <a:r>
              <a:rPr sz="2206" spc="-33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spc="-11" dirty="0">
                <a:solidFill>
                  <a:srgbClr val="333399"/>
                </a:solidFill>
                <a:latin typeface="Arial"/>
                <a:cs typeface="Arial"/>
              </a:rPr>
              <a:t>Hoffnungen</a:t>
            </a:r>
            <a:r>
              <a:rPr sz="2206" spc="1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dirty="0">
                <a:solidFill>
                  <a:srgbClr val="333399"/>
                </a:solidFill>
                <a:latin typeface="Arial"/>
                <a:cs typeface="Arial"/>
              </a:rPr>
              <a:t>...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7" name="object 13"/>
          <p:cNvSpPr/>
          <p:nvPr/>
        </p:nvSpPr>
        <p:spPr>
          <a:xfrm flipV="1">
            <a:off x="940025" y="5851610"/>
            <a:ext cx="3667224" cy="76320"/>
          </a:xfrm>
          <a:custGeom>
            <a:avLst/>
            <a:gdLst/>
            <a:ahLst/>
            <a:cxnLst/>
            <a:rect l="l" t="t" r="r" b="b"/>
            <a:pathLst>
              <a:path w="7150734">
                <a:moveTo>
                  <a:pt x="0" y="0"/>
                </a:moveTo>
                <a:lnTo>
                  <a:pt x="7150163" y="0"/>
                </a:lnTo>
              </a:path>
            </a:pathLst>
          </a:custGeom>
          <a:ln w="571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</p:spTree>
    <p:extLst>
      <p:ext uri="{BB962C8B-B14F-4D97-AF65-F5344CB8AC3E}">
        <p14:creationId xmlns:p14="http://schemas.microsoft.com/office/powerpoint/2010/main" val="162612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3546" y="1022307"/>
            <a:ext cx="2806308" cy="760509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407562">
              <a:spcBef>
                <a:spcPts val="336"/>
              </a:spcBef>
            </a:pP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Bildungziel</a:t>
            </a:r>
          </a:p>
          <a:p>
            <a:pPr marL="407562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Inhalt/Thema </a:t>
            </a:r>
            <a:endParaRPr lang="de-DE" sz="2206" b="1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0382" y="1953603"/>
            <a:ext cx="860032" cy="412520"/>
          </a:xfrm>
          <a:custGeom>
            <a:avLst/>
            <a:gdLst/>
            <a:ahLst/>
            <a:cxnLst/>
            <a:rect l="l" t="t" r="r" b="b"/>
            <a:pathLst>
              <a:path w="677545" h="399414">
                <a:moveTo>
                  <a:pt x="473963" y="257175"/>
                </a:moveTo>
                <a:lnTo>
                  <a:pt x="454570" y="252601"/>
                </a:lnTo>
                <a:lnTo>
                  <a:pt x="434927" y="249348"/>
                </a:lnTo>
                <a:lnTo>
                  <a:pt x="415117" y="247405"/>
                </a:lnTo>
                <a:lnTo>
                  <a:pt x="395224" y="246760"/>
                </a:lnTo>
                <a:lnTo>
                  <a:pt x="349248" y="250250"/>
                </a:lnTo>
                <a:lnTo>
                  <a:pt x="304946" y="260462"/>
                </a:lnTo>
                <a:lnTo>
                  <a:pt x="262979" y="277012"/>
                </a:lnTo>
                <a:lnTo>
                  <a:pt x="224008" y="299515"/>
                </a:lnTo>
                <a:lnTo>
                  <a:pt x="188697" y="327589"/>
                </a:lnTo>
                <a:lnTo>
                  <a:pt x="157706" y="360847"/>
                </a:lnTo>
                <a:lnTo>
                  <a:pt x="131699" y="398906"/>
                </a:lnTo>
                <a:lnTo>
                  <a:pt x="0" y="322833"/>
                </a:lnTo>
                <a:lnTo>
                  <a:pt x="26476" y="282126"/>
                </a:lnTo>
                <a:lnTo>
                  <a:pt x="56757" y="244869"/>
                </a:lnTo>
                <a:lnTo>
                  <a:pt x="90505" y="211258"/>
                </a:lnTo>
                <a:lnTo>
                  <a:pt x="127377" y="181492"/>
                </a:lnTo>
                <a:lnTo>
                  <a:pt x="167036" y="155765"/>
                </a:lnTo>
                <a:lnTo>
                  <a:pt x="209141" y="134275"/>
                </a:lnTo>
                <a:lnTo>
                  <a:pt x="253352" y="117218"/>
                </a:lnTo>
                <a:lnTo>
                  <a:pt x="299329" y="104792"/>
                </a:lnTo>
                <a:lnTo>
                  <a:pt x="346733" y="97192"/>
                </a:lnTo>
                <a:lnTo>
                  <a:pt x="395224" y="94614"/>
                </a:lnTo>
                <a:lnTo>
                  <a:pt x="425090" y="95591"/>
                </a:lnTo>
                <a:lnTo>
                  <a:pt x="454802" y="98520"/>
                </a:lnTo>
                <a:lnTo>
                  <a:pt x="484252" y="103401"/>
                </a:lnTo>
                <a:lnTo>
                  <a:pt x="513334" y="110235"/>
                </a:lnTo>
                <a:lnTo>
                  <a:pt x="542925" y="0"/>
                </a:lnTo>
                <a:lnTo>
                  <a:pt x="677291" y="232917"/>
                </a:lnTo>
                <a:lnTo>
                  <a:pt x="444373" y="367283"/>
                </a:lnTo>
                <a:lnTo>
                  <a:pt x="473963" y="257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6" name="object 6"/>
          <p:cNvSpPr/>
          <p:nvPr/>
        </p:nvSpPr>
        <p:spPr>
          <a:xfrm>
            <a:off x="4810382" y="2805580"/>
            <a:ext cx="860032" cy="372453"/>
          </a:xfrm>
          <a:custGeom>
            <a:avLst/>
            <a:gdLst/>
            <a:ahLst/>
            <a:cxnLst/>
            <a:rect l="l" t="t" r="r" b="b"/>
            <a:pathLst>
              <a:path w="677545" h="399414">
                <a:moveTo>
                  <a:pt x="203326" y="141732"/>
                </a:moveTo>
                <a:lnTo>
                  <a:pt x="222720" y="146305"/>
                </a:lnTo>
                <a:lnTo>
                  <a:pt x="242363" y="149558"/>
                </a:lnTo>
                <a:lnTo>
                  <a:pt x="262173" y="151501"/>
                </a:lnTo>
                <a:lnTo>
                  <a:pt x="282066" y="152146"/>
                </a:lnTo>
                <a:lnTo>
                  <a:pt x="328042" y="148656"/>
                </a:lnTo>
                <a:lnTo>
                  <a:pt x="372344" y="138444"/>
                </a:lnTo>
                <a:lnTo>
                  <a:pt x="414311" y="121894"/>
                </a:lnTo>
                <a:lnTo>
                  <a:pt x="453282" y="99391"/>
                </a:lnTo>
                <a:lnTo>
                  <a:pt x="488593" y="71317"/>
                </a:lnTo>
                <a:lnTo>
                  <a:pt x="519584" y="38059"/>
                </a:lnTo>
                <a:lnTo>
                  <a:pt x="545591" y="0"/>
                </a:lnTo>
                <a:lnTo>
                  <a:pt x="677290" y="76073"/>
                </a:lnTo>
                <a:lnTo>
                  <a:pt x="650814" y="116780"/>
                </a:lnTo>
                <a:lnTo>
                  <a:pt x="620533" y="154037"/>
                </a:lnTo>
                <a:lnTo>
                  <a:pt x="586785" y="187648"/>
                </a:lnTo>
                <a:lnTo>
                  <a:pt x="549913" y="217414"/>
                </a:lnTo>
                <a:lnTo>
                  <a:pt x="510254" y="243141"/>
                </a:lnTo>
                <a:lnTo>
                  <a:pt x="468149" y="264631"/>
                </a:lnTo>
                <a:lnTo>
                  <a:pt x="423938" y="281688"/>
                </a:lnTo>
                <a:lnTo>
                  <a:pt x="377961" y="294114"/>
                </a:lnTo>
                <a:lnTo>
                  <a:pt x="330557" y="301714"/>
                </a:lnTo>
                <a:lnTo>
                  <a:pt x="282066" y="304292"/>
                </a:lnTo>
                <a:lnTo>
                  <a:pt x="252200" y="303315"/>
                </a:lnTo>
                <a:lnTo>
                  <a:pt x="222488" y="300386"/>
                </a:lnTo>
                <a:lnTo>
                  <a:pt x="193038" y="295505"/>
                </a:lnTo>
                <a:lnTo>
                  <a:pt x="163956" y="288671"/>
                </a:lnTo>
                <a:lnTo>
                  <a:pt x="134365" y="398907"/>
                </a:lnTo>
                <a:lnTo>
                  <a:pt x="0" y="165989"/>
                </a:lnTo>
                <a:lnTo>
                  <a:pt x="232917" y="31623"/>
                </a:lnTo>
                <a:lnTo>
                  <a:pt x="203326" y="1417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7" name="object 7"/>
          <p:cNvSpPr txBox="1"/>
          <p:nvPr/>
        </p:nvSpPr>
        <p:spPr>
          <a:xfrm>
            <a:off x="6200661" y="2218015"/>
            <a:ext cx="3492916" cy="722037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3501" algn="ctr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Inhaltliches</a:t>
            </a:r>
            <a:r>
              <a:rPr sz="2206" b="1" spc="-6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Potenzial</a:t>
            </a:r>
            <a:endParaRPr sz="2206" dirty="0">
              <a:latin typeface="Arial"/>
              <a:cs typeface="Arial"/>
            </a:endParaRPr>
          </a:p>
          <a:p>
            <a:pPr marL="2801" algn="ctr"/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der</a:t>
            </a:r>
            <a:r>
              <a:rPr sz="2206" b="1" spc="-28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Lernbereiche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1309" y="2141057"/>
            <a:ext cx="3492916" cy="760509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266106">
              <a:spcBef>
                <a:spcPts val="336"/>
              </a:spcBef>
            </a:pP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Individuelles Potential</a:t>
            </a:r>
          </a:p>
          <a:p>
            <a:pPr marL="266106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Entwicklungsbereiche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1397" y="2373739"/>
            <a:ext cx="1418034" cy="354302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de-DE" sz="2206" dirty="0">
                <a:latin typeface="Arial"/>
                <a:cs typeface="Arial"/>
              </a:rPr>
              <a:t>Netz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921" y="3704293"/>
            <a:ext cx="9211551" cy="1907812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3416" rIns="0" bIns="0" rtlCol="0">
            <a:spAutoFit/>
          </a:bodyPr>
          <a:lstStyle/>
          <a:p>
            <a:pPr marL="100840">
              <a:spcBef>
                <a:spcPts val="342"/>
              </a:spcBef>
              <a:tabLst>
                <a:tab pos="502800" algn="l"/>
                <a:tab pos="503500" algn="l"/>
              </a:tabLst>
            </a:pPr>
            <a:r>
              <a:rPr sz="2206" b="1" spc="6" dirty="0">
                <a:solidFill>
                  <a:srgbClr val="333399"/>
                </a:solidFill>
                <a:latin typeface="Arial"/>
                <a:cs typeface="Arial"/>
              </a:rPr>
              <a:t>Auswahl </a:t>
            </a: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der geeigneten</a:t>
            </a:r>
            <a:r>
              <a:rPr lang="de-DE" sz="2206" b="1" spc="-182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endParaRPr lang="de-DE" sz="2206" b="1" spc="6" dirty="0">
              <a:solidFill>
                <a:srgbClr val="333399"/>
              </a:solidFill>
              <a:latin typeface="Arial"/>
              <a:cs typeface="Arial"/>
            </a:endParaRPr>
          </a:p>
          <a:p>
            <a:pPr marL="502800" indent="-401960">
              <a:spcBef>
                <a:spcPts val="342"/>
              </a:spcBef>
              <a:buFont typeface="Wingdings"/>
              <a:buChar char=""/>
              <a:tabLst>
                <a:tab pos="502800" algn="l"/>
                <a:tab pos="503500" algn="l"/>
              </a:tabLst>
            </a:pP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Themenbereiche (Schüler und Schülerinnen</a:t>
            </a:r>
            <a:r>
              <a:rPr lang="de-DE" sz="2206" b="1" spc="-33" dirty="0">
                <a:solidFill>
                  <a:srgbClr val="333399"/>
                </a:solidFill>
                <a:latin typeface="Arial"/>
                <a:cs typeface="Arial"/>
              </a:rPr>
              <a:t> mit</a:t>
            </a: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einbeziehen)</a:t>
            </a:r>
            <a:endParaRPr lang="de-DE" sz="2206" dirty="0">
              <a:latin typeface="Arial"/>
              <a:cs typeface="Arial"/>
            </a:endParaRPr>
          </a:p>
          <a:p>
            <a:pPr marL="502800" indent="-401960">
              <a:spcBef>
                <a:spcPts val="342"/>
              </a:spcBef>
              <a:buFont typeface="Wingdings"/>
              <a:buChar char=""/>
              <a:tabLst>
                <a:tab pos="502800" algn="l"/>
                <a:tab pos="503500" algn="l"/>
              </a:tabLst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Schwerpunkte</a:t>
            </a: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 (Kernformulierung)</a:t>
            </a:r>
            <a:endParaRPr sz="2206" dirty="0">
              <a:latin typeface="Arial"/>
              <a:cs typeface="Arial"/>
            </a:endParaRPr>
          </a:p>
          <a:p>
            <a:pPr marL="502800" indent="-401960">
              <a:spcBef>
                <a:spcPts val="662"/>
              </a:spcBef>
              <a:buFont typeface="Wingdings"/>
              <a:buChar char=""/>
              <a:tabLst>
                <a:tab pos="502800" algn="l"/>
                <a:tab pos="503500" algn="l"/>
              </a:tabLst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Methoden</a:t>
            </a:r>
            <a:r>
              <a:rPr lang="de-DE" sz="2206" b="1" dirty="0">
                <a:solidFill>
                  <a:srgbClr val="333399"/>
                </a:solidFill>
                <a:latin typeface="Arial"/>
                <a:cs typeface="Arial"/>
              </a:rPr>
              <a:t> und Medien (Prozessfaktoren Partizipation, Kommunikation)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46701" y="3300814"/>
            <a:ext cx="206997" cy="452879"/>
          </a:xfrm>
          <a:custGeom>
            <a:avLst/>
            <a:gdLst/>
            <a:ahLst/>
            <a:cxnLst/>
            <a:rect l="l" t="t" r="r" b="b"/>
            <a:pathLst>
              <a:path w="171450" h="690879">
                <a:moveTo>
                  <a:pt x="57150" y="519175"/>
                </a:moveTo>
                <a:lnTo>
                  <a:pt x="0" y="519175"/>
                </a:lnTo>
                <a:lnTo>
                  <a:pt x="85725" y="690626"/>
                </a:lnTo>
                <a:lnTo>
                  <a:pt x="157162" y="547751"/>
                </a:lnTo>
                <a:lnTo>
                  <a:pt x="57150" y="547751"/>
                </a:lnTo>
                <a:lnTo>
                  <a:pt x="57150" y="519175"/>
                </a:lnTo>
                <a:close/>
              </a:path>
              <a:path w="171450" h="690879">
                <a:moveTo>
                  <a:pt x="114300" y="0"/>
                </a:moveTo>
                <a:lnTo>
                  <a:pt x="57150" y="0"/>
                </a:lnTo>
                <a:lnTo>
                  <a:pt x="57150" y="547751"/>
                </a:lnTo>
                <a:lnTo>
                  <a:pt x="114300" y="547751"/>
                </a:lnTo>
                <a:lnTo>
                  <a:pt x="114300" y="0"/>
                </a:lnTo>
                <a:close/>
              </a:path>
              <a:path w="171450" h="690879">
                <a:moveTo>
                  <a:pt x="171450" y="519175"/>
                </a:moveTo>
                <a:lnTo>
                  <a:pt x="114300" y="519175"/>
                </a:lnTo>
                <a:lnTo>
                  <a:pt x="114300" y="547751"/>
                </a:lnTo>
                <a:lnTo>
                  <a:pt x="157162" y="547751"/>
                </a:lnTo>
                <a:lnTo>
                  <a:pt x="171450" y="51917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894422" y="333606"/>
            <a:ext cx="10613200" cy="412742"/>
          </a:xfrm>
        </p:spPr>
        <p:txBody>
          <a:bodyPr/>
          <a:lstStyle/>
          <a:p>
            <a:r>
              <a:rPr lang="de-DE" sz="882" dirty="0"/>
              <a:t> 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Inklusionsdidaktische Netze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947922" y="5682943"/>
            <a:ext cx="8968619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85" dirty="0"/>
              <a:t>Individuelle Lernwege sowie -ziele, Förder-, Bewertungs- und Evaluationsmöglichkeiten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845667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61" y="1370836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algn="ctr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Entwicklungs-</a:t>
            </a:r>
            <a:endParaRPr sz="2206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6" b="1" dirty="0">
                <a:latin typeface="Arial"/>
                <a:cs typeface="Arial"/>
              </a:rPr>
              <a:t>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1072" y="682758"/>
            <a:ext cx="4992882" cy="38258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271707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Inhaltliche Lernbereiche des</a:t>
            </a:r>
            <a:r>
              <a:rPr sz="2206" b="1" spc="-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HSU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5776" y="5024393"/>
            <a:ext cx="4921455" cy="318153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6217" rIns="0" bIns="0" rtlCol="0">
            <a:spAutoFit/>
          </a:bodyPr>
          <a:lstStyle/>
          <a:p>
            <a:pPr marL="100840">
              <a:spcBef>
                <a:spcPts val="364"/>
              </a:spcBef>
            </a:pPr>
            <a:r>
              <a:rPr sz="1764" b="1" spc="-6" dirty="0">
                <a:latin typeface="Arial"/>
                <a:cs typeface="Arial"/>
              </a:rPr>
              <a:t>Naturwissenschaften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9698" y="1293668"/>
            <a:ext cx="2419412" cy="316739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1540">
              <a:spcBef>
                <a:spcPts val="353"/>
              </a:spcBef>
            </a:pPr>
            <a:r>
              <a:rPr sz="1764" b="1" spc="-6" dirty="0">
                <a:latin typeface="Arial"/>
                <a:cs typeface="Arial"/>
              </a:rPr>
              <a:t>Sozialwissenschaft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4265" y="1295489"/>
            <a:ext cx="2419412" cy="316739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0840">
              <a:spcBef>
                <a:spcPts val="353"/>
              </a:spcBef>
            </a:pPr>
            <a:r>
              <a:rPr sz="1764" b="1" spc="-28" dirty="0">
                <a:latin typeface="Arial"/>
                <a:cs typeface="Arial"/>
              </a:rPr>
              <a:t>Technik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2022" y="3287740"/>
            <a:ext cx="2419412" cy="317446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5517" rIns="0" bIns="0" rtlCol="0">
            <a:spAutoFit/>
          </a:bodyPr>
          <a:lstStyle/>
          <a:p>
            <a:pPr marL="101540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Geographie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6590" y="3289560"/>
            <a:ext cx="2419412" cy="317446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5517" rIns="0" bIns="0" rtlCol="0">
            <a:spAutoFit/>
          </a:bodyPr>
          <a:lstStyle/>
          <a:p>
            <a:pPr marL="100840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Geschichte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2716" y="1383022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marL="490195" marR="105742" indent="-375349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</a:t>
            </a:r>
            <a:r>
              <a:rPr sz="2206" b="1" spc="-17" dirty="0">
                <a:latin typeface="Arial"/>
                <a:cs typeface="Arial"/>
              </a:rPr>
              <a:t>t</a:t>
            </a:r>
            <a:r>
              <a:rPr sz="2206" b="1" spc="33" dirty="0">
                <a:latin typeface="Arial"/>
                <a:cs typeface="Arial"/>
              </a:rPr>
              <a:t>w</a:t>
            </a:r>
            <a:r>
              <a:rPr sz="2206" b="1" dirty="0">
                <a:latin typeface="Arial"/>
                <a:cs typeface="Arial"/>
              </a:rPr>
              <a:t>i</a:t>
            </a:r>
            <a:r>
              <a:rPr sz="2206" b="1" spc="-22" dirty="0">
                <a:latin typeface="Arial"/>
                <a:cs typeface="Arial"/>
              </a:rPr>
              <a:t>c</a:t>
            </a:r>
            <a:r>
              <a:rPr sz="2206" b="1" dirty="0">
                <a:latin typeface="Arial"/>
                <a:cs typeface="Arial"/>
              </a:rPr>
              <a:t>klung</a:t>
            </a:r>
            <a:r>
              <a:rPr sz="2206" b="1" spc="6" dirty="0">
                <a:latin typeface="Arial"/>
                <a:cs typeface="Arial"/>
              </a:rPr>
              <a:t>s</a:t>
            </a:r>
            <a:r>
              <a:rPr sz="2206" b="1" dirty="0">
                <a:latin typeface="Arial"/>
                <a:cs typeface="Arial"/>
              </a:rPr>
              <a:t>-  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118" y="2487617"/>
            <a:ext cx="2146309" cy="588931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100840" marR="163165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Sensom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t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rische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9719" y="2520950"/>
            <a:ext cx="2146309" cy="588931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101540" marR="375349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Ko</a:t>
            </a:r>
            <a:r>
              <a:rPr sz="1764" b="1" spc="-17" dirty="0">
                <a:latin typeface="Arial"/>
                <a:cs typeface="Arial"/>
              </a:rPr>
              <a:t>m</a:t>
            </a:r>
            <a:r>
              <a:rPr sz="1764" b="1" spc="-6" dirty="0">
                <a:latin typeface="Arial"/>
                <a:cs typeface="Arial"/>
              </a:rPr>
              <a:t>m</a:t>
            </a:r>
            <a:r>
              <a:rPr sz="1764" b="1" spc="-17" dirty="0">
                <a:latin typeface="Arial"/>
                <a:cs typeface="Arial"/>
              </a:rPr>
              <a:t>u</a:t>
            </a:r>
            <a:r>
              <a:rPr sz="1764" b="1" spc="-6" dirty="0">
                <a:latin typeface="Arial"/>
                <a:cs typeface="Arial"/>
              </a:rPr>
              <a:t>nika</a:t>
            </a:r>
            <a:r>
              <a:rPr sz="1764" b="1" spc="-11" dirty="0">
                <a:latin typeface="Arial"/>
                <a:cs typeface="Arial"/>
              </a:rPr>
              <a:t>t</a:t>
            </a:r>
            <a:r>
              <a:rPr sz="1764" b="1" spc="6" dirty="0">
                <a:latin typeface="Arial"/>
                <a:cs typeface="Arial"/>
              </a:rPr>
              <a:t>i</a:t>
            </a:r>
            <a:r>
              <a:rPr sz="1764" b="1" spc="-33" dirty="0">
                <a:latin typeface="Arial"/>
                <a:cs typeface="Arial"/>
              </a:rPr>
              <a:t>v</a:t>
            </a:r>
            <a:r>
              <a:rPr sz="1764" b="1" spc="-6" dirty="0">
                <a:latin typeface="Arial"/>
                <a:cs typeface="Arial"/>
              </a:rPr>
              <a:t>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19" y="4562219"/>
            <a:ext cx="2146309" cy="588931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100840" marR="1025207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Ko</a:t>
            </a:r>
            <a:r>
              <a:rPr sz="1764" b="1" spc="-17" dirty="0">
                <a:latin typeface="Arial"/>
                <a:cs typeface="Arial"/>
              </a:rPr>
              <a:t>g</a:t>
            </a:r>
            <a:r>
              <a:rPr sz="1764" b="1" spc="-6" dirty="0">
                <a:latin typeface="Arial"/>
                <a:cs typeface="Arial"/>
              </a:rPr>
              <a:t>ni</a:t>
            </a:r>
            <a:r>
              <a:rPr sz="1764" b="1" spc="-17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i</a:t>
            </a:r>
            <a:r>
              <a:rPr sz="1764" b="1" spc="-44" dirty="0">
                <a:latin typeface="Arial"/>
                <a:cs typeface="Arial"/>
              </a:rPr>
              <a:t>v</a:t>
            </a:r>
            <a:r>
              <a:rPr sz="1764" b="1" spc="-6" dirty="0">
                <a:latin typeface="Arial"/>
                <a:cs typeface="Arial"/>
              </a:rPr>
              <a:t>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1231" y="4570972"/>
            <a:ext cx="2146309" cy="588931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101540" marR="832631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Emo</a:t>
            </a:r>
            <a:r>
              <a:rPr sz="1764" b="1" spc="-17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io</a:t>
            </a:r>
            <a:r>
              <a:rPr sz="1764" b="1" spc="-17" dirty="0">
                <a:latin typeface="Arial"/>
                <a:cs typeface="Arial"/>
              </a:rPr>
              <a:t>n</a:t>
            </a:r>
            <a:r>
              <a:rPr sz="1764" b="1" spc="-6" dirty="0">
                <a:latin typeface="Arial"/>
                <a:cs typeface="Arial"/>
              </a:rPr>
              <a:t>ale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3521" y="6421420"/>
            <a:ext cx="3700895" cy="318153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6217" rIns="0" bIns="0" rtlCol="0">
            <a:spAutoFit/>
          </a:bodyPr>
          <a:lstStyle/>
          <a:p>
            <a:pPr marL="100840">
              <a:spcBef>
                <a:spcPts val="364"/>
              </a:spcBef>
            </a:pPr>
            <a:r>
              <a:rPr sz="1764" b="1" spc="-6" dirty="0">
                <a:latin typeface="Arial"/>
                <a:cs typeface="Arial"/>
              </a:rPr>
              <a:t>Soziale</a:t>
            </a:r>
            <a:r>
              <a:rPr sz="1764" b="1" spc="-61" dirty="0">
                <a:latin typeface="Arial"/>
                <a:cs typeface="Arial"/>
              </a:rPr>
              <a:t>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08596" y="0"/>
            <a:ext cx="8969680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- die</a:t>
            </a:r>
            <a:r>
              <a:rPr sz="3088" spc="165" dirty="0"/>
              <a:t> </a:t>
            </a:r>
            <a:r>
              <a:rPr sz="3088" spc="-6" dirty="0"/>
              <a:t>Grundstruktur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149649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61" y="1370836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algn="ctr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Entwicklungs-</a:t>
            </a:r>
            <a:endParaRPr sz="2206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6" b="1" dirty="0">
                <a:latin typeface="Arial"/>
                <a:cs typeface="Arial"/>
              </a:rPr>
              <a:t>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1072" y="682758"/>
            <a:ext cx="4992882" cy="38258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271707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Inhaltliche Lernbereiche des</a:t>
            </a:r>
            <a:r>
              <a:rPr sz="2206" b="1" spc="-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HSU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5776" y="4987629"/>
            <a:ext cx="4921455" cy="1325286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5517" rIns="0" bIns="0" rtlCol="0">
            <a:spAutoFit/>
          </a:bodyPr>
          <a:lstStyle/>
          <a:p>
            <a:pPr marL="100840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Naturwissenschaften</a:t>
            </a:r>
            <a:endParaRPr sz="1764" dirty="0">
              <a:latin typeface="Arial"/>
              <a:cs typeface="Arial"/>
            </a:endParaRPr>
          </a:p>
          <a:p>
            <a:pPr marL="296218" indent="-195378">
              <a:spcBef>
                <a:spcPts val="451"/>
              </a:spcBef>
              <a:buChar char="•"/>
              <a:tabLst>
                <a:tab pos="296918" algn="l"/>
              </a:tabLst>
            </a:pPr>
            <a:r>
              <a:rPr sz="1544" spc="-6" dirty="0">
                <a:latin typeface="Arial"/>
                <a:cs typeface="Arial"/>
              </a:rPr>
              <a:t>Aggregatzustände</a:t>
            </a:r>
            <a:endParaRPr sz="1544" dirty="0">
              <a:latin typeface="Arial"/>
              <a:cs typeface="Arial"/>
            </a:endParaRPr>
          </a:p>
          <a:p>
            <a:pPr marL="296218" indent="-195378">
              <a:buChar char="•"/>
              <a:tabLst>
                <a:tab pos="296918" algn="l"/>
              </a:tabLst>
            </a:pPr>
            <a:r>
              <a:rPr sz="1544" spc="-11" dirty="0">
                <a:latin typeface="Arial"/>
                <a:cs typeface="Arial"/>
              </a:rPr>
              <a:t>Verdunstung,</a:t>
            </a:r>
            <a:r>
              <a:rPr sz="1544" spc="-50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Kondensation</a:t>
            </a:r>
          </a:p>
          <a:p>
            <a:pPr marL="296218" indent="-195378">
              <a:buChar char="•"/>
              <a:tabLst>
                <a:tab pos="296918" algn="l"/>
              </a:tabLst>
            </a:pPr>
            <a:r>
              <a:rPr sz="1544" spc="-6" dirty="0">
                <a:latin typeface="Arial"/>
                <a:cs typeface="Arial"/>
              </a:rPr>
              <a:t>Wasser </a:t>
            </a:r>
            <a:r>
              <a:rPr sz="1544" dirty="0">
                <a:latin typeface="Arial"/>
                <a:cs typeface="Arial"/>
              </a:rPr>
              <a:t>als</a:t>
            </a:r>
            <a:r>
              <a:rPr sz="1544" spc="-66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Lebensgrundlage</a:t>
            </a:r>
            <a:endParaRPr sz="1544" dirty="0">
              <a:latin typeface="Arial"/>
              <a:cs typeface="Arial"/>
            </a:endParaRPr>
          </a:p>
          <a:p>
            <a:pPr marL="296218" indent="-195378">
              <a:lnSpc>
                <a:spcPts val="1825"/>
              </a:lnSpc>
              <a:buChar char="•"/>
              <a:tabLst>
                <a:tab pos="296918" algn="l"/>
              </a:tabLst>
            </a:pPr>
            <a:r>
              <a:rPr sz="1544" spc="-6" dirty="0">
                <a:latin typeface="Arial"/>
                <a:cs typeface="Arial"/>
              </a:rPr>
              <a:t>Schadstoffe</a:t>
            </a:r>
            <a:r>
              <a:rPr sz="1544" spc="-55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9698" y="1256974"/>
            <a:ext cx="2419412" cy="1793810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1540">
              <a:spcBef>
                <a:spcPts val="353"/>
              </a:spcBef>
            </a:pPr>
            <a:r>
              <a:rPr sz="1764" b="1" spc="-6" dirty="0">
                <a:latin typeface="Arial"/>
                <a:cs typeface="Arial"/>
              </a:rPr>
              <a:t>Sozialwissenschaft</a:t>
            </a:r>
            <a:endParaRPr sz="1764" dirty="0">
              <a:latin typeface="Arial"/>
              <a:cs typeface="Arial"/>
            </a:endParaRPr>
          </a:p>
          <a:p>
            <a:pPr marL="296218" marR="258403" indent="-194677">
              <a:spcBef>
                <a:spcPts val="447"/>
              </a:spcBef>
              <a:buChar char="•"/>
              <a:tabLst>
                <a:tab pos="296918" algn="l"/>
              </a:tabLst>
            </a:pPr>
            <a:r>
              <a:rPr sz="1544" dirty="0">
                <a:latin typeface="Arial"/>
                <a:cs typeface="Arial"/>
              </a:rPr>
              <a:t>Nutzung </a:t>
            </a:r>
            <a:r>
              <a:rPr sz="1544" spc="-6" dirty="0">
                <a:latin typeface="Arial"/>
                <a:cs typeface="Arial"/>
              </a:rPr>
              <a:t>von</a:t>
            </a:r>
            <a:r>
              <a:rPr sz="1544" spc="-126" dirty="0">
                <a:latin typeface="Arial"/>
                <a:cs typeface="Arial"/>
              </a:rPr>
              <a:t> </a:t>
            </a:r>
            <a:r>
              <a:rPr sz="1544" spc="-22" dirty="0">
                <a:latin typeface="Arial"/>
                <a:cs typeface="Arial"/>
              </a:rPr>
              <a:t>Wasser,  </a:t>
            </a:r>
            <a:r>
              <a:rPr sz="1544" spc="-6" dirty="0">
                <a:latin typeface="Arial"/>
                <a:cs typeface="Arial"/>
              </a:rPr>
              <a:t>Nutzungskonflikte</a:t>
            </a:r>
            <a:endParaRPr sz="1544" dirty="0">
              <a:latin typeface="Arial"/>
              <a:cs typeface="Arial"/>
            </a:endParaRPr>
          </a:p>
          <a:p>
            <a:pPr marL="296218" marR="939073" indent="-194677">
              <a:buChar char="•"/>
              <a:tabLst>
                <a:tab pos="296918" algn="l"/>
              </a:tabLst>
            </a:pPr>
            <a:r>
              <a:rPr sz="1544" dirty="0">
                <a:latin typeface="Arial"/>
                <a:cs typeface="Arial"/>
              </a:rPr>
              <a:t>Aufgaben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der  Gemeinde</a:t>
            </a:r>
          </a:p>
          <a:p>
            <a:pPr marL="296218" indent="-194677">
              <a:spcBef>
                <a:spcPts val="6"/>
              </a:spcBef>
              <a:buChar char="•"/>
              <a:tabLst>
                <a:tab pos="296918" algn="l"/>
              </a:tabLst>
            </a:pPr>
            <a:r>
              <a:rPr sz="1544" dirty="0">
                <a:latin typeface="Arial"/>
                <a:cs typeface="Arial"/>
              </a:rPr>
              <a:t>Soziales Leben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am</a:t>
            </a:r>
          </a:p>
          <a:p>
            <a:pPr marL="296218"/>
            <a:r>
              <a:rPr sz="1544" spc="-11" dirty="0">
                <a:latin typeface="Arial"/>
                <a:cs typeface="Arial"/>
              </a:rPr>
              <a:t>Wasser</a:t>
            </a:r>
            <a:r>
              <a:rPr sz="1544" spc="-55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64265" y="1258794"/>
            <a:ext cx="2419412" cy="1556181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0840">
              <a:spcBef>
                <a:spcPts val="353"/>
              </a:spcBef>
            </a:pPr>
            <a:r>
              <a:rPr sz="1764" b="1" spc="-28" dirty="0">
                <a:latin typeface="Arial"/>
                <a:cs typeface="Arial"/>
              </a:rPr>
              <a:t>Technik</a:t>
            </a:r>
            <a:endParaRPr sz="1764" dirty="0">
              <a:latin typeface="Arial"/>
              <a:cs typeface="Arial"/>
            </a:endParaRPr>
          </a:p>
          <a:p>
            <a:pPr marL="296218" marR="997196" indent="-195378">
              <a:spcBef>
                <a:spcPts val="447"/>
              </a:spcBef>
              <a:buChar char="•"/>
              <a:tabLst>
                <a:tab pos="296218" algn="l"/>
              </a:tabLst>
            </a:pPr>
            <a:r>
              <a:rPr sz="1544" spc="-61" dirty="0">
                <a:latin typeface="Arial"/>
                <a:cs typeface="Arial"/>
              </a:rPr>
              <a:t>T</a:t>
            </a:r>
            <a:r>
              <a:rPr sz="1544" dirty="0">
                <a:latin typeface="Arial"/>
                <a:cs typeface="Arial"/>
              </a:rPr>
              <a:t>rink</a:t>
            </a:r>
            <a:r>
              <a:rPr sz="1544" spc="-22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asser-  </a:t>
            </a:r>
            <a:r>
              <a:rPr sz="1544" spc="-6" dirty="0">
                <a:latin typeface="Arial"/>
                <a:cs typeface="Arial"/>
              </a:rPr>
              <a:t>versorgung</a:t>
            </a:r>
            <a:endParaRPr sz="1544" dirty="0">
              <a:latin typeface="Arial"/>
              <a:cs typeface="Arial"/>
            </a:endParaRPr>
          </a:p>
          <a:p>
            <a:pPr marL="296218" indent="-195378">
              <a:buChar char="•"/>
              <a:tabLst>
                <a:tab pos="296218" algn="l"/>
              </a:tabLst>
            </a:pPr>
            <a:r>
              <a:rPr sz="1544" spc="-6" dirty="0">
                <a:latin typeface="Arial"/>
                <a:cs typeface="Arial"/>
              </a:rPr>
              <a:t>Reinigungsverfahren</a:t>
            </a:r>
            <a:endParaRPr sz="1544" dirty="0">
              <a:latin typeface="Arial"/>
              <a:cs typeface="Arial"/>
            </a:endParaRPr>
          </a:p>
          <a:p>
            <a:pPr marL="296218" marR="404761" indent="-195378">
              <a:buChar char="•"/>
              <a:tabLst>
                <a:tab pos="296218" algn="l"/>
              </a:tabLst>
            </a:pPr>
            <a:r>
              <a:rPr sz="1544" spc="-6" dirty="0">
                <a:latin typeface="Arial"/>
                <a:cs typeface="Arial"/>
              </a:rPr>
              <a:t>Exkursion </a:t>
            </a:r>
            <a:r>
              <a:rPr sz="1544" dirty="0">
                <a:latin typeface="Arial"/>
                <a:cs typeface="Arial"/>
              </a:rPr>
              <a:t>zu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einem  </a:t>
            </a:r>
            <a:r>
              <a:rPr sz="1544" spc="-11" dirty="0">
                <a:latin typeface="Arial"/>
                <a:cs typeface="Arial"/>
              </a:rPr>
              <a:t>Wasserwerk</a:t>
            </a:r>
            <a:r>
              <a:rPr sz="1544" spc="-4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2022" y="3251045"/>
            <a:ext cx="2419412" cy="1509439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5517" rIns="0" bIns="0" rtlCol="0">
            <a:spAutoFit/>
          </a:bodyPr>
          <a:lstStyle/>
          <a:p>
            <a:pPr marL="101540">
              <a:lnSpc>
                <a:spcPts val="2117"/>
              </a:lnSpc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Geographie</a:t>
            </a:r>
            <a:endParaRPr sz="1764" dirty="0">
              <a:latin typeface="Arial"/>
              <a:cs typeface="Arial"/>
            </a:endParaRPr>
          </a:p>
          <a:p>
            <a:pPr marL="296218" indent="-194677">
              <a:lnSpc>
                <a:spcPts val="1853"/>
              </a:lnSpc>
              <a:buChar char="•"/>
              <a:tabLst>
                <a:tab pos="296918" algn="l"/>
              </a:tabLst>
            </a:pPr>
            <a:r>
              <a:rPr sz="1544" spc="-17" dirty="0">
                <a:latin typeface="Arial"/>
                <a:cs typeface="Arial"/>
              </a:rPr>
              <a:t>Wetter,</a:t>
            </a:r>
            <a:r>
              <a:rPr sz="1544" spc="-50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Niederschläge</a:t>
            </a:r>
            <a:endParaRPr sz="1544" dirty="0">
              <a:latin typeface="Arial"/>
              <a:cs typeface="Arial"/>
            </a:endParaRPr>
          </a:p>
          <a:p>
            <a:pPr marL="296218" marR="152661" indent="-194677">
              <a:buChar char="•"/>
              <a:tabLst>
                <a:tab pos="296918" algn="l"/>
              </a:tabLst>
            </a:pPr>
            <a:r>
              <a:rPr sz="1544" spc="-6" dirty="0">
                <a:latin typeface="Arial"/>
                <a:cs typeface="Arial"/>
              </a:rPr>
              <a:t>Quellen und natürliche  Wasserspeicher</a:t>
            </a:r>
            <a:endParaRPr sz="1544" dirty="0">
              <a:latin typeface="Arial"/>
              <a:cs typeface="Arial"/>
            </a:endParaRPr>
          </a:p>
          <a:p>
            <a:pPr marL="296218" marR="326330" indent="-194677">
              <a:buChar char="•"/>
              <a:tabLst>
                <a:tab pos="296918" algn="l"/>
              </a:tabLst>
            </a:pPr>
            <a:r>
              <a:rPr sz="1544" spc="-6" dirty="0">
                <a:latin typeface="Arial"/>
                <a:cs typeface="Arial"/>
              </a:rPr>
              <a:t>Wasserreichtum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und  </a:t>
            </a:r>
            <a:r>
              <a:rPr sz="1544" spc="-11" dirty="0">
                <a:latin typeface="Arial"/>
                <a:cs typeface="Arial"/>
              </a:rPr>
              <a:t>Wasserknappheit</a:t>
            </a:r>
            <a:r>
              <a:rPr sz="1544" spc="-7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6590" y="3252726"/>
            <a:ext cx="2419412" cy="1556888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5517" rIns="0" bIns="0" rtlCol="0">
            <a:spAutoFit/>
          </a:bodyPr>
          <a:lstStyle/>
          <a:p>
            <a:pPr marL="100840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Geschichte</a:t>
            </a:r>
            <a:endParaRPr sz="1764" dirty="0">
              <a:latin typeface="Arial"/>
              <a:cs typeface="Arial"/>
            </a:endParaRPr>
          </a:p>
          <a:p>
            <a:pPr marL="295517" marR="100140" indent="-194677">
              <a:spcBef>
                <a:spcPts val="447"/>
              </a:spcBef>
              <a:buChar char="•"/>
              <a:tabLst>
                <a:tab pos="296218" algn="l"/>
              </a:tabLst>
            </a:pPr>
            <a:r>
              <a:rPr sz="1544" spc="-6" dirty="0">
                <a:latin typeface="Arial"/>
                <a:cs typeface="Arial"/>
              </a:rPr>
              <a:t>Wasserversorgung</a:t>
            </a:r>
            <a:r>
              <a:rPr sz="1544" spc="-13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und  </a:t>
            </a:r>
            <a:r>
              <a:rPr sz="1544" spc="-6" dirty="0">
                <a:latin typeface="Arial"/>
                <a:cs typeface="Arial"/>
              </a:rPr>
              <a:t>Wasserbelastung  </a:t>
            </a:r>
            <a:r>
              <a:rPr sz="1544" dirty="0">
                <a:latin typeface="Arial"/>
                <a:cs typeface="Arial"/>
              </a:rPr>
              <a:t>früher</a:t>
            </a:r>
          </a:p>
          <a:p>
            <a:pPr marL="295517" indent="-194677">
              <a:buChar char="•"/>
              <a:tabLst>
                <a:tab pos="296218" algn="l"/>
              </a:tabLst>
            </a:pPr>
            <a:r>
              <a:rPr sz="1544" spc="-6" dirty="0">
                <a:latin typeface="Arial"/>
                <a:cs typeface="Arial"/>
              </a:rPr>
              <a:t>Bewässerungskulturen</a:t>
            </a:r>
            <a:endParaRPr sz="1544" dirty="0">
              <a:latin typeface="Arial"/>
              <a:cs typeface="Arial"/>
            </a:endParaRPr>
          </a:p>
          <a:p>
            <a:pPr marL="295517"/>
            <a:r>
              <a:rPr sz="1544" spc="6" dirty="0">
                <a:latin typeface="Arial"/>
                <a:cs typeface="Arial"/>
              </a:rPr>
              <a:t>…</a:t>
            </a:r>
            <a:endParaRPr sz="1544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2716" y="1383022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marL="490195" marR="105742" indent="-375349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</a:t>
            </a:r>
            <a:r>
              <a:rPr sz="2206" b="1" spc="-17" dirty="0">
                <a:latin typeface="Arial"/>
                <a:cs typeface="Arial"/>
              </a:rPr>
              <a:t>t</a:t>
            </a:r>
            <a:r>
              <a:rPr sz="2206" b="1" spc="33" dirty="0">
                <a:latin typeface="Arial"/>
                <a:cs typeface="Arial"/>
              </a:rPr>
              <a:t>w</a:t>
            </a:r>
            <a:r>
              <a:rPr sz="2206" b="1" dirty="0">
                <a:latin typeface="Arial"/>
                <a:cs typeface="Arial"/>
              </a:rPr>
              <a:t>i</a:t>
            </a:r>
            <a:r>
              <a:rPr sz="2206" b="1" spc="-22" dirty="0">
                <a:latin typeface="Arial"/>
                <a:cs typeface="Arial"/>
              </a:rPr>
              <a:t>c</a:t>
            </a:r>
            <a:r>
              <a:rPr sz="2206" b="1" dirty="0">
                <a:latin typeface="Arial"/>
                <a:cs typeface="Arial"/>
              </a:rPr>
              <a:t>klung</a:t>
            </a:r>
            <a:r>
              <a:rPr sz="2206" b="1" spc="6" dirty="0">
                <a:latin typeface="Arial"/>
                <a:cs typeface="Arial"/>
              </a:rPr>
              <a:t>s</a:t>
            </a:r>
            <a:r>
              <a:rPr sz="2206" b="1" dirty="0">
                <a:latin typeface="Arial"/>
                <a:cs typeface="Arial"/>
              </a:rPr>
              <a:t>-  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118" y="2487617"/>
            <a:ext cx="2146309" cy="1590743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295517" marR="163165" indent="-195378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Sensom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t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rische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95517" marR="160364" indent="-194677">
              <a:spcBef>
                <a:spcPts val="441"/>
              </a:spcBef>
              <a:buChar char="•"/>
              <a:tabLst>
                <a:tab pos="296218" algn="l"/>
              </a:tabLst>
            </a:pPr>
            <a:r>
              <a:rPr sz="1544" spc="-6" dirty="0">
                <a:latin typeface="Arial"/>
                <a:cs typeface="Arial"/>
              </a:rPr>
              <a:t>fließendes,  rauschendes,  </a:t>
            </a:r>
            <a:r>
              <a:rPr sz="1544" dirty="0">
                <a:latin typeface="Arial"/>
                <a:cs typeface="Arial"/>
              </a:rPr>
              <a:t>tröpfelndes</a:t>
            </a:r>
            <a:r>
              <a:rPr sz="1544" spc="-126" dirty="0">
                <a:latin typeface="Arial"/>
                <a:cs typeface="Arial"/>
              </a:rPr>
              <a:t> </a:t>
            </a:r>
            <a:r>
              <a:rPr sz="1544" spc="-11" dirty="0">
                <a:latin typeface="Arial"/>
                <a:cs typeface="Arial"/>
              </a:rPr>
              <a:t>Wasser</a:t>
            </a:r>
            <a:endParaRPr sz="1544" dirty="0">
              <a:latin typeface="Arial"/>
              <a:cs typeface="Arial"/>
            </a:endParaRPr>
          </a:p>
          <a:p>
            <a:pPr marL="295517" indent="-194677">
              <a:spcBef>
                <a:spcPts val="6"/>
              </a:spcBef>
              <a:buChar char="•"/>
              <a:tabLst>
                <a:tab pos="296218" algn="l"/>
              </a:tabLst>
            </a:pPr>
            <a:r>
              <a:rPr sz="1544" dirty="0">
                <a:latin typeface="Arial"/>
                <a:cs typeface="Arial"/>
              </a:rPr>
              <a:t>Auftrieb </a:t>
            </a:r>
            <a:r>
              <a:rPr sz="1544" spc="-6" dirty="0">
                <a:latin typeface="Arial"/>
                <a:cs typeface="Arial"/>
              </a:rPr>
              <a:t>spüren</a:t>
            </a:r>
            <a:r>
              <a:rPr sz="1544" spc="31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49719" y="2520950"/>
            <a:ext cx="2146309" cy="1828373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296918" marR="375349" indent="-195378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Ko</a:t>
            </a:r>
            <a:r>
              <a:rPr sz="1764" b="1" spc="-17" dirty="0">
                <a:latin typeface="Arial"/>
                <a:cs typeface="Arial"/>
              </a:rPr>
              <a:t>m</a:t>
            </a:r>
            <a:r>
              <a:rPr sz="1764" b="1" spc="-6" dirty="0">
                <a:latin typeface="Arial"/>
                <a:cs typeface="Arial"/>
              </a:rPr>
              <a:t>m</a:t>
            </a:r>
            <a:r>
              <a:rPr sz="1764" b="1" spc="-17" dirty="0">
                <a:latin typeface="Arial"/>
                <a:cs typeface="Arial"/>
              </a:rPr>
              <a:t>u</a:t>
            </a:r>
            <a:r>
              <a:rPr sz="1764" b="1" spc="-6" dirty="0">
                <a:latin typeface="Arial"/>
                <a:cs typeface="Arial"/>
              </a:rPr>
              <a:t>nika</a:t>
            </a:r>
            <a:r>
              <a:rPr sz="1764" b="1" spc="-11" dirty="0">
                <a:latin typeface="Arial"/>
                <a:cs typeface="Arial"/>
              </a:rPr>
              <a:t>t</a:t>
            </a:r>
            <a:r>
              <a:rPr sz="1764" b="1" spc="6" dirty="0">
                <a:latin typeface="Arial"/>
                <a:cs typeface="Arial"/>
              </a:rPr>
              <a:t>i</a:t>
            </a:r>
            <a:r>
              <a:rPr sz="1764" b="1" spc="-33" dirty="0">
                <a:latin typeface="Arial"/>
                <a:cs typeface="Arial"/>
              </a:rPr>
              <a:t>v</a:t>
            </a:r>
            <a:r>
              <a:rPr sz="1764" b="1" spc="-6" dirty="0">
                <a:latin typeface="Arial"/>
                <a:cs typeface="Arial"/>
              </a:rPr>
              <a:t>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96918" marR="165966" indent="-194677">
              <a:spcBef>
                <a:spcPts val="447"/>
              </a:spcBef>
              <a:buChar char="•"/>
              <a:tabLst>
                <a:tab pos="297618" algn="l"/>
              </a:tabLst>
            </a:pPr>
            <a:r>
              <a:rPr sz="1544" dirty="0">
                <a:latin typeface="Arial"/>
                <a:cs typeface="Arial"/>
              </a:rPr>
              <a:t>über Erlebnisse</a:t>
            </a:r>
            <a:r>
              <a:rPr sz="1544" spc="-143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mit  Wasser</a:t>
            </a:r>
            <a:r>
              <a:rPr sz="1544" spc="-77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berichten</a:t>
            </a:r>
          </a:p>
          <a:p>
            <a:pPr marL="296918" marR="101540" indent="-194677">
              <a:buChar char="•"/>
              <a:tabLst>
                <a:tab pos="297618" algn="l"/>
              </a:tabLst>
            </a:pPr>
            <a:r>
              <a:rPr sz="1544" spc="-6" dirty="0">
                <a:latin typeface="Arial"/>
                <a:cs typeface="Arial"/>
              </a:rPr>
              <a:t>Wortfelder/-karten:  Wasser </a:t>
            </a:r>
            <a:r>
              <a:rPr sz="1544" dirty="0">
                <a:latin typeface="Arial"/>
                <a:cs typeface="Arial"/>
              </a:rPr>
              <a:t>holen,  </a:t>
            </a:r>
            <a:r>
              <a:rPr sz="1544" spc="-6" dirty="0">
                <a:latin typeface="Arial"/>
                <a:cs typeface="Arial"/>
              </a:rPr>
              <a:t>schöpfen, </a:t>
            </a:r>
            <a:r>
              <a:rPr sz="1544" dirty="0">
                <a:latin typeface="Arial"/>
                <a:cs typeface="Arial"/>
              </a:rPr>
              <a:t>trinken</a:t>
            </a:r>
            <a:r>
              <a:rPr sz="1544" spc="-149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8619" y="4562149"/>
            <a:ext cx="2146309" cy="2554084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295517" marR="978989" indent="-195378">
              <a:spcBef>
                <a:spcPts val="358"/>
              </a:spcBef>
            </a:pPr>
            <a:r>
              <a:rPr sz="1764" b="1" spc="-11" dirty="0">
                <a:latin typeface="Arial"/>
                <a:cs typeface="Arial"/>
              </a:rPr>
              <a:t>Kognitive  </a:t>
            </a:r>
            <a:r>
              <a:rPr sz="1764" b="1" spc="-61" dirty="0">
                <a:latin typeface="Arial"/>
                <a:cs typeface="Arial"/>
              </a:rPr>
              <a:t>A</a:t>
            </a:r>
            <a:r>
              <a:rPr sz="1764" b="1" spc="-6" dirty="0">
                <a:latin typeface="Arial"/>
                <a:cs typeface="Arial"/>
              </a:rPr>
              <a:t>spekte</a:t>
            </a:r>
            <a:endParaRPr sz="1764" dirty="0">
              <a:latin typeface="Arial"/>
              <a:cs typeface="Arial"/>
            </a:endParaRPr>
          </a:p>
          <a:p>
            <a:pPr marL="295517" marR="131652" indent="-194677">
              <a:spcBef>
                <a:spcPts val="451"/>
              </a:spcBef>
              <a:buChar char="•"/>
              <a:tabLst>
                <a:tab pos="296218" algn="l"/>
              </a:tabLst>
            </a:pPr>
            <a:r>
              <a:rPr sz="1544" spc="-6" dirty="0">
                <a:latin typeface="Arial"/>
                <a:cs typeface="Arial"/>
              </a:rPr>
              <a:t>Gegenstände, </a:t>
            </a:r>
            <a:r>
              <a:rPr sz="1544" dirty="0">
                <a:latin typeface="Arial"/>
                <a:cs typeface="Arial"/>
              </a:rPr>
              <a:t>die  </a:t>
            </a:r>
            <a:r>
              <a:rPr sz="1544" spc="-6" dirty="0">
                <a:latin typeface="Arial"/>
                <a:cs typeface="Arial"/>
              </a:rPr>
              <a:t>schwimmen,</a:t>
            </a:r>
            <a:r>
              <a:rPr sz="1544" spc="-9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sinken</a:t>
            </a:r>
          </a:p>
          <a:p>
            <a:pPr marL="295517" marR="453080" indent="-194677">
              <a:buChar char="•"/>
              <a:tabLst>
                <a:tab pos="296218" algn="l"/>
              </a:tabLst>
            </a:pPr>
            <a:r>
              <a:rPr sz="1544" dirty="0">
                <a:latin typeface="Arial"/>
                <a:cs typeface="Arial"/>
              </a:rPr>
              <a:t>ein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Wasserwerk  </a:t>
            </a:r>
            <a:r>
              <a:rPr sz="1544" dirty="0">
                <a:latin typeface="Arial"/>
                <a:cs typeface="Arial"/>
              </a:rPr>
              <a:t>kennenlernen</a:t>
            </a:r>
          </a:p>
          <a:p>
            <a:pPr marL="295517" marR="235293" indent="-194677">
              <a:buChar char="•"/>
              <a:tabLst>
                <a:tab pos="296218" algn="l"/>
              </a:tabLst>
            </a:pPr>
            <a:r>
              <a:rPr sz="1544" spc="-11" dirty="0">
                <a:latin typeface="Arial"/>
                <a:cs typeface="Arial"/>
              </a:rPr>
              <a:t>Verschiedene  </a:t>
            </a:r>
            <a:r>
              <a:rPr sz="1544" dirty="0">
                <a:latin typeface="Arial"/>
                <a:cs typeface="Arial"/>
              </a:rPr>
              <a:t>Möglichkeiten der  </a:t>
            </a:r>
            <a:r>
              <a:rPr sz="1544" spc="-33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as</a:t>
            </a:r>
            <a:r>
              <a:rPr sz="1544" spc="-11" dirty="0">
                <a:latin typeface="Arial"/>
                <a:cs typeface="Arial"/>
              </a:rPr>
              <a:t>s</a:t>
            </a:r>
            <a:r>
              <a:rPr sz="1544" dirty="0">
                <a:latin typeface="Arial"/>
                <a:cs typeface="Arial"/>
              </a:rPr>
              <a:t>e</a:t>
            </a:r>
            <a:r>
              <a:rPr sz="1544" spc="-17" dirty="0">
                <a:latin typeface="Arial"/>
                <a:cs typeface="Arial"/>
              </a:rPr>
              <a:t>r</a:t>
            </a:r>
            <a:r>
              <a:rPr sz="1544" dirty="0">
                <a:latin typeface="Arial"/>
                <a:cs typeface="Arial"/>
              </a:rPr>
              <a:t>ge</a:t>
            </a:r>
            <a:r>
              <a:rPr sz="1544" spc="-22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innu</a:t>
            </a:r>
            <a:r>
              <a:rPr sz="1544" spc="-17" dirty="0">
                <a:latin typeface="Arial"/>
                <a:cs typeface="Arial"/>
              </a:rPr>
              <a:t>n</a:t>
            </a:r>
            <a:r>
              <a:rPr sz="1544" dirty="0">
                <a:latin typeface="Arial"/>
                <a:cs typeface="Arial"/>
              </a:rPr>
              <a:t>g  </a:t>
            </a:r>
            <a:r>
              <a:rPr sz="1544" spc="-6" dirty="0">
                <a:latin typeface="Arial"/>
                <a:cs typeface="Arial"/>
              </a:rPr>
              <a:t>unterscheiden</a:t>
            </a:r>
            <a:r>
              <a:rPr sz="1544" spc="-83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81231" y="4571043"/>
            <a:ext cx="2146309" cy="2066002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300419" marR="832631" indent="-198879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Emo</a:t>
            </a:r>
            <a:r>
              <a:rPr sz="1764" b="1" spc="-17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io</a:t>
            </a:r>
            <a:r>
              <a:rPr sz="1764" b="1" spc="-17" dirty="0">
                <a:latin typeface="Arial"/>
                <a:cs typeface="Arial"/>
              </a:rPr>
              <a:t>n</a:t>
            </a:r>
            <a:r>
              <a:rPr sz="1764" b="1" spc="-6" dirty="0">
                <a:latin typeface="Arial"/>
                <a:cs typeface="Arial"/>
              </a:rPr>
              <a:t>ale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300419" marR="189775" indent="-198879">
              <a:spcBef>
                <a:spcPts val="447"/>
              </a:spcBef>
              <a:buChar char="•"/>
              <a:tabLst>
                <a:tab pos="300419" algn="l"/>
              </a:tabLst>
            </a:pPr>
            <a:r>
              <a:rPr sz="1544" dirty="0">
                <a:latin typeface="Arial"/>
                <a:cs typeface="Arial"/>
              </a:rPr>
              <a:t>Stimmungen am  </a:t>
            </a:r>
            <a:r>
              <a:rPr sz="1544" spc="-22" dirty="0">
                <a:latin typeface="Arial"/>
                <a:cs typeface="Arial"/>
              </a:rPr>
              <a:t>Wasser, </a:t>
            </a:r>
            <a:r>
              <a:rPr sz="1544" dirty="0">
                <a:latin typeface="Arial"/>
                <a:cs typeface="Arial"/>
              </a:rPr>
              <a:t>bei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Regen</a:t>
            </a:r>
          </a:p>
          <a:p>
            <a:pPr marL="300419" marR="261904" indent="-198879">
              <a:buChar char="•"/>
              <a:tabLst>
                <a:tab pos="300419" algn="l"/>
              </a:tabLst>
            </a:pPr>
            <a:r>
              <a:rPr sz="1544" spc="-6" dirty="0">
                <a:latin typeface="Arial"/>
                <a:cs typeface="Arial"/>
              </a:rPr>
              <a:t>Empfindungen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mit  Wasser</a:t>
            </a:r>
            <a:endParaRPr sz="1544" dirty="0">
              <a:latin typeface="Arial"/>
              <a:cs typeface="Arial"/>
            </a:endParaRPr>
          </a:p>
          <a:p>
            <a:pPr marL="300419" indent="-198879">
              <a:spcBef>
                <a:spcPts val="6"/>
              </a:spcBef>
              <a:buChar char="•"/>
              <a:tabLst>
                <a:tab pos="300419" algn="l"/>
              </a:tabLst>
            </a:pPr>
            <a:r>
              <a:rPr sz="1544" spc="6" dirty="0">
                <a:latin typeface="Arial"/>
                <a:cs typeface="Arial"/>
              </a:rPr>
              <a:t>Wie </a:t>
            </a:r>
            <a:r>
              <a:rPr sz="1544" dirty="0">
                <a:latin typeface="Arial"/>
                <a:cs typeface="Arial"/>
              </a:rPr>
              <a:t>fühlt sich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Durst</a:t>
            </a:r>
          </a:p>
          <a:p>
            <a:pPr marL="300419"/>
            <a:r>
              <a:rPr sz="1544" spc="-6" dirty="0">
                <a:latin typeface="Arial"/>
                <a:cs typeface="Arial"/>
              </a:rPr>
              <a:t>an?</a:t>
            </a:r>
            <a:r>
              <a:rPr sz="1544" spc="-2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4" name="object 14"/>
          <p:cNvSpPr/>
          <p:nvPr/>
        </p:nvSpPr>
        <p:spPr>
          <a:xfrm>
            <a:off x="3322938" y="6368898"/>
            <a:ext cx="4193179" cy="1078406"/>
          </a:xfrm>
          <a:custGeom>
            <a:avLst/>
            <a:gdLst/>
            <a:ahLst/>
            <a:cxnLst/>
            <a:rect l="l" t="t" r="r" b="b"/>
            <a:pathLst>
              <a:path w="3802379" h="977900">
                <a:moveTo>
                  <a:pt x="0" y="977899"/>
                </a:moveTo>
                <a:lnTo>
                  <a:pt x="3802126" y="977899"/>
                </a:lnTo>
                <a:lnTo>
                  <a:pt x="3802126" y="0"/>
                </a:lnTo>
                <a:lnTo>
                  <a:pt x="0" y="0"/>
                </a:lnTo>
                <a:lnTo>
                  <a:pt x="0" y="97789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5" name="object 15"/>
          <p:cNvSpPr txBox="1"/>
          <p:nvPr/>
        </p:nvSpPr>
        <p:spPr>
          <a:xfrm>
            <a:off x="3410331" y="6338172"/>
            <a:ext cx="3572046" cy="1113449"/>
          </a:xfrm>
          <a:prstGeom prst="rect">
            <a:avLst/>
          </a:prstGeom>
        </p:spPr>
        <p:txBody>
          <a:bodyPr vert="horz" wrap="square" lIns="0" tIns="77029" rIns="0" bIns="0" rtlCol="0">
            <a:spAutoFit/>
          </a:bodyPr>
          <a:lstStyle/>
          <a:p>
            <a:pPr marL="14006">
              <a:spcBef>
                <a:spcPts val="607"/>
              </a:spcBef>
            </a:pPr>
            <a:r>
              <a:rPr sz="1764" b="1" spc="-6" dirty="0">
                <a:latin typeface="Arial"/>
                <a:cs typeface="Arial"/>
              </a:rPr>
              <a:t>Soziale</a:t>
            </a:r>
            <a:r>
              <a:rPr sz="1764" b="1" spc="-61" dirty="0">
                <a:latin typeface="Arial"/>
                <a:cs typeface="Arial"/>
              </a:rPr>
              <a:t>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08683" indent="-194677">
              <a:spcBef>
                <a:spcPts val="447"/>
              </a:spcBef>
              <a:buChar char="•"/>
              <a:tabLst>
                <a:tab pos="209383" algn="l"/>
              </a:tabLst>
            </a:pPr>
            <a:r>
              <a:rPr sz="1544" dirty="0">
                <a:latin typeface="Arial"/>
                <a:cs typeface="Arial"/>
              </a:rPr>
              <a:t>gemeinsam </a:t>
            </a:r>
            <a:r>
              <a:rPr sz="1544" spc="-6" dirty="0">
                <a:latin typeface="Arial"/>
                <a:cs typeface="Arial"/>
              </a:rPr>
              <a:t>schwimmen/ </a:t>
            </a:r>
            <a:r>
              <a:rPr sz="1544" dirty="0">
                <a:latin typeface="Arial"/>
                <a:cs typeface="Arial"/>
              </a:rPr>
              <a:t>baden</a:t>
            </a:r>
            <a:r>
              <a:rPr sz="1544" spc="-143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gehen</a:t>
            </a:r>
          </a:p>
          <a:p>
            <a:pPr marL="208683" marR="23809" indent="-194677">
              <a:buChar char="•"/>
              <a:tabLst>
                <a:tab pos="209383" algn="l"/>
              </a:tabLst>
            </a:pPr>
            <a:r>
              <a:rPr sz="1544" dirty="0">
                <a:latin typeface="Arial"/>
                <a:cs typeface="Arial"/>
              </a:rPr>
              <a:t>Fotos </a:t>
            </a:r>
            <a:r>
              <a:rPr sz="1544" spc="-6" dirty="0">
                <a:latin typeface="Arial"/>
                <a:cs typeface="Arial"/>
              </a:rPr>
              <a:t>von Gewässern besprechen:</a:t>
            </a:r>
            <a:r>
              <a:rPr sz="1544" spc="-110" dirty="0">
                <a:latin typeface="Arial"/>
                <a:cs typeface="Arial"/>
              </a:rPr>
              <a:t> </a:t>
            </a:r>
            <a:r>
              <a:rPr sz="1544" spc="-11" dirty="0">
                <a:latin typeface="Arial"/>
                <a:cs typeface="Arial"/>
              </a:rPr>
              <a:t>wo  </a:t>
            </a:r>
            <a:r>
              <a:rPr sz="1544" spc="-6" dirty="0">
                <a:latin typeface="Arial"/>
                <a:cs typeface="Arial"/>
              </a:rPr>
              <a:t>kann man gut baden, </a:t>
            </a:r>
            <a:r>
              <a:rPr sz="1544" spc="-11" dirty="0">
                <a:latin typeface="Arial"/>
                <a:cs typeface="Arial"/>
              </a:rPr>
              <a:t>wo </a:t>
            </a:r>
            <a:r>
              <a:rPr sz="1544" spc="-6" dirty="0">
                <a:latin typeface="Arial"/>
                <a:cs typeface="Arial"/>
              </a:rPr>
              <a:t>nicht?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59686" y="0"/>
            <a:ext cx="8734391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– Beispiel</a:t>
            </a:r>
            <a:r>
              <a:rPr sz="3088" spc="176" dirty="0"/>
              <a:t> </a:t>
            </a:r>
            <a:r>
              <a:rPr sz="3088" spc="-6" dirty="0"/>
              <a:t>Wasser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94860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858000240"/>
              </p:ext>
            </p:extLst>
          </p:nvPr>
        </p:nvGraphicFramePr>
        <p:xfrm>
          <a:off x="1155700" y="863131"/>
          <a:ext cx="9416287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/>
          <p:cNvSpPr/>
          <p:nvPr/>
        </p:nvSpPr>
        <p:spPr>
          <a:xfrm>
            <a:off x="393700" y="352425"/>
            <a:ext cx="8991600" cy="83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pc="-5" dirty="0" smtClean="0">
                <a:latin typeface="Century Gothic"/>
                <a:cs typeface="Century Gothic"/>
              </a:rPr>
              <a:t>Potentialorientierte Unterrichtsplanung  Im Kontext des Inklusionsdidaktischem Netzes </a:t>
            </a:r>
            <a:r>
              <a:rPr lang="de-DE" spc="-5" dirty="0">
                <a:latin typeface="Century Gothic"/>
                <a:cs typeface="Century Gothic"/>
              </a:rPr>
              <a:t>(Heimlich/Kahlert 2012)</a:t>
            </a:r>
            <a:endParaRPr lang="de-DE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30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61" y="1370836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algn="ctr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Entwicklungs-</a:t>
            </a:r>
            <a:endParaRPr sz="2206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6" b="1" dirty="0">
                <a:latin typeface="Arial"/>
                <a:cs typeface="Arial"/>
              </a:rPr>
              <a:t>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1072" y="682758"/>
            <a:ext cx="4992882" cy="38258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271707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Inhaltliche Lernbereiche des</a:t>
            </a:r>
            <a:r>
              <a:rPr sz="2206" b="1" spc="-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HSU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776" y="4987629"/>
            <a:ext cx="4921455" cy="1309493"/>
          </a:xfrm>
          <a:custGeom>
            <a:avLst/>
            <a:gdLst/>
            <a:ahLst/>
            <a:cxnLst/>
            <a:rect l="l" t="t" r="r" b="b"/>
            <a:pathLst>
              <a:path w="4462780" h="1187450">
                <a:moveTo>
                  <a:pt x="0" y="1187450"/>
                </a:moveTo>
                <a:lnTo>
                  <a:pt x="4462526" y="1187450"/>
                </a:lnTo>
                <a:lnTo>
                  <a:pt x="4462526" y="0"/>
                </a:lnTo>
                <a:lnTo>
                  <a:pt x="0" y="0"/>
                </a:lnTo>
                <a:lnTo>
                  <a:pt x="0" y="118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5" name="object 5"/>
          <p:cNvSpPr txBox="1"/>
          <p:nvPr/>
        </p:nvSpPr>
        <p:spPr>
          <a:xfrm>
            <a:off x="2983170" y="5020192"/>
            <a:ext cx="2280759" cy="28492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1764" b="1" spc="-6" dirty="0">
                <a:latin typeface="Arial"/>
                <a:cs typeface="Arial"/>
              </a:rPr>
              <a:t>Naturwissenschaften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3170" y="5344498"/>
            <a:ext cx="2756939" cy="96536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213585" indent="-199579">
              <a:spcBef>
                <a:spcPts val="116"/>
              </a:spcBef>
              <a:buChar char="•"/>
              <a:tabLst>
                <a:tab pos="214285" algn="l"/>
              </a:tabLst>
            </a:pPr>
            <a:r>
              <a:rPr sz="1544" spc="-6" dirty="0">
                <a:latin typeface="Arial"/>
                <a:cs typeface="Arial"/>
              </a:rPr>
              <a:t>Aggregatzustände</a:t>
            </a:r>
            <a:endParaRPr sz="1544" dirty="0">
              <a:latin typeface="Arial"/>
              <a:cs typeface="Arial"/>
            </a:endParaRPr>
          </a:p>
          <a:p>
            <a:pPr marL="213585" indent="-199579">
              <a:buChar char="•"/>
              <a:tabLst>
                <a:tab pos="214285" algn="l"/>
              </a:tabLst>
            </a:pPr>
            <a:r>
              <a:rPr sz="1544" spc="-11" dirty="0">
                <a:latin typeface="Arial"/>
                <a:cs typeface="Arial"/>
              </a:rPr>
              <a:t>Verdunstung,</a:t>
            </a:r>
            <a:r>
              <a:rPr sz="1544" spc="-61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Kondensation</a:t>
            </a:r>
          </a:p>
          <a:p>
            <a:pPr marL="213585" indent="-199579">
              <a:buChar char="•"/>
              <a:tabLst>
                <a:tab pos="214285" algn="l"/>
              </a:tabLst>
            </a:pPr>
            <a:r>
              <a:rPr sz="1544" spc="-6" dirty="0">
                <a:latin typeface="Arial"/>
                <a:cs typeface="Arial"/>
              </a:rPr>
              <a:t>Wasser </a:t>
            </a:r>
            <a:r>
              <a:rPr sz="1544" dirty="0">
                <a:latin typeface="Arial"/>
                <a:cs typeface="Arial"/>
              </a:rPr>
              <a:t>als</a:t>
            </a:r>
            <a:r>
              <a:rPr sz="1544" spc="-94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Lebensgrundlage</a:t>
            </a:r>
            <a:endParaRPr sz="1544" dirty="0">
              <a:latin typeface="Arial"/>
              <a:cs typeface="Arial"/>
            </a:endParaRPr>
          </a:p>
          <a:p>
            <a:pPr marL="213585" indent="-199579">
              <a:buChar char="•"/>
              <a:tabLst>
                <a:tab pos="214285" algn="l"/>
              </a:tabLst>
            </a:pPr>
            <a:r>
              <a:rPr sz="1544" spc="-6" dirty="0">
                <a:latin typeface="Arial"/>
                <a:cs typeface="Arial"/>
              </a:rPr>
              <a:t>Schadstoffe</a:t>
            </a:r>
            <a:r>
              <a:rPr sz="1544" spc="-13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9698" y="1256974"/>
            <a:ext cx="2419412" cy="17938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1540">
              <a:spcBef>
                <a:spcPts val="353"/>
              </a:spcBef>
            </a:pPr>
            <a:r>
              <a:rPr sz="1764" b="1" spc="-6" dirty="0">
                <a:latin typeface="Arial"/>
                <a:cs typeface="Arial"/>
              </a:rPr>
              <a:t>Sozialwissenschaft</a:t>
            </a:r>
            <a:endParaRPr sz="1764" dirty="0">
              <a:latin typeface="Arial"/>
              <a:cs typeface="Arial"/>
            </a:endParaRPr>
          </a:p>
          <a:p>
            <a:pPr marL="301820" marR="253501" indent="-200280">
              <a:spcBef>
                <a:spcPts val="447"/>
              </a:spcBef>
              <a:buChar char="•"/>
              <a:tabLst>
                <a:tab pos="301820" algn="l"/>
              </a:tabLst>
            </a:pPr>
            <a:r>
              <a:rPr sz="1544" dirty="0">
                <a:latin typeface="Arial"/>
                <a:cs typeface="Arial"/>
              </a:rPr>
              <a:t>Nutzung </a:t>
            </a:r>
            <a:r>
              <a:rPr sz="1544" spc="-6" dirty="0">
                <a:latin typeface="Arial"/>
                <a:cs typeface="Arial"/>
              </a:rPr>
              <a:t>von</a:t>
            </a:r>
            <a:r>
              <a:rPr sz="1544" spc="-126" dirty="0">
                <a:latin typeface="Arial"/>
                <a:cs typeface="Arial"/>
              </a:rPr>
              <a:t> </a:t>
            </a:r>
            <a:r>
              <a:rPr sz="1544" spc="-22" dirty="0">
                <a:latin typeface="Arial"/>
                <a:cs typeface="Arial"/>
              </a:rPr>
              <a:t>Wasser,  </a:t>
            </a:r>
            <a:r>
              <a:rPr sz="1544" spc="-6" dirty="0">
                <a:latin typeface="Arial"/>
                <a:cs typeface="Arial"/>
              </a:rPr>
              <a:t>Nutzungskonflikte</a:t>
            </a:r>
            <a:endParaRPr sz="1544" dirty="0">
              <a:latin typeface="Arial"/>
              <a:cs typeface="Arial"/>
            </a:endParaRPr>
          </a:p>
          <a:p>
            <a:pPr marL="301820" marR="849437" indent="-200280">
              <a:buFont typeface="Arial"/>
              <a:buChar char="•"/>
              <a:tabLst>
                <a:tab pos="301820" algn="l"/>
              </a:tabLst>
            </a:pPr>
            <a:r>
              <a:rPr sz="1544" b="1" spc="-11" dirty="0">
                <a:solidFill>
                  <a:srgbClr val="333399"/>
                </a:solidFill>
                <a:latin typeface="Arial"/>
                <a:cs typeface="Arial"/>
              </a:rPr>
              <a:t>Aufgaben</a:t>
            </a:r>
            <a:r>
              <a:rPr sz="1544" b="1" spc="-6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der  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Gemeinde</a:t>
            </a:r>
            <a:endParaRPr sz="1544" dirty="0">
              <a:latin typeface="Arial"/>
              <a:cs typeface="Arial"/>
            </a:endParaRPr>
          </a:p>
          <a:p>
            <a:pPr marL="301820" indent="-200280">
              <a:spcBef>
                <a:spcPts val="6"/>
              </a:spcBef>
              <a:buChar char="•"/>
              <a:tabLst>
                <a:tab pos="301820" algn="l"/>
              </a:tabLst>
            </a:pPr>
            <a:r>
              <a:rPr sz="1544" dirty="0">
                <a:latin typeface="Arial"/>
                <a:cs typeface="Arial"/>
              </a:rPr>
              <a:t>Soziales Leben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am</a:t>
            </a:r>
          </a:p>
          <a:p>
            <a:pPr marL="301820"/>
            <a:r>
              <a:rPr sz="1544" spc="-11" dirty="0">
                <a:latin typeface="Arial"/>
                <a:cs typeface="Arial"/>
              </a:rPr>
              <a:t>Wasser</a:t>
            </a:r>
            <a:r>
              <a:rPr sz="1544" spc="-55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8" name="object 8"/>
          <p:cNvSpPr/>
          <p:nvPr/>
        </p:nvSpPr>
        <p:spPr>
          <a:xfrm>
            <a:off x="2864265" y="1258794"/>
            <a:ext cx="2419412" cy="1929227"/>
          </a:xfrm>
          <a:custGeom>
            <a:avLst/>
            <a:gdLst/>
            <a:ahLst/>
            <a:cxnLst/>
            <a:rect l="l" t="t" r="r" b="b"/>
            <a:pathLst>
              <a:path w="2193925" h="1749425">
                <a:moveTo>
                  <a:pt x="0" y="1749425"/>
                </a:moveTo>
                <a:lnTo>
                  <a:pt x="2193925" y="1749425"/>
                </a:lnTo>
                <a:lnTo>
                  <a:pt x="2193925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9" name="object 9"/>
          <p:cNvSpPr txBox="1"/>
          <p:nvPr/>
        </p:nvSpPr>
        <p:spPr>
          <a:xfrm>
            <a:off x="2951517" y="1290446"/>
            <a:ext cx="855022" cy="28492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1764" b="1" spc="-143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ech</a:t>
            </a:r>
            <a:r>
              <a:rPr sz="1764" b="1" spc="-11" dirty="0">
                <a:latin typeface="Arial"/>
                <a:cs typeface="Arial"/>
              </a:rPr>
              <a:t>n</a:t>
            </a:r>
            <a:r>
              <a:rPr sz="1764" b="1" spc="-6" dirty="0">
                <a:latin typeface="Arial"/>
                <a:cs typeface="Arial"/>
              </a:rPr>
              <a:t>ik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1516" y="1614808"/>
            <a:ext cx="2036367" cy="1202995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213585" marR="317226" indent="-199579">
              <a:spcBef>
                <a:spcPts val="116"/>
              </a:spcBef>
              <a:buFont typeface="Arial"/>
              <a:buChar char="•"/>
              <a:tabLst>
                <a:tab pos="214285" algn="l"/>
              </a:tabLst>
            </a:pPr>
            <a:r>
              <a:rPr sz="1544" b="1" spc="-88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ri</a:t>
            </a:r>
            <a:r>
              <a:rPr sz="1544" b="1" spc="-11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544" b="1" spc="-17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1544" b="1" spc="22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1544" b="1" spc="-17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544" b="1" spc="-17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er</a:t>
            </a:r>
            <a:r>
              <a:rPr sz="1544" b="1" spc="-17" dirty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544" b="1" spc="1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- 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sorgung</a:t>
            </a:r>
            <a:endParaRPr sz="1544" dirty="0">
              <a:latin typeface="Arial"/>
              <a:cs typeface="Arial"/>
            </a:endParaRPr>
          </a:p>
          <a:p>
            <a:pPr marL="213585" indent="-199579">
              <a:buChar char="•"/>
              <a:tabLst>
                <a:tab pos="214285" algn="l"/>
              </a:tabLst>
            </a:pPr>
            <a:r>
              <a:rPr sz="1544" spc="-6" dirty="0">
                <a:latin typeface="Arial"/>
                <a:cs typeface="Arial"/>
              </a:rPr>
              <a:t>Reinigungsverfahren</a:t>
            </a:r>
            <a:endParaRPr sz="1544" dirty="0">
              <a:latin typeface="Arial"/>
              <a:cs typeface="Arial"/>
            </a:endParaRPr>
          </a:p>
          <a:p>
            <a:pPr marL="213585" marR="103641" indent="-199579">
              <a:buChar char="•"/>
              <a:tabLst>
                <a:tab pos="214285" algn="l"/>
              </a:tabLst>
            </a:pPr>
            <a:r>
              <a:rPr sz="1544" spc="-6" dirty="0">
                <a:latin typeface="Arial"/>
                <a:cs typeface="Arial"/>
              </a:rPr>
              <a:t>Exkursion </a:t>
            </a:r>
            <a:r>
              <a:rPr sz="1544" dirty="0">
                <a:latin typeface="Arial"/>
                <a:cs typeface="Arial"/>
              </a:rPr>
              <a:t>zu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einem  </a:t>
            </a:r>
            <a:r>
              <a:rPr sz="1544" spc="-11" dirty="0">
                <a:latin typeface="Arial"/>
                <a:cs typeface="Arial"/>
              </a:rPr>
              <a:t>Wasserwerk</a:t>
            </a:r>
            <a:r>
              <a:rPr sz="1544" spc="-4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52022" y="3251045"/>
            <a:ext cx="2419412" cy="1509439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5517" rIns="0" bIns="0" rtlCol="0">
            <a:spAutoFit/>
          </a:bodyPr>
          <a:lstStyle/>
          <a:p>
            <a:pPr marL="101540">
              <a:lnSpc>
                <a:spcPts val="2117"/>
              </a:lnSpc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Geographie</a:t>
            </a:r>
            <a:endParaRPr sz="1764" dirty="0">
              <a:latin typeface="Arial"/>
              <a:cs typeface="Arial"/>
            </a:endParaRPr>
          </a:p>
          <a:p>
            <a:pPr marL="301120" indent="-199579">
              <a:lnSpc>
                <a:spcPts val="1853"/>
              </a:lnSpc>
              <a:buChar char="•"/>
              <a:tabLst>
                <a:tab pos="301820" algn="l"/>
              </a:tabLst>
            </a:pPr>
            <a:r>
              <a:rPr sz="1544" spc="-17" dirty="0">
                <a:latin typeface="Arial"/>
                <a:cs typeface="Arial"/>
              </a:rPr>
              <a:t>Wetter,</a:t>
            </a:r>
            <a:r>
              <a:rPr sz="1544" spc="-50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Niederschläge</a:t>
            </a:r>
            <a:endParaRPr sz="1544" dirty="0">
              <a:latin typeface="Arial"/>
              <a:cs typeface="Arial"/>
            </a:endParaRPr>
          </a:p>
          <a:p>
            <a:pPr marL="301120" marR="147759" indent="-199579">
              <a:buChar char="•"/>
              <a:tabLst>
                <a:tab pos="301820" algn="l"/>
              </a:tabLst>
            </a:pPr>
            <a:r>
              <a:rPr sz="1544" spc="-6" dirty="0">
                <a:latin typeface="Arial"/>
                <a:cs typeface="Arial"/>
              </a:rPr>
              <a:t>Quellen und natürliche  Wasserspeicher</a:t>
            </a:r>
            <a:endParaRPr sz="1544" dirty="0">
              <a:latin typeface="Arial"/>
              <a:cs typeface="Arial"/>
            </a:endParaRPr>
          </a:p>
          <a:p>
            <a:pPr marL="301120" marR="320727" indent="-199579">
              <a:buChar char="•"/>
              <a:tabLst>
                <a:tab pos="301820" algn="l"/>
              </a:tabLst>
            </a:pPr>
            <a:r>
              <a:rPr sz="1544" spc="-6" dirty="0">
                <a:latin typeface="Arial"/>
                <a:cs typeface="Arial"/>
              </a:rPr>
              <a:t>Wasserreichtum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und  </a:t>
            </a:r>
            <a:r>
              <a:rPr sz="1544" spc="-11" dirty="0">
                <a:latin typeface="Arial"/>
                <a:cs typeface="Arial"/>
              </a:rPr>
              <a:t>Wasserknappheit</a:t>
            </a:r>
            <a:r>
              <a:rPr sz="1544" spc="-7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2" name="object 12"/>
          <p:cNvSpPr/>
          <p:nvPr/>
        </p:nvSpPr>
        <p:spPr>
          <a:xfrm>
            <a:off x="2876590" y="3252726"/>
            <a:ext cx="2419412" cy="1656124"/>
          </a:xfrm>
          <a:custGeom>
            <a:avLst/>
            <a:gdLst/>
            <a:ahLst/>
            <a:cxnLst/>
            <a:rect l="l" t="t" r="r" b="b"/>
            <a:pathLst>
              <a:path w="2193925" h="1501775">
                <a:moveTo>
                  <a:pt x="0" y="1501775"/>
                </a:moveTo>
                <a:lnTo>
                  <a:pt x="2193925" y="1501775"/>
                </a:lnTo>
                <a:lnTo>
                  <a:pt x="2193925" y="0"/>
                </a:lnTo>
                <a:lnTo>
                  <a:pt x="0" y="0"/>
                </a:lnTo>
                <a:lnTo>
                  <a:pt x="0" y="1501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3" name="object 13"/>
          <p:cNvSpPr txBox="1"/>
          <p:nvPr/>
        </p:nvSpPr>
        <p:spPr>
          <a:xfrm>
            <a:off x="2963703" y="3221268"/>
            <a:ext cx="2207932" cy="1588708"/>
          </a:xfrm>
          <a:prstGeom prst="rect">
            <a:avLst/>
          </a:prstGeom>
        </p:spPr>
        <p:txBody>
          <a:bodyPr vert="horz" wrap="square" lIns="0" tIns="77029" rIns="0" bIns="0" rtlCol="0">
            <a:spAutoFit/>
          </a:bodyPr>
          <a:lstStyle/>
          <a:p>
            <a:pPr marL="14006">
              <a:spcBef>
                <a:spcPts val="607"/>
              </a:spcBef>
            </a:pPr>
            <a:r>
              <a:rPr sz="1764" b="1" spc="-6" dirty="0">
                <a:latin typeface="Arial"/>
                <a:cs typeface="Arial"/>
              </a:rPr>
              <a:t>Geschichte</a:t>
            </a:r>
            <a:endParaRPr sz="1764" dirty="0">
              <a:latin typeface="Arial"/>
              <a:cs typeface="Arial"/>
            </a:endParaRPr>
          </a:p>
          <a:p>
            <a:pPr marL="208683" marR="219887" indent="-194677">
              <a:spcBef>
                <a:spcPts val="447"/>
              </a:spcBef>
              <a:buFont typeface="Arial"/>
              <a:buChar char="•"/>
              <a:tabLst>
                <a:tab pos="209383" algn="l"/>
              </a:tabLst>
            </a:pPr>
            <a:r>
              <a:rPr sz="1544" b="1" spc="-61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asser</a:t>
            </a:r>
            <a:r>
              <a:rPr sz="1544" b="1" spc="-11" dirty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ers</a:t>
            </a:r>
            <a:r>
              <a:rPr sz="1544" b="1" spc="-11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1544" b="1" spc="-11" dirty="0">
                <a:solidFill>
                  <a:srgbClr val="333399"/>
                </a:solidFill>
                <a:latin typeface="Arial"/>
                <a:cs typeface="Arial"/>
              </a:rPr>
              <a:t>gun</a:t>
            </a: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g 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und </a:t>
            </a:r>
            <a:r>
              <a:rPr sz="1544" b="1" spc="-11" dirty="0">
                <a:solidFill>
                  <a:srgbClr val="333399"/>
                </a:solidFill>
                <a:latin typeface="Arial"/>
                <a:cs typeface="Arial"/>
              </a:rPr>
              <a:t>Wasser- 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belastung</a:t>
            </a:r>
            <a:r>
              <a:rPr sz="1544" b="1" spc="-66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früher</a:t>
            </a:r>
            <a:endParaRPr sz="1544" dirty="0">
              <a:latin typeface="Arial"/>
              <a:cs typeface="Arial"/>
            </a:endParaRPr>
          </a:p>
          <a:p>
            <a:pPr marL="208683" indent="-194677">
              <a:buChar char="•"/>
              <a:tabLst>
                <a:tab pos="209383" algn="l"/>
              </a:tabLst>
            </a:pPr>
            <a:r>
              <a:rPr sz="1544" spc="-6" dirty="0">
                <a:latin typeface="Arial"/>
                <a:cs typeface="Arial"/>
              </a:rPr>
              <a:t>Bewässerungskulturen</a:t>
            </a:r>
            <a:endParaRPr sz="1544" dirty="0">
              <a:latin typeface="Arial"/>
              <a:cs typeface="Arial"/>
            </a:endParaRPr>
          </a:p>
          <a:p>
            <a:pPr marL="208683"/>
            <a:r>
              <a:rPr sz="1544" spc="6" dirty="0">
                <a:latin typeface="Arial"/>
                <a:cs typeface="Arial"/>
              </a:rPr>
              <a:t>…</a:t>
            </a:r>
            <a:endParaRPr sz="1544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42716" y="1383022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marL="490195" marR="105742" indent="-375349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</a:t>
            </a:r>
            <a:r>
              <a:rPr sz="2206" b="1" spc="-17" dirty="0">
                <a:latin typeface="Arial"/>
                <a:cs typeface="Arial"/>
              </a:rPr>
              <a:t>t</a:t>
            </a:r>
            <a:r>
              <a:rPr sz="2206" b="1" spc="33" dirty="0">
                <a:latin typeface="Arial"/>
                <a:cs typeface="Arial"/>
              </a:rPr>
              <a:t>w</a:t>
            </a:r>
            <a:r>
              <a:rPr sz="2206" b="1" dirty="0">
                <a:latin typeface="Arial"/>
                <a:cs typeface="Arial"/>
              </a:rPr>
              <a:t>i</a:t>
            </a:r>
            <a:r>
              <a:rPr sz="2206" b="1" spc="-22" dirty="0">
                <a:latin typeface="Arial"/>
                <a:cs typeface="Arial"/>
              </a:rPr>
              <a:t>c</a:t>
            </a:r>
            <a:r>
              <a:rPr sz="2206" b="1" dirty="0">
                <a:latin typeface="Arial"/>
                <a:cs typeface="Arial"/>
              </a:rPr>
              <a:t>klung</a:t>
            </a:r>
            <a:r>
              <a:rPr sz="2206" b="1" spc="6" dirty="0">
                <a:latin typeface="Arial"/>
                <a:cs typeface="Arial"/>
              </a:rPr>
              <a:t>s</a:t>
            </a:r>
            <a:r>
              <a:rPr sz="2206" b="1" dirty="0">
                <a:latin typeface="Arial"/>
                <a:cs typeface="Arial"/>
              </a:rPr>
              <a:t>-  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118" y="2487617"/>
            <a:ext cx="2146309" cy="1911720"/>
          </a:xfrm>
          <a:custGeom>
            <a:avLst/>
            <a:gdLst/>
            <a:ahLst/>
            <a:cxnLst/>
            <a:rect l="l" t="t" r="r" b="b"/>
            <a:pathLst>
              <a:path w="1946275" h="1733550">
                <a:moveTo>
                  <a:pt x="0" y="1733550"/>
                </a:moveTo>
                <a:lnTo>
                  <a:pt x="1946275" y="1733550"/>
                </a:lnTo>
                <a:lnTo>
                  <a:pt x="1946275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6" name="object 16"/>
          <p:cNvSpPr txBox="1"/>
          <p:nvPr/>
        </p:nvSpPr>
        <p:spPr>
          <a:xfrm>
            <a:off x="485118" y="2519689"/>
            <a:ext cx="2146309" cy="1558217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299019" marR="163165" indent="-198879">
              <a:spcBef>
                <a:spcPts val="105"/>
              </a:spcBef>
            </a:pPr>
            <a:r>
              <a:rPr sz="1764" b="1" spc="-6" dirty="0">
                <a:latin typeface="Arial"/>
                <a:cs typeface="Arial"/>
              </a:rPr>
              <a:t>Sensom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t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rische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99019" marR="156862" indent="-198179">
              <a:spcBef>
                <a:spcPts val="447"/>
              </a:spcBef>
              <a:buChar char="•"/>
              <a:tabLst>
                <a:tab pos="299719" algn="l"/>
              </a:tabLst>
            </a:pPr>
            <a:r>
              <a:rPr sz="1544" spc="-6" dirty="0">
                <a:latin typeface="Arial"/>
                <a:cs typeface="Arial"/>
              </a:rPr>
              <a:t>fließendes,  rauschendes,  </a:t>
            </a:r>
            <a:r>
              <a:rPr sz="1544" dirty="0">
                <a:latin typeface="Arial"/>
                <a:cs typeface="Arial"/>
              </a:rPr>
              <a:t>tröpfelndes</a:t>
            </a:r>
            <a:r>
              <a:rPr sz="1544" spc="-126" dirty="0">
                <a:latin typeface="Arial"/>
                <a:cs typeface="Arial"/>
              </a:rPr>
              <a:t> </a:t>
            </a:r>
            <a:r>
              <a:rPr sz="1544" spc="-11" dirty="0">
                <a:latin typeface="Arial"/>
                <a:cs typeface="Arial"/>
              </a:rPr>
              <a:t>Wasser</a:t>
            </a:r>
            <a:endParaRPr sz="1544" dirty="0">
              <a:latin typeface="Arial"/>
              <a:cs typeface="Arial"/>
            </a:endParaRPr>
          </a:p>
          <a:p>
            <a:pPr marL="299019" indent="-198179">
              <a:buChar char="•"/>
              <a:tabLst>
                <a:tab pos="299719" algn="l"/>
              </a:tabLst>
            </a:pPr>
            <a:r>
              <a:rPr sz="1544" dirty="0">
                <a:latin typeface="Arial"/>
                <a:cs typeface="Arial"/>
              </a:rPr>
              <a:t>Auftrieb </a:t>
            </a:r>
            <a:r>
              <a:rPr sz="1544" spc="-6" dirty="0">
                <a:latin typeface="Arial"/>
                <a:cs typeface="Arial"/>
              </a:rPr>
              <a:t>spüren</a:t>
            </a:r>
            <a:r>
              <a:rPr sz="1544" spc="31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49719" y="2520950"/>
            <a:ext cx="2146309" cy="1828373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296918" marR="375349" indent="-195378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Ko</a:t>
            </a:r>
            <a:r>
              <a:rPr sz="1764" b="1" spc="-17" dirty="0">
                <a:latin typeface="Arial"/>
                <a:cs typeface="Arial"/>
              </a:rPr>
              <a:t>m</a:t>
            </a:r>
            <a:r>
              <a:rPr sz="1764" b="1" spc="-6" dirty="0">
                <a:latin typeface="Arial"/>
                <a:cs typeface="Arial"/>
              </a:rPr>
              <a:t>m</a:t>
            </a:r>
            <a:r>
              <a:rPr sz="1764" b="1" spc="-17" dirty="0">
                <a:latin typeface="Arial"/>
                <a:cs typeface="Arial"/>
              </a:rPr>
              <a:t>u</a:t>
            </a:r>
            <a:r>
              <a:rPr sz="1764" b="1" spc="-6" dirty="0">
                <a:latin typeface="Arial"/>
                <a:cs typeface="Arial"/>
              </a:rPr>
              <a:t>nika</a:t>
            </a:r>
            <a:r>
              <a:rPr sz="1764" b="1" spc="-11" dirty="0">
                <a:latin typeface="Arial"/>
                <a:cs typeface="Arial"/>
              </a:rPr>
              <a:t>t</a:t>
            </a:r>
            <a:r>
              <a:rPr sz="1764" b="1" spc="6" dirty="0">
                <a:latin typeface="Arial"/>
                <a:cs typeface="Arial"/>
              </a:rPr>
              <a:t>i</a:t>
            </a:r>
            <a:r>
              <a:rPr sz="1764" b="1" spc="-33" dirty="0">
                <a:latin typeface="Arial"/>
                <a:cs typeface="Arial"/>
              </a:rPr>
              <a:t>v</a:t>
            </a:r>
            <a:r>
              <a:rPr sz="1764" b="1" spc="-6" dirty="0">
                <a:latin typeface="Arial"/>
                <a:cs typeface="Arial"/>
              </a:rPr>
              <a:t>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96918" marR="165966" indent="-194677">
              <a:spcBef>
                <a:spcPts val="447"/>
              </a:spcBef>
              <a:buChar char="•"/>
              <a:tabLst>
                <a:tab pos="297618" algn="l"/>
              </a:tabLst>
            </a:pPr>
            <a:r>
              <a:rPr sz="1544" dirty="0">
                <a:latin typeface="Arial"/>
                <a:cs typeface="Arial"/>
              </a:rPr>
              <a:t>über Erlebnisse</a:t>
            </a:r>
            <a:r>
              <a:rPr sz="1544" spc="-143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mit  Wasser</a:t>
            </a:r>
            <a:r>
              <a:rPr sz="1544" spc="-77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berichten</a:t>
            </a:r>
          </a:p>
          <a:p>
            <a:pPr marL="296918" marR="101540" indent="-194677">
              <a:buChar char="•"/>
              <a:tabLst>
                <a:tab pos="297618" algn="l"/>
              </a:tabLst>
            </a:pPr>
            <a:r>
              <a:rPr sz="1544" spc="-6" dirty="0">
                <a:latin typeface="Arial"/>
                <a:cs typeface="Arial"/>
              </a:rPr>
              <a:t>Wortfelder/-karten:  Wasser </a:t>
            </a:r>
            <a:r>
              <a:rPr sz="1544" dirty="0">
                <a:latin typeface="Arial"/>
                <a:cs typeface="Arial"/>
              </a:rPr>
              <a:t>holen,  </a:t>
            </a:r>
            <a:r>
              <a:rPr sz="1544" spc="-6" dirty="0">
                <a:latin typeface="Arial"/>
                <a:cs typeface="Arial"/>
              </a:rPr>
              <a:t>schöpfen, </a:t>
            </a:r>
            <a:r>
              <a:rPr sz="1544" dirty="0">
                <a:latin typeface="Arial"/>
                <a:cs typeface="Arial"/>
              </a:rPr>
              <a:t>trinken</a:t>
            </a:r>
            <a:r>
              <a:rPr sz="1544" spc="-149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8" name="object 18"/>
          <p:cNvSpPr/>
          <p:nvPr/>
        </p:nvSpPr>
        <p:spPr>
          <a:xfrm>
            <a:off x="488619" y="4562149"/>
            <a:ext cx="2146309" cy="2558064"/>
          </a:xfrm>
          <a:custGeom>
            <a:avLst/>
            <a:gdLst/>
            <a:ahLst/>
            <a:cxnLst/>
            <a:rect l="l" t="t" r="r" b="b"/>
            <a:pathLst>
              <a:path w="1946275" h="2319654">
                <a:moveTo>
                  <a:pt x="0" y="2319401"/>
                </a:moveTo>
                <a:lnTo>
                  <a:pt x="1946275" y="2319401"/>
                </a:lnTo>
                <a:lnTo>
                  <a:pt x="1946275" y="0"/>
                </a:lnTo>
                <a:lnTo>
                  <a:pt x="0" y="0"/>
                </a:lnTo>
                <a:lnTo>
                  <a:pt x="0" y="231940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9" name="object 19"/>
          <p:cNvSpPr txBox="1"/>
          <p:nvPr/>
        </p:nvSpPr>
        <p:spPr>
          <a:xfrm>
            <a:off x="575493" y="4594571"/>
            <a:ext cx="1089611" cy="556404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212184" marR="5602" indent="-198879">
              <a:spcBef>
                <a:spcPts val="105"/>
              </a:spcBef>
            </a:pPr>
            <a:r>
              <a:rPr sz="1764" b="1" spc="-11" dirty="0">
                <a:latin typeface="Arial"/>
                <a:cs typeface="Arial"/>
              </a:rPr>
              <a:t>Kognitive  </a:t>
            </a:r>
            <a:r>
              <a:rPr sz="1764" b="1" spc="-61" dirty="0">
                <a:latin typeface="Arial"/>
                <a:cs typeface="Arial"/>
              </a:rPr>
              <a:t>A</a:t>
            </a:r>
            <a:r>
              <a:rPr sz="1764" b="1" spc="-6" dirty="0">
                <a:latin typeface="Arial"/>
                <a:cs typeface="Arial"/>
              </a:rPr>
              <a:t>spekte</a:t>
            </a:r>
            <a:endParaRPr sz="1764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494" y="5188256"/>
            <a:ext cx="1936230" cy="1915175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212184" marR="5602" indent="-198179">
              <a:spcBef>
                <a:spcPts val="110"/>
              </a:spcBef>
              <a:buChar char="•"/>
              <a:tabLst>
                <a:tab pos="212885" algn="l"/>
              </a:tabLst>
            </a:pPr>
            <a:r>
              <a:rPr sz="1544" spc="-6" dirty="0">
                <a:latin typeface="Arial"/>
                <a:cs typeface="Arial"/>
              </a:rPr>
              <a:t>Gegenstände, </a:t>
            </a:r>
            <a:r>
              <a:rPr sz="1544" dirty="0">
                <a:latin typeface="Arial"/>
                <a:cs typeface="Arial"/>
              </a:rPr>
              <a:t>die  </a:t>
            </a:r>
            <a:r>
              <a:rPr sz="1544" spc="-6" dirty="0">
                <a:latin typeface="Arial"/>
                <a:cs typeface="Arial"/>
              </a:rPr>
              <a:t>schwimmen,</a:t>
            </a:r>
            <a:r>
              <a:rPr sz="1544" spc="-9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sinken</a:t>
            </a:r>
          </a:p>
          <a:p>
            <a:pPr marL="212184" marR="238095" indent="-198179">
              <a:buFont typeface="Arial"/>
              <a:buChar char="•"/>
              <a:tabLst>
                <a:tab pos="212885" algn="l"/>
              </a:tabLst>
            </a:pP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ein</a:t>
            </a:r>
            <a:r>
              <a:rPr sz="1544" b="1" spc="-116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Wasserwerk  kennenlernen</a:t>
            </a:r>
            <a:endParaRPr sz="1544" dirty="0">
              <a:latin typeface="Arial"/>
              <a:cs typeface="Arial"/>
            </a:endParaRPr>
          </a:p>
          <a:p>
            <a:pPr marL="212184" marR="108543" indent="-198179">
              <a:spcBef>
                <a:spcPts val="6"/>
              </a:spcBef>
              <a:buChar char="•"/>
              <a:tabLst>
                <a:tab pos="212885" algn="l"/>
              </a:tabLst>
            </a:pPr>
            <a:r>
              <a:rPr sz="1544" spc="-11" dirty="0">
                <a:latin typeface="Arial"/>
                <a:cs typeface="Arial"/>
              </a:rPr>
              <a:t>Verschiedene  </a:t>
            </a:r>
            <a:r>
              <a:rPr sz="1544" dirty="0">
                <a:latin typeface="Arial"/>
                <a:cs typeface="Arial"/>
              </a:rPr>
              <a:t>Möglichkeiten der  </a:t>
            </a:r>
            <a:r>
              <a:rPr sz="1544" spc="-33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as</a:t>
            </a:r>
            <a:r>
              <a:rPr sz="1544" spc="-11" dirty="0">
                <a:latin typeface="Arial"/>
                <a:cs typeface="Arial"/>
              </a:rPr>
              <a:t>s</a:t>
            </a:r>
            <a:r>
              <a:rPr sz="1544" dirty="0">
                <a:latin typeface="Arial"/>
                <a:cs typeface="Arial"/>
              </a:rPr>
              <a:t>e</a:t>
            </a:r>
            <a:r>
              <a:rPr sz="1544" spc="-17" dirty="0">
                <a:latin typeface="Arial"/>
                <a:cs typeface="Arial"/>
              </a:rPr>
              <a:t>r</a:t>
            </a:r>
            <a:r>
              <a:rPr sz="1544" dirty="0">
                <a:latin typeface="Arial"/>
                <a:cs typeface="Arial"/>
              </a:rPr>
              <a:t>ge</a:t>
            </a:r>
            <a:r>
              <a:rPr sz="1544" spc="-22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innu</a:t>
            </a:r>
            <a:r>
              <a:rPr sz="1544" spc="-17" dirty="0">
                <a:latin typeface="Arial"/>
                <a:cs typeface="Arial"/>
              </a:rPr>
              <a:t>n</a:t>
            </a:r>
            <a:r>
              <a:rPr sz="1544" dirty="0">
                <a:latin typeface="Arial"/>
                <a:cs typeface="Arial"/>
              </a:rPr>
              <a:t>g  </a:t>
            </a:r>
            <a:r>
              <a:rPr sz="1544" spc="-6" dirty="0">
                <a:latin typeface="Arial"/>
                <a:cs typeface="Arial"/>
              </a:rPr>
              <a:t>unterscheiden</a:t>
            </a:r>
            <a:r>
              <a:rPr sz="1544" spc="-83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81231" y="4571043"/>
            <a:ext cx="2146309" cy="2066002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296918" marR="832631" indent="-195378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Emo</a:t>
            </a:r>
            <a:r>
              <a:rPr sz="1764" b="1" spc="-17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io</a:t>
            </a:r>
            <a:r>
              <a:rPr sz="1764" b="1" spc="-17" dirty="0">
                <a:latin typeface="Arial"/>
                <a:cs typeface="Arial"/>
              </a:rPr>
              <a:t>n</a:t>
            </a:r>
            <a:r>
              <a:rPr sz="1764" b="1" spc="-6" dirty="0">
                <a:latin typeface="Arial"/>
                <a:cs typeface="Arial"/>
              </a:rPr>
              <a:t>ale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96918" marR="193277" indent="-195378">
              <a:spcBef>
                <a:spcPts val="447"/>
              </a:spcBef>
              <a:buChar char="•"/>
              <a:tabLst>
                <a:tab pos="297618" algn="l"/>
              </a:tabLst>
            </a:pPr>
            <a:r>
              <a:rPr sz="1544" dirty="0">
                <a:latin typeface="Arial"/>
                <a:cs typeface="Arial"/>
              </a:rPr>
              <a:t>Stimmungen am  </a:t>
            </a:r>
            <a:r>
              <a:rPr sz="1544" spc="-22" dirty="0">
                <a:latin typeface="Arial"/>
                <a:cs typeface="Arial"/>
              </a:rPr>
              <a:t>Wasser, </a:t>
            </a:r>
            <a:r>
              <a:rPr sz="1544" dirty="0">
                <a:latin typeface="Arial"/>
                <a:cs typeface="Arial"/>
              </a:rPr>
              <a:t>bei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Regen</a:t>
            </a:r>
          </a:p>
          <a:p>
            <a:pPr marL="296918" marR="265405" indent="-195378">
              <a:buChar char="•"/>
              <a:tabLst>
                <a:tab pos="297618" algn="l"/>
              </a:tabLst>
            </a:pPr>
            <a:r>
              <a:rPr sz="1544" spc="-6" dirty="0">
                <a:latin typeface="Arial"/>
                <a:cs typeface="Arial"/>
              </a:rPr>
              <a:t>Empfindungen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mit  Wasser</a:t>
            </a:r>
            <a:endParaRPr sz="1544" dirty="0">
              <a:latin typeface="Arial"/>
              <a:cs typeface="Arial"/>
            </a:endParaRPr>
          </a:p>
          <a:p>
            <a:pPr marL="296918" indent="-195378">
              <a:spcBef>
                <a:spcPts val="6"/>
              </a:spcBef>
              <a:buChar char="•"/>
              <a:tabLst>
                <a:tab pos="297618" algn="l"/>
              </a:tabLst>
            </a:pPr>
            <a:r>
              <a:rPr sz="1544" spc="6" dirty="0">
                <a:latin typeface="Arial"/>
                <a:cs typeface="Arial"/>
              </a:rPr>
              <a:t>Wie </a:t>
            </a:r>
            <a:r>
              <a:rPr sz="1544" dirty="0">
                <a:latin typeface="Arial"/>
                <a:cs typeface="Arial"/>
              </a:rPr>
              <a:t>fühlt sich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Durst</a:t>
            </a:r>
          </a:p>
          <a:p>
            <a:pPr marL="296918"/>
            <a:r>
              <a:rPr sz="1544" spc="-6" dirty="0">
                <a:latin typeface="Arial"/>
                <a:cs typeface="Arial"/>
              </a:rPr>
              <a:t>an?</a:t>
            </a:r>
            <a:r>
              <a:rPr sz="1544" spc="-2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22" name="object 22"/>
          <p:cNvSpPr/>
          <p:nvPr/>
        </p:nvSpPr>
        <p:spPr>
          <a:xfrm>
            <a:off x="3322938" y="6368898"/>
            <a:ext cx="4193179" cy="1078406"/>
          </a:xfrm>
          <a:custGeom>
            <a:avLst/>
            <a:gdLst/>
            <a:ahLst/>
            <a:cxnLst/>
            <a:rect l="l" t="t" r="r" b="b"/>
            <a:pathLst>
              <a:path w="3802379" h="977900">
                <a:moveTo>
                  <a:pt x="0" y="977899"/>
                </a:moveTo>
                <a:lnTo>
                  <a:pt x="3802126" y="977899"/>
                </a:lnTo>
                <a:lnTo>
                  <a:pt x="3802126" y="0"/>
                </a:lnTo>
                <a:lnTo>
                  <a:pt x="0" y="0"/>
                </a:lnTo>
                <a:lnTo>
                  <a:pt x="0" y="97789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3" name="object 23"/>
          <p:cNvSpPr txBox="1"/>
          <p:nvPr/>
        </p:nvSpPr>
        <p:spPr>
          <a:xfrm>
            <a:off x="3410330" y="6338172"/>
            <a:ext cx="3791229" cy="1113449"/>
          </a:xfrm>
          <a:prstGeom prst="rect">
            <a:avLst/>
          </a:prstGeom>
        </p:spPr>
        <p:txBody>
          <a:bodyPr vert="horz" wrap="square" lIns="0" tIns="77029" rIns="0" bIns="0" rtlCol="0">
            <a:spAutoFit/>
          </a:bodyPr>
          <a:lstStyle/>
          <a:p>
            <a:pPr marL="14006">
              <a:spcBef>
                <a:spcPts val="607"/>
              </a:spcBef>
            </a:pPr>
            <a:r>
              <a:rPr sz="1764" b="1" spc="-6" dirty="0">
                <a:latin typeface="Arial"/>
                <a:cs typeface="Arial"/>
              </a:rPr>
              <a:t>Soziale</a:t>
            </a:r>
            <a:r>
              <a:rPr sz="1764" b="1" spc="-61" dirty="0">
                <a:latin typeface="Arial"/>
                <a:cs typeface="Arial"/>
              </a:rPr>
              <a:t>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212184" indent="-198179">
              <a:spcBef>
                <a:spcPts val="447"/>
              </a:spcBef>
              <a:buFont typeface="Arial"/>
              <a:buChar char="•"/>
              <a:tabLst>
                <a:tab pos="212885" algn="l"/>
              </a:tabLst>
            </a:pPr>
            <a:r>
              <a:rPr sz="1544" b="1" dirty="0">
                <a:solidFill>
                  <a:srgbClr val="333399"/>
                </a:solidFill>
                <a:latin typeface="Arial"/>
                <a:cs typeface="Arial"/>
              </a:rPr>
              <a:t>gemeinsam schwimmen/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baden</a:t>
            </a:r>
            <a:r>
              <a:rPr sz="1544" b="1" spc="-176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544" b="1" spc="-6" dirty="0">
                <a:solidFill>
                  <a:srgbClr val="333399"/>
                </a:solidFill>
                <a:latin typeface="Arial"/>
                <a:cs typeface="Arial"/>
              </a:rPr>
              <a:t>gehen</a:t>
            </a:r>
            <a:endParaRPr sz="1544" dirty="0">
              <a:latin typeface="Arial"/>
              <a:cs typeface="Arial"/>
            </a:endParaRPr>
          </a:p>
          <a:p>
            <a:pPr marL="212184" marR="238795" indent="-198179">
              <a:buChar char="•"/>
              <a:tabLst>
                <a:tab pos="212885" algn="l"/>
              </a:tabLst>
            </a:pPr>
            <a:r>
              <a:rPr sz="1544" dirty="0">
                <a:latin typeface="Arial"/>
                <a:cs typeface="Arial"/>
              </a:rPr>
              <a:t>Fotos </a:t>
            </a:r>
            <a:r>
              <a:rPr sz="1544" spc="-6" dirty="0">
                <a:latin typeface="Arial"/>
                <a:cs typeface="Arial"/>
              </a:rPr>
              <a:t>von Gewässern besprechen:</a:t>
            </a:r>
            <a:r>
              <a:rPr sz="1544" spc="-110" dirty="0">
                <a:latin typeface="Arial"/>
                <a:cs typeface="Arial"/>
              </a:rPr>
              <a:t> </a:t>
            </a:r>
            <a:r>
              <a:rPr sz="1544" spc="-11" dirty="0">
                <a:latin typeface="Arial"/>
                <a:cs typeface="Arial"/>
              </a:rPr>
              <a:t>wo  </a:t>
            </a:r>
            <a:r>
              <a:rPr sz="1544" spc="-6" dirty="0">
                <a:latin typeface="Arial"/>
                <a:cs typeface="Arial"/>
              </a:rPr>
              <a:t>kann man gut baden, </a:t>
            </a:r>
            <a:r>
              <a:rPr sz="1544" spc="-11" dirty="0">
                <a:latin typeface="Arial"/>
                <a:cs typeface="Arial"/>
              </a:rPr>
              <a:t>wo </a:t>
            </a:r>
            <a:r>
              <a:rPr sz="1544" spc="-6" dirty="0">
                <a:latin typeface="Arial"/>
                <a:cs typeface="Arial"/>
              </a:rPr>
              <a:t>nicht?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24" name="object 24"/>
          <p:cNvSpPr/>
          <p:nvPr/>
        </p:nvSpPr>
        <p:spPr>
          <a:xfrm>
            <a:off x="4312131" y="1796177"/>
            <a:ext cx="1745758" cy="556710"/>
          </a:xfrm>
          <a:custGeom>
            <a:avLst/>
            <a:gdLst/>
            <a:ahLst/>
            <a:cxnLst/>
            <a:rect l="l" t="t" r="r" b="b"/>
            <a:pathLst>
              <a:path w="1583054" h="504825">
                <a:moveTo>
                  <a:pt x="1582674" y="504825"/>
                </a:moveTo>
                <a:lnTo>
                  <a:pt x="0" y="0"/>
                </a:lnTo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5" name="object 25"/>
          <p:cNvSpPr/>
          <p:nvPr/>
        </p:nvSpPr>
        <p:spPr>
          <a:xfrm>
            <a:off x="3925165" y="1796178"/>
            <a:ext cx="374641" cy="2405406"/>
          </a:xfrm>
          <a:custGeom>
            <a:avLst/>
            <a:gdLst/>
            <a:ahLst/>
            <a:cxnLst/>
            <a:rect l="l" t="t" r="r" b="b"/>
            <a:pathLst>
              <a:path w="339725" h="2181225">
                <a:moveTo>
                  <a:pt x="339725" y="0"/>
                </a:moveTo>
                <a:lnTo>
                  <a:pt x="0" y="2181225"/>
                </a:lnTo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6" name="object 26"/>
          <p:cNvSpPr/>
          <p:nvPr/>
        </p:nvSpPr>
        <p:spPr>
          <a:xfrm>
            <a:off x="1649307" y="4201584"/>
            <a:ext cx="2261852" cy="1757662"/>
          </a:xfrm>
          <a:custGeom>
            <a:avLst/>
            <a:gdLst/>
            <a:ahLst/>
            <a:cxnLst/>
            <a:rect l="l" t="t" r="r" b="b"/>
            <a:pathLst>
              <a:path w="2051050" h="1593850">
                <a:moveTo>
                  <a:pt x="2051050" y="0"/>
                </a:moveTo>
                <a:lnTo>
                  <a:pt x="0" y="1593850"/>
                </a:lnTo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7" name="object 27"/>
          <p:cNvSpPr/>
          <p:nvPr/>
        </p:nvSpPr>
        <p:spPr>
          <a:xfrm>
            <a:off x="1637052" y="5959246"/>
            <a:ext cx="2158914" cy="957961"/>
          </a:xfrm>
          <a:custGeom>
            <a:avLst/>
            <a:gdLst/>
            <a:ahLst/>
            <a:cxnLst/>
            <a:rect l="l" t="t" r="r" b="b"/>
            <a:pathLst>
              <a:path w="1957705" h="868679">
                <a:moveTo>
                  <a:pt x="0" y="0"/>
                </a:moveTo>
                <a:lnTo>
                  <a:pt x="1957387" y="868362"/>
                </a:lnTo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49271" y="101678"/>
            <a:ext cx="8970380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- die</a:t>
            </a:r>
            <a:r>
              <a:rPr sz="3088" spc="160" dirty="0"/>
              <a:t> </a:t>
            </a:r>
            <a:r>
              <a:rPr sz="3088" spc="-6" dirty="0"/>
              <a:t>Grundstruktur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36411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61" y="1370836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algn="ctr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Entwicklungs-</a:t>
            </a:r>
            <a:endParaRPr sz="2206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6" b="1" dirty="0">
                <a:latin typeface="Arial"/>
                <a:cs typeface="Arial"/>
              </a:rPr>
              <a:t>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1072" y="682758"/>
            <a:ext cx="4992882" cy="38258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2716" rIns="0" bIns="0" rtlCol="0">
            <a:spAutoFit/>
          </a:bodyPr>
          <a:lstStyle/>
          <a:p>
            <a:pPr marL="271707">
              <a:spcBef>
                <a:spcPts val="336"/>
              </a:spcBef>
            </a:pPr>
            <a:r>
              <a:rPr sz="2206" b="1" dirty="0">
                <a:solidFill>
                  <a:srgbClr val="333399"/>
                </a:solidFill>
                <a:latin typeface="Arial"/>
                <a:cs typeface="Arial"/>
              </a:rPr>
              <a:t>Inhaltliche Lernbereiche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776" y="4987629"/>
            <a:ext cx="4921455" cy="1309493"/>
          </a:xfrm>
          <a:custGeom>
            <a:avLst/>
            <a:gdLst/>
            <a:ahLst/>
            <a:cxnLst/>
            <a:rect l="l" t="t" r="r" b="b"/>
            <a:pathLst>
              <a:path w="4462780" h="1187450">
                <a:moveTo>
                  <a:pt x="0" y="1187450"/>
                </a:moveTo>
                <a:lnTo>
                  <a:pt x="4462526" y="1187450"/>
                </a:lnTo>
                <a:lnTo>
                  <a:pt x="4462526" y="0"/>
                </a:lnTo>
                <a:lnTo>
                  <a:pt x="0" y="0"/>
                </a:lnTo>
                <a:lnTo>
                  <a:pt x="0" y="118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5" name="object 5"/>
          <p:cNvSpPr txBox="1"/>
          <p:nvPr/>
        </p:nvSpPr>
        <p:spPr>
          <a:xfrm>
            <a:off x="2983169" y="4956554"/>
            <a:ext cx="2651199" cy="1351079"/>
          </a:xfrm>
          <a:prstGeom prst="rect">
            <a:avLst/>
          </a:prstGeom>
        </p:spPr>
        <p:txBody>
          <a:bodyPr vert="horz" wrap="square" lIns="0" tIns="77029" rIns="0" bIns="0" rtlCol="0">
            <a:spAutoFit/>
          </a:bodyPr>
          <a:lstStyle/>
          <a:p>
            <a:pPr marL="14006">
              <a:spcBef>
                <a:spcPts val="607"/>
              </a:spcBef>
            </a:pPr>
            <a:r>
              <a:rPr sz="1764" b="1" spc="-6" dirty="0">
                <a:latin typeface="Arial"/>
                <a:cs typeface="Arial"/>
              </a:rPr>
              <a:t>Naturwissenschaften</a:t>
            </a:r>
            <a:endParaRPr sz="1764" dirty="0">
              <a:latin typeface="Arial"/>
              <a:cs typeface="Arial"/>
            </a:endParaRPr>
          </a:p>
          <a:p>
            <a:pPr marL="107843" indent="-93837">
              <a:spcBef>
                <a:spcPts val="447"/>
              </a:spcBef>
              <a:buFont typeface="Arial"/>
              <a:buChar char="•"/>
              <a:tabLst>
                <a:tab pos="108543" algn="l"/>
              </a:tabLst>
            </a:pPr>
            <a:r>
              <a:rPr sz="1544" b="1" spc="-6" dirty="0">
                <a:solidFill>
                  <a:srgbClr val="008000"/>
                </a:solidFill>
                <a:latin typeface="Arial"/>
                <a:cs typeface="Arial"/>
              </a:rPr>
              <a:t>Aggregatzustände</a:t>
            </a:r>
            <a:endParaRPr sz="1544" dirty="0">
              <a:latin typeface="Arial"/>
              <a:cs typeface="Arial"/>
            </a:endParaRPr>
          </a:p>
          <a:p>
            <a:pPr marL="107843" indent="-93837">
              <a:buChar char="•"/>
              <a:tabLst>
                <a:tab pos="108543" algn="l"/>
              </a:tabLst>
            </a:pPr>
            <a:r>
              <a:rPr sz="1544" spc="-11" dirty="0">
                <a:latin typeface="Arial"/>
                <a:cs typeface="Arial"/>
              </a:rPr>
              <a:t>Verdunstung,</a:t>
            </a:r>
            <a:r>
              <a:rPr sz="1544" spc="-61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Kondensation</a:t>
            </a:r>
          </a:p>
          <a:p>
            <a:pPr marL="107843" indent="-93837">
              <a:buChar char="•"/>
              <a:tabLst>
                <a:tab pos="108543" algn="l"/>
              </a:tabLst>
            </a:pPr>
            <a:r>
              <a:rPr sz="1544" spc="-6" dirty="0">
                <a:latin typeface="Arial"/>
                <a:cs typeface="Arial"/>
              </a:rPr>
              <a:t>Wasser </a:t>
            </a:r>
            <a:r>
              <a:rPr sz="1544" dirty="0">
                <a:latin typeface="Arial"/>
                <a:cs typeface="Arial"/>
              </a:rPr>
              <a:t>als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Lebensgrundlage</a:t>
            </a:r>
            <a:endParaRPr sz="1544" dirty="0">
              <a:latin typeface="Arial"/>
              <a:cs typeface="Arial"/>
            </a:endParaRPr>
          </a:p>
          <a:p>
            <a:pPr marL="107843" indent="-93837">
              <a:buChar char="•"/>
              <a:tabLst>
                <a:tab pos="108543" algn="l"/>
              </a:tabLst>
            </a:pPr>
            <a:r>
              <a:rPr sz="1544" spc="-6" dirty="0">
                <a:latin typeface="Arial"/>
                <a:cs typeface="Arial"/>
              </a:rPr>
              <a:t>Schadstoffe</a:t>
            </a:r>
            <a:r>
              <a:rPr sz="1544" spc="-55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9698" y="1256974"/>
            <a:ext cx="2419412" cy="1793810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1540">
              <a:spcBef>
                <a:spcPts val="353"/>
              </a:spcBef>
            </a:pPr>
            <a:r>
              <a:rPr sz="1764" b="1" spc="-6" dirty="0">
                <a:latin typeface="Arial"/>
                <a:cs typeface="Arial"/>
              </a:rPr>
              <a:t>Sozialwissenschaft</a:t>
            </a:r>
            <a:endParaRPr sz="1764" dirty="0">
              <a:latin typeface="Arial"/>
              <a:cs typeface="Arial"/>
            </a:endParaRPr>
          </a:p>
          <a:p>
            <a:pPr marL="195378" marR="359243" indent="-93837">
              <a:spcBef>
                <a:spcPts val="447"/>
              </a:spcBef>
              <a:buChar char="•"/>
              <a:tabLst>
                <a:tab pos="196078" algn="l"/>
              </a:tabLst>
            </a:pPr>
            <a:r>
              <a:rPr sz="1544" dirty="0">
                <a:latin typeface="Arial"/>
                <a:cs typeface="Arial"/>
              </a:rPr>
              <a:t>Nutzung </a:t>
            </a:r>
            <a:r>
              <a:rPr sz="1544" spc="-6" dirty="0">
                <a:latin typeface="Arial"/>
                <a:cs typeface="Arial"/>
              </a:rPr>
              <a:t>von</a:t>
            </a:r>
            <a:r>
              <a:rPr sz="1544" spc="-126" dirty="0">
                <a:latin typeface="Arial"/>
                <a:cs typeface="Arial"/>
              </a:rPr>
              <a:t> </a:t>
            </a:r>
            <a:r>
              <a:rPr sz="1544" spc="-22" dirty="0">
                <a:latin typeface="Arial"/>
                <a:cs typeface="Arial"/>
              </a:rPr>
              <a:t>Wasser,  </a:t>
            </a:r>
            <a:r>
              <a:rPr sz="1544" spc="-6" dirty="0">
                <a:latin typeface="Arial"/>
                <a:cs typeface="Arial"/>
              </a:rPr>
              <a:t>Nutzungskonflikte</a:t>
            </a:r>
            <a:endParaRPr sz="1544" dirty="0">
              <a:latin typeface="Arial"/>
              <a:cs typeface="Arial"/>
            </a:endParaRPr>
          </a:p>
          <a:p>
            <a:pPr marL="195378" marR="1039913" indent="-93837">
              <a:buChar char="•"/>
              <a:tabLst>
                <a:tab pos="196078" algn="l"/>
              </a:tabLst>
            </a:pPr>
            <a:r>
              <a:rPr sz="1544" dirty="0">
                <a:latin typeface="Arial"/>
                <a:cs typeface="Arial"/>
              </a:rPr>
              <a:t>Aufgaben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der  Gemeinde</a:t>
            </a:r>
          </a:p>
          <a:p>
            <a:pPr marL="195378" indent="-93837">
              <a:spcBef>
                <a:spcPts val="6"/>
              </a:spcBef>
              <a:buChar char="•"/>
              <a:tabLst>
                <a:tab pos="196078" algn="l"/>
              </a:tabLst>
            </a:pPr>
            <a:r>
              <a:rPr sz="1544" dirty="0">
                <a:latin typeface="Arial"/>
                <a:cs typeface="Arial"/>
              </a:rPr>
              <a:t>Soziales Leben</a:t>
            </a:r>
            <a:r>
              <a:rPr sz="1544" spc="-83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am</a:t>
            </a:r>
          </a:p>
          <a:p>
            <a:pPr marL="195378"/>
            <a:r>
              <a:rPr sz="1544" spc="-11" dirty="0">
                <a:latin typeface="Arial"/>
                <a:cs typeface="Arial"/>
              </a:rPr>
              <a:t>Wasser</a:t>
            </a:r>
            <a:r>
              <a:rPr sz="1544" spc="-55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64265" y="1258793"/>
            <a:ext cx="2419412" cy="1318552"/>
          </a:xfrm>
          <a:prstGeom prst="rect">
            <a:avLst/>
          </a:prstGeom>
          <a:solidFill>
            <a:srgbClr val="FFFFD1"/>
          </a:solidFill>
          <a:ln w="9525">
            <a:solidFill>
              <a:srgbClr val="000000"/>
            </a:solidFill>
          </a:ln>
        </p:spPr>
        <p:txBody>
          <a:bodyPr vert="horz" wrap="square" lIns="0" tIns="44817" rIns="0" bIns="0" rtlCol="0">
            <a:spAutoFit/>
          </a:bodyPr>
          <a:lstStyle/>
          <a:p>
            <a:pPr marL="100840">
              <a:spcBef>
                <a:spcPts val="353"/>
              </a:spcBef>
            </a:pPr>
            <a:r>
              <a:rPr sz="1764" b="1" spc="-28" dirty="0">
                <a:latin typeface="Arial"/>
                <a:cs typeface="Arial"/>
              </a:rPr>
              <a:t>Technik</a:t>
            </a:r>
            <a:endParaRPr sz="1764" dirty="0">
              <a:latin typeface="Arial"/>
              <a:cs typeface="Arial"/>
            </a:endParaRPr>
          </a:p>
          <a:p>
            <a:pPr marL="195378" indent="-94538">
              <a:spcBef>
                <a:spcPts val="447"/>
              </a:spcBef>
              <a:buChar char="•"/>
              <a:tabLst>
                <a:tab pos="195378" algn="l"/>
              </a:tabLst>
            </a:pPr>
            <a:r>
              <a:rPr sz="1544" spc="-6" dirty="0">
                <a:latin typeface="Arial"/>
                <a:cs typeface="Arial"/>
              </a:rPr>
              <a:t>Trinkwasserversorgung</a:t>
            </a:r>
            <a:endParaRPr sz="1544" dirty="0">
              <a:latin typeface="Arial"/>
              <a:cs typeface="Arial"/>
            </a:endParaRPr>
          </a:p>
          <a:p>
            <a:pPr marL="195378" indent="-94538">
              <a:buChar char="•"/>
              <a:tabLst>
                <a:tab pos="195378" algn="l"/>
              </a:tabLst>
            </a:pPr>
            <a:r>
              <a:rPr sz="1544" spc="-6" dirty="0">
                <a:latin typeface="Arial"/>
                <a:cs typeface="Arial"/>
              </a:rPr>
              <a:t>Reinigungsverfahren</a:t>
            </a:r>
            <a:endParaRPr sz="1544" dirty="0">
              <a:latin typeface="Arial"/>
              <a:cs typeface="Arial"/>
            </a:endParaRPr>
          </a:p>
          <a:p>
            <a:pPr marL="195378" marR="505601" indent="-94538">
              <a:buChar char="•"/>
              <a:tabLst>
                <a:tab pos="195378" algn="l"/>
              </a:tabLst>
            </a:pPr>
            <a:r>
              <a:rPr sz="1544" spc="-6" dirty="0">
                <a:latin typeface="Arial"/>
                <a:cs typeface="Arial"/>
              </a:rPr>
              <a:t>Exkursion </a:t>
            </a:r>
            <a:r>
              <a:rPr sz="1544" dirty="0">
                <a:latin typeface="Arial"/>
                <a:cs typeface="Arial"/>
              </a:rPr>
              <a:t>zu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einem  </a:t>
            </a:r>
            <a:r>
              <a:rPr sz="1544" spc="-11" dirty="0">
                <a:latin typeface="Arial"/>
                <a:cs typeface="Arial"/>
              </a:rPr>
              <a:t>Wasserwerk</a:t>
            </a:r>
            <a:r>
              <a:rPr sz="1544" spc="-4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8" name="object 8"/>
          <p:cNvSpPr/>
          <p:nvPr/>
        </p:nvSpPr>
        <p:spPr>
          <a:xfrm>
            <a:off x="5352022" y="3251046"/>
            <a:ext cx="2419412" cy="1656124"/>
          </a:xfrm>
          <a:custGeom>
            <a:avLst/>
            <a:gdLst/>
            <a:ahLst/>
            <a:cxnLst/>
            <a:rect l="l" t="t" r="r" b="b"/>
            <a:pathLst>
              <a:path w="2193925" h="1501775">
                <a:moveTo>
                  <a:pt x="0" y="1501775"/>
                </a:moveTo>
                <a:lnTo>
                  <a:pt x="2193925" y="1501775"/>
                </a:lnTo>
                <a:lnTo>
                  <a:pt x="2193925" y="0"/>
                </a:lnTo>
                <a:lnTo>
                  <a:pt x="0" y="0"/>
                </a:lnTo>
                <a:lnTo>
                  <a:pt x="0" y="1501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9" name="object 9"/>
          <p:cNvSpPr txBox="1"/>
          <p:nvPr/>
        </p:nvSpPr>
        <p:spPr>
          <a:xfrm>
            <a:off x="5439555" y="3283116"/>
            <a:ext cx="2167317" cy="1476912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lnSpc>
                <a:spcPts val="2117"/>
              </a:lnSpc>
              <a:spcBef>
                <a:spcPts val="105"/>
              </a:spcBef>
            </a:pPr>
            <a:r>
              <a:rPr sz="1764" b="1" spc="-6" dirty="0">
                <a:latin typeface="Arial"/>
                <a:cs typeface="Arial"/>
              </a:rPr>
              <a:t>Geographie</a:t>
            </a:r>
            <a:endParaRPr sz="1764" dirty="0">
              <a:latin typeface="Arial"/>
              <a:cs typeface="Arial"/>
            </a:endParaRPr>
          </a:p>
          <a:p>
            <a:pPr marL="107843" indent="-93837">
              <a:lnSpc>
                <a:spcPts val="1853"/>
              </a:lnSpc>
              <a:buFont typeface="Arial"/>
              <a:buChar char="•"/>
              <a:tabLst>
                <a:tab pos="108543" algn="l"/>
              </a:tabLst>
            </a:pPr>
            <a:r>
              <a:rPr sz="1544" b="1" spc="-17" dirty="0">
                <a:solidFill>
                  <a:srgbClr val="008000"/>
                </a:solidFill>
                <a:latin typeface="Arial"/>
                <a:cs typeface="Arial"/>
              </a:rPr>
              <a:t>Wetter,</a:t>
            </a:r>
            <a:r>
              <a:rPr sz="1544" b="1" spc="-66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44" b="1" spc="-6" dirty="0">
                <a:solidFill>
                  <a:srgbClr val="008000"/>
                </a:solidFill>
                <a:latin typeface="Arial"/>
                <a:cs typeface="Arial"/>
              </a:rPr>
              <a:t>Niederschläge</a:t>
            </a:r>
            <a:endParaRPr sz="1544" dirty="0">
              <a:latin typeface="Arial"/>
              <a:cs typeface="Arial"/>
            </a:endParaRPr>
          </a:p>
          <a:p>
            <a:pPr marL="107843" marR="88935" indent="-93837">
              <a:buChar char="•"/>
              <a:tabLst>
                <a:tab pos="108543" algn="l"/>
              </a:tabLst>
            </a:pPr>
            <a:r>
              <a:rPr sz="1544" spc="-6" dirty="0">
                <a:latin typeface="Arial"/>
                <a:cs typeface="Arial"/>
              </a:rPr>
              <a:t>Quellen und natürliche  Wasserspeicher</a:t>
            </a:r>
            <a:endParaRPr sz="1544" dirty="0">
              <a:latin typeface="Arial"/>
              <a:cs typeface="Arial"/>
            </a:endParaRPr>
          </a:p>
          <a:p>
            <a:pPr marL="107843" marR="261904" indent="-93837">
              <a:buChar char="•"/>
              <a:tabLst>
                <a:tab pos="108543" algn="l"/>
              </a:tabLst>
            </a:pPr>
            <a:r>
              <a:rPr sz="1544" spc="-6" dirty="0">
                <a:latin typeface="Arial"/>
                <a:cs typeface="Arial"/>
              </a:rPr>
              <a:t>Wasserreichtum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und  </a:t>
            </a:r>
            <a:r>
              <a:rPr sz="1544" spc="-11" dirty="0">
                <a:latin typeface="Arial"/>
                <a:cs typeface="Arial"/>
              </a:rPr>
              <a:t>Wasserknappheit</a:t>
            </a:r>
            <a:r>
              <a:rPr sz="1544" spc="-7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0" name="object 10"/>
          <p:cNvSpPr/>
          <p:nvPr/>
        </p:nvSpPr>
        <p:spPr>
          <a:xfrm>
            <a:off x="2876590" y="3252726"/>
            <a:ext cx="2419412" cy="1656124"/>
          </a:xfrm>
          <a:custGeom>
            <a:avLst/>
            <a:gdLst/>
            <a:ahLst/>
            <a:cxnLst/>
            <a:rect l="l" t="t" r="r" b="b"/>
            <a:pathLst>
              <a:path w="2193925" h="1501775">
                <a:moveTo>
                  <a:pt x="0" y="1501775"/>
                </a:moveTo>
                <a:lnTo>
                  <a:pt x="2193925" y="1501775"/>
                </a:lnTo>
                <a:lnTo>
                  <a:pt x="2193925" y="0"/>
                </a:lnTo>
                <a:lnTo>
                  <a:pt x="0" y="0"/>
                </a:lnTo>
                <a:lnTo>
                  <a:pt x="0" y="1501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1" name="object 11"/>
          <p:cNvSpPr txBox="1"/>
          <p:nvPr/>
        </p:nvSpPr>
        <p:spPr>
          <a:xfrm>
            <a:off x="2963702" y="3221268"/>
            <a:ext cx="2193927" cy="1351079"/>
          </a:xfrm>
          <a:prstGeom prst="rect">
            <a:avLst/>
          </a:prstGeom>
        </p:spPr>
        <p:txBody>
          <a:bodyPr vert="horz" wrap="square" lIns="0" tIns="77029" rIns="0" bIns="0" rtlCol="0">
            <a:spAutoFit/>
          </a:bodyPr>
          <a:lstStyle/>
          <a:p>
            <a:pPr marL="14006">
              <a:spcBef>
                <a:spcPts val="607"/>
              </a:spcBef>
            </a:pPr>
            <a:r>
              <a:rPr sz="1764" b="1" spc="-6" dirty="0">
                <a:latin typeface="Arial"/>
                <a:cs typeface="Arial"/>
              </a:rPr>
              <a:t>Geschichte</a:t>
            </a:r>
            <a:endParaRPr sz="1764" dirty="0">
              <a:latin typeface="Arial"/>
              <a:cs typeface="Arial"/>
            </a:endParaRPr>
          </a:p>
          <a:p>
            <a:pPr marL="107843" marR="5602" indent="-93837">
              <a:spcBef>
                <a:spcPts val="447"/>
              </a:spcBef>
              <a:buChar char="•"/>
              <a:tabLst>
                <a:tab pos="108543" algn="l"/>
              </a:tabLst>
            </a:pPr>
            <a:r>
              <a:rPr sz="1544" spc="-6" dirty="0">
                <a:latin typeface="Arial"/>
                <a:cs typeface="Arial"/>
              </a:rPr>
              <a:t>Wasserversorgung </a:t>
            </a:r>
            <a:r>
              <a:rPr sz="1544" dirty="0">
                <a:latin typeface="Arial"/>
                <a:cs typeface="Arial"/>
              </a:rPr>
              <a:t>und  </a:t>
            </a:r>
            <a:r>
              <a:rPr sz="1544" spc="-6" dirty="0">
                <a:latin typeface="Arial"/>
                <a:cs typeface="Arial"/>
              </a:rPr>
              <a:t>Wasserbelastung</a:t>
            </a:r>
            <a:r>
              <a:rPr sz="1544" spc="-132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früher</a:t>
            </a:r>
          </a:p>
          <a:p>
            <a:pPr marL="107843" indent="-93837">
              <a:buChar char="•"/>
              <a:tabLst>
                <a:tab pos="108543" algn="l"/>
              </a:tabLst>
            </a:pPr>
            <a:r>
              <a:rPr sz="1544" spc="-6" dirty="0">
                <a:latin typeface="Arial"/>
                <a:cs typeface="Arial"/>
              </a:rPr>
              <a:t>Bewässerungskulturen</a:t>
            </a:r>
            <a:endParaRPr sz="1544" dirty="0">
              <a:latin typeface="Arial"/>
              <a:cs typeface="Arial"/>
            </a:endParaRPr>
          </a:p>
          <a:p>
            <a:pPr marL="107843"/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42716" y="1383022"/>
            <a:ext cx="2134404" cy="72203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716" rIns="0" bIns="0" rtlCol="0">
            <a:spAutoFit/>
          </a:bodyPr>
          <a:lstStyle/>
          <a:p>
            <a:pPr marL="490195" marR="105742" indent="-375349">
              <a:spcBef>
                <a:spcPts val="336"/>
              </a:spcBef>
            </a:pPr>
            <a:r>
              <a:rPr sz="2206" b="1" dirty="0">
                <a:latin typeface="Arial"/>
                <a:cs typeface="Arial"/>
              </a:rPr>
              <a:t>En</a:t>
            </a:r>
            <a:r>
              <a:rPr sz="2206" b="1" spc="-17" dirty="0">
                <a:latin typeface="Arial"/>
                <a:cs typeface="Arial"/>
              </a:rPr>
              <a:t>t</a:t>
            </a:r>
            <a:r>
              <a:rPr sz="2206" b="1" spc="33" dirty="0">
                <a:latin typeface="Arial"/>
                <a:cs typeface="Arial"/>
              </a:rPr>
              <a:t>w</a:t>
            </a:r>
            <a:r>
              <a:rPr sz="2206" b="1" dirty="0">
                <a:latin typeface="Arial"/>
                <a:cs typeface="Arial"/>
              </a:rPr>
              <a:t>i</a:t>
            </a:r>
            <a:r>
              <a:rPr sz="2206" b="1" spc="-22" dirty="0">
                <a:latin typeface="Arial"/>
                <a:cs typeface="Arial"/>
              </a:rPr>
              <a:t>c</a:t>
            </a:r>
            <a:r>
              <a:rPr sz="2206" b="1" dirty="0">
                <a:latin typeface="Arial"/>
                <a:cs typeface="Arial"/>
              </a:rPr>
              <a:t>klung</a:t>
            </a:r>
            <a:r>
              <a:rPr sz="2206" b="1" spc="6" dirty="0">
                <a:latin typeface="Arial"/>
                <a:cs typeface="Arial"/>
              </a:rPr>
              <a:t>s</a:t>
            </a:r>
            <a:r>
              <a:rPr sz="2206" b="1" dirty="0">
                <a:latin typeface="Arial"/>
                <a:cs typeface="Arial"/>
              </a:rPr>
              <a:t>-  bereiche</a:t>
            </a:r>
            <a:endParaRPr sz="2206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6607" y="2295186"/>
            <a:ext cx="2146309" cy="1911720"/>
          </a:xfrm>
          <a:custGeom>
            <a:avLst/>
            <a:gdLst/>
            <a:ahLst/>
            <a:cxnLst/>
            <a:rect l="l" t="t" r="r" b="b"/>
            <a:pathLst>
              <a:path w="1946275" h="1733550">
                <a:moveTo>
                  <a:pt x="0" y="1733550"/>
                </a:moveTo>
                <a:lnTo>
                  <a:pt x="1946275" y="1733550"/>
                </a:lnTo>
                <a:lnTo>
                  <a:pt x="1946275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4" name="object 14"/>
          <p:cNvSpPr txBox="1"/>
          <p:nvPr/>
        </p:nvSpPr>
        <p:spPr>
          <a:xfrm>
            <a:off x="404103" y="2338590"/>
            <a:ext cx="2146309" cy="1558217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94677" marR="163165" indent="-94538">
              <a:spcBef>
                <a:spcPts val="105"/>
              </a:spcBef>
            </a:pPr>
            <a:r>
              <a:rPr sz="1764" b="1" spc="-6" dirty="0">
                <a:latin typeface="Arial"/>
                <a:cs typeface="Arial"/>
              </a:rPr>
              <a:t>Sensom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t</a:t>
            </a:r>
            <a:r>
              <a:rPr sz="1764" b="1" spc="-17" dirty="0">
                <a:latin typeface="Arial"/>
                <a:cs typeface="Arial"/>
              </a:rPr>
              <a:t>o</a:t>
            </a:r>
            <a:r>
              <a:rPr sz="1764" b="1" spc="-6" dirty="0">
                <a:latin typeface="Arial"/>
                <a:cs typeface="Arial"/>
              </a:rPr>
              <a:t>rische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194677" marR="133053" indent="-93837">
              <a:spcBef>
                <a:spcPts val="447"/>
              </a:spcBef>
              <a:buFont typeface="Arial"/>
              <a:buChar char="•"/>
              <a:tabLst>
                <a:tab pos="195378" algn="l"/>
              </a:tabLst>
            </a:pPr>
            <a:r>
              <a:rPr sz="1544" b="1" spc="-6" dirty="0">
                <a:solidFill>
                  <a:srgbClr val="008000"/>
                </a:solidFill>
                <a:latin typeface="Arial"/>
                <a:cs typeface="Arial"/>
              </a:rPr>
              <a:t>fließendes,  rauschendes,  tröpfelndes</a:t>
            </a:r>
            <a:r>
              <a:rPr sz="1544" b="1" spc="-1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44" b="1" spc="-11" dirty="0">
                <a:solidFill>
                  <a:srgbClr val="008000"/>
                </a:solidFill>
                <a:latin typeface="Arial"/>
                <a:cs typeface="Arial"/>
              </a:rPr>
              <a:t>Wasser</a:t>
            </a:r>
            <a:endParaRPr sz="1544" dirty="0">
              <a:latin typeface="Arial"/>
              <a:cs typeface="Arial"/>
            </a:endParaRPr>
          </a:p>
          <a:p>
            <a:pPr marL="194677" indent="-93837">
              <a:buChar char="•"/>
              <a:tabLst>
                <a:tab pos="195378" algn="l"/>
              </a:tabLst>
            </a:pPr>
            <a:r>
              <a:rPr sz="1544" dirty="0">
                <a:latin typeface="Arial"/>
                <a:cs typeface="Arial"/>
              </a:rPr>
              <a:t>Auftrieb </a:t>
            </a:r>
            <a:r>
              <a:rPr sz="1544" spc="-6" dirty="0">
                <a:latin typeface="Arial"/>
                <a:cs typeface="Arial"/>
              </a:rPr>
              <a:t>spüren</a:t>
            </a:r>
            <a:r>
              <a:rPr sz="1544" spc="27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5" name="object 15"/>
          <p:cNvSpPr/>
          <p:nvPr/>
        </p:nvSpPr>
        <p:spPr>
          <a:xfrm>
            <a:off x="8049719" y="2520950"/>
            <a:ext cx="2146309" cy="1911720"/>
          </a:xfrm>
          <a:custGeom>
            <a:avLst/>
            <a:gdLst/>
            <a:ahLst/>
            <a:cxnLst/>
            <a:rect l="l" t="t" r="r" b="b"/>
            <a:pathLst>
              <a:path w="1946275" h="1733550">
                <a:moveTo>
                  <a:pt x="0" y="1733550"/>
                </a:moveTo>
                <a:lnTo>
                  <a:pt x="1946275" y="1733550"/>
                </a:lnTo>
                <a:lnTo>
                  <a:pt x="1946275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6" name="object 16"/>
          <p:cNvSpPr txBox="1"/>
          <p:nvPr/>
        </p:nvSpPr>
        <p:spPr>
          <a:xfrm>
            <a:off x="8049719" y="2553021"/>
            <a:ext cx="2146309" cy="1795846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96078" marR="375349" indent="-94538">
              <a:spcBef>
                <a:spcPts val="105"/>
              </a:spcBef>
            </a:pPr>
            <a:r>
              <a:rPr sz="1764" b="1" spc="-6" dirty="0">
                <a:latin typeface="Arial"/>
                <a:cs typeface="Arial"/>
              </a:rPr>
              <a:t>Ko</a:t>
            </a:r>
            <a:r>
              <a:rPr sz="1764" b="1" spc="-17" dirty="0">
                <a:latin typeface="Arial"/>
                <a:cs typeface="Arial"/>
              </a:rPr>
              <a:t>m</a:t>
            </a:r>
            <a:r>
              <a:rPr sz="1764" b="1" spc="-6" dirty="0">
                <a:latin typeface="Arial"/>
                <a:cs typeface="Arial"/>
              </a:rPr>
              <a:t>m</a:t>
            </a:r>
            <a:r>
              <a:rPr sz="1764" b="1" spc="-17" dirty="0">
                <a:latin typeface="Arial"/>
                <a:cs typeface="Arial"/>
              </a:rPr>
              <a:t>u</a:t>
            </a:r>
            <a:r>
              <a:rPr sz="1764" b="1" spc="-6" dirty="0">
                <a:latin typeface="Arial"/>
                <a:cs typeface="Arial"/>
              </a:rPr>
              <a:t>nika</a:t>
            </a:r>
            <a:r>
              <a:rPr sz="1764" b="1" spc="-11" dirty="0">
                <a:latin typeface="Arial"/>
                <a:cs typeface="Arial"/>
              </a:rPr>
              <a:t>t</a:t>
            </a:r>
            <a:r>
              <a:rPr sz="1764" b="1" spc="6" dirty="0">
                <a:latin typeface="Arial"/>
                <a:cs typeface="Arial"/>
              </a:rPr>
              <a:t>i</a:t>
            </a:r>
            <a:r>
              <a:rPr sz="1764" b="1" spc="-33" dirty="0">
                <a:latin typeface="Arial"/>
                <a:cs typeface="Arial"/>
              </a:rPr>
              <a:t>v</a:t>
            </a:r>
            <a:r>
              <a:rPr sz="1764" b="1" spc="-6" dirty="0">
                <a:latin typeface="Arial"/>
                <a:cs typeface="Arial"/>
              </a:rPr>
              <a:t>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196078" marR="266806" indent="-93837">
              <a:spcBef>
                <a:spcPts val="447"/>
              </a:spcBef>
              <a:buChar char="•"/>
              <a:tabLst>
                <a:tab pos="196778" algn="l"/>
              </a:tabLst>
            </a:pPr>
            <a:r>
              <a:rPr sz="1544" dirty="0">
                <a:latin typeface="Arial"/>
                <a:cs typeface="Arial"/>
              </a:rPr>
              <a:t>über Erlebnisse</a:t>
            </a:r>
            <a:r>
              <a:rPr sz="1544" spc="-143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mit  Wasser</a:t>
            </a:r>
            <a:r>
              <a:rPr sz="1544" spc="-77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berichten</a:t>
            </a:r>
          </a:p>
          <a:p>
            <a:pPr marL="196078" marR="202380" indent="-93837">
              <a:buChar char="•"/>
              <a:tabLst>
                <a:tab pos="196778" algn="l"/>
              </a:tabLst>
            </a:pPr>
            <a:r>
              <a:rPr sz="1544" spc="-6" dirty="0">
                <a:latin typeface="Arial"/>
                <a:cs typeface="Arial"/>
              </a:rPr>
              <a:t>Wortfelder/-karten:  Wasser </a:t>
            </a:r>
            <a:r>
              <a:rPr sz="1544" dirty="0">
                <a:latin typeface="Arial"/>
                <a:cs typeface="Arial"/>
              </a:rPr>
              <a:t>holen,  </a:t>
            </a:r>
            <a:r>
              <a:rPr sz="1544" spc="-6" dirty="0">
                <a:latin typeface="Arial"/>
                <a:cs typeface="Arial"/>
              </a:rPr>
              <a:t>schöpfen, </a:t>
            </a:r>
            <a:r>
              <a:rPr sz="1544" dirty="0">
                <a:latin typeface="Arial"/>
                <a:cs typeface="Arial"/>
              </a:rPr>
              <a:t>trinken</a:t>
            </a:r>
            <a:r>
              <a:rPr sz="1544" spc="-149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1350" y="4315781"/>
            <a:ext cx="2146309" cy="2554084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5517" rIns="0" bIns="0" rtlCol="0">
            <a:spAutoFit/>
          </a:bodyPr>
          <a:lstStyle/>
          <a:p>
            <a:pPr marL="194677" marR="1025207" indent="-94538">
              <a:spcBef>
                <a:spcPts val="358"/>
              </a:spcBef>
            </a:pPr>
            <a:r>
              <a:rPr sz="1764" b="1" spc="-6" dirty="0">
                <a:latin typeface="Arial"/>
                <a:cs typeface="Arial"/>
              </a:rPr>
              <a:t>Ko</a:t>
            </a:r>
            <a:r>
              <a:rPr sz="1764" b="1" spc="-17" dirty="0">
                <a:latin typeface="Arial"/>
                <a:cs typeface="Arial"/>
              </a:rPr>
              <a:t>g</a:t>
            </a:r>
            <a:r>
              <a:rPr sz="1764" b="1" spc="-6" dirty="0">
                <a:latin typeface="Arial"/>
                <a:cs typeface="Arial"/>
              </a:rPr>
              <a:t>ni</a:t>
            </a:r>
            <a:r>
              <a:rPr sz="1764" b="1" spc="-17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i</a:t>
            </a:r>
            <a:r>
              <a:rPr sz="1764" b="1" spc="-44" dirty="0">
                <a:latin typeface="Arial"/>
                <a:cs typeface="Arial"/>
              </a:rPr>
              <a:t>v</a:t>
            </a:r>
            <a:r>
              <a:rPr sz="1764" b="1" spc="-6" dirty="0">
                <a:latin typeface="Arial"/>
                <a:cs typeface="Arial"/>
              </a:rPr>
              <a:t>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194677" marR="232492" indent="-93837">
              <a:spcBef>
                <a:spcPts val="451"/>
              </a:spcBef>
              <a:buChar char="•"/>
              <a:tabLst>
                <a:tab pos="195378" algn="l"/>
              </a:tabLst>
            </a:pPr>
            <a:r>
              <a:rPr sz="1544" spc="-6" dirty="0">
                <a:latin typeface="Arial"/>
                <a:cs typeface="Arial"/>
              </a:rPr>
              <a:t>Gegenstände, </a:t>
            </a:r>
            <a:r>
              <a:rPr sz="1544" dirty="0">
                <a:latin typeface="Arial"/>
                <a:cs typeface="Arial"/>
              </a:rPr>
              <a:t>die  </a:t>
            </a:r>
            <a:r>
              <a:rPr sz="1544" spc="-6" dirty="0">
                <a:latin typeface="Arial"/>
                <a:cs typeface="Arial"/>
              </a:rPr>
              <a:t>schwimmen,</a:t>
            </a:r>
            <a:r>
              <a:rPr sz="1544" spc="-94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sinken</a:t>
            </a:r>
          </a:p>
          <a:p>
            <a:pPr marL="194677" marR="553919" indent="-93837">
              <a:buChar char="•"/>
              <a:tabLst>
                <a:tab pos="195378" algn="l"/>
              </a:tabLst>
            </a:pPr>
            <a:r>
              <a:rPr sz="1544" dirty="0">
                <a:latin typeface="Arial"/>
                <a:cs typeface="Arial"/>
              </a:rPr>
              <a:t>ein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Wasserwerk  </a:t>
            </a:r>
            <a:r>
              <a:rPr sz="1544" dirty="0">
                <a:latin typeface="Arial"/>
                <a:cs typeface="Arial"/>
              </a:rPr>
              <a:t>kennenlernen</a:t>
            </a:r>
          </a:p>
          <a:p>
            <a:pPr marL="194677" marR="336133" indent="-93837">
              <a:buChar char="•"/>
              <a:tabLst>
                <a:tab pos="195378" algn="l"/>
              </a:tabLst>
            </a:pPr>
            <a:r>
              <a:rPr sz="1544" spc="-11" dirty="0">
                <a:latin typeface="Arial"/>
                <a:cs typeface="Arial"/>
              </a:rPr>
              <a:t>Verschiedene  </a:t>
            </a:r>
            <a:r>
              <a:rPr sz="1544" dirty="0">
                <a:latin typeface="Arial"/>
                <a:cs typeface="Arial"/>
              </a:rPr>
              <a:t>Möglichkeiten der  </a:t>
            </a:r>
            <a:r>
              <a:rPr sz="1544" spc="-33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as</a:t>
            </a:r>
            <a:r>
              <a:rPr sz="1544" spc="-11" dirty="0">
                <a:latin typeface="Arial"/>
                <a:cs typeface="Arial"/>
              </a:rPr>
              <a:t>s</a:t>
            </a:r>
            <a:r>
              <a:rPr sz="1544" dirty="0">
                <a:latin typeface="Arial"/>
                <a:cs typeface="Arial"/>
              </a:rPr>
              <a:t>e</a:t>
            </a:r>
            <a:r>
              <a:rPr sz="1544" spc="-17" dirty="0">
                <a:latin typeface="Arial"/>
                <a:cs typeface="Arial"/>
              </a:rPr>
              <a:t>r</a:t>
            </a:r>
            <a:r>
              <a:rPr sz="1544" dirty="0">
                <a:latin typeface="Arial"/>
                <a:cs typeface="Arial"/>
              </a:rPr>
              <a:t>ge</a:t>
            </a:r>
            <a:r>
              <a:rPr sz="1544" spc="-22" dirty="0">
                <a:latin typeface="Arial"/>
                <a:cs typeface="Arial"/>
              </a:rPr>
              <a:t>w</a:t>
            </a:r>
            <a:r>
              <a:rPr sz="1544" dirty="0">
                <a:latin typeface="Arial"/>
                <a:cs typeface="Arial"/>
              </a:rPr>
              <a:t>innu</a:t>
            </a:r>
            <a:r>
              <a:rPr sz="1544" spc="-17" dirty="0">
                <a:latin typeface="Arial"/>
                <a:cs typeface="Arial"/>
              </a:rPr>
              <a:t>n</a:t>
            </a:r>
            <a:r>
              <a:rPr sz="1544" dirty="0">
                <a:latin typeface="Arial"/>
                <a:cs typeface="Arial"/>
              </a:rPr>
              <a:t>g  </a:t>
            </a:r>
            <a:r>
              <a:rPr sz="1544" spc="-6" dirty="0">
                <a:latin typeface="Arial"/>
                <a:cs typeface="Arial"/>
              </a:rPr>
              <a:t>unterscheiden</a:t>
            </a:r>
            <a:r>
              <a:rPr sz="1544" spc="-83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18" name="object 18"/>
          <p:cNvSpPr/>
          <p:nvPr/>
        </p:nvSpPr>
        <p:spPr>
          <a:xfrm>
            <a:off x="8081231" y="4571043"/>
            <a:ext cx="2146309" cy="2572069"/>
          </a:xfrm>
          <a:custGeom>
            <a:avLst/>
            <a:gdLst/>
            <a:ahLst/>
            <a:cxnLst/>
            <a:rect l="l" t="t" r="r" b="b"/>
            <a:pathLst>
              <a:path w="1946275" h="2332354">
                <a:moveTo>
                  <a:pt x="0" y="2331974"/>
                </a:moveTo>
                <a:lnTo>
                  <a:pt x="1946275" y="2331974"/>
                </a:lnTo>
                <a:lnTo>
                  <a:pt x="1946275" y="0"/>
                </a:lnTo>
                <a:lnTo>
                  <a:pt x="0" y="0"/>
                </a:lnTo>
                <a:lnTo>
                  <a:pt x="0" y="233197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19" name="object 19"/>
          <p:cNvSpPr txBox="1"/>
          <p:nvPr/>
        </p:nvSpPr>
        <p:spPr>
          <a:xfrm>
            <a:off x="8081231" y="4603395"/>
            <a:ext cx="2146309" cy="2033475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96078" marR="832631" indent="-94538">
              <a:spcBef>
                <a:spcPts val="105"/>
              </a:spcBef>
            </a:pPr>
            <a:r>
              <a:rPr sz="1764" b="1" spc="-6" dirty="0">
                <a:latin typeface="Arial"/>
                <a:cs typeface="Arial"/>
              </a:rPr>
              <a:t>Emo</a:t>
            </a:r>
            <a:r>
              <a:rPr sz="1764" b="1" spc="-17" dirty="0">
                <a:latin typeface="Arial"/>
                <a:cs typeface="Arial"/>
              </a:rPr>
              <a:t>t</a:t>
            </a:r>
            <a:r>
              <a:rPr sz="1764" b="1" spc="-6" dirty="0">
                <a:latin typeface="Arial"/>
                <a:cs typeface="Arial"/>
              </a:rPr>
              <a:t>io</a:t>
            </a:r>
            <a:r>
              <a:rPr sz="1764" b="1" spc="-17" dirty="0">
                <a:latin typeface="Arial"/>
                <a:cs typeface="Arial"/>
              </a:rPr>
              <a:t>n</a:t>
            </a:r>
            <a:r>
              <a:rPr sz="1764" b="1" spc="-6" dirty="0">
                <a:latin typeface="Arial"/>
                <a:cs typeface="Arial"/>
              </a:rPr>
              <a:t>ale 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196078" marR="219887" indent="-94538">
              <a:spcBef>
                <a:spcPts val="447"/>
              </a:spcBef>
              <a:buFont typeface="Arial"/>
              <a:buChar char="•"/>
              <a:tabLst>
                <a:tab pos="196778" algn="l"/>
              </a:tabLst>
            </a:pPr>
            <a:r>
              <a:rPr sz="1544" b="1" spc="-6" dirty="0">
                <a:solidFill>
                  <a:srgbClr val="008000"/>
                </a:solidFill>
                <a:latin typeface="Arial"/>
                <a:cs typeface="Arial"/>
              </a:rPr>
              <a:t>Stimmungen </a:t>
            </a:r>
            <a:r>
              <a:rPr sz="1544" b="1" dirty="0">
                <a:solidFill>
                  <a:srgbClr val="008000"/>
                </a:solidFill>
                <a:latin typeface="Arial"/>
                <a:cs typeface="Arial"/>
              </a:rPr>
              <a:t>am  </a:t>
            </a:r>
            <a:r>
              <a:rPr sz="1544" b="1" spc="-22" dirty="0">
                <a:solidFill>
                  <a:srgbClr val="008000"/>
                </a:solidFill>
                <a:latin typeface="Arial"/>
                <a:cs typeface="Arial"/>
              </a:rPr>
              <a:t>Wasser, </a:t>
            </a:r>
            <a:r>
              <a:rPr sz="1544" b="1" spc="-6" dirty="0">
                <a:solidFill>
                  <a:srgbClr val="008000"/>
                </a:solidFill>
                <a:latin typeface="Arial"/>
                <a:cs typeface="Arial"/>
              </a:rPr>
              <a:t>bei</a:t>
            </a:r>
            <a:r>
              <a:rPr sz="1544" b="1" spc="-88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544" b="1" spc="-6" dirty="0">
                <a:solidFill>
                  <a:srgbClr val="008000"/>
                </a:solidFill>
                <a:latin typeface="Arial"/>
                <a:cs typeface="Arial"/>
              </a:rPr>
              <a:t>Regen</a:t>
            </a:r>
            <a:endParaRPr sz="1544" dirty="0">
              <a:latin typeface="Arial"/>
              <a:cs typeface="Arial"/>
            </a:endParaRPr>
          </a:p>
          <a:p>
            <a:pPr marL="196078" marR="366245" indent="-94538">
              <a:buChar char="•"/>
              <a:tabLst>
                <a:tab pos="196778" algn="l"/>
              </a:tabLst>
            </a:pPr>
            <a:r>
              <a:rPr sz="1544" spc="-6" dirty="0">
                <a:latin typeface="Arial"/>
                <a:cs typeface="Arial"/>
              </a:rPr>
              <a:t>Empfindungen</a:t>
            </a:r>
            <a:r>
              <a:rPr sz="1544" spc="-88" dirty="0">
                <a:latin typeface="Arial"/>
                <a:cs typeface="Arial"/>
              </a:rPr>
              <a:t> </a:t>
            </a:r>
            <a:r>
              <a:rPr sz="1544" spc="-6" dirty="0">
                <a:latin typeface="Arial"/>
                <a:cs typeface="Arial"/>
              </a:rPr>
              <a:t>mit  Wasser</a:t>
            </a:r>
            <a:endParaRPr sz="1544" dirty="0">
              <a:latin typeface="Arial"/>
              <a:cs typeface="Arial"/>
            </a:endParaRPr>
          </a:p>
          <a:p>
            <a:pPr marL="196078" indent="-94538">
              <a:spcBef>
                <a:spcPts val="6"/>
              </a:spcBef>
              <a:buChar char="•"/>
              <a:tabLst>
                <a:tab pos="196778" algn="l"/>
              </a:tabLst>
            </a:pPr>
            <a:r>
              <a:rPr sz="1544" spc="6" dirty="0">
                <a:latin typeface="Arial"/>
                <a:cs typeface="Arial"/>
              </a:rPr>
              <a:t>Wie </a:t>
            </a:r>
            <a:r>
              <a:rPr sz="1544" dirty="0">
                <a:latin typeface="Arial"/>
                <a:cs typeface="Arial"/>
              </a:rPr>
              <a:t>fühlt sich</a:t>
            </a:r>
            <a:r>
              <a:rPr sz="1544" spc="-12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Durst</a:t>
            </a:r>
          </a:p>
          <a:p>
            <a:pPr marL="196078"/>
            <a:r>
              <a:rPr sz="1544" spc="-6" dirty="0">
                <a:latin typeface="Arial"/>
                <a:cs typeface="Arial"/>
              </a:rPr>
              <a:t>an?</a:t>
            </a:r>
            <a:r>
              <a:rPr sz="1544" spc="-28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20" name="object 20"/>
          <p:cNvSpPr/>
          <p:nvPr/>
        </p:nvSpPr>
        <p:spPr>
          <a:xfrm>
            <a:off x="2946991" y="6368898"/>
            <a:ext cx="4876963" cy="1078406"/>
          </a:xfrm>
          <a:custGeom>
            <a:avLst/>
            <a:gdLst/>
            <a:ahLst/>
            <a:cxnLst/>
            <a:rect l="l" t="t" r="r" b="b"/>
            <a:pathLst>
              <a:path w="3802379" h="977900">
                <a:moveTo>
                  <a:pt x="0" y="977899"/>
                </a:moveTo>
                <a:lnTo>
                  <a:pt x="3802126" y="977899"/>
                </a:lnTo>
                <a:lnTo>
                  <a:pt x="3802126" y="0"/>
                </a:lnTo>
                <a:lnTo>
                  <a:pt x="0" y="0"/>
                </a:lnTo>
                <a:lnTo>
                  <a:pt x="0" y="97789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1" name="object 21"/>
          <p:cNvSpPr txBox="1"/>
          <p:nvPr/>
        </p:nvSpPr>
        <p:spPr>
          <a:xfrm>
            <a:off x="3410330" y="6338171"/>
            <a:ext cx="3937583" cy="1113449"/>
          </a:xfrm>
          <a:prstGeom prst="rect">
            <a:avLst/>
          </a:prstGeom>
        </p:spPr>
        <p:txBody>
          <a:bodyPr vert="horz" wrap="square" lIns="0" tIns="77029" rIns="0" bIns="0" rtlCol="0">
            <a:spAutoFit/>
          </a:bodyPr>
          <a:lstStyle/>
          <a:p>
            <a:pPr marL="14006">
              <a:spcBef>
                <a:spcPts val="607"/>
              </a:spcBef>
            </a:pPr>
            <a:r>
              <a:rPr sz="1764" b="1" spc="-6" dirty="0">
                <a:latin typeface="Arial"/>
                <a:cs typeface="Arial"/>
              </a:rPr>
              <a:t>Soziale</a:t>
            </a:r>
            <a:r>
              <a:rPr sz="1764" b="1" spc="-61" dirty="0">
                <a:latin typeface="Arial"/>
                <a:cs typeface="Arial"/>
              </a:rPr>
              <a:t> </a:t>
            </a:r>
            <a:r>
              <a:rPr sz="1764" b="1" spc="-11" dirty="0">
                <a:latin typeface="Arial"/>
                <a:cs typeface="Arial"/>
              </a:rPr>
              <a:t>Aspekte</a:t>
            </a:r>
            <a:endParaRPr sz="1764" dirty="0">
              <a:latin typeface="Arial"/>
              <a:cs typeface="Arial"/>
            </a:endParaRPr>
          </a:p>
          <a:p>
            <a:pPr marL="107843" indent="-93837">
              <a:spcBef>
                <a:spcPts val="447"/>
              </a:spcBef>
              <a:buChar char="•"/>
              <a:tabLst>
                <a:tab pos="108543" algn="l"/>
              </a:tabLst>
            </a:pPr>
            <a:r>
              <a:rPr sz="1544" dirty="0">
                <a:latin typeface="Arial"/>
                <a:cs typeface="Arial"/>
              </a:rPr>
              <a:t>gemeinsam </a:t>
            </a:r>
            <a:r>
              <a:rPr sz="1544" spc="-6" dirty="0">
                <a:latin typeface="Arial"/>
                <a:cs typeface="Arial"/>
              </a:rPr>
              <a:t>schwimmen/ </a:t>
            </a:r>
            <a:r>
              <a:rPr sz="1544" dirty="0">
                <a:latin typeface="Arial"/>
                <a:cs typeface="Arial"/>
              </a:rPr>
              <a:t>baden</a:t>
            </a:r>
            <a:r>
              <a:rPr sz="1544" spc="-116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gehen</a:t>
            </a:r>
          </a:p>
          <a:p>
            <a:pPr marL="107843" marR="5602" indent="-93837">
              <a:buChar char="•"/>
              <a:tabLst>
                <a:tab pos="108543" algn="l"/>
              </a:tabLst>
            </a:pPr>
            <a:r>
              <a:rPr sz="1544" dirty="0">
                <a:latin typeface="Arial"/>
                <a:cs typeface="Arial"/>
              </a:rPr>
              <a:t>Fotos </a:t>
            </a:r>
            <a:r>
              <a:rPr sz="1544" spc="-6" dirty="0">
                <a:latin typeface="Arial"/>
                <a:cs typeface="Arial"/>
              </a:rPr>
              <a:t>von Gewässern besprechen: </a:t>
            </a:r>
            <a:r>
              <a:rPr sz="1544" spc="-11" dirty="0">
                <a:latin typeface="Arial"/>
                <a:cs typeface="Arial"/>
              </a:rPr>
              <a:t>wo</a:t>
            </a:r>
            <a:r>
              <a:rPr sz="1544" spc="-83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kann  </a:t>
            </a:r>
            <a:r>
              <a:rPr sz="1544" spc="-6" dirty="0">
                <a:latin typeface="Arial"/>
                <a:cs typeface="Arial"/>
              </a:rPr>
              <a:t>man gut baden, </a:t>
            </a:r>
            <a:r>
              <a:rPr sz="1544" spc="-11" dirty="0">
                <a:latin typeface="Arial"/>
                <a:cs typeface="Arial"/>
              </a:rPr>
              <a:t>wo </a:t>
            </a:r>
            <a:r>
              <a:rPr sz="1544" spc="-6" dirty="0">
                <a:latin typeface="Arial"/>
                <a:cs typeface="Arial"/>
              </a:rPr>
              <a:t>nicht?</a:t>
            </a:r>
            <a:r>
              <a:rPr sz="1544" spc="-77" dirty="0">
                <a:latin typeface="Arial"/>
                <a:cs typeface="Arial"/>
              </a:rPr>
              <a:t> </a:t>
            </a:r>
            <a:r>
              <a:rPr sz="1544" dirty="0">
                <a:latin typeface="Arial"/>
                <a:cs typeface="Arial"/>
              </a:rPr>
              <a:t>…</a:t>
            </a:r>
          </a:p>
        </p:txBody>
      </p:sp>
      <p:sp>
        <p:nvSpPr>
          <p:cNvPr id="22" name="object 22"/>
          <p:cNvSpPr/>
          <p:nvPr/>
        </p:nvSpPr>
        <p:spPr>
          <a:xfrm>
            <a:off x="4014518" y="3671063"/>
            <a:ext cx="1721249" cy="1822787"/>
          </a:xfrm>
          <a:custGeom>
            <a:avLst/>
            <a:gdLst/>
            <a:ahLst/>
            <a:cxnLst/>
            <a:rect l="l" t="t" r="r" b="b"/>
            <a:pathLst>
              <a:path w="1560829" h="1652904">
                <a:moveTo>
                  <a:pt x="1560449" y="0"/>
                </a:moveTo>
                <a:lnTo>
                  <a:pt x="0" y="1652651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3" name="object 23"/>
          <p:cNvSpPr/>
          <p:nvPr/>
        </p:nvSpPr>
        <p:spPr>
          <a:xfrm>
            <a:off x="1752665" y="3581850"/>
            <a:ext cx="3917976" cy="115544"/>
          </a:xfrm>
          <a:custGeom>
            <a:avLst/>
            <a:gdLst/>
            <a:ahLst/>
            <a:cxnLst/>
            <a:rect l="l" t="t" r="r" b="b"/>
            <a:pathLst>
              <a:path w="3552825" h="104775">
                <a:moveTo>
                  <a:pt x="3552825" y="104775"/>
                </a:moveTo>
                <a:lnTo>
                  <a:pt x="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4" name="object 24"/>
          <p:cNvSpPr/>
          <p:nvPr/>
        </p:nvSpPr>
        <p:spPr>
          <a:xfrm>
            <a:off x="5850891" y="3697394"/>
            <a:ext cx="2986625" cy="1808782"/>
          </a:xfrm>
          <a:custGeom>
            <a:avLst/>
            <a:gdLst/>
            <a:ahLst/>
            <a:cxnLst/>
            <a:rect l="l" t="t" r="r" b="b"/>
            <a:pathLst>
              <a:path w="2708275" h="1640204">
                <a:moveTo>
                  <a:pt x="0" y="0"/>
                </a:moveTo>
                <a:lnTo>
                  <a:pt x="2708275" y="1639824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 sz="1985"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61201" y="41736"/>
            <a:ext cx="8968980" cy="48863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3088" spc="-6" dirty="0"/>
              <a:t>Inklusionsdidaktische Netze - die</a:t>
            </a:r>
            <a:r>
              <a:rPr sz="3088" spc="165" dirty="0"/>
              <a:t> </a:t>
            </a:r>
            <a:r>
              <a:rPr sz="3088" spc="-6" dirty="0"/>
              <a:t>Grundstruktur</a:t>
            </a:r>
            <a:endParaRPr sz="3088" dirty="0"/>
          </a:p>
        </p:txBody>
      </p:sp>
    </p:spTree>
    <p:extLst>
      <p:ext uri="{BB962C8B-B14F-4D97-AF65-F5344CB8AC3E}">
        <p14:creationId xmlns:p14="http://schemas.microsoft.com/office/powerpoint/2010/main" val="1689218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8084" y="37114"/>
            <a:ext cx="1137229" cy="319610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1985" spc="-6" dirty="0"/>
              <a:t>Li</a:t>
            </a:r>
            <a:r>
              <a:rPr sz="1985" spc="-11" dirty="0"/>
              <a:t>t</a:t>
            </a:r>
            <a:r>
              <a:rPr sz="1985" dirty="0"/>
              <a:t>era</a:t>
            </a:r>
            <a:r>
              <a:rPr sz="1985" spc="-6" dirty="0"/>
              <a:t>tur</a:t>
            </a:r>
            <a:endParaRPr sz="1985" dirty="0"/>
          </a:p>
        </p:txBody>
      </p:sp>
      <p:sp>
        <p:nvSpPr>
          <p:cNvPr id="3" name="object 3"/>
          <p:cNvSpPr txBox="1"/>
          <p:nvPr/>
        </p:nvSpPr>
        <p:spPr>
          <a:xfrm>
            <a:off x="589612" y="322121"/>
            <a:ext cx="9685350" cy="7071843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392156" marR="1249996" indent="-378150">
              <a:spcBef>
                <a:spcPts val="110"/>
              </a:spcBef>
            </a:pPr>
            <a:r>
              <a:rPr sz="1323" spc="-6" dirty="0">
                <a:latin typeface="Tahoma"/>
                <a:cs typeface="Tahoma"/>
              </a:rPr>
              <a:t>Bayrisches Staatsministerium für </a:t>
            </a:r>
            <a:r>
              <a:rPr sz="1323" dirty="0">
                <a:latin typeface="Tahoma"/>
                <a:cs typeface="Tahoma"/>
              </a:rPr>
              <a:t>Unterricht und </a:t>
            </a:r>
            <a:r>
              <a:rPr sz="1323" spc="-6" dirty="0">
                <a:latin typeface="Tahoma"/>
                <a:cs typeface="Tahoma"/>
              </a:rPr>
              <a:t>Kultus </a:t>
            </a:r>
            <a:r>
              <a:rPr sz="1323" spc="-22" dirty="0">
                <a:latin typeface="Tahoma"/>
                <a:cs typeface="Tahoma"/>
              </a:rPr>
              <a:t>(Hg.) </a:t>
            </a:r>
            <a:r>
              <a:rPr sz="1323" dirty="0">
                <a:latin typeface="Tahoma"/>
                <a:cs typeface="Tahoma"/>
              </a:rPr>
              <a:t>(2012): </a:t>
            </a:r>
            <a:r>
              <a:rPr sz="1323" spc="-6" dirty="0">
                <a:latin typeface="Tahoma"/>
                <a:cs typeface="Tahoma"/>
              </a:rPr>
              <a:t>Rahmenlehrplan für </a:t>
            </a:r>
            <a:r>
              <a:rPr sz="1323" dirty="0">
                <a:latin typeface="Tahoma"/>
                <a:cs typeface="Tahoma"/>
              </a:rPr>
              <a:t>den </a:t>
            </a:r>
            <a:r>
              <a:rPr sz="1323" spc="-6" dirty="0">
                <a:latin typeface="Tahoma"/>
                <a:cs typeface="Tahoma"/>
              </a:rPr>
              <a:t>Förderschwerpunkt  </a:t>
            </a:r>
            <a:r>
              <a:rPr sz="1323" dirty="0">
                <a:latin typeface="Tahoma"/>
                <a:cs typeface="Tahoma"/>
              </a:rPr>
              <a:t>Lernen. </a:t>
            </a:r>
            <a:r>
              <a:rPr sz="1323" spc="-6" dirty="0">
                <a:latin typeface="Tahoma"/>
                <a:cs typeface="Tahoma"/>
              </a:rPr>
              <a:t>München („Entwicklungsbereiche“, S. </a:t>
            </a:r>
            <a:r>
              <a:rPr sz="1323" dirty="0">
                <a:latin typeface="Tahoma"/>
                <a:cs typeface="Tahoma"/>
              </a:rPr>
              <a:t>23 -</a:t>
            </a:r>
            <a:r>
              <a:rPr sz="1323" spc="61" dirty="0">
                <a:latin typeface="Tahoma"/>
                <a:cs typeface="Tahoma"/>
              </a:rPr>
              <a:t> </a:t>
            </a:r>
            <a:r>
              <a:rPr sz="1323" dirty="0">
                <a:latin typeface="Tahoma"/>
                <a:cs typeface="Tahoma"/>
              </a:rPr>
              <a:t>35)</a:t>
            </a:r>
          </a:p>
          <a:p>
            <a:pPr marL="14006">
              <a:spcBef>
                <a:spcPts val="314"/>
              </a:spcBef>
            </a:pPr>
            <a:r>
              <a:rPr sz="1323" spc="-33" dirty="0">
                <a:latin typeface="Tahoma"/>
                <a:cs typeface="Tahoma"/>
              </a:rPr>
              <a:t>Feuser, </a:t>
            </a:r>
            <a:r>
              <a:rPr sz="1323" dirty="0">
                <a:latin typeface="Tahoma"/>
                <a:cs typeface="Tahoma"/>
              </a:rPr>
              <a:t>G. (2013). </a:t>
            </a:r>
            <a:r>
              <a:rPr sz="1323" spc="-6" dirty="0">
                <a:latin typeface="Tahoma"/>
                <a:cs typeface="Tahoma"/>
              </a:rPr>
              <a:t>Die </a:t>
            </a:r>
            <a:r>
              <a:rPr sz="1323" spc="-11" dirty="0">
                <a:latin typeface="Tahoma"/>
                <a:cs typeface="Tahoma"/>
              </a:rPr>
              <a:t>„Kooperation </a:t>
            </a:r>
            <a:r>
              <a:rPr sz="1323" spc="-6" dirty="0">
                <a:latin typeface="Tahoma"/>
                <a:cs typeface="Tahoma"/>
              </a:rPr>
              <a:t>am Gemeinsamen Gegenstand“ </a:t>
            </a:r>
            <a:r>
              <a:rPr sz="1323" dirty="0">
                <a:latin typeface="Tahoma"/>
                <a:cs typeface="Tahoma"/>
              </a:rPr>
              <a:t>– ein </a:t>
            </a:r>
            <a:r>
              <a:rPr sz="1323" spc="-6" dirty="0">
                <a:latin typeface="Tahoma"/>
                <a:cs typeface="Tahoma"/>
              </a:rPr>
              <a:t>Entwicklung induzierendes</a:t>
            </a:r>
            <a:r>
              <a:rPr sz="1323" spc="165" dirty="0">
                <a:latin typeface="Tahoma"/>
                <a:cs typeface="Tahoma"/>
              </a:rPr>
              <a:t> </a:t>
            </a:r>
            <a:r>
              <a:rPr sz="1323" dirty="0">
                <a:latin typeface="Tahoma"/>
                <a:cs typeface="Tahoma"/>
              </a:rPr>
              <a:t>Lernen.</a:t>
            </a:r>
          </a:p>
          <a:p>
            <a:pPr marL="392156" marR="728289"/>
            <a:r>
              <a:rPr sz="1323" spc="-6" dirty="0">
                <a:latin typeface="Tahoma"/>
                <a:cs typeface="Tahoma"/>
              </a:rPr>
              <a:t>In </a:t>
            </a:r>
            <a:r>
              <a:rPr sz="1323" spc="-33" dirty="0">
                <a:latin typeface="Tahoma"/>
                <a:cs typeface="Tahoma"/>
              </a:rPr>
              <a:t>Feuser, </a:t>
            </a:r>
            <a:r>
              <a:rPr sz="1323" dirty="0">
                <a:latin typeface="Tahoma"/>
                <a:cs typeface="Tahoma"/>
              </a:rPr>
              <a:t>G. &amp; </a:t>
            </a:r>
            <a:r>
              <a:rPr sz="1323" spc="-28" dirty="0">
                <a:latin typeface="Tahoma"/>
                <a:cs typeface="Tahoma"/>
              </a:rPr>
              <a:t>Kutscher, </a:t>
            </a:r>
            <a:r>
              <a:rPr sz="1323" spc="-6" dirty="0">
                <a:latin typeface="Tahoma"/>
                <a:cs typeface="Tahoma"/>
              </a:rPr>
              <a:t>J. </a:t>
            </a:r>
            <a:r>
              <a:rPr sz="1323" spc="-17" dirty="0">
                <a:latin typeface="Tahoma"/>
                <a:cs typeface="Tahoma"/>
              </a:rPr>
              <a:t>(Hg.). </a:t>
            </a:r>
            <a:r>
              <a:rPr sz="1323" spc="-6" dirty="0">
                <a:latin typeface="Tahoma"/>
                <a:cs typeface="Tahoma"/>
              </a:rPr>
              <a:t>Entwicklung </a:t>
            </a:r>
            <a:r>
              <a:rPr sz="1323" dirty="0">
                <a:latin typeface="Tahoma"/>
                <a:cs typeface="Tahoma"/>
              </a:rPr>
              <a:t>und Lernen. </a:t>
            </a:r>
            <a:r>
              <a:rPr sz="1323" spc="-6" dirty="0">
                <a:latin typeface="Tahoma"/>
                <a:cs typeface="Tahoma"/>
              </a:rPr>
              <a:t>In: Beck, </a:t>
            </a:r>
            <a:r>
              <a:rPr sz="1323" spc="-33" dirty="0">
                <a:latin typeface="Tahoma"/>
                <a:cs typeface="Tahoma"/>
              </a:rPr>
              <a:t>I., Feuser, G., </a:t>
            </a:r>
            <a:r>
              <a:rPr sz="1323" spc="-6" dirty="0">
                <a:latin typeface="Tahoma"/>
                <a:cs typeface="Tahoma"/>
              </a:rPr>
              <a:t>Jantzen, </a:t>
            </a:r>
            <a:r>
              <a:rPr sz="1323" spc="-72" dirty="0">
                <a:latin typeface="Tahoma"/>
                <a:cs typeface="Tahoma"/>
              </a:rPr>
              <a:t>W. </a:t>
            </a:r>
            <a:r>
              <a:rPr sz="1323" dirty="0">
                <a:latin typeface="Tahoma"/>
                <a:cs typeface="Tahoma"/>
              </a:rPr>
              <a:t>&amp; </a:t>
            </a:r>
            <a:r>
              <a:rPr sz="1323" spc="-11" dirty="0">
                <a:latin typeface="Tahoma"/>
                <a:cs typeface="Tahoma"/>
              </a:rPr>
              <a:t>Wachtel, </a:t>
            </a:r>
            <a:r>
              <a:rPr sz="1323" spc="-94" dirty="0">
                <a:latin typeface="Tahoma"/>
                <a:cs typeface="Tahoma"/>
              </a:rPr>
              <a:t>P. </a:t>
            </a:r>
            <a:r>
              <a:rPr sz="1323" spc="-17" dirty="0">
                <a:latin typeface="Tahoma"/>
                <a:cs typeface="Tahoma"/>
              </a:rPr>
              <a:t>(Hg.).  </a:t>
            </a:r>
            <a:r>
              <a:rPr sz="1323" dirty="0">
                <a:latin typeface="Tahoma"/>
                <a:cs typeface="Tahoma"/>
              </a:rPr>
              <a:t>Behinderung, </a:t>
            </a:r>
            <a:r>
              <a:rPr sz="1323" spc="-6" dirty="0">
                <a:latin typeface="Tahoma"/>
                <a:cs typeface="Tahoma"/>
              </a:rPr>
              <a:t>Bildung, </a:t>
            </a:r>
            <a:r>
              <a:rPr sz="1323" spc="-11" dirty="0">
                <a:latin typeface="Tahoma"/>
                <a:cs typeface="Tahoma"/>
              </a:rPr>
              <a:t>Partizipation. </a:t>
            </a:r>
            <a:r>
              <a:rPr sz="1323" spc="-6" dirty="0">
                <a:latin typeface="Tahoma"/>
                <a:cs typeface="Tahoma"/>
              </a:rPr>
              <a:t>Enzyklopädisches Handbuch </a:t>
            </a:r>
            <a:r>
              <a:rPr sz="1323" dirty="0">
                <a:latin typeface="Tahoma"/>
                <a:cs typeface="Tahoma"/>
              </a:rPr>
              <a:t>der </a:t>
            </a:r>
            <a:r>
              <a:rPr sz="1323" spc="-6" dirty="0">
                <a:latin typeface="Tahoma"/>
                <a:cs typeface="Tahoma"/>
              </a:rPr>
              <a:t>Behindertenpädagogik (Band </a:t>
            </a:r>
            <a:r>
              <a:rPr sz="1323" dirty="0">
                <a:latin typeface="Tahoma"/>
                <a:cs typeface="Tahoma"/>
              </a:rPr>
              <a:t>7). </a:t>
            </a:r>
            <a:r>
              <a:rPr sz="1323" spc="-11" dirty="0">
                <a:latin typeface="Tahoma"/>
                <a:cs typeface="Tahoma"/>
              </a:rPr>
              <a:t>Stuttgart:  </a:t>
            </a:r>
            <a:r>
              <a:rPr sz="1323" spc="-22" dirty="0">
                <a:latin typeface="Tahoma"/>
                <a:cs typeface="Tahoma"/>
              </a:rPr>
              <a:t>Kohlhammer,</a:t>
            </a:r>
            <a:r>
              <a:rPr sz="1323" spc="11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282-293</a:t>
            </a:r>
            <a:endParaRPr sz="1323" dirty="0">
              <a:latin typeface="Tahoma"/>
              <a:cs typeface="Tahoma"/>
            </a:endParaRPr>
          </a:p>
          <a:p>
            <a:pPr marL="14006">
              <a:spcBef>
                <a:spcPts val="320"/>
              </a:spcBef>
            </a:pPr>
            <a:r>
              <a:rPr sz="1323" spc="-33" dirty="0">
                <a:latin typeface="Tahoma"/>
                <a:cs typeface="Tahoma"/>
              </a:rPr>
              <a:t>Feuser, </a:t>
            </a:r>
            <a:r>
              <a:rPr sz="1323" dirty="0">
                <a:latin typeface="Tahoma"/>
                <a:cs typeface="Tahoma"/>
              </a:rPr>
              <a:t>G. (1998). </a:t>
            </a:r>
            <a:r>
              <a:rPr sz="1323" spc="-6" dirty="0">
                <a:latin typeface="Tahoma"/>
                <a:cs typeface="Tahoma"/>
              </a:rPr>
              <a:t>Gemeinsames </a:t>
            </a:r>
            <a:r>
              <a:rPr sz="1323" dirty="0">
                <a:latin typeface="Tahoma"/>
                <a:cs typeface="Tahoma"/>
              </a:rPr>
              <a:t>Lernen </a:t>
            </a:r>
            <a:r>
              <a:rPr sz="1323" spc="-6" dirty="0">
                <a:latin typeface="Tahoma"/>
                <a:cs typeface="Tahoma"/>
              </a:rPr>
              <a:t>am </a:t>
            </a:r>
            <a:r>
              <a:rPr sz="1323" dirty="0">
                <a:latin typeface="Tahoma"/>
                <a:cs typeface="Tahoma"/>
              </a:rPr>
              <a:t>gemeinsamen </a:t>
            </a:r>
            <a:r>
              <a:rPr sz="1323" spc="-6" dirty="0">
                <a:latin typeface="Tahoma"/>
                <a:cs typeface="Tahoma"/>
              </a:rPr>
              <a:t>Gegenstand. In Hildeschmidt </a:t>
            </a:r>
            <a:r>
              <a:rPr sz="1323" dirty="0">
                <a:latin typeface="Tahoma"/>
                <a:cs typeface="Tahoma"/>
              </a:rPr>
              <a:t>, A. &amp; </a:t>
            </a:r>
            <a:r>
              <a:rPr sz="1323" spc="-6" dirty="0">
                <a:latin typeface="Tahoma"/>
                <a:cs typeface="Tahoma"/>
              </a:rPr>
              <a:t>Schnell, I.</a:t>
            </a:r>
            <a:r>
              <a:rPr sz="1323" spc="105" dirty="0">
                <a:latin typeface="Tahoma"/>
                <a:cs typeface="Tahoma"/>
              </a:rPr>
              <a:t> </a:t>
            </a:r>
            <a:r>
              <a:rPr sz="1323" spc="-17" dirty="0">
                <a:latin typeface="Tahoma"/>
                <a:cs typeface="Tahoma"/>
              </a:rPr>
              <a:t>(Hg.).</a:t>
            </a:r>
            <a:endParaRPr sz="1323" dirty="0">
              <a:latin typeface="Tahoma"/>
              <a:cs typeface="Tahoma"/>
            </a:endParaRPr>
          </a:p>
          <a:p>
            <a:pPr marL="392156"/>
            <a:r>
              <a:rPr sz="1323" spc="-6" dirty="0">
                <a:latin typeface="Tahoma"/>
                <a:cs typeface="Tahoma"/>
              </a:rPr>
              <a:t>Integrationspädagogik. </a:t>
            </a:r>
            <a:r>
              <a:rPr sz="1323" dirty="0">
                <a:latin typeface="Tahoma"/>
                <a:cs typeface="Tahoma"/>
              </a:rPr>
              <a:t>Auf </a:t>
            </a:r>
            <a:r>
              <a:rPr sz="1323" spc="-6" dirty="0">
                <a:latin typeface="Tahoma"/>
                <a:cs typeface="Tahoma"/>
              </a:rPr>
              <a:t>dem </a:t>
            </a:r>
            <a:r>
              <a:rPr sz="1323" spc="-22" dirty="0">
                <a:latin typeface="Tahoma"/>
                <a:cs typeface="Tahoma"/>
              </a:rPr>
              <a:t>Weg </a:t>
            </a:r>
            <a:r>
              <a:rPr sz="1323" spc="-6" dirty="0">
                <a:latin typeface="Tahoma"/>
                <a:cs typeface="Tahoma"/>
              </a:rPr>
              <a:t>zu </a:t>
            </a:r>
            <a:r>
              <a:rPr sz="1323" dirty="0">
                <a:latin typeface="Tahoma"/>
                <a:cs typeface="Tahoma"/>
              </a:rPr>
              <a:t>einer </a:t>
            </a:r>
            <a:r>
              <a:rPr sz="1323" spc="-6" dirty="0">
                <a:latin typeface="Tahoma"/>
                <a:cs typeface="Tahoma"/>
              </a:rPr>
              <a:t>Schule für alle. </a:t>
            </a:r>
            <a:r>
              <a:rPr sz="1323" spc="-11" dirty="0">
                <a:latin typeface="Tahoma"/>
                <a:cs typeface="Tahoma"/>
              </a:rPr>
              <a:t>Weinheim, </a:t>
            </a:r>
            <a:r>
              <a:rPr sz="1323" dirty="0">
                <a:latin typeface="Tahoma"/>
                <a:cs typeface="Tahoma"/>
              </a:rPr>
              <a:t>München: </a:t>
            </a:r>
            <a:r>
              <a:rPr sz="1323" spc="-6" dirty="0">
                <a:latin typeface="Tahoma"/>
                <a:cs typeface="Tahoma"/>
              </a:rPr>
              <a:t>Juventa,</a:t>
            </a:r>
            <a:r>
              <a:rPr sz="1323" spc="221" dirty="0">
                <a:latin typeface="Tahoma"/>
                <a:cs typeface="Tahoma"/>
              </a:rPr>
              <a:t> </a:t>
            </a:r>
            <a:r>
              <a:rPr sz="1323" spc="6" dirty="0">
                <a:latin typeface="Tahoma"/>
                <a:cs typeface="Tahoma"/>
              </a:rPr>
              <a:t>19-36</a:t>
            </a:r>
            <a:endParaRPr sz="1323" dirty="0">
              <a:latin typeface="Tahoma"/>
              <a:cs typeface="Tahoma"/>
            </a:endParaRPr>
          </a:p>
          <a:p>
            <a:pPr marL="392156" marR="342436" indent="-378150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Heimlich, U. </a:t>
            </a:r>
            <a:r>
              <a:rPr sz="1323" dirty="0">
                <a:latin typeface="Tahoma"/>
                <a:cs typeface="Tahoma"/>
              </a:rPr>
              <a:t>&amp; </a:t>
            </a:r>
            <a:r>
              <a:rPr sz="1323" spc="-11" dirty="0">
                <a:latin typeface="Tahoma"/>
                <a:cs typeface="Tahoma"/>
              </a:rPr>
              <a:t>Kahlert, </a:t>
            </a:r>
            <a:r>
              <a:rPr sz="1323" spc="-6" dirty="0">
                <a:latin typeface="Tahoma"/>
                <a:cs typeface="Tahoma"/>
              </a:rPr>
              <a:t>J. </a:t>
            </a:r>
            <a:r>
              <a:rPr sz="1323" dirty="0">
                <a:latin typeface="Tahoma"/>
                <a:cs typeface="Tahoma"/>
              </a:rPr>
              <a:t>(2012): </a:t>
            </a:r>
            <a:r>
              <a:rPr sz="1323" spc="-6" dirty="0">
                <a:latin typeface="Tahoma"/>
                <a:cs typeface="Tahoma"/>
              </a:rPr>
              <a:t>Inklusionsdidaktische Netze. Konturen </a:t>
            </a:r>
            <a:r>
              <a:rPr sz="1323" dirty="0">
                <a:latin typeface="Tahoma"/>
                <a:cs typeface="Tahoma"/>
              </a:rPr>
              <a:t>eines </a:t>
            </a:r>
            <a:r>
              <a:rPr sz="1323" spc="-6" dirty="0">
                <a:latin typeface="Tahoma"/>
                <a:cs typeface="Tahoma"/>
              </a:rPr>
              <a:t>Unterrichts für alle (dargestellt am </a:t>
            </a:r>
            <a:r>
              <a:rPr sz="1323" dirty="0">
                <a:latin typeface="Tahoma"/>
                <a:cs typeface="Tahoma"/>
              </a:rPr>
              <a:t>Beispiel des  </a:t>
            </a:r>
            <a:r>
              <a:rPr sz="1323" spc="-6" dirty="0">
                <a:latin typeface="Tahoma"/>
                <a:cs typeface="Tahoma"/>
              </a:rPr>
              <a:t>Sachnterrichts). In: Dies. </a:t>
            </a:r>
            <a:r>
              <a:rPr sz="1323" spc="-17" dirty="0">
                <a:latin typeface="Tahoma"/>
                <a:cs typeface="Tahoma"/>
              </a:rPr>
              <a:t>(Hg.): </a:t>
            </a:r>
            <a:r>
              <a:rPr sz="1323" spc="-6" dirty="0">
                <a:latin typeface="Tahoma"/>
                <a:cs typeface="Tahoma"/>
              </a:rPr>
              <a:t>Inklusion </a:t>
            </a:r>
            <a:r>
              <a:rPr sz="1323" dirty="0">
                <a:latin typeface="Tahoma"/>
                <a:cs typeface="Tahoma"/>
              </a:rPr>
              <a:t>in </a:t>
            </a:r>
            <a:r>
              <a:rPr sz="1323" spc="-6" dirty="0">
                <a:latin typeface="Tahoma"/>
                <a:cs typeface="Tahoma"/>
              </a:rPr>
              <a:t>Schule </a:t>
            </a:r>
            <a:r>
              <a:rPr sz="1323" dirty="0">
                <a:latin typeface="Tahoma"/>
                <a:cs typeface="Tahoma"/>
              </a:rPr>
              <a:t>und </a:t>
            </a:r>
            <a:r>
              <a:rPr sz="1323" spc="-6" dirty="0">
                <a:latin typeface="Tahoma"/>
                <a:cs typeface="Tahoma"/>
              </a:rPr>
              <a:t>Unterricht. </a:t>
            </a:r>
            <a:r>
              <a:rPr sz="1323" spc="-17" dirty="0">
                <a:latin typeface="Tahoma"/>
                <a:cs typeface="Tahoma"/>
              </a:rPr>
              <a:t>Wege </a:t>
            </a:r>
            <a:r>
              <a:rPr sz="1323" spc="-6" dirty="0">
                <a:latin typeface="Tahoma"/>
                <a:cs typeface="Tahoma"/>
              </a:rPr>
              <a:t>zur Bildung für alle. </a:t>
            </a:r>
            <a:r>
              <a:rPr sz="1323" spc="-11" dirty="0">
                <a:latin typeface="Tahoma"/>
                <a:cs typeface="Tahoma"/>
              </a:rPr>
              <a:t>Stuttgart, </a:t>
            </a:r>
            <a:r>
              <a:rPr sz="1323" spc="-6" dirty="0">
                <a:latin typeface="Tahoma"/>
                <a:cs typeface="Tahoma"/>
              </a:rPr>
              <a:t>S. </a:t>
            </a:r>
            <a:r>
              <a:rPr sz="1323" dirty="0">
                <a:latin typeface="Tahoma"/>
                <a:cs typeface="Tahoma"/>
              </a:rPr>
              <a:t>153 –</a:t>
            </a:r>
            <a:r>
              <a:rPr sz="1323" spc="364" dirty="0">
                <a:latin typeface="Tahoma"/>
                <a:cs typeface="Tahoma"/>
              </a:rPr>
              <a:t> </a:t>
            </a:r>
            <a:r>
              <a:rPr sz="1323" dirty="0">
                <a:latin typeface="Tahoma"/>
                <a:cs typeface="Tahoma"/>
              </a:rPr>
              <a:t>190</a:t>
            </a:r>
          </a:p>
          <a:p>
            <a:pPr marL="392156" marR="135154" indent="-378150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Leßmann, </a:t>
            </a:r>
            <a:r>
              <a:rPr sz="1323" spc="-11" dirty="0">
                <a:latin typeface="Tahoma"/>
                <a:cs typeface="Tahoma"/>
              </a:rPr>
              <a:t>B. </a:t>
            </a:r>
            <a:r>
              <a:rPr sz="1323" spc="-6" dirty="0">
                <a:latin typeface="Tahoma"/>
                <a:cs typeface="Tahoma"/>
              </a:rPr>
              <a:t>(2007/2013): Individuelle Lernwege </a:t>
            </a:r>
            <a:r>
              <a:rPr sz="1323" dirty="0">
                <a:latin typeface="Tahoma"/>
                <a:cs typeface="Tahoma"/>
              </a:rPr>
              <a:t>im </a:t>
            </a:r>
            <a:r>
              <a:rPr sz="1323" spc="-6" dirty="0">
                <a:latin typeface="Tahoma"/>
                <a:cs typeface="Tahoma"/>
              </a:rPr>
              <a:t>Schreiben </a:t>
            </a:r>
            <a:r>
              <a:rPr sz="1323" dirty="0">
                <a:latin typeface="Tahoma"/>
                <a:cs typeface="Tahoma"/>
              </a:rPr>
              <a:t>und </a:t>
            </a:r>
            <a:r>
              <a:rPr sz="1323" spc="-6" dirty="0">
                <a:latin typeface="Tahoma"/>
                <a:cs typeface="Tahoma"/>
              </a:rPr>
              <a:t>Rechtschreiben. Ein Handbuch für </a:t>
            </a:r>
            <a:r>
              <a:rPr sz="1323" dirty="0">
                <a:latin typeface="Tahoma"/>
                <a:cs typeface="Tahoma"/>
              </a:rPr>
              <a:t>den </a:t>
            </a:r>
            <a:r>
              <a:rPr sz="1323" spc="-6" dirty="0">
                <a:latin typeface="Tahoma"/>
                <a:cs typeface="Tahoma"/>
              </a:rPr>
              <a:t>Deutschunterricht,  </a:t>
            </a:r>
            <a:r>
              <a:rPr sz="1323" spc="-17" dirty="0">
                <a:latin typeface="Tahoma"/>
                <a:cs typeface="Tahoma"/>
              </a:rPr>
              <a:t>Dieck-Verlag </a:t>
            </a:r>
            <a:r>
              <a:rPr sz="1323" dirty="0">
                <a:latin typeface="Tahoma"/>
                <a:cs typeface="Tahoma"/>
              </a:rPr>
              <a:t>Heinsberg. </a:t>
            </a:r>
            <a:r>
              <a:rPr sz="1323" spc="-39" dirty="0">
                <a:latin typeface="Tahoma"/>
                <a:cs typeface="Tahoma"/>
              </a:rPr>
              <a:t>Teil </a:t>
            </a:r>
            <a:r>
              <a:rPr sz="1323" spc="-6" dirty="0">
                <a:latin typeface="Tahoma"/>
                <a:cs typeface="Tahoma"/>
              </a:rPr>
              <a:t>I: Klassen </a:t>
            </a:r>
            <a:r>
              <a:rPr sz="1323" dirty="0">
                <a:latin typeface="Tahoma"/>
                <a:cs typeface="Tahoma"/>
              </a:rPr>
              <a:t>1 und 2, 2007; </a:t>
            </a:r>
            <a:r>
              <a:rPr sz="1323" spc="-39" dirty="0">
                <a:latin typeface="Tahoma"/>
                <a:cs typeface="Tahoma"/>
              </a:rPr>
              <a:t>Teil </a:t>
            </a:r>
            <a:r>
              <a:rPr sz="1323" spc="-6" dirty="0">
                <a:latin typeface="Tahoma"/>
                <a:cs typeface="Tahoma"/>
              </a:rPr>
              <a:t>II </a:t>
            </a:r>
            <a:r>
              <a:rPr sz="1323" dirty="0">
                <a:latin typeface="Tahoma"/>
                <a:cs typeface="Tahoma"/>
              </a:rPr>
              <a:t>A: </a:t>
            </a:r>
            <a:r>
              <a:rPr sz="1323" spc="-6" dirty="0">
                <a:latin typeface="Tahoma"/>
                <a:cs typeface="Tahoma"/>
              </a:rPr>
              <a:t>Klassen </a:t>
            </a:r>
            <a:r>
              <a:rPr sz="1323" dirty="0">
                <a:latin typeface="Tahoma"/>
                <a:cs typeface="Tahoma"/>
              </a:rPr>
              <a:t>3 bis 6, </a:t>
            </a:r>
            <a:r>
              <a:rPr sz="1323" spc="-6" dirty="0">
                <a:latin typeface="Tahoma"/>
                <a:cs typeface="Tahoma"/>
              </a:rPr>
              <a:t>Entwicklung von Schreibkompetenz auf </a:t>
            </a:r>
            <a:r>
              <a:rPr sz="1323" dirty="0">
                <a:latin typeface="Tahoma"/>
                <a:cs typeface="Tahoma"/>
              </a:rPr>
              <a:t>der  </a:t>
            </a:r>
            <a:r>
              <a:rPr sz="1323" spc="-6" dirty="0">
                <a:latin typeface="Tahoma"/>
                <a:cs typeface="Tahoma"/>
              </a:rPr>
              <a:t>Grundlage </a:t>
            </a:r>
            <a:r>
              <a:rPr sz="1323" dirty="0">
                <a:latin typeface="Tahoma"/>
                <a:cs typeface="Tahoma"/>
              </a:rPr>
              <a:t>eigener </a:t>
            </a:r>
            <a:r>
              <a:rPr sz="1323" spc="-28" dirty="0">
                <a:latin typeface="Tahoma"/>
                <a:cs typeface="Tahoma"/>
              </a:rPr>
              <a:t>Texte, </a:t>
            </a:r>
            <a:r>
              <a:rPr sz="1323" dirty="0">
                <a:latin typeface="Tahoma"/>
                <a:cs typeface="Tahoma"/>
              </a:rPr>
              <a:t>2013; </a:t>
            </a:r>
            <a:r>
              <a:rPr sz="1323" spc="-39" dirty="0">
                <a:latin typeface="Tahoma"/>
                <a:cs typeface="Tahoma"/>
              </a:rPr>
              <a:t>Teil </a:t>
            </a:r>
            <a:r>
              <a:rPr sz="1323" spc="-6" dirty="0">
                <a:latin typeface="Tahoma"/>
                <a:cs typeface="Tahoma"/>
              </a:rPr>
              <a:t>II B: Klassen </a:t>
            </a:r>
            <a:r>
              <a:rPr sz="1323" dirty="0">
                <a:latin typeface="Tahoma"/>
                <a:cs typeface="Tahoma"/>
              </a:rPr>
              <a:t>3 bis 6, </a:t>
            </a:r>
            <a:r>
              <a:rPr sz="1323" spc="-6" dirty="0">
                <a:latin typeface="Tahoma"/>
                <a:cs typeface="Tahoma"/>
              </a:rPr>
              <a:t>Entwicklung von Rechtschreibkompetenz </a:t>
            </a:r>
            <a:r>
              <a:rPr sz="1323" dirty="0">
                <a:latin typeface="Tahoma"/>
                <a:cs typeface="Tahoma"/>
              </a:rPr>
              <a:t>im </a:t>
            </a:r>
            <a:r>
              <a:rPr sz="1323" spc="-11" dirty="0">
                <a:latin typeface="Tahoma"/>
                <a:cs typeface="Tahoma"/>
              </a:rPr>
              <a:t>Kontext </a:t>
            </a:r>
            <a:r>
              <a:rPr sz="1323" dirty="0">
                <a:latin typeface="Tahoma"/>
                <a:cs typeface="Tahoma"/>
              </a:rPr>
              <a:t>des  </a:t>
            </a:r>
            <a:r>
              <a:rPr sz="1323" spc="-6" dirty="0">
                <a:latin typeface="Tahoma"/>
                <a:cs typeface="Tahoma"/>
              </a:rPr>
              <a:t>Schreibens,</a:t>
            </a:r>
            <a:r>
              <a:rPr sz="1323" spc="-17" dirty="0">
                <a:latin typeface="Tahoma"/>
                <a:cs typeface="Tahoma"/>
              </a:rPr>
              <a:t> </a:t>
            </a:r>
            <a:r>
              <a:rPr sz="1323" dirty="0">
                <a:latin typeface="Tahoma"/>
                <a:cs typeface="Tahoma"/>
              </a:rPr>
              <a:t>2013</a:t>
            </a:r>
          </a:p>
          <a:p>
            <a:pPr marL="14006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Leßmann, </a:t>
            </a:r>
            <a:r>
              <a:rPr sz="1323" spc="-11" dirty="0">
                <a:latin typeface="Tahoma"/>
                <a:cs typeface="Tahoma"/>
              </a:rPr>
              <a:t>B. </a:t>
            </a:r>
            <a:r>
              <a:rPr sz="1323" spc="-6" dirty="0">
                <a:latin typeface="Tahoma"/>
                <a:cs typeface="Tahoma"/>
              </a:rPr>
              <a:t>(2014a): "Klasse </a:t>
            </a:r>
            <a:r>
              <a:rPr sz="1323" spc="-28" dirty="0">
                <a:latin typeface="Tahoma"/>
                <a:cs typeface="Tahoma"/>
              </a:rPr>
              <a:t>Texte!" </a:t>
            </a:r>
            <a:r>
              <a:rPr sz="1323" dirty="0">
                <a:latin typeface="Tahoma"/>
                <a:cs typeface="Tahoma"/>
              </a:rPr>
              <a:t>- </a:t>
            </a:r>
            <a:r>
              <a:rPr sz="1323" spc="-6" dirty="0">
                <a:latin typeface="Tahoma"/>
                <a:cs typeface="Tahoma"/>
              </a:rPr>
              <a:t>Inklusive Deutschdidaktik konkret. Die Potenziale </a:t>
            </a:r>
            <a:r>
              <a:rPr sz="1323" dirty="0">
                <a:latin typeface="Tahoma"/>
                <a:cs typeface="Tahoma"/>
              </a:rPr>
              <a:t>des Einzelnen und der </a:t>
            </a:r>
            <a:r>
              <a:rPr sz="1323" spc="-6" dirty="0">
                <a:latin typeface="Tahoma"/>
                <a:cs typeface="Tahoma"/>
              </a:rPr>
              <a:t>Gruppe</a:t>
            </a:r>
            <a:r>
              <a:rPr sz="1323" spc="314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entfalten.</a:t>
            </a:r>
            <a:endParaRPr sz="1323" dirty="0">
              <a:latin typeface="Tahoma"/>
              <a:cs typeface="Tahoma"/>
            </a:endParaRPr>
          </a:p>
          <a:p>
            <a:pPr marL="392156" marR="975487"/>
            <a:r>
              <a:rPr sz="1323" spc="-6" dirty="0">
                <a:latin typeface="Tahoma"/>
                <a:cs typeface="Tahoma"/>
              </a:rPr>
              <a:t>In: Dietz, </a:t>
            </a:r>
            <a:r>
              <a:rPr sz="1323" spc="-28" dirty="0">
                <a:latin typeface="Tahoma"/>
                <a:cs typeface="Tahoma"/>
              </a:rPr>
              <a:t>F./Sasse, </a:t>
            </a:r>
            <a:r>
              <a:rPr sz="1323" spc="-6" dirty="0">
                <a:latin typeface="Tahoma"/>
                <a:cs typeface="Tahoma"/>
              </a:rPr>
              <a:t>A./Wind, </a:t>
            </a:r>
            <a:r>
              <a:rPr sz="1323" spc="-50" dirty="0">
                <a:latin typeface="Tahoma"/>
                <a:cs typeface="Tahoma"/>
              </a:rPr>
              <a:t>G.P. </a:t>
            </a:r>
            <a:r>
              <a:rPr sz="1323" spc="-17" dirty="0">
                <a:latin typeface="Tahoma"/>
                <a:cs typeface="Tahoma"/>
              </a:rPr>
              <a:t>(Hg.): </a:t>
            </a:r>
            <a:r>
              <a:rPr sz="1323" dirty="0">
                <a:latin typeface="Tahoma"/>
                <a:cs typeface="Tahoma"/>
              </a:rPr>
              <a:t>Lesen und </a:t>
            </a:r>
            <a:r>
              <a:rPr sz="1323" spc="-6" dirty="0">
                <a:latin typeface="Tahoma"/>
                <a:cs typeface="Tahoma"/>
              </a:rPr>
              <a:t>Schreiben </a:t>
            </a:r>
            <a:r>
              <a:rPr sz="1323" dirty="0">
                <a:latin typeface="Tahoma"/>
                <a:cs typeface="Tahoma"/>
              </a:rPr>
              <a:t>lernen im inklusiven </a:t>
            </a:r>
            <a:r>
              <a:rPr sz="1323" spc="-6" dirty="0">
                <a:latin typeface="Tahoma"/>
                <a:cs typeface="Tahoma"/>
              </a:rPr>
              <a:t>Unterricht. Bedingungen </a:t>
            </a:r>
            <a:r>
              <a:rPr sz="1323" dirty="0">
                <a:latin typeface="Tahoma"/>
                <a:cs typeface="Tahoma"/>
              </a:rPr>
              <a:t>und  </a:t>
            </a:r>
            <a:r>
              <a:rPr sz="1323" spc="-6" dirty="0">
                <a:latin typeface="Tahoma"/>
                <a:cs typeface="Tahoma"/>
              </a:rPr>
              <a:t>Möglichkeiten. </a:t>
            </a:r>
            <a:r>
              <a:rPr sz="1323" spc="-11" dirty="0">
                <a:latin typeface="Tahoma"/>
                <a:cs typeface="Tahoma"/>
              </a:rPr>
              <a:t>Herzogenrath: </a:t>
            </a:r>
            <a:r>
              <a:rPr sz="1323" spc="-6" dirty="0">
                <a:latin typeface="Tahoma"/>
                <a:cs typeface="Tahoma"/>
              </a:rPr>
              <a:t>dgls-Beiträge </a:t>
            </a:r>
            <a:r>
              <a:rPr sz="1323" spc="-33" dirty="0">
                <a:latin typeface="Tahoma"/>
                <a:cs typeface="Tahoma"/>
              </a:rPr>
              <a:t>17,</a:t>
            </a:r>
            <a:r>
              <a:rPr sz="1323" spc="94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151-162</a:t>
            </a:r>
            <a:endParaRPr sz="1323" dirty="0">
              <a:latin typeface="Tahoma"/>
              <a:cs typeface="Tahoma"/>
            </a:endParaRPr>
          </a:p>
          <a:p>
            <a:pPr marL="392156" marR="343836" indent="-378150">
              <a:spcBef>
                <a:spcPts val="314"/>
              </a:spcBef>
            </a:pPr>
            <a:r>
              <a:rPr sz="1323" spc="-6" dirty="0">
                <a:latin typeface="Tahoma"/>
                <a:cs typeface="Tahoma"/>
              </a:rPr>
              <a:t>Leßmann, </a:t>
            </a:r>
            <a:r>
              <a:rPr sz="1323" spc="-11" dirty="0">
                <a:latin typeface="Tahoma"/>
                <a:cs typeface="Tahoma"/>
              </a:rPr>
              <a:t>B. </a:t>
            </a:r>
            <a:r>
              <a:rPr sz="1323" spc="-6" dirty="0">
                <a:latin typeface="Tahoma"/>
                <a:cs typeface="Tahoma"/>
              </a:rPr>
              <a:t>(2014b): „Schreibzeit“ </a:t>
            </a:r>
            <a:r>
              <a:rPr sz="1323" dirty="0">
                <a:latin typeface="Tahoma"/>
                <a:cs typeface="Tahoma"/>
              </a:rPr>
              <a:t>– </a:t>
            </a:r>
            <a:r>
              <a:rPr sz="1323" spc="-22" dirty="0">
                <a:latin typeface="Tahoma"/>
                <a:cs typeface="Tahoma"/>
              </a:rPr>
              <a:t>Von </a:t>
            </a:r>
            <a:r>
              <a:rPr sz="1323" dirty="0">
                <a:latin typeface="Tahoma"/>
                <a:cs typeface="Tahoma"/>
              </a:rPr>
              <a:t>der </a:t>
            </a:r>
            <a:r>
              <a:rPr sz="1323" spc="-11" dirty="0">
                <a:latin typeface="Tahoma"/>
                <a:cs typeface="Tahoma"/>
              </a:rPr>
              <a:t>Praxis </a:t>
            </a:r>
            <a:r>
              <a:rPr sz="1323" spc="-6" dirty="0">
                <a:latin typeface="Tahoma"/>
                <a:cs typeface="Tahoma"/>
              </a:rPr>
              <a:t>zur </a:t>
            </a:r>
            <a:r>
              <a:rPr sz="1323" spc="-11" dirty="0">
                <a:latin typeface="Tahoma"/>
                <a:cs typeface="Tahoma"/>
              </a:rPr>
              <a:t>Konzeption </a:t>
            </a:r>
            <a:r>
              <a:rPr sz="1323" dirty="0">
                <a:latin typeface="Tahoma"/>
                <a:cs typeface="Tahoma"/>
              </a:rPr>
              <a:t>inklusiven </a:t>
            </a:r>
            <a:r>
              <a:rPr sz="1323" spc="-6" dirty="0">
                <a:latin typeface="Tahoma"/>
                <a:cs typeface="Tahoma"/>
              </a:rPr>
              <a:t>Unterrichts. In: </a:t>
            </a:r>
            <a:r>
              <a:rPr sz="1323" spc="-33" dirty="0">
                <a:latin typeface="Tahoma"/>
                <a:cs typeface="Tahoma"/>
              </a:rPr>
              <a:t>Ritter, </a:t>
            </a:r>
            <a:r>
              <a:rPr sz="1323" spc="-6" dirty="0">
                <a:latin typeface="Tahoma"/>
                <a:cs typeface="Tahoma"/>
              </a:rPr>
              <a:t>M./Hennies, J. </a:t>
            </a:r>
            <a:r>
              <a:rPr sz="1323" spc="-17" dirty="0">
                <a:latin typeface="Tahoma"/>
                <a:cs typeface="Tahoma"/>
              </a:rPr>
              <a:t>(Hg.):  </a:t>
            </a:r>
            <a:r>
              <a:rPr sz="1323" spc="-6" dirty="0">
                <a:latin typeface="Tahoma"/>
                <a:cs typeface="Tahoma"/>
              </a:rPr>
              <a:t>Deutsch-unterricht </a:t>
            </a:r>
            <a:r>
              <a:rPr sz="1323" dirty="0">
                <a:latin typeface="Tahoma"/>
                <a:cs typeface="Tahoma"/>
              </a:rPr>
              <a:t>in der </a:t>
            </a:r>
            <a:r>
              <a:rPr sz="1323" spc="-6" dirty="0">
                <a:latin typeface="Tahoma"/>
                <a:cs typeface="Tahoma"/>
              </a:rPr>
              <a:t>Inklusion. </a:t>
            </a:r>
            <a:r>
              <a:rPr sz="1323" dirty="0">
                <a:latin typeface="Tahoma"/>
                <a:cs typeface="Tahoma"/>
              </a:rPr>
              <a:t>Auf </a:t>
            </a:r>
            <a:r>
              <a:rPr sz="1323" spc="-6" dirty="0">
                <a:latin typeface="Tahoma"/>
                <a:cs typeface="Tahoma"/>
              </a:rPr>
              <a:t>dem </a:t>
            </a:r>
            <a:r>
              <a:rPr sz="1323" spc="-22" dirty="0">
                <a:latin typeface="Tahoma"/>
                <a:cs typeface="Tahoma"/>
              </a:rPr>
              <a:t>Weg </a:t>
            </a:r>
            <a:r>
              <a:rPr sz="1323" spc="-6" dirty="0">
                <a:latin typeface="Tahoma"/>
                <a:cs typeface="Tahoma"/>
              </a:rPr>
              <a:t>zu </a:t>
            </a:r>
            <a:r>
              <a:rPr sz="1323" dirty="0">
                <a:latin typeface="Tahoma"/>
                <a:cs typeface="Tahoma"/>
              </a:rPr>
              <a:t>einer inklusiven </a:t>
            </a:r>
            <a:r>
              <a:rPr sz="1323" spc="-6" dirty="0">
                <a:latin typeface="Tahoma"/>
                <a:cs typeface="Tahoma"/>
              </a:rPr>
              <a:t>Deutschdidaktik. </a:t>
            </a:r>
            <a:r>
              <a:rPr sz="1323" spc="-11" dirty="0">
                <a:latin typeface="Tahoma"/>
                <a:cs typeface="Tahoma"/>
              </a:rPr>
              <a:t>Stuttgart: </a:t>
            </a:r>
            <a:r>
              <a:rPr sz="1323" spc="-6" dirty="0">
                <a:latin typeface="Tahoma"/>
                <a:cs typeface="Tahoma"/>
              </a:rPr>
              <a:t>Fillibach/Klett,</a:t>
            </a:r>
            <a:r>
              <a:rPr sz="1323" spc="287" dirty="0">
                <a:latin typeface="Tahoma"/>
                <a:cs typeface="Tahoma"/>
              </a:rPr>
              <a:t> </a:t>
            </a:r>
            <a:r>
              <a:rPr sz="1323" spc="6" dirty="0">
                <a:latin typeface="Tahoma"/>
                <a:cs typeface="Tahoma"/>
              </a:rPr>
              <a:t>169-182</a:t>
            </a:r>
            <a:endParaRPr sz="1323" dirty="0">
              <a:latin typeface="Tahoma"/>
              <a:cs typeface="Tahoma"/>
            </a:endParaRPr>
          </a:p>
          <a:p>
            <a:pPr marL="14006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Markmann, </a:t>
            </a:r>
            <a:r>
              <a:rPr sz="1323" dirty="0">
                <a:latin typeface="Tahoma"/>
                <a:cs typeface="Tahoma"/>
              </a:rPr>
              <a:t>Gesa &amp; Osburg, </a:t>
            </a:r>
            <a:r>
              <a:rPr sz="1323" spc="-6" dirty="0">
                <a:latin typeface="Tahoma"/>
                <a:cs typeface="Tahoma"/>
              </a:rPr>
              <a:t>Claudia </a:t>
            </a:r>
            <a:r>
              <a:rPr sz="1323" spc="-17" dirty="0">
                <a:latin typeface="Tahoma"/>
                <a:cs typeface="Tahoma"/>
              </a:rPr>
              <a:t>(Hg.) </a:t>
            </a:r>
            <a:r>
              <a:rPr sz="1323" dirty="0">
                <a:latin typeface="Tahoma"/>
                <a:cs typeface="Tahoma"/>
              </a:rPr>
              <a:t>(2016): Kinder und Jugendliche mit </a:t>
            </a:r>
            <a:r>
              <a:rPr sz="1323" spc="-6" dirty="0">
                <a:latin typeface="Tahoma"/>
                <a:cs typeface="Tahoma"/>
              </a:rPr>
              <a:t>Fluchterfahrungen </a:t>
            </a:r>
            <a:r>
              <a:rPr sz="1323" dirty="0">
                <a:latin typeface="Tahoma"/>
                <a:cs typeface="Tahoma"/>
              </a:rPr>
              <a:t>in der </a:t>
            </a:r>
            <a:r>
              <a:rPr sz="1323" spc="-6" dirty="0">
                <a:latin typeface="Tahoma"/>
                <a:cs typeface="Tahoma"/>
              </a:rPr>
              <a:t>Schule. Impulse für</a:t>
            </a:r>
            <a:r>
              <a:rPr sz="1323" spc="132" dirty="0">
                <a:latin typeface="Tahoma"/>
                <a:cs typeface="Tahoma"/>
              </a:rPr>
              <a:t> </a:t>
            </a:r>
            <a:r>
              <a:rPr sz="1323" dirty="0">
                <a:latin typeface="Tahoma"/>
                <a:cs typeface="Tahoma"/>
              </a:rPr>
              <a:t>eine</a:t>
            </a:r>
          </a:p>
          <a:p>
            <a:pPr marL="392156"/>
            <a:r>
              <a:rPr sz="1323" spc="-6" dirty="0">
                <a:latin typeface="Tahoma"/>
                <a:cs typeface="Tahoma"/>
              </a:rPr>
              <a:t>inklusive </a:t>
            </a:r>
            <a:r>
              <a:rPr sz="1323" spc="-11" dirty="0">
                <a:latin typeface="Tahoma"/>
                <a:cs typeface="Tahoma"/>
              </a:rPr>
              <a:t>Praxis. </a:t>
            </a:r>
            <a:r>
              <a:rPr sz="1323" spc="-6" dirty="0">
                <a:latin typeface="Tahoma"/>
                <a:cs typeface="Tahoma"/>
              </a:rPr>
              <a:t>Schneider</a:t>
            </a:r>
            <a:r>
              <a:rPr sz="1323" spc="39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/Hohengehren.</a:t>
            </a:r>
            <a:endParaRPr sz="1323" dirty="0">
              <a:latin typeface="Tahoma"/>
              <a:cs typeface="Tahoma"/>
            </a:endParaRPr>
          </a:p>
          <a:p>
            <a:pPr marL="14006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Reich, </a:t>
            </a:r>
            <a:r>
              <a:rPr sz="1323" dirty="0">
                <a:latin typeface="Tahoma"/>
                <a:cs typeface="Tahoma"/>
              </a:rPr>
              <a:t>K. (2014): </a:t>
            </a:r>
            <a:r>
              <a:rPr sz="1323" spc="-6" dirty="0">
                <a:latin typeface="Tahoma"/>
                <a:cs typeface="Tahoma"/>
              </a:rPr>
              <a:t>Inklusive Didaktik. Bausteine für </a:t>
            </a:r>
            <a:r>
              <a:rPr sz="1323" dirty="0">
                <a:latin typeface="Tahoma"/>
                <a:cs typeface="Tahoma"/>
              </a:rPr>
              <a:t>eine inklusive </a:t>
            </a:r>
            <a:r>
              <a:rPr sz="1323" spc="-6" dirty="0">
                <a:latin typeface="Tahoma"/>
                <a:cs typeface="Tahoma"/>
              </a:rPr>
              <a:t>Schule. Weinheim/Basel:</a:t>
            </a:r>
            <a:r>
              <a:rPr sz="1323" spc="105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Beltz</a:t>
            </a:r>
            <a:endParaRPr sz="1323" dirty="0">
              <a:latin typeface="Tahoma"/>
              <a:cs typeface="Tahoma"/>
            </a:endParaRPr>
          </a:p>
          <a:p>
            <a:pPr marL="14006" marR="40616">
              <a:lnSpc>
                <a:spcPct val="120000"/>
              </a:lnSpc>
            </a:pPr>
            <a:r>
              <a:rPr sz="1323" spc="-28" dirty="0">
                <a:latin typeface="Tahoma"/>
                <a:cs typeface="Tahoma"/>
              </a:rPr>
              <a:t>Ruf, </a:t>
            </a:r>
            <a:r>
              <a:rPr sz="1323" spc="-6" dirty="0">
                <a:latin typeface="Tahoma"/>
                <a:cs typeface="Tahoma"/>
              </a:rPr>
              <a:t>Urs/Gallin, </a:t>
            </a:r>
            <a:r>
              <a:rPr sz="1323" spc="-11" dirty="0">
                <a:latin typeface="Tahoma"/>
                <a:cs typeface="Tahoma"/>
              </a:rPr>
              <a:t>Peter </a:t>
            </a:r>
            <a:r>
              <a:rPr sz="1323" spc="-6" dirty="0">
                <a:latin typeface="Tahoma"/>
                <a:cs typeface="Tahoma"/>
              </a:rPr>
              <a:t>2014: Dialogisches </a:t>
            </a:r>
            <a:r>
              <a:rPr sz="1323" dirty="0">
                <a:latin typeface="Tahoma"/>
                <a:cs typeface="Tahoma"/>
              </a:rPr>
              <a:t>Lernen in </a:t>
            </a:r>
            <a:r>
              <a:rPr sz="1323" spc="-11" dirty="0">
                <a:latin typeface="Tahoma"/>
                <a:cs typeface="Tahoma"/>
              </a:rPr>
              <a:t>Sprache </a:t>
            </a:r>
            <a:r>
              <a:rPr sz="1323" dirty="0">
                <a:latin typeface="Tahoma"/>
                <a:cs typeface="Tahoma"/>
              </a:rPr>
              <a:t>und </a:t>
            </a:r>
            <a:r>
              <a:rPr sz="1323" spc="-6" dirty="0">
                <a:latin typeface="Tahoma"/>
                <a:cs typeface="Tahoma"/>
              </a:rPr>
              <a:t>Mathematik. Band </a:t>
            </a:r>
            <a:r>
              <a:rPr sz="1323" dirty="0">
                <a:latin typeface="Tahoma"/>
                <a:cs typeface="Tahoma"/>
              </a:rPr>
              <a:t>2: </a:t>
            </a:r>
            <a:r>
              <a:rPr sz="1323" spc="-6" dirty="0">
                <a:latin typeface="Tahoma"/>
                <a:cs typeface="Tahoma"/>
              </a:rPr>
              <a:t>Spuren </a:t>
            </a:r>
            <a:r>
              <a:rPr sz="1323" dirty="0">
                <a:latin typeface="Tahoma"/>
                <a:cs typeface="Tahoma"/>
              </a:rPr>
              <a:t>legen – Spuren lesen. </a:t>
            </a:r>
            <a:r>
              <a:rPr sz="1323" spc="-11" dirty="0">
                <a:latin typeface="Tahoma"/>
                <a:cs typeface="Tahoma"/>
              </a:rPr>
              <a:t>Seelze/Velber  </a:t>
            </a:r>
            <a:r>
              <a:rPr sz="1323" spc="-6" dirty="0">
                <a:latin typeface="Tahoma"/>
                <a:cs typeface="Tahoma"/>
              </a:rPr>
              <a:t>Seitz, S. </a:t>
            </a:r>
            <a:r>
              <a:rPr sz="1323" dirty="0">
                <a:latin typeface="Tahoma"/>
                <a:cs typeface="Tahoma"/>
              </a:rPr>
              <a:t>(2012). </a:t>
            </a:r>
            <a:r>
              <a:rPr sz="1323" spc="-6" dirty="0">
                <a:latin typeface="Tahoma"/>
                <a:cs typeface="Tahoma"/>
              </a:rPr>
              <a:t>Inklusive Didaktik. </a:t>
            </a:r>
            <a:r>
              <a:rPr sz="1323" dirty="0">
                <a:latin typeface="Tahoma"/>
                <a:cs typeface="Tahoma"/>
              </a:rPr>
              <a:t>Der </a:t>
            </a:r>
            <a:r>
              <a:rPr sz="1323" spc="-6" dirty="0">
                <a:latin typeface="Tahoma"/>
                <a:cs typeface="Tahoma"/>
              </a:rPr>
              <a:t>Reichtum </a:t>
            </a:r>
            <a:r>
              <a:rPr sz="1323" dirty="0">
                <a:latin typeface="Tahoma"/>
                <a:cs typeface="Tahoma"/>
              </a:rPr>
              <a:t>geht </a:t>
            </a:r>
            <a:r>
              <a:rPr sz="1323" spc="-6" dirty="0">
                <a:latin typeface="Tahoma"/>
                <a:cs typeface="Tahoma"/>
              </a:rPr>
              <a:t>von </a:t>
            </a:r>
            <a:r>
              <a:rPr sz="1323" dirty="0">
                <a:latin typeface="Tahoma"/>
                <a:cs typeface="Tahoma"/>
              </a:rPr>
              <a:t>den Kindern </a:t>
            </a:r>
            <a:r>
              <a:rPr sz="1323" spc="-6" dirty="0">
                <a:latin typeface="Tahoma"/>
                <a:cs typeface="Tahoma"/>
              </a:rPr>
              <a:t>aus. Pädagogik, </a:t>
            </a:r>
            <a:r>
              <a:rPr sz="1323" dirty="0">
                <a:latin typeface="Tahoma"/>
                <a:cs typeface="Tahoma"/>
              </a:rPr>
              <a:t>10,</a:t>
            </a:r>
            <a:r>
              <a:rPr sz="1323" spc="44" dirty="0">
                <a:latin typeface="Tahoma"/>
                <a:cs typeface="Tahoma"/>
              </a:rPr>
              <a:t> </a:t>
            </a:r>
            <a:r>
              <a:rPr sz="1323" spc="6" dirty="0">
                <a:latin typeface="Tahoma"/>
                <a:cs typeface="Tahoma"/>
              </a:rPr>
              <a:t>44-47</a:t>
            </a:r>
            <a:endParaRPr sz="1323" dirty="0">
              <a:latin typeface="Tahoma"/>
              <a:cs typeface="Tahoma"/>
            </a:endParaRPr>
          </a:p>
          <a:p>
            <a:pPr marL="392156" marR="454480" indent="-378150">
              <a:spcBef>
                <a:spcPts val="314"/>
              </a:spcBef>
            </a:pPr>
            <a:r>
              <a:rPr sz="1323" spc="-6" dirty="0">
                <a:latin typeface="Tahoma"/>
                <a:cs typeface="Tahoma"/>
              </a:rPr>
              <a:t>Seitz, S. </a:t>
            </a:r>
            <a:r>
              <a:rPr sz="1323" dirty="0">
                <a:latin typeface="Tahoma"/>
                <a:cs typeface="Tahoma"/>
              </a:rPr>
              <a:t>&amp; </a:t>
            </a:r>
            <a:r>
              <a:rPr sz="1323" spc="-6" dirty="0">
                <a:latin typeface="Tahoma"/>
                <a:cs typeface="Tahoma"/>
              </a:rPr>
              <a:t>Scheidt, </a:t>
            </a:r>
            <a:r>
              <a:rPr sz="1323" dirty="0">
                <a:latin typeface="Tahoma"/>
                <a:cs typeface="Tahoma"/>
              </a:rPr>
              <a:t>K. (2012). </a:t>
            </a:r>
            <a:r>
              <a:rPr sz="1323" spc="-22" dirty="0">
                <a:latin typeface="Tahoma"/>
                <a:cs typeface="Tahoma"/>
              </a:rPr>
              <a:t>Vom </a:t>
            </a:r>
            <a:r>
              <a:rPr sz="1323" spc="-6" dirty="0">
                <a:latin typeface="Tahoma"/>
                <a:cs typeface="Tahoma"/>
              </a:rPr>
              <a:t>Reichtum </a:t>
            </a:r>
            <a:r>
              <a:rPr sz="1323" dirty="0">
                <a:latin typeface="Tahoma"/>
                <a:cs typeface="Tahoma"/>
              </a:rPr>
              <a:t>inklusiven </a:t>
            </a:r>
            <a:r>
              <a:rPr sz="1323" spc="-6" dirty="0">
                <a:latin typeface="Tahoma"/>
                <a:cs typeface="Tahoma"/>
              </a:rPr>
              <a:t>Unterrichts. Sechs Ressourcen zur Weiterentwicklung. Zeitschrift für  Inklusion. </a:t>
            </a:r>
            <a:r>
              <a:rPr sz="1323" dirty="0">
                <a:latin typeface="Tahoma"/>
                <a:cs typeface="Tahoma"/>
              </a:rPr>
              <a:t>1-2, 1-9. </a:t>
            </a:r>
            <a:r>
              <a:rPr sz="1323" spc="-6" dirty="0">
                <a:latin typeface="Tahoma"/>
                <a:cs typeface="Tahoma"/>
                <a:hlinkClick r:id="rId2"/>
              </a:rPr>
              <a:t>http://www.inklusion-online.net/index.php/inklusion-online/article/view/62/62 </a:t>
            </a:r>
            <a:r>
              <a:rPr sz="1323" spc="-6" dirty="0">
                <a:latin typeface="Tahoma"/>
                <a:cs typeface="Tahoma"/>
              </a:rPr>
              <a:t>(Zugriff</a:t>
            </a:r>
            <a:r>
              <a:rPr sz="1323" spc="215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20.1.2014)</a:t>
            </a:r>
            <a:endParaRPr sz="1323" dirty="0">
              <a:latin typeface="Tahoma"/>
              <a:cs typeface="Tahoma"/>
            </a:endParaRPr>
          </a:p>
          <a:p>
            <a:pPr marL="392156" marR="1553917" indent="-378150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Seitz, S. </a:t>
            </a:r>
            <a:r>
              <a:rPr sz="1323" dirty="0">
                <a:latin typeface="Tahoma"/>
                <a:cs typeface="Tahoma"/>
              </a:rPr>
              <a:t>(2006). </a:t>
            </a:r>
            <a:r>
              <a:rPr sz="1323" spc="-6" dirty="0">
                <a:latin typeface="Tahoma"/>
                <a:cs typeface="Tahoma"/>
              </a:rPr>
              <a:t>Inklusive Didaktik. Die </a:t>
            </a:r>
            <a:r>
              <a:rPr sz="1323" spc="-11" dirty="0">
                <a:latin typeface="Tahoma"/>
                <a:cs typeface="Tahoma"/>
              </a:rPr>
              <a:t>Frage </a:t>
            </a:r>
            <a:r>
              <a:rPr sz="1323" spc="-6" dirty="0">
                <a:latin typeface="Tahoma"/>
                <a:cs typeface="Tahoma"/>
              </a:rPr>
              <a:t>nach </a:t>
            </a:r>
            <a:r>
              <a:rPr sz="1323" dirty="0">
                <a:latin typeface="Tahoma"/>
                <a:cs typeface="Tahoma"/>
              </a:rPr>
              <a:t>dem </a:t>
            </a:r>
            <a:r>
              <a:rPr sz="1323" spc="-11" dirty="0">
                <a:latin typeface="Tahoma"/>
                <a:cs typeface="Tahoma"/>
              </a:rPr>
              <a:t>Kern </a:t>
            </a:r>
            <a:r>
              <a:rPr sz="1323" spc="-6" dirty="0">
                <a:latin typeface="Tahoma"/>
                <a:cs typeface="Tahoma"/>
              </a:rPr>
              <a:t>der Sache. Zeitschrift für Inklusion </a:t>
            </a:r>
            <a:r>
              <a:rPr sz="1323" dirty="0">
                <a:latin typeface="Tahoma"/>
                <a:cs typeface="Tahoma"/>
              </a:rPr>
              <a:t>1.  </a:t>
            </a:r>
            <a:r>
              <a:rPr sz="1323" spc="-6" dirty="0">
                <a:latin typeface="Tahoma"/>
                <a:cs typeface="Tahoma"/>
                <a:hlinkClick r:id="rId3"/>
              </a:rPr>
              <a:t>http://www.inklusion-online.net/index.php/inklusion-online/article/view/184/184/15 </a:t>
            </a:r>
            <a:r>
              <a:rPr sz="1323" spc="-6" dirty="0">
                <a:latin typeface="Tahoma"/>
                <a:cs typeface="Tahoma"/>
              </a:rPr>
              <a:t>(Zugriff:</a:t>
            </a:r>
            <a:r>
              <a:rPr sz="1323" spc="232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20.1.2014)</a:t>
            </a:r>
            <a:endParaRPr sz="1323" dirty="0">
              <a:latin typeface="Tahoma"/>
              <a:cs typeface="Tahoma"/>
            </a:endParaRPr>
          </a:p>
          <a:p>
            <a:pPr marL="14006">
              <a:spcBef>
                <a:spcPts val="320"/>
              </a:spcBef>
            </a:pPr>
            <a:r>
              <a:rPr sz="1323" spc="-6" dirty="0">
                <a:latin typeface="Tahoma"/>
                <a:cs typeface="Tahoma"/>
              </a:rPr>
              <a:t>Wittmann, E.Ch. </a:t>
            </a:r>
            <a:r>
              <a:rPr sz="1323" dirty="0">
                <a:latin typeface="Tahoma"/>
                <a:cs typeface="Tahoma"/>
              </a:rPr>
              <a:t>(2010). </a:t>
            </a:r>
            <a:r>
              <a:rPr sz="1323" spc="-6" dirty="0">
                <a:latin typeface="Tahoma"/>
                <a:cs typeface="Tahoma"/>
              </a:rPr>
              <a:t>Natürliche Differenzierung </a:t>
            </a:r>
            <a:r>
              <a:rPr sz="1323" dirty="0">
                <a:latin typeface="Tahoma"/>
                <a:cs typeface="Tahoma"/>
              </a:rPr>
              <a:t>im </a:t>
            </a:r>
            <a:r>
              <a:rPr sz="1323" spc="-6" dirty="0">
                <a:latin typeface="Tahoma"/>
                <a:cs typeface="Tahoma"/>
              </a:rPr>
              <a:t>Mathematikunterricht </a:t>
            </a:r>
            <a:r>
              <a:rPr sz="1323" dirty="0">
                <a:latin typeface="Tahoma"/>
                <a:cs typeface="Tahoma"/>
              </a:rPr>
              <a:t>der </a:t>
            </a:r>
            <a:r>
              <a:rPr sz="1323" spc="-6" dirty="0">
                <a:latin typeface="Tahoma"/>
                <a:cs typeface="Tahoma"/>
              </a:rPr>
              <a:t>Grundschule </a:t>
            </a:r>
            <a:r>
              <a:rPr sz="1323" dirty="0">
                <a:latin typeface="Tahoma"/>
                <a:cs typeface="Tahoma"/>
              </a:rPr>
              <a:t>– </a:t>
            </a:r>
            <a:r>
              <a:rPr sz="1323" spc="-6" dirty="0">
                <a:latin typeface="Tahoma"/>
                <a:cs typeface="Tahoma"/>
              </a:rPr>
              <a:t>vom </a:t>
            </a:r>
            <a:r>
              <a:rPr sz="1323" spc="-22" dirty="0">
                <a:latin typeface="Tahoma"/>
                <a:cs typeface="Tahoma"/>
              </a:rPr>
              <a:t>Fach </a:t>
            </a:r>
            <a:r>
              <a:rPr sz="1323" spc="-6" dirty="0">
                <a:latin typeface="Tahoma"/>
                <a:cs typeface="Tahoma"/>
              </a:rPr>
              <a:t>aus. In Hanke, </a:t>
            </a:r>
            <a:r>
              <a:rPr sz="1323" spc="-94" dirty="0">
                <a:latin typeface="Tahoma"/>
                <a:cs typeface="Tahoma"/>
              </a:rPr>
              <a:t>P.</a:t>
            </a:r>
            <a:r>
              <a:rPr sz="1323" spc="6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u.a.</a:t>
            </a:r>
            <a:endParaRPr sz="1323" dirty="0">
              <a:latin typeface="Tahoma"/>
              <a:cs typeface="Tahoma"/>
            </a:endParaRPr>
          </a:p>
          <a:p>
            <a:pPr marL="392156"/>
            <a:r>
              <a:rPr sz="1323" spc="-6" dirty="0">
                <a:latin typeface="Tahoma"/>
                <a:cs typeface="Tahoma"/>
              </a:rPr>
              <a:t>Anspruchsvolles Fördern </a:t>
            </a:r>
            <a:r>
              <a:rPr sz="1323" dirty="0">
                <a:latin typeface="Tahoma"/>
                <a:cs typeface="Tahoma"/>
              </a:rPr>
              <a:t>in der </a:t>
            </a:r>
            <a:r>
              <a:rPr sz="1323" spc="-6" dirty="0">
                <a:latin typeface="Tahoma"/>
                <a:cs typeface="Tahoma"/>
              </a:rPr>
              <a:t>Grundschule. Münster: Zentrum für </a:t>
            </a:r>
            <a:r>
              <a:rPr sz="1323" dirty="0">
                <a:latin typeface="Tahoma"/>
                <a:cs typeface="Tahoma"/>
              </a:rPr>
              <a:t>Lehrerbildung 2010,</a:t>
            </a:r>
            <a:r>
              <a:rPr sz="1323" spc="126" dirty="0">
                <a:latin typeface="Tahoma"/>
                <a:cs typeface="Tahoma"/>
              </a:rPr>
              <a:t> </a:t>
            </a:r>
            <a:r>
              <a:rPr sz="1323" spc="6" dirty="0">
                <a:latin typeface="Tahoma"/>
                <a:cs typeface="Tahoma"/>
              </a:rPr>
              <a:t>63-78</a:t>
            </a:r>
            <a:endParaRPr sz="1323" dirty="0">
              <a:latin typeface="Tahoma"/>
              <a:cs typeface="Tahoma"/>
            </a:endParaRPr>
          </a:p>
          <a:p>
            <a:pPr marL="14006">
              <a:spcBef>
                <a:spcPts val="320"/>
              </a:spcBef>
            </a:pPr>
            <a:r>
              <a:rPr sz="1323" spc="-11" dirty="0">
                <a:latin typeface="Tahoma"/>
                <a:cs typeface="Tahoma"/>
              </a:rPr>
              <a:t>Wocken, </a:t>
            </a:r>
            <a:r>
              <a:rPr sz="1323" dirty="0">
                <a:latin typeface="Tahoma"/>
                <a:cs typeface="Tahoma"/>
              </a:rPr>
              <a:t>H. (1998). </a:t>
            </a:r>
            <a:r>
              <a:rPr sz="1323" spc="-6" dirty="0">
                <a:latin typeface="Tahoma"/>
                <a:cs typeface="Tahoma"/>
              </a:rPr>
              <a:t>Gemeinsame Lernsituationen. </a:t>
            </a:r>
            <a:r>
              <a:rPr sz="1323" dirty="0">
                <a:latin typeface="Tahoma"/>
                <a:cs typeface="Tahoma"/>
              </a:rPr>
              <a:t>Eine </a:t>
            </a:r>
            <a:r>
              <a:rPr sz="1323" spc="-6" dirty="0">
                <a:latin typeface="Tahoma"/>
                <a:cs typeface="Tahoma"/>
              </a:rPr>
              <a:t>Skizze zur Theorie </a:t>
            </a:r>
            <a:r>
              <a:rPr sz="1323" dirty="0">
                <a:latin typeface="Tahoma"/>
                <a:cs typeface="Tahoma"/>
              </a:rPr>
              <a:t>des </a:t>
            </a:r>
            <a:r>
              <a:rPr sz="1323" spc="-6" dirty="0">
                <a:latin typeface="Tahoma"/>
                <a:cs typeface="Tahoma"/>
              </a:rPr>
              <a:t>gemeinsamen</a:t>
            </a:r>
            <a:r>
              <a:rPr sz="1323" spc="171" dirty="0">
                <a:latin typeface="Tahoma"/>
                <a:cs typeface="Tahoma"/>
              </a:rPr>
              <a:t> </a:t>
            </a:r>
            <a:r>
              <a:rPr sz="1323" spc="-6" dirty="0">
                <a:latin typeface="Tahoma"/>
                <a:cs typeface="Tahoma"/>
              </a:rPr>
              <a:t>Unterrichts.</a:t>
            </a:r>
            <a:endParaRPr sz="1323" dirty="0">
              <a:latin typeface="Tahoma"/>
              <a:cs typeface="Tahoma"/>
            </a:endParaRPr>
          </a:p>
          <a:p>
            <a:pPr marL="392156"/>
            <a:r>
              <a:rPr sz="1323" spc="-6" dirty="0">
                <a:latin typeface="Tahoma"/>
                <a:cs typeface="Tahoma"/>
              </a:rPr>
              <a:t>In: Hildeschmidt </a:t>
            </a:r>
            <a:r>
              <a:rPr sz="1323" dirty="0">
                <a:latin typeface="Tahoma"/>
                <a:cs typeface="Tahoma"/>
              </a:rPr>
              <a:t>, Anne/ </a:t>
            </a:r>
            <a:r>
              <a:rPr sz="1323" spc="-6" dirty="0">
                <a:latin typeface="Tahoma"/>
                <a:cs typeface="Tahoma"/>
              </a:rPr>
              <a:t>Schnell </a:t>
            </a:r>
            <a:r>
              <a:rPr sz="1323" dirty="0">
                <a:latin typeface="Tahoma"/>
                <a:cs typeface="Tahoma"/>
              </a:rPr>
              <a:t>, </a:t>
            </a:r>
            <a:r>
              <a:rPr sz="1323" spc="-11" dirty="0">
                <a:latin typeface="Tahoma"/>
                <a:cs typeface="Tahoma"/>
              </a:rPr>
              <a:t>Irmtraud (Hrsg.). </a:t>
            </a:r>
            <a:r>
              <a:rPr sz="1323" spc="-6" dirty="0">
                <a:latin typeface="Tahoma"/>
                <a:cs typeface="Tahoma"/>
              </a:rPr>
              <a:t>Integrationspädagogik. </a:t>
            </a:r>
            <a:r>
              <a:rPr sz="1323" dirty="0">
                <a:latin typeface="Tahoma"/>
                <a:cs typeface="Tahoma"/>
              </a:rPr>
              <a:t>Auf dem </a:t>
            </a:r>
            <a:r>
              <a:rPr sz="1323" spc="-22" dirty="0">
                <a:latin typeface="Tahoma"/>
                <a:cs typeface="Tahoma"/>
              </a:rPr>
              <a:t>Weg </a:t>
            </a:r>
            <a:r>
              <a:rPr sz="1323" spc="-6" dirty="0">
                <a:latin typeface="Tahoma"/>
                <a:cs typeface="Tahoma"/>
              </a:rPr>
              <a:t>zu </a:t>
            </a:r>
            <a:r>
              <a:rPr sz="1323" dirty="0">
                <a:latin typeface="Tahoma"/>
                <a:cs typeface="Tahoma"/>
              </a:rPr>
              <a:t>einer </a:t>
            </a:r>
            <a:r>
              <a:rPr sz="1323" spc="-6" dirty="0">
                <a:latin typeface="Tahoma"/>
                <a:cs typeface="Tahoma"/>
              </a:rPr>
              <a:t>Schule für alle.</a:t>
            </a:r>
            <a:r>
              <a:rPr sz="1323" spc="325" dirty="0">
                <a:latin typeface="Tahoma"/>
                <a:cs typeface="Tahoma"/>
              </a:rPr>
              <a:t> </a:t>
            </a:r>
            <a:r>
              <a:rPr sz="1323" spc="-11" dirty="0">
                <a:latin typeface="Tahoma"/>
                <a:cs typeface="Tahoma"/>
              </a:rPr>
              <a:t>Weinheim,</a:t>
            </a:r>
            <a:endParaRPr sz="1323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753" y="7341791"/>
            <a:ext cx="1922925" cy="217724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1323" dirty="0">
                <a:latin typeface="Tahoma"/>
                <a:cs typeface="Tahoma"/>
              </a:rPr>
              <a:t>München: </a:t>
            </a:r>
            <a:r>
              <a:rPr sz="1323" spc="-6" dirty="0">
                <a:latin typeface="Tahoma"/>
                <a:cs typeface="Tahoma"/>
              </a:rPr>
              <a:t>Juventa,</a:t>
            </a:r>
            <a:r>
              <a:rPr sz="1323" spc="-50" dirty="0">
                <a:latin typeface="Tahoma"/>
                <a:cs typeface="Tahoma"/>
              </a:rPr>
              <a:t> </a:t>
            </a:r>
            <a:r>
              <a:rPr sz="1323" dirty="0">
                <a:latin typeface="Tahoma"/>
                <a:cs typeface="Tahoma"/>
              </a:rPr>
              <a:t>37-52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30891" y="7390864"/>
            <a:ext cx="1247170" cy="149885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882" spc="-6" dirty="0">
                <a:solidFill>
                  <a:srgbClr val="585858"/>
                </a:solidFill>
                <a:latin typeface="Tahoma"/>
                <a:cs typeface="Tahoma"/>
                <a:hlinkClick r:id="rId4"/>
              </a:rPr>
              <a:t>www.beate-lessmann.de</a:t>
            </a:r>
            <a:endParaRPr sz="8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103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Kreis 30"/>
          <p:cNvSpPr/>
          <p:nvPr/>
        </p:nvSpPr>
        <p:spPr>
          <a:xfrm rot="14377711">
            <a:off x="2024462" y="971263"/>
            <a:ext cx="5880297" cy="5851970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Kreis 28"/>
          <p:cNvSpPr/>
          <p:nvPr/>
        </p:nvSpPr>
        <p:spPr>
          <a:xfrm rot="7264676">
            <a:off x="1980909" y="728420"/>
            <a:ext cx="6042200" cy="6685478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bject 5"/>
          <p:cNvSpPr txBox="1"/>
          <p:nvPr/>
        </p:nvSpPr>
        <p:spPr>
          <a:xfrm>
            <a:off x="5917913" y="2951756"/>
            <a:ext cx="126834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1000" b="1" spc="-10" dirty="0">
                <a:latin typeface="Century Gothic"/>
                <a:cs typeface="Century Gothic"/>
              </a:rPr>
              <a:t>D</a:t>
            </a:r>
            <a:r>
              <a:rPr lang="de-DE" sz="1000" b="1" spc="-10" dirty="0" smtClean="0">
                <a:latin typeface="Century Gothic"/>
                <a:cs typeface="Century Gothic"/>
              </a:rPr>
              <a:t>ifferenzierte K</a:t>
            </a:r>
            <a:r>
              <a:rPr sz="1000" b="1" spc="-10" dirty="0" smtClean="0">
                <a:latin typeface="Century Gothic"/>
                <a:cs typeface="Century Gothic"/>
              </a:rPr>
              <a:t>ompetenz</a:t>
            </a:r>
            <a:r>
              <a:rPr lang="de-DE" sz="1000" b="1" spc="-10" dirty="0" smtClean="0">
                <a:latin typeface="Century Gothic"/>
                <a:cs typeface="Century Gothic"/>
              </a:rPr>
              <a:t>profile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4653" y="2951756"/>
            <a:ext cx="14027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entury Gothic"/>
                <a:cs typeface="Century Gothic"/>
              </a:rPr>
              <a:t>Individuelle</a:t>
            </a:r>
            <a:r>
              <a:rPr sz="1000" b="1" spc="-40" dirty="0">
                <a:latin typeface="Century Gothic"/>
                <a:cs typeface="Century Gothic"/>
              </a:rPr>
              <a:t> </a:t>
            </a:r>
            <a:r>
              <a:rPr sz="1000" b="1" spc="-5" dirty="0">
                <a:latin typeface="Century Gothic"/>
                <a:cs typeface="Century Gothic"/>
              </a:rPr>
              <a:t>Potenziale</a:t>
            </a:r>
            <a:endParaRPr sz="1000" dirty="0">
              <a:latin typeface="Century Gothic"/>
              <a:cs typeface="Century Gothic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1689100" y="965073"/>
            <a:ext cx="6473952" cy="5864352"/>
            <a:chOff x="1891791" y="637031"/>
            <a:chExt cx="5632704" cy="5632704"/>
          </a:xfrm>
        </p:grpSpPr>
        <p:sp>
          <p:nvSpPr>
            <p:cNvPr id="23" name="Kreis 22"/>
            <p:cNvSpPr/>
            <p:nvPr/>
          </p:nvSpPr>
          <p:spPr>
            <a:xfrm>
              <a:off x="1891791" y="637031"/>
              <a:ext cx="5632704" cy="5632704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Kreis 4"/>
            <p:cNvSpPr txBox="1"/>
            <p:nvPr/>
          </p:nvSpPr>
          <p:spPr>
            <a:xfrm>
              <a:off x="3232911" y="4565637"/>
              <a:ext cx="3017520" cy="1475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kern="1200" dirty="0" smtClean="0">
                  <a:solidFill>
                    <a:schemeClr val="tx1"/>
                  </a:solidFill>
                </a:rPr>
                <a:t>Themenbezogene Potenziale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pc="-5" dirty="0" smtClean="0">
                  <a:solidFill>
                    <a:schemeClr val="tx1"/>
                  </a:solidFill>
                  <a:cs typeface="Century Gothic"/>
                </a:rPr>
                <a:t>Gemeinsamer Gegenstand</a:t>
              </a:r>
              <a:r>
                <a:rPr lang="de-DE" spc="-5" dirty="0">
                  <a:solidFill>
                    <a:schemeClr val="tx1"/>
                  </a:solidFill>
                  <a:cs typeface="Century Gothic"/>
                </a:rPr>
                <a:t>, </a:t>
              </a:r>
              <a:r>
                <a:rPr lang="de-DE" spc="-10" dirty="0" smtClean="0">
                  <a:solidFill>
                    <a:schemeClr val="tx1"/>
                  </a:solidFill>
                  <a:cs typeface="Century Gothic"/>
                </a:rPr>
                <a:t>Kern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spc="-10" dirty="0" smtClean="0">
                  <a:latin typeface="Century Gothic"/>
                  <a:cs typeface="Century Gothic"/>
                </a:rPr>
                <a:t>, </a:t>
              </a:r>
              <a:r>
                <a:rPr lang="de-DE" sz="1200" spc="-10" dirty="0">
                  <a:latin typeface="Century Gothic"/>
                  <a:cs typeface="Century Gothic"/>
                </a:rPr>
                <a:t>Authentische Lernkontexte </a:t>
              </a:r>
              <a:endParaRPr lang="de-DE" sz="1200" dirty="0">
                <a:latin typeface="Century Gothic"/>
                <a:cs typeface="Century Gothic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200" kern="1200" dirty="0"/>
            </a:p>
          </p:txBody>
        </p:sp>
      </p:grpSp>
      <p:sp>
        <p:nvSpPr>
          <p:cNvPr id="10" name="Rechteck 9"/>
          <p:cNvSpPr/>
          <p:nvPr/>
        </p:nvSpPr>
        <p:spPr>
          <a:xfrm>
            <a:off x="7186262" y="2088895"/>
            <a:ext cx="3856937" cy="5236946"/>
          </a:xfrm>
          <a:prstGeom prst="rect">
            <a:avLst/>
          </a:prstGeom>
          <a:solidFill>
            <a:srgbClr val="5D7FAA"/>
          </a:solidFill>
        </p:spPr>
        <p:txBody>
          <a:bodyPr wrap="square">
            <a:spAutoFit/>
          </a:bodyPr>
          <a:lstStyle/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r>
              <a:rPr lang="de-DE" spc="-5" dirty="0" smtClean="0">
                <a:latin typeface="+mn-lt"/>
                <a:cs typeface="Century Gothic"/>
              </a:rPr>
              <a:t>Vom </a:t>
            </a:r>
            <a:r>
              <a:rPr lang="de-DE" spc="-5" dirty="0">
                <a:latin typeface="+mn-lt"/>
                <a:cs typeface="Century Gothic"/>
              </a:rPr>
              <a:t>gemeinsamen Gegenstand </a:t>
            </a:r>
            <a:r>
              <a:rPr lang="de-DE" spc="-5" dirty="0" smtClean="0">
                <a:latin typeface="+mn-lt"/>
                <a:cs typeface="Century Gothic"/>
              </a:rPr>
              <a:t>zur </a:t>
            </a:r>
            <a:r>
              <a:rPr lang="de-DE" spc="-5" dirty="0">
                <a:latin typeface="+mn-lt"/>
                <a:cs typeface="Century Gothic"/>
              </a:rPr>
              <a:t>Kernentwicklung</a:t>
            </a:r>
          </a:p>
          <a:p>
            <a:pPr marL="269875" marR="168275" indent="-171450">
              <a:lnSpc>
                <a:spcPct val="101099"/>
              </a:lnSpc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lang="de-DE" b="1" u="sng" spc="-5" dirty="0">
                <a:latin typeface="+mn-lt"/>
                <a:cs typeface="Century Gothic"/>
              </a:rPr>
              <a:t>Themen</a:t>
            </a:r>
            <a:r>
              <a:rPr lang="de-DE" b="1" spc="-5" dirty="0">
                <a:latin typeface="+mn-lt"/>
                <a:cs typeface="Century Gothic"/>
              </a:rPr>
              <a:t>präzesierung </a:t>
            </a:r>
            <a:r>
              <a:rPr lang="de-DE" spc="-5" dirty="0">
                <a:latin typeface="+mn-lt"/>
                <a:cs typeface="Century Gothic"/>
              </a:rPr>
              <a:t>(Persönlicher </a:t>
            </a:r>
            <a:r>
              <a:rPr lang="de-DE" spc="-5" dirty="0" smtClean="0">
                <a:latin typeface="+mn-lt"/>
                <a:cs typeface="Century Gothic"/>
              </a:rPr>
              <a:t>alltags-bedeutsamer </a:t>
            </a:r>
            <a:r>
              <a:rPr lang="de-DE" spc="-5" dirty="0">
                <a:latin typeface="+mn-lt"/>
                <a:cs typeface="Century Gothic"/>
              </a:rPr>
              <a:t>Bezug, Motivation, Interesse)</a:t>
            </a:r>
          </a:p>
          <a:p>
            <a:pPr marL="98425">
              <a:lnSpc>
                <a:spcPts val="1060"/>
              </a:lnSpc>
              <a:tabLst>
                <a:tab pos="168910" algn="l"/>
              </a:tabLst>
            </a:pPr>
            <a:r>
              <a:rPr lang="de-DE" spc="-5" dirty="0" smtClean="0">
                <a:latin typeface="+mn-lt"/>
                <a:cs typeface="Century Gothic"/>
              </a:rPr>
              <a:t> </a:t>
            </a:r>
            <a:endParaRPr lang="de-DE" spc="-5" dirty="0">
              <a:latin typeface="+mn-lt"/>
              <a:cs typeface="Century Gothic"/>
            </a:endParaRPr>
          </a:p>
          <a:p>
            <a:pPr marL="269875" marR="168275" indent="-171450">
              <a:lnSpc>
                <a:spcPct val="101099"/>
              </a:lnSpc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lang="de-DE" b="1" u="sng" spc="-5" dirty="0" smtClean="0">
                <a:uFill>
                  <a:solidFill>
                    <a:srgbClr val="000000"/>
                  </a:solidFill>
                </a:uFill>
                <a:latin typeface="+mn-lt"/>
                <a:cs typeface="Century Gothic"/>
              </a:rPr>
              <a:t>Lernkontext</a:t>
            </a:r>
            <a:r>
              <a:rPr lang="de-DE" b="1" spc="-5" dirty="0" smtClean="0">
                <a:uFill>
                  <a:solidFill>
                    <a:srgbClr val="000000"/>
                  </a:solidFill>
                </a:uFill>
                <a:latin typeface="+mn-lt"/>
                <a:cs typeface="Century Gothic"/>
              </a:rPr>
              <a:t>präzesie-rung </a:t>
            </a:r>
            <a:r>
              <a:rPr lang="de-DE" spc="-5" dirty="0" smtClean="0">
                <a:latin typeface="+mn-lt"/>
                <a:cs typeface="Century Gothic"/>
              </a:rPr>
              <a:t>Autorenrunde/Autoren-lesung: Vorlesen </a:t>
            </a:r>
            <a:r>
              <a:rPr lang="de-DE" spc="5" dirty="0" smtClean="0">
                <a:latin typeface="+mn-lt"/>
                <a:cs typeface="Century Gothic"/>
              </a:rPr>
              <a:t>im </a:t>
            </a:r>
            <a:r>
              <a:rPr lang="de-DE" spc="-5" dirty="0" smtClean="0">
                <a:latin typeface="+mn-lt"/>
                <a:cs typeface="Century Gothic"/>
              </a:rPr>
              <a:t>Altenheim</a:t>
            </a:r>
            <a:endParaRPr lang="de-DE" spc="-5" dirty="0">
              <a:latin typeface="+mn-lt"/>
              <a:cs typeface="Century Gothic"/>
            </a:endParaRPr>
          </a:p>
          <a:p>
            <a:pPr marL="98425" marR="168275">
              <a:lnSpc>
                <a:spcPct val="101099"/>
              </a:lnSpc>
              <a:spcBef>
                <a:spcPts val="395"/>
              </a:spcBef>
            </a:pPr>
            <a:endParaRPr lang="de-DE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Kreis 30"/>
          <p:cNvSpPr/>
          <p:nvPr/>
        </p:nvSpPr>
        <p:spPr>
          <a:xfrm rot="14377711">
            <a:off x="2551766" y="962157"/>
            <a:ext cx="5632704" cy="5632704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Kreis 28"/>
          <p:cNvSpPr/>
          <p:nvPr/>
        </p:nvSpPr>
        <p:spPr>
          <a:xfrm rot="7264676">
            <a:off x="2563876" y="965072"/>
            <a:ext cx="5632704" cy="5632704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Gefaltete Ecke 8"/>
          <p:cNvSpPr/>
          <p:nvPr/>
        </p:nvSpPr>
        <p:spPr>
          <a:xfrm>
            <a:off x="7251700" y="308015"/>
            <a:ext cx="3441700" cy="4464010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bject 5"/>
          <p:cNvSpPr txBox="1"/>
          <p:nvPr/>
        </p:nvSpPr>
        <p:spPr>
          <a:xfrm>
            <a:off x="5917913" y="2951756"/>
            <a:ext cx="126834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1000" b="1" spc="-10" dirty="0">
                <a:latin typeface="Century Gothic"/>
                <a:cs typeface="Century Gothic"/>
              </a:rPr>
              <a:t>D</a:t>
            </a:r>
            <a:r>
              <a:rPr lang="de-DE" sz="1000" b="1" spc="-10" dirty="0" smtClean="0">
                <a:latin typeface="Century Gothic"/>
                <a:cs typeface="Century Gothic"/>
              </a:rPr>
              <a:t>ifferenzierte K</a:t>
            </a:r>
            <a:r>
              <a:rPr sz="1000" b="1" spc="-10" dirty="0" smtClean="0">
                <a:latin typeface="Century Gothic"/>
                <a:cs typeface="Century Gothic"/>
              </a:rPr>
              <a:t>ompetenz</a:t>
            </a:r>
            <a:r>
              <a:rPr lang="de-DE" sz="1000" b="1" spc="-10" dirty="0" smtClean="0">
                <a:latin typeface="Century Gothic"/>
                <a:cs typeface="Century Gothic"/>
              </a:rPr>
              <a:t>profile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4653" y="2951756"/>
            <a:ext cx="14027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entury Gothic"/>
                <a:cs typeface="Century Gothic"/>
              </a:rPr>
              <a:t>Individuelle</a:t>
            </a:r>
            <a:r>
              <a:rPr sz="1000" b="1" spc="-40" dirty="0">
                <a:latin typeface="Century Gothic"/>
                <a:cs typeface="Century Gothic"/>
              </a:rPr>
              <a:t> </a:t>
            </a:r>
            <a:r>
              <a:rPr sz="1000" b="1" spc="-5" dirty="0">
                <a:latin typeface="Century Gothic"/>
                <a:cs typeface="Century Gothic"/>
              </a:rPr>
              <a:t>Potenziale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7382576" y="327566"/>
            <a:ext cx="2984501" cy="3772186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0005" rIns="0" bIns="0" rtlCol="0">
            <a:spAutoFit/>
          </a:bodyPr>
          <a:lstStyle/>
          <a:p>
            <a:pPr marL="434975" marR="142240" indent="-342900"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sinnstif</a:t>
            </a:r>
            <a:r>
              <a:rPr lang="de-DE"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tende </a:t>
            </a:r>
            <a:r>
              <a:rPr sz="2400" b="1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Themen/ </a:t>
            </a:r>
            <a:r>
              <a:rPr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sz="2400" b="1" spc="-10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gemein</a:t>
            </a:r>
            <a:r>
              <a:rPr lang="de-DE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  </a:t>
            </a:r>
            <a:r>
              <a:rPr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</a:t>
            </a:r>
            <a:r>
              <a:rPr lang="de-DE"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Bedeutung </a:t>
            </a:r>
            <a:r>
              <a:rPr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den  </a:t>
            </a:r>
            <a:r>
              <a:rPr sz="2400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Lernenden</a:t>
            </a:r>
            <a:r>
              <a:rPr lang="de-DE" sz="2400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2400" b="1" spc="-5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marR="142240" indent="-342900"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de-DE"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Sammeln </a:t>
            </a:r>
            <a:r>
              <a:rPr lang="de-DE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Beispiele für</a:t>
            </a:r>
            <a:r>
              <a:rPr lang="de-DE" sz="2400" b="1" spc="-1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authentische  </a:t>
            </a:r>
            <a:r>
              <a:rPr lang="de-DE" sz="2400" b="1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Lernkontexte</a:t>
            </a:r>
            <a:r>
              <a:rPr lang="de-DE" sz="2400" b="1" spc="-5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de-DE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2530348" y="965073"/>
            <a:ext cx="5632704" cy="5632704"/>
            <a:chOff x="1891791" y="637031"/>
            <a:chExt cx="5632704" cy="5632704"/>
          </a:xfrm>
        </p:grpSpPr>
        <p:sp>
          <p:nvSpPr>
            <p:cNvPr id="23" name="Kreis 22"/>
            <p:cNvSpPr/>
            <p:nvPr/>
          </p:nvSpPr>
          <p:spPr>
            <a:xfrm>
              <a:off x="1891791" y="637031"/>
              <a:ext cx="5632704" cy="5632704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Kreis 4"/>
            <p:cNvSpPr txBox="1"/>
            <p:nvPr/>
          </p:nvSpPr>
          <p:spPr>
            <a:xfrm>
              <a:off x="3232911" y="4291584"/>
              <a:ext cx="3017520" cy="1475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smtClean="0"/>
                <a:t>Themenbezogene Potenziale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spc="-5" dirty="0">
                  <a:latin typeface="Century Gothic"/>
                  <a:cs typeface="Century Gothic"/>
                </a:rPr>
                <a:t>(Gemeinsamer </a:t>
              </a:r>
              <a:r>
                <a:rPr lang="de-DE" sz="1200" spc="-5" dirty="0" smtClean="0">
                  <a:latin typeface="Century Gothic"/>
                  <a:cs typeface="Century Gothic"/>
                </a:rPr>
                <a:t>Gegenstand</a:t>
              </a:r>
              <a:r>
                <a:rPr lang="de-DE" sz="1200" spc="-5" dirty="0">
                  <a:latin typeface="Century Gothic"/>
                  <a:cs typeface="Century Gothic"/>
                </a:rPr>
                <a:t>, </a:t>
              </a:r>
              <a:r>
                <a:rPr lang="de-DE" sz="1200" spc="-10" dirty="0">
                  <a:latin typeface="Century Gothic"/>
                  <a:cs typeface="Century Gothic"/>
                </a:rPr>
                <a:t>Kern, Authentische Lernkontexte </a:t>
              </a:r>
              <a:endParaRPr lang="de-DE" sz="1200" dirty="0">
                <a:latin typeface="Century Gothic"/>
                <a:cs typeface="Century Gothic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4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reis 19"/>
          <p:cNvSpPr/>
          <p:nvPr/>
        </p:nvSpPr>
        <p:spPr>
          <a:xfrm rot="14383877">
            <a:off x="2432456" y="1105561"/>
            <a:ext cx="6062943" cy="5750942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Kreis 20"/>
          <p:cNvSpPr/>
          <p:nvPr/>
        </p:nvSpPr>
        <p:spPr>
          <a:xfrm>
            <a:off x="2373625" y="1179435"/>
            <a:ext cx="6097341" cy="5649989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object 2"/>
          <p:cNvSpPr txBox="1"/>
          <p:nvPr/>
        </p:nvSpPr>
        <p:spPr>
          <a:xfrm>
            <a:off x="807212" y="7244588"/>
            <a:ext cx="90785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entury Gothic"/>
                <a:cs typeface="Century Gothic"/>
              </a:rPr>
              <a:t>Beate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Leßmann</a:t>
            </a:r>
            <a:r>
              <a:rPr sz="800" i="1" spc="2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2015:</a:t>
            </a:r>
            <a:r>
              <a:rPr sz="800" i="1" spc="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3-Ebenen-Modell</a:t>
            </a:r>
            <a:r>
              <a:rPr sz="800" i="1" spc="2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kompetenzorientierten,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inklusiven</a:t>
            </a:r>
            <a:r>
              <a:rPr sz="800" i="1" spc="20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Unterrichts/Inklusionsdidaktisches</a:t>
            </a:r>
            <a:r>
              <a:rPr sz="800" i="1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Netz</a:t>
            </a:r>
            <a:r>
              <a:rPr sz="800" i="1" spc="50" dirty="0">
                <a:latin typeface="Century Gothic"/>
                <a:cs typeface="Century Gothic"/>
              </a:rPr>
              <a:t> </a:t>
            </a:r>
            <a:r>
              <a:rPr sz="800" i="1" dirty="0">
                <a:latin typeface="Century Gothic"/>
                <a:cs typeface="Century Gothic"/>
              </a:rPr>
              <a:t>–</a:t>
            </a:r>
            <a:r>
              <a:rPr sz="800" i="1" spc="2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Planungsraster;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Hinweise</a:t>
            </a:r>
            <a:r>
              <a:rPr sz="800" i="1" spc="20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zu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allen</a:t>
            </a:r>
            <a:r>
              <a:rPr sz="800" i="1" spc="20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Bereichen:</a:t>
            </a:r>
            <a:r>
              <a:rPr sz="800" i="1" spc="50" dirty="0">
                <a:latin typeface="Century Gothic"/>
                <a:cs typeface="Century Gothic"/>
              </a:rPr>
              <a:t> </a:t>
            </a:r>
            <a:r>
              <a:rPr sz="8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cs typeface="Century Gothic"/>
                <a:hlinkClick r:id="rId2"/>
              </a:rPr>
              <a:t>www.beate-lessmann.de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3355" y="2714625"/>
            <a:ext cx="1268349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1000" b="1" spc="-10" dirty="0" smtClean="0">
                <a:latin typeface="Century Gothic"/>
                <a:cs typeface="Century Gothic"/>
              </a:rPr>
              <a:t>Differenzierte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latin typeface="Century Gothic"/>
                <a:cs typeface="Century Gothic"/>
              </a:rPr>
              <a:t>Kompetenz</a:t>
            </a:r>
            <a:r>
              <a:rPr lang="de-DE" sz="1000" b="1" spc="-10" dirty="0" smtClean="0">
                <a:latin typeface="Century Gothic"/>
                <a:cs typeface="Century Gothic"/>
              </a:rPr>
              <a:t>profile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586" y="5396834"/>
            <a:ext cx="2188275" cy="32483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7020" marR="5080" indent="-274320">
              <a:lnSpc>
                <a:spcPct val="102000"/>
              </a:lnSpc>
              <a:spcBef>
                <a:spcPts val="70"/>
              </a:spcBef>
            </a:pPr>
            <a:r>
              <a:rPr lang="de-DE" sz="1000" b="1" spc="-5" dirty="0">
                <a:latin typeface="Century Gothic"/>
                <a:cs typeface="Century Gothic"/>
              </a:rPr>
              <a:t>T</a:t>
            </a:r>
            <a:r>
              <a:rPr lang="de-DE" sz="1000" b="1" spc="-5" dirty="0" smtClean="0">
                <a:latin typeface="Century Gothic"/>
                <a:cs typeface="Century Gothic"/>
              </a:rPr>
              <a:t>hemenbezogene Potenziale</a:t>
            </a:r>
          </a:p>
          <a:p>
            <a:pPr marL="287020" marR="5080" indent="-274320">
              <a:lnSpc>
                <a:spcPct val="102000"/>
              </a:lnSpc>
              <a:spcBef>
                <a:spcPts val="70"/>
              </a:spcBef>
            </a:pPr>
            <a:r>
              <a:rPr lang="de-DE" sz="1000" b="1" spc="-5" dirty="0" smtClean="0">
                <a:latin typeface="Century Gothic"/>
                <a:cs typeface="Century Gothic"/>
              </a:rPr>
              <a:t>g</a:t>
            </a:r>
            <a:r>
              <a:rPr sz="1000" b="1" spc="-5" dirty="0" smtClean="0">
                <a:latin typeface="Century Gothic"/>
                <a:cs typeface="Century Gothic"/>
              </a:rPr>
              <a:t>emeinsamer Gegenst</a:t>
            </a:r>
            <a:r>
              <a:rPr lang="de-DE" sz="1000" b="1" spc="-5" dirty="0" smtClean="0">
                <a:latin typeface="Century Gothic"/>
                <a:cs typeface="Century Gothic"/>
              </a:rPr>
              <a:t>äde</a:t>
            </a:r>
            <a:r>
              <a:rPr sz="1000" b="1" spc="-5" dirty="0" smtClean="0">
                <a:latin typeface="Century Gothic"/>
                <a:cs typeface="Century Gothic"/>
              </a:rPr>
              <a:t>,</a:t>
            </a:r>
            <a:r>
              <a:rPr lang="de-DE" sz="1000" b="1" spc="-5" dirty="0" smtClean="0">
                <a:latin typeface="Century Gothic"/>
                <a:cs typeface="Century Gothic"/>
              </a:rPr>
              <a:t> </a:t>
            </a:r>
            <a:r>
              <a:rPr sz="1000" b="1" spc="-10" dirty="0" smtClean="0">
                <a:latin typeface="Century Gothic"/>
                <a:cs typeface="Century Gothic"/>
              </a:rPr>
              <a:t>Kern</a:t>
            </a:r>
            <a:endParaRPr sz="1000" dirty="0">
              <a:latin typeface="Century Gothic"/>
              <a:cs typeface="Century Gothic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274970" y="965073"/>
            <a:ext cx="6424530" cy="5864352"/>
            <a:chOff x="1828788" y="556122"/>
            <a:chExt cx="5632704" cy="5632704"/>
          </a:xfrm>
        </p:grpSpPr>
        <p:sp>
          <p:nvSpPr>
            <p:cNvPr id="18" name="Kreis 17"/>
            <p:cNvSpPr/>
            <p:nvPr/>
          </p:nvSpPr>
          <p:spPr>
            <a:xfrm>
              <a:off x="1828788" y="556122"/>
              <a:ext cx="5632704" cy="5632704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Kreis 4"/>
            <p:cNvSpPr txBox="1"/>
            <p:nvPr/>
          </p:nvSpPr>
          <p:spPr>
            <a:xfrm>
              <a:off x="2481243" y="1749719"/>
              <a:ext cx="2011680" cy="167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 smtClean="0">
                  <a:solidFill>
                    <a:schemeClr val="tx1"/>
                  </a:solidFill>
                </a:rPr>
                <a:t>Individuelle Potenziale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43133" y="2001646"/>
            <a:ext cx="3042900" cy="3134366"/>
            <a:chOff x="4567235" y="1830435"/>
            <a:chExt cx="2460036" cy="2136185"/>
          </a:xfrm>
        </p:grpSpPr>
        <p:sp>
          <p:nvSpPr>
            <p:cNvPr id="24" name="object 9"/>
            <p:cNvSpPr txBox="1"/>
            <p:nvPr/>
          </p:nvSpPr>
          <p:spPr>
            <a:xfrm>
              <a:off x="4567235" y="1830435"/>
              <a:ext cx="1273690" cy="363236"/>
            </a:xfrm>
            <a:prstGeom prst="rect">
              <a:avLst/>
            </a:prstGeom>
            <a:solidFill>
              <a:srgbClr val="FFD9D9"/>
            </a:solidFill>
            <a:ln w="9525">
              <a:solidFill>
                <a:srgbClr val="C00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60020" marR="151765" indent="193040">
                <a:lnSpc>
                  <a:spcPct val="117000"/>
                </a:lnSpc>
                <a:spcBef>
                  <a:spcPts val="225"/>
                </a:spcBef>
              </a:pPr>
              <a:r>
                <a:rPr sz="14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Motorik/  W</a:t>
              </a:r>
              <a:r>
                <a:rPr sz="1400" b="1" spc="-10" dirty="0">
                  <a:solidFill>
                    <a:srgbClr val="C00000"/>
                  </a:solidFill>
                  <a:latin typeface="Century Gothic"/>
                  <a:cs typeface="Century Gothic"/>
                </a:rPr>
                <a:t>a</a:t>
              </a:r>
              <a:r>
                <a:rPr sz="14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hr</a:t>
              </a:r>
              <a:r>
                <a:rPr sz="1400" b="1" spc="-10" dirty="0">
                  <a:solidFill>
                    <a:srgbClr val="C00000"/>
                  </a:solidFill>
                  <a:latin typeface="Century Gothic"/>
                  <a:cs typeface="Century Gothic"/>
                </a:rPr>
                <a:t>ne</a:t>
              </a:r>
              <a:r>
                <a:rPr sz="1400" b="1" spc="-5" dirty="0">
                  <a:solidFill>
                    <a:srgbClr val="C00000"/>
                  </a:solidFill>
                  <a:latin typeface="Century Gothic"/>
                  <a:cs typeface="Century Gothic"/>
                </a:rPr>
                <a:t>hmung</a:t>
              </a:r>
              <a:endParaRPr sz="1400" dirty="0">
                <a:latin typeface="Century Gothic"/>
                <a:cs typeface="Century Gothic"/>
              </a:endParaRPr>
            </a:p>
          </p:txBody>
        </p:sp>
        <p:sp>
          <p:nvSpPr>
            <p:cNvPr id="25" name="object 19"/>
            <p:cNvSpPr txBox="1"/>
            <p:nvPr/>
          </p:nvSpPr>
          <p:spPr>
            <a:xfrm>
              <a:off x="4965700" y="2381841"/>
              <a:ext cx="1354509" cy="363236"/>
            </a:xfrm>
            <a:prstGeom prst="rect">
              <a:avLst/>
            </a:prstGeom>
            <a:solidFill>
              <a:srgbClr val="D1FFE6"/>
            </a:solidFill>
            <a:ln w="9525">
              <a:solidFill>
                <a:srgbClr val="00AF5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79070" marR="171450" indent="162560">
                <a:lnSpc>
                  <a:spcPct val="117000"/>
                </a:lnSpc>
                <a:spcBef>
                  <a:spcPts val="225"/>
                </a:spcBef>
              </a:pPr>
              <a:r>
                <a:rPr sz="14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Denken/  </a:t>
              </a:r>
              <a:r>
                <a:rPr sz="14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L</a:t>
              </a:r>
              <a:r>
                <a:rPr sz="14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e</a:t>
              </a:r>
              <a:r>
                <a:rPr sz="14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r</a:t>
              </a:r>
              <a:r>
                <a:rPr sz="14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n</a:t>
              </a:r>
              <a:r>
                <a:rPr sz="14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s</a:t>
              </a:r>
              <a:r>
                <a:rPr sz="14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t</a:t>
              </a:r>
              <a:r>
                <a:rPr sz="1400" b="1" dirty="0">
                  <a:solidFill>
                    <a:srgbClr val="00AF50"/>
                  </a:solidFill>
                  <a:latin typeface="Century Gothic"/>
                  <a:cs typeface="Century Gothic"/>
                </a:rPr>
                <a:t>r</a:t>
              </a:r>
              <a:r>
                <a:rPr sz="14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a</a:t>
              </a:r>
              <a:r>
                <a:rPr sz="1400" b="1" spc="-5" dirty="0">
                  <a:solidFill>
                    <a:srgbClr val="00AF50"/>
                  </a:solidFill>
                  <a:latin typeface="Century Gothic"/>
                  <a:cs typeface="Century Gothic"/>
                </a:rPr>
                <a:t>t</a:t>
              </a:r>
              <a:r>
                <a:rPr sz="1400" b="1" spc="-10" dirty="0">
                  <a:solidFill>
                    <a:srgbClr val="00AF50"/>
                  </a:solidFill>
                  <a:latin typeface="Century Gothic"/>
                  <a:cs typeface="Century Gothic"/>
                </a:rPr>
                <a:t>egien</a:t>
              </a:r>
              <a:endParaRPr sz="1400" dirty="0">
                <a:latin typeface="Century Gothic"/>
                <a:cs typeface="Century Gothic"/>
              </a:endParaRPr>
            </a:p>
          </p:txBody>
        </p:sp>
        <p:sp>
          <p:nvSpPr>
            <p:cNvPr id="26" name="object 20"/>
            <p:cNvSpPr txBox="1"/>
            <p:nvPr/>
          </p:nvSpPr>
          <p:spPr>
            <a:xfrm>
              <a:off x="5514975" y="3603384"/>
              <a:ext cx="1512296" cy="363236"/>
            </a:xfrm>
            <a:prstGeom prst="rect">
              <a:avLst/>
            </a:prstGeom>
            <a:solidFill>
              <a:srgbClr val="D1EBFF"/>
            </a:solidFill>
            <a:ln w="9525">
              <a:solidFill>
                <a:srgbClr val="006FC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121920" marR="113030" indent="165735">
                <a:lnSpc>
                  <a:spcPct val="117000"/>
                </a:lnSpc>
                <a:spcBef>
                  <a:spcPts val="225"/>
                </a:spcBef>
              </a:pPr>
              <a:r>
                <a:rPr sz="1400" b="1" spc="-5" dirty="0">
                  <a:solidFill>
                    <a:srgbClr val="006FC0"/>
                  </a:solidFill>
                  <a:latin typeface="+mn-lt"/>
                  <a:cs typeface="Century Gothic"/>
                </a:rPr>
                <a:t>Emotionen/  Soziales</a:t>
              </a:r>
              <a:r>
                <a:rPr sz="1400" b="1" spc="-45" dirty="0">
                  <a:solidFill>
                    <a:srgbClr val="006FC0"/>
                  </a:solidFill>
                  <a:latin typeface="+mn-lt"/>
                  <a:cs typeface="Century Gothic"/>
                </a:rPr>
                <a:t> </a:t>
              </a:r>
              <a:r>
                <a:rPr sz="1400" b="1" spc="-10" dirty="0">
                  <a:solidFill>
                    <a:srgbClr val="006FC0"/>
                  </a:solidFill>
                  <a:latin typeface="+mn-lt"/>
                  <a:cs typeface="Century Gothic"/>
                </a:rPr>
                <a:t>Handeln</a:t>
              </a:r>
              <a:endParaRPr sz="1400" dirty="0">
                <a:latin typeface="+mn-lt"/>
                <a:cs typeface="Century Gothic"/>
              </a:endParaRPr>
            </a:p>
          </p:txBody>
        </p:sp>
        <p:sp>
          <p:nvSpPr>
            <p:cNvPr id="27" name="object 21"/>
            <p:cNvSpPr txBox="1"/>
            <p:nvPr/>
          </p:nvSpPr>
          <p:spPr>
            <a:xfrm>
              <a:off x="5374498" y="2962738"/>
              <a:ext cx="1422542" cy="363236"/>
            </a:xfrm>
            <a:prstGeom prst="rect">
              <a:avLst/>
            </a:prstGeom>
            <a:solidFill>
              <a:srgbClr val="FFF8E0"/>
            </a:solidFill>
            <a:ln w="9525">
              <a:solidFill>
                <a:srgbClr val="FFC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marL="355600" marR="90170" indent="-254635">
                <a:lnSpc>
                  <a:spcPct val="117000"/>
                </a:lnSpc>
                <a:spcBef>
                  <a:spcPts val="225"/>
                </a:spcBef>
              </a:pPr>
              <a:r>
                <a:rPr sz="1400" b="1" spc="-15" dirty="0">
                  <a:solidFill>
                    <a:srgbClr val="C09200"/>
                  </a:solidFill>
                  <a:latin typeface="Century Gothic"/>
                  <a:cs typeface="Century Gothic"/>
                </a:rPr>
                <a:t>K</a:t>
              </a:r>
              <a:r>
                <a:rPr sz="1400" b="1" spc="-10" dirty="0">
                  <a:solidFill>
                    <a:srgbClr val="C09200"/>
                  </a:solidFill>
                  <a:latin typeface="Century Gothic"/>
                  <a:cs typeface="Century Gothic"/>
                </a:rPr>
                <a:t>o</a:t>
              </a:r>
              <a:r>
                <a:rPr sz="1400" b="1" dirty="0">
                  <a:solidFill>
                    <a:srgbClr val="C09200"/>
                  </a:solidFill>
                  <a:latin typeface="Century Gothic"/>
                  <a:cs typeface="Century Gothic"/>
                </a:rPr>
                <a:t>m</a:t>
              </a:r>
              <a:r>
                <a:rPr sz="1400" b="1" spc="-5" dirty="0">
                  <a:solidFill>
                    <a:srgbClr val="C09200"/>
                  </a:solidFill>
                  <a:latin typeface="Century Gothic"/>
                  <a:cs typeface="Century Gothic"/>
                </a:rPr>
                <a:t>munikatio</a:t>
              </a:r>
              <a:r>
                <a:rPr sz="1400" b="1" spc="5" dirty="0">
                  <a:solidFill>
                    <a:srgbClr val="C09200"/>
                  </a:solidFill>
                  <a:latin typeface="Century Gothic"/>
                  <a:cs typeface="Century Gothic"/>
                </a:rPr>
                <a:t>n</a:t>
              </a:r>
              <a:r>
                <a:rPr sz="1400" b="1" spc="-5" dirty="0">
                  <a:solidFill>
                    <a:srgbClr val="C09200"/>
                  </a:solidFill>
                  <a:latin typeface="Century Gothic"/>
                  <a:cs typeface="Century Gothic"/>
                </a:rPr>
                <a:t>/  Sprache</a:t>
              </a:r>
              <a:endParaRPr sz="1400" dirty="0">
                <a:latin typeface="Century Gothic"/>
                <a:cs typeface="Century Gothic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09354" y="275908"/>
            <a:ext cx="4808746" cy="1200521"/>
          </a:xfrm>
          <a:prstGeom prst="rect">
            <a:avLst/>
          </a:prstGeom>
          <a:solidFill>
            <a:srgbClr val="5D7FAA"/>
          </a:solidFill>
        </p:spPr>
        <p:txBody>
          <a:bodyPr wrap="square" rtlCol="0">
            <a:spAutoFit/>
          </a:bodyPr>
          <a:lstStyle/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2000" dirty="0" smtClean="0">
                <a:latin typeface="+mn-lt"/>
                <a:cs typeface="Century Gothic"/>
              </a:rPr>
              <a:t>Lern- und  </a:t>
            </a:r>
            <a:r>
              <a:rPr lang="de-DE" sz="2000" dirty="0">
                <a:latin typeface="+mn-lt"/>
                <a:cs typeface="Century Gothic"/>
              </a:rPr>
              <a:t>Entwicklungsstand bzgl. </a:t>
            </a:r>
            <a:r>
              <a:rPr lang="de-DE" sz="2000" spc="-5" dirty="0">
                <a:latin typeface="+mn-lt"/>
                <a:cs typeface="Century Gothic"/>
              </a:rPr>
              <a:t>gemeinsamen </a:t>
            </a:r>
            <a:r>
              <a:rPr lang="de-DE" sz="2000" dirty="0">
                <a:latin typeface="+mn-lt"/>
                <a:cs typeface="Century Gothic"/>
              </a:rPr>
              <a:t>Kerns, </a:t>
            </a:r>
            <a:r>
              <a:rPr lang="de-DE" sz="2000" spc="-5" dirty="0" smtClean="0">
                <a:latin typeface="+mn-lt"/>
                <a:cs typeface="Century Gothic"/>
              </a:rPr>
              <a:t>des </a:t>
            </a:r>
            <a:r>
              <a:rPr lang="de-DE" sz="2000" dirty="0" smtClean="0">
                <a:latin typeface="+mn-lt"/>
                <a:cs typeface="Century Gothic"/>
              </a:rPr>
              <a:t>als Basis als </a:t>
            </a:r>
            <a:r>
              <a:rPr lang="de-DE" sz="2000" spc="-5" dirty="0" smtClean="0">
                <a:latin typeface="+mn-lt"/>
                <a:cs typeface="Century Gothic"/>
              </a:rPr>
              <a:t>Zone der nächsten Entwicklung  </a:t>
            </a:r>
          </a:p>
          <a:p>
            <a:pPr marL="98425" marR="168275" lvl="0">
              <a:lnSpc>
                <a:spcPct val="101099"/>
              </a:lnSpc>
              <a:spcBef>
                <a:spcPts val="395"/>
              </a:spcBef>
              <a:defRPr/>
            </a:pPr>
            <a:r>
              <a:rPr lang="de-DE" sz="800" spc="-5" dirty="0" smtClean="0">
                <a:latin typeface="Century Gothic"/>
                <a:cs typeface="Century Gothic"/>
              </a:rPr>
              <a:t>Inklusionsdidaktisches </a:t>
            </a:r>
            <a:r>
              <a:rPr lang="de-DE" sz="800" spc="-5" dirty="0">
                <a:latin typeface="Century Gothic"/>
                <a:cs typeface="Century Gothic"/>
              </a:rPr>
              <a:t>Netz (Heimlich/Kahlert 2012</a:t>
            </a:r>
            <a:r>
              <a:rPr lang="de-DE" sz="800" spc="-5" dirty="0" smtClean="0">
                <a:latin typeface="Century Gothic"/>
                <a:cs typeface="Century Gothic"/>
              </a:rPr>
              <a:t>)</a:t>
            </a:r>
            <a:endParaRPr lang="de-DE" sz="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2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reis 19"/>
          <p:cNvSpPr/>
          <p:nvPr/>
        </p:nvSpPr>
        <p:spPr>
          <a:xfrm rot="14383877">
            <a:off x="2364223" y="965403"/>
            <a:ext cx="5763317" cy="5720920"/>
          </a:xfrm>
          <a:prstGeom prst="pie">
            <a:avLst>
              <a:gd name="adj1" fmla="val 1836527"/>
              <a:gd name="adj2" fmla="val 9000000"/>
            </a:avLst>
          </a:prstGeom>
          <a:solidFill>
            <a:srgbClr val="5D7F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Kreis 20"/>
          <p:cNvSpPr/>
          <p:nvPr/>
        </p:nvSpPr>
        <p:spPr>
          <a:xfrm>
            <a:off x="2373625" y="1179435"/>
            <a:ext cx="5668817" cy="5649989"/>
          </a:xfrm>
          <a:prstGeom prst="pie">
            <a:avLst>
              <a:gd name="adj1" fmla="val 1760876"/>
              <a:gd name="adj2" fmla="val 90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object 2"/>
          <p:cNvSpPr txBox="1"/>
          <p:nvPr/>
        </p:nvSpPr>
        <p:spPr>
          <a:xfrm>
            <a:off x="807212" y="7244588"/>
            <a:ext cx="90785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entury Gothic"/>
                <a:cs typeface="Century Gothic"/>
              </a:rPr>
              <a:t>Beate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Leßmann</a:t>
            </a:r>
            <a:r>
              <a:rPr sz="800" i="1" spc="2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2015:</a:t>
            </a:r>
            <a:r>
              <a:rPr sz="800" i="1" spc="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3-Ebenen-Modell</a:t>
            </a:r>
            <a:r>
              <a:rPr sz="800" i="1" spc="2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kompetenzorientierten,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inklusiven</a:t>
            </a:r>
            <a:r>
              <a:rPr sz="800" i="1" spc="20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Unterrichts/Inklusionsdidaktisches</a:t>
            </a:r>
            <a:r>
              <a:rPr sz="800" i="1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Netz</a:t>
            </a:r>
            <a:r>
              <a:rPr sz="800" i="1" spc="50" dirty="0">
                <a:latin typeface="Century Gothic"/>
                <a:cs typeface="Century Gothic"/>
              </a:rPr>
              <a:t> </a:t>
            </a:r>
            <a:r>
              <a:rPr sz="800" i="1" dirty="0">
                <a:latin typeface="Century Gothic"/>
                <a:cs typeface="Century Gothic"/>
              </a:rPr>
              <a:t>–</a:t>
            </a:r>
            <a:r>
              <a:rPr sz="800" i="1" spc="2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Planungsraster;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Hinweise</a:t>
            </a:r>
            <a:r>
              <a:rPr sz="800" i="1" spc="20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zu</a:t>
            </a:r>
            <a:r>
              <a:rPr sz="800" i="1" spc="15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allen</a:t>
            </a:r>
            <a:r>
              <a:rPr sz="800" i="1" spc="20" dirty="0">
                <a:latin typeface="Century Gothic"/>
                <a:cs typeface="Century Gothic"/>
              </a:rPr>
              <a:t> </a:t>
            </a:r>
            <a:r>
              <a:rPr sz="800" i="1" spc="-5" dirty="0">
                <a:latin typeface="Century Gothic"/>
                <a:cs typeface="Century Gothic"/>
              </a:rPr>
              <a:t>Bereichen:</a:t>
            </a:r>
            <a:r>
              <a:rPr sz="800" i="1" spc="50" dirty="0">
                <a:latin typeface="Century Gothic"/>
                <a:cs typeface="Century Gothic"/>
              </a:rPr>
              <a:t> </a:t>
            </a:r>
            <a:r>
              <a:rPr sz="8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cs typeface="Century Gothic"/>
                <a:hlinkClick r:id="rId2"/>
              </a:rPr>
              <a:t>www.beate-lessmann.de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6176" y="2635432"/>
            <a:ext cx="2566266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b="1" spc="-10" dirty="0" smtClean="0">
                <a:latin typeface="+mn-lt"/>
                <a:cs typeface="Century Gothic"/>
              </a:rPr>
              <a:t>Differenzierte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latin typeface="+mn-lt"/>
                <a:cs typeface="Century Gothic"/>
              </a:rPr>
              <a:t>Kompetenz</a:t>
            </a:r>
            <a:r>
              <a:rPr lang="de-DE" sz="2800" b="1" spc="-10" dirty="0" smtClean="0">
                <a:latin typeface="+mn-lt"/>
                <a:cs typeface="Century Gothic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b="1" spc="-10" dirty="0" smtClean="0">
                <a:latin typeface="+mn-lt"/>
                <a:cs typeface="Century Gothic"/>
              </a:rPr>
              <a:t>profile</a:t>
            </a:r>
            <a:endParaRPr sz="2800" dirty="0">
              <a:latin typeface="+mn-lt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586" y="5396834"/>
            <a:ext cx="2188275" cy="32483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7020" marR="5080" indent="-274320">
              <a:lnSpc>
                <a:spcPct val="102000"/>
              </a:lnSpc>
              <a:spcBef>
                <a:spcPts val="70"/>
              </a:spcBef>
            </a:pPr>
            <a:r>
              <a:rPr lang="de-DE" sz="1000" b="1" spc="-5" dirty="0">
                <a:latin typeface="Century Gothic"/>
                <a:cs typeface="Century Gothic"/>
              </a:rPr>
              <a:t>T</a:t>
            </a:r>
            <a:r>
              <a:rPr lang="de-DE" sz="1000" b="1" spc="-5" dirty="0" smtClean="0">
                <a:latin typeface="Century Gothic"/>
                <a:cs typeface="Century Gothic"/>
              </a:rPr>
              <a:t>hemenbezogene Potenziale</a:t>
            </a:r>
          </a:p>
          <a:p>
            <a:pPr marL="287020" marR="5080" indent="-274320">
              <a:lnSpc>
                <a:spcPct val="102000"/>
              </a:lnSpc>
              <a:spcBef>
                <a:spcPts val="70"/>
              </a:spcBef>
            </a:pPr>
            <a:r>
              <a:rPr lang="de-DE" sz="1000" b="1" spc="-5" dirty="0" smtClean="0">
                <a:latin typeface="Century Gothic"/>
                <a:cs typeface="Century Gothic"/>
              </a:rPr>
              <a:t>g</a:t>
            </a:r>
            <a:r>
              <a:rPr sz="1000" b="1" spc="-5" dirty="0" smtClean="0">
                <a:latin typeface="Century Gothic"/>
                <a:cs typeface="Century Gothic"/>
              </a:rPr>
              <a:t>emeinsamer Gegenst</a:t>
            </a:r>
            <a:r>
              <a:rPr lang="de-DE" sz="1000" b="1" spc="-5" dirty="0" smtClean="0">
                <a:latin typeface="Century Gothic"/>
                <a:cs typeface="Century Gothic"/>
              </a:rPr>
              <a:t>äde</a:t>
            </a:r>
            <a:r>
              <a:rPr sz="1000" b="1" spc="-5" dirty="0" smtClean="0">
                <a:latin typeface="Century Gothic"/>
                <a:cs typeface="Century Gothic"/>
              </a:rPr>
              <a:t>,</a:t>
            </a:r>
            <a:r>
              <a:rPr lang="de-DE" sz="1000" b="1" spc="-5" dirty="0" smtClean="0">
                <a:latin typeface="Century Gothic"/>
                <a:cs typeface="Century Gothic"/>
              </a:rPr>
              <a:t> </a:t>
            </a:r>
            <a:r>
              <a:rPr sz="1000" b="1" spc="-10" dirty="0" smtClean="0">
                <a:latin typeface="Century Gothic"/>
                <a:cs typeface="Century Gothic"/>
              </a:rPr>
              <a:t>Kern</a:t>
            </a:r>
            <a:endParaRPr sz="1000" dirty="0">
              <a:latin typeface="Century Gothic"/>
              <a:cs typeface="Century Gothic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274970" y="965073"/>
            <a:ext cx="5738730" cy="5864352"/>
            <a:chOff x="1828788" y="556122"/>
            <a:chExt cx="5632704" cy="5632704"/>
          </a:xfrm>
        </p:grpSpPr>
        <p:sp>
          <p:nvSpPr>
            <p:cNvPr id="18" name="Kreis 17"/>
            <p:cNvSpPr/>
            <p:nvPr/>
          </p:nvSpPr>
          <p:spPr>
            <a:xfrm>
              <a:off x="1828788" y="556122"/>
              <a:ext cx="5632704" cy="5632704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DFE5E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Kreis 4"/>
            <p:cNvSpPr txBox="1"/>
            <p:nvPr/>
          </p:nvSpPr>
          <p:spPr>
            <a:xfrm>
              <a:off x="2481243" y="1749719"/>
              <a:ext cx="2011680" cy="167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b="1" kern="1200" dirty="0" smtClean="0">
                  <a:solidFill>
                    <a:schemeClr val="tx1"/>
                  </a:solidFill>
                </a:rPr>
                <a:t>Individuelle Potenziale</a:t>
              </a:r>
              <a:endParaRPr lang="de-DE" sz="9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bject 4"/>
          <p:cNvSpPr txBox="1"/>
          <p:nvPr/>
        </p:nvSpPr>
        <p:spPr>
          <a:xfrm>
            <a:off x="7965822" y="764271"/>
            <a:ext cx="2638678" cy="4013278"/>
          </a:xfrm>
          <a:prstGeom prst="rect">
            <a:avLst/>
          </a:prstGeom>
          <a:solidFill>
            <a:srgbClr val="5D7FAA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de-DE" sz="2000" b="1" spc="-5" dirty="0" smtClean="0">
                <a:latin typeface="+mn-lt"/>
                <a:cs typeface="Century Gothic"/>
              </a:rPr>
              <a:t>Modulierung</a:t>
            </a:r>
            <a:r>
              <a:rPr lang="de-DE" sz="2000" spc="-5" dirty="0" smtClean="0">
                <a:latin typeface="+mn-lt"/>
                <a:cs typeface="Century Gothic"/>
              </a:rPr>
              <a:t> zwischen dem gemeinsamen Kern und den i</a:t>
            </a:r>
            <a:r>
              <a:rPr sz="2000" spc="-5" dirty="0" err="1" smtClean="0">
                <a:latin typeface="+mn-lt"/>
                <a:cs typeface="Century Gothic"/>
              </a:rPr>
              <a:t>ndivi</a:t>
            </a:r>
            <a:r>
              <a:rPr lang="de-DE" sz="2000" spc="-5" dirty="0" smtClean="0">
                <a:latin typeface="+mn-lt"/>
                <a:cs typeface="Century Gothic"/>
              </a:rPr>
              <a:t>-</a:t>
            </a:r>
            <a:r>
              <a:rPr sz="2000" spc="-5" dirty="0" err="1" smtClean="0">
                <a:latin typeface="+mn-lt"/>
                <a:cs typeface="Century Gothic"/>
              </a:rPr>
              <a:t>duelle</a:t>
            </a:r>
            <a:r>
              <a:rPr lang="de-DE" sz="2000" spc="-5" dirty="0" smtClean="0">
                <a:latin typeface="+mn-lt"/>
                <a:cs typeface="Century Gothic"/>
              </a:rPr>
              <a:t>n</a:t>
            </a:r>
            <a:r>
              <a:rPr sz="2000" spc="-5" dirty="0" smtClean="0">
                <a:latin typeface="+mn-lt"/>
                <a:cs typeface="Century Gothic"/>
              </a:rPr>
              <a:t> Potenziale</a:t>
            </a:r>
            <a:r>
              <a:rPr lang="de-DE" sz="2000" spc="-5" dirty="0" smtClean="0">
                <a:latin typeface="+mn-lt"/>
                <a:cs typeface="Century Gothic"/>
              </a:rPr>
              <a:t>n. 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de-DE" sz="2000" spc="-5" dirty="0" smtClean="0">
              <a:latin typeface="+mn-lt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de-DE" sz="2000" spc="-5" dirty="0">
                <a:latin typeface="+mn-lt"/>
                <a:cs typeface="Century Gothic"/>
              </a:rPr>
              <a:t>T</a:t>
            </a:r>
            <a:r>
              <a:rPr lang="de-DE" sz="2000" spc="-5" dirty="0" smtClean="0">
                <a:latin typeface="+mn-lt"/>
                <a:cs typeface="Century Gothic"/>
              </a:rPr>
              <a:t>hemen- und situa-tionsbezogene Aus-wahl  verschiedener didaktisch-metho-discher Möglichkeiten für </a:t>
            </a:r>
            <a:r>
              <a:rPr sz="2000" b="1" spc="-5" dirty="0" smtClean="0">
                <a:latin typeface="+mn-lt"/>
                <a:cs typeface="Century Gothic"/>
              </a:rPr>
              <a:t>individuelle</a:t>
            </a:r>
            <a:r>
              <a:rPr lang="de-DE" sz="2000" b="1" spc="-5" dirty="0" smtClean="0">
                <a:latin typeface="+mn-lt"/>
                <a:cs typeface="Century Gothic"/>
              </a:rPr>
              <a:t> </a:t>
            </a:r>
            <a:r>
              <a:rPr sz="2000" b="1" spc="-5" dirty="0" smtClean="0">
                <a:latin typeface="+mn-lt"/>
                <a:cs typeface="Century Gothic"/>
              </a:rPr>
              <a:t>und </a:t>
            </a:r>
            <a:r>
              <a:rPr lang="de-DE" sz="2000" b="1" spc="-5" dirty="0" smtClean="0">
                <a:latin typeface="Century Gothic"/>
                <a:cs typeface="Century Gothic"/>
              </a:rPr>
              <a:t>kooperative </a:t>
            </a:r>
            <a:r>
              <a:rPr sz="2000" b="1" spc="-5" dirty="0" smtClean="0">
                <a:latin typeface="Century Gothic"/>
                <a:cs typeface="Century Gothic"/>
              </a:rPr>
              <a:t>Lernwege</a:t>
            </a:r>
            <a:r>
              <a:rPr lang="de-DE" sz="2000" b="1" spc="-5" dirty="0" smtClean="0">
                <a:latin typeface="Century Gothic"/>
                <a:cs typeface="Century Gothic"/>
              </a:rPr>
              <a:t>, </a:t>
            </a:r>
            <a:endParaRPr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7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244588"/>
            <a:ext cx="64522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entury Gothic"/>
                <a:cs typeface="Century Gothic"/>
              </a:rPr>
              <a:t>Beate Leßmann 2016: 3-Ebenen-Modell kompetenzorientierten, inklusiven Unterrichts (Deutschunterricht)</a:t>
            </a:r>
            <a:r>
              <a:rPr sz="800" i="1" dirty="0">
                <a:latin typeface="Century Gothic"/>
                <a:cs typeface="Century Gothic"/>
              </a:rPr>
              <a:t> </a:t>
            </a:r>
            <a:r>
              <a:rPr sz="8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cs typeface="Century Gothic"/>
                <a:hlinkClick r:id="rId2"/>
              </a:rPr>
              <a:t>www.beate-lessmann.de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212" y="494791"/>
            <a:ext cx="6066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entury Gothic"/>
                <a:cs typeface="Century Gothic"/>
              </a:rPr>
              <a:t>3-Ebenen-Modell </a:t>
            </a:r>
            <a:r>
              <a:rPr lang="de-DE" sz="1400" b="1" dirty="0" smtClean="0">
                <a:latin typeface="Century Gothic"/>
                <a:cs typeface="Century Gothic"/>
              </a:rPr>
              <a:t>der inklusionsdidaktischen Netze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3489" y="3933825"/>
            <a:ext cx="598170" cy="649605"/>
          </a:xfrm>
          <a:custGeom>
            <a:avLst/>
            <a:gdLst/>
            <a:ahLst/>
            <a:cxnLst/>
            <a:rect l="l" t="t" r="r" b="b"/>
            <a:pathLst>
              <a:path w="598169" h="649604">
                <a:moveTo>
                  <a:pt x="0" y="649605"/>
                </a:moveTo>
                <a:lnTo>
                  <a:pt x="598170" y="649605"/>
                </a:lnTo>
                <a:lnTo>
                  <a:pt x="598170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387719438"/>
              </p:ext>
            </p:extLst>
          </p:nvPr>
        </p:nvGraphicFramePr>
        <p:xfrm>
          <a:off x="0" y="962025"/>
          <a:ext cx="11561233" cy="702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llipse 14"/>
          <p:cNvSpPr/>
          <p:nvPr/>
        </p:nvSpPr>
        <p:spPr>
          <a:xfrm>
            <a:off x="8318500" y="3625834"/>
            <a:ext cx="1252143" cy="8382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317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244588"/>
            <a:ext cx="64522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entury Gothic"/>
                <a:cs typeface="Century Gothic"/>
              </a:rPr>
              <a:t>Beate Leßmann 2016: 3-Ebenen-Modell kompetenzorientierten, inklusiven Unterrichts (Deutschunterricht)</a:t>
            </a:r>
            <a:r>
              <a:rPr sz="800" i="1" dirty="0">
                <a:latin typeface="Century Gothic"/>
                <a:cs typeface="Century Gothic"/>
              </a:rPr>
              <a:t> </a:t>
            </a:r>
            <a:r>
              <a:rPr sz="8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cs typeface="Century Gothic"/>
                <a:hlinkClick r:id="rId2"/>
              </a:rPr>
              <a:t>www.beate-lessmann.de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374108"/>
            <a:ext cx="918768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Century Gothic"/>
                <a:cs typeface="Century Gothic"/>
              </a:rPr>
              <a:t>3-Ebenen-Modell </a:t>
            </a:r>
            <a:r>
              <a:rPr lang="de-DE" sz="1400" b="1" dirty="0" smtClean="0">
                <a:latin typeface="Century Gothic"/>
                <a:cs typeface="Century Gothic"/>
              </a:rPr>
              <a:t>der inklusionsdidaktischen Netze: </a:t>
            </a:r>
            <a:r>
              <a:rPr lang="de-DE" sz="1400" b="1" spc="-5" dirty="0" smtClean="0">
                <a:latin typeface="+mn-lt"/>
                <a:cs typeface="Century Gothic"/>
              </a:rPr>
              <a:t>Beispiele </a:t>
            </a:r>
            <a:r>
              <a:rPr lang="de-DE" sz="1400" b="1" dirty="0">
                <a:latin typeface="+mn-lt"/>
                <a:cs typeface="Century Gothic"/>
              </a:rPr>
              <a:t>für  das Fach</a:t>
            </a:r>
            <a:r>
              <a:rPr lang="de-DE" sz="1400" b="1" spc="-20" dirty="0">
                <a:latin typeface="+mn-lt"/>
                <a:cs typeface="Century Gothic"/>
              </a:rPr>
              <a:t> </a:t>
            </a:r>
            <a:r>
              <a:rPr lang="de-DE" sz="1400" b="1" spc="-5" dirty="0">
                <a:latin typeface="+mn-lt"/>
                <a:cs typeface="Century Gothic"/>
              </a:rPr>
              <a:t>Deutsch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42330"/>
              </p:ext>
            </p:extLst>
          </p:nvPr>
        </p:nvGraphicFramePr>
        <p:xfrm>
          <a:off x="289371" y="746886"/>
          <a:ext cx="10022199" cy="588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2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2160">
                <a:tc>
                  <a:txBody>
                    <a:bodyPr/>
                    <a:lstStyle/>
                    <a:p>
                      <a:pPr marL="98425" marR="168275" lvl="0" indent="0" defTabSz="914400" eaLnBrk="1" fontAlgn="auto" latinLnBrk="0" hangingPunct="1">
                        <a:lnSpc>
                          <a:spcPct val="101099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spc="-5" dirty="0" smtClean="0">
                          <a:latin typeface="+mn-lt"/>
                          <a:cs typeface="Century Gothic"/>
                        </a:rPr>
                        <a:t>Individuelle Potenziale</a:t>
                      </a:r>
                      <a:r>
                        <a:rPr lang="de-DE" sz="3200" b="0" spc="0" baseline="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3200" spc="-5" dirty="0" smtClean="0">
                          <a:latin typeface="+mn-lt"/>
                          <a:cs typeface="Century Gothic"/>
                        </a:rPr>
                        <a:t>Entwicklungsstand in den Bereiche </a:t>
                      </a:r>
                      <a:r>
                        <a:rPr lang="de-DE" sz="2400" spc="-5" dirty="0" smtClean="0">
                          <a:latin typeface="+mn-lt"/>
                          <a:cs typeface="Century Gothic"/>
                        </a:rPr>
                        <a:t>Motorik/Wahrnehmung, Denken/Lernen,</a:t>
                      </a:r>
                      <a:r>
                        <a:rPr lang="de-DE" sz="2400" spc="-5" baseline="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2400" spc="-5" dirty="0" smtClean="0">
                          <a:latin typeface="+mn-lt"/>
                          <a:cs typeface="Century Gothic"/>
                        </a:rPr>
                        <a:t>Kommunikation/ Sprache, Emotionen/Soziales  Handeln</a:t>
                      </a:r>
                      <a:endParaRPr lang="de-DE" sz="2400" dirty="0" smtClean="0">
                        <a:latin typeface="+mn-lt"/>
                        <a:cs typeface="Century Gothic"/>
                      </a:endParaRPr>
                    </a:p>
                  </a:txBody>
                  <a:tcPr marL="0" marR="0" marT="501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746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de-DE" sz="3200" b="1" spc="-5" dirty="0" smtClean="0">
                          <a:latin typeface="+mn-lt"/>
                          <a:cs typeface="Century Gothic"/>
                        </a:rPr>
                        <a:t>Differenziertes </a:t>
                      </a:r>
                      <a:r>
                        <a:rPr sz="3200" b="1" spc="-5" dirty="0" smtClean="0">
                          <a:latin typeface="+mn-lt"/>
                          <a:cs typeface="Century Gothic"/>
                        </a:rPr>
                        <a:t>Kompetenz</a:t>
                      </a:r>
                      <a:r>
                        <a:rPr lang="de-DE" sz="3200" b="1" spc="-5" dirty="0" smtClean="0">
                          <a:latin typeface="+mn-lt"/>
                          <a:cs typeface="Century Gothic"/>
                        </a:rPr>
                        <a:t>profil</a:t>
                      </a: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de-DE" sz="1600" b="0" spc="-5" dirty="0" smtClean="0">
                          <a:latin typeface="+mn-lt"/>
                          <a:cs typeface="Century Gothic"/>
                        </a:rPr>
                        <a:t>Entsprechend</a:t>
                      </a:r>
                      <a:r>
                        <a:rPr lang="de-DE" sz="1600" b="0" spc="-5" baseline="0" dirty="0" smtClean="0">
                          <a:latin typeface="+mn-lt"/>
                          <a:cs typeface="Century Gothic"/>
                        </a:rPr>
                        <a:t> den i</a:t>
                      </a:r>
                      <a:r>
                        <a:rPr lang="de-DE" sz="1600" b="0" spc="-5" dirty="0" smtClean="0">
                          <a:latin typeface="+mn-lt"/>
                          <a:cs typeface="Century Gothic"/>
                        </a:rPr>
                        <a:t>ndividuellen</a:t>
                      </a:r>
                      <a:r>
                        <a:rPr lang="de-DE" sz="1600" b="0" spc="-5" baseline="0" dirty="0" smtClean="0">
                          <a:latin typeface="+mn-lt"/>
                          <a:cs typeface="Century Gothic"/>
                        </a:rPr>
                        <a:t> Lernvoraus-setzungen in den Entwicklungsbereichen spezifischer Zuwachs im Kontext eines  gemeinsamen übergeordneten </a:t>
                      </a:r>
                      <a:r>
                        <a:rPr lang="de-DE" sz="1600" b="0" spc="-5" baseline="0" dirty="0" smtClean="0">
                          <a:latin typeface="+mn-lt"/>
                          <a:cs typeface="Century Gothic"/>
                        </a:rPr>
                        <a:t>Themas</a:t>
                      </a:r>
                      <a:endParaRPr lang="de-DE" sz="1600" b="0" spc="-5" baseline="0" dirty="0" smtClean="0">
                        <a:latin typeface="+mn-lt"/>
                        <a:cs typeface="Century Gothic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095">
                <a:tc>
                  <a:txBody>
                    <a:bodyPr/>
                    <a:lstStyle/>
                    <a:p>
                      <a:pPr marL="98425" marR="168275">
                        <a:lnSpc>
                          <a:spcPct val="101099"/>
                        </a:lnSpc>
                        <a:spcBef>
                          <a:spcPts val="395"/>
                        </a:spcBef>
                      </a:pPr>
                      <a:r>
                        <a:rPr lang="de-DE" sz="3200" b="1" spc="-5" dirty="0" smtClean="0">
                          <a:latin typeface="+mn-lt"/>
                          <a:cs typeface="Century Gothic"/>
                        </a:rPr>
                        <a:t>G</a:t>
                      </a:r>
                      <a:r>
                        <a:rPr lang="de-DE" sz="3200" b="1" spc="-5" smtClean="0">
                          <a:latin typeface="+mn-lt"/>
                          <a:cs typeface="Century Gothic"/>
                        </a:rPr>
                        <a:t>emeinsamen </a:t>
                      </a:r>
                      <a:r>
                        <a:rPr lang="de-DE" sz="3200" b="1" spc="-5" dirty="0" smtClean="0">
                          <a:latin typeface="+mn-lt"/>
                          <a:cs typeface="Century Gothic"/>
                        </a:rPr>
                        <a:t>Gegenstand</a:t>
                      </a:r>
                      <a:r>
                        <a:rPr lang="de-DE" sz="3200" b="1" spc="-5" baseline="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3200" b="1" spc="-5" baseline="0" dirty="0" smtClean="0">
                          <a:latin typeface="+mn-lt"/>
                          <a:cs typeface="Century Gothic"/>
                        </a:rPr>
                        <a:t>- </a:t>
                      </a:r>
                      <a:r>
                        <a:rPr lang="de-DE" sz="3200" b="1" spc="-5" baseline="0" dirty="0" smtClean="0">
                          <a:latin typeface="+mn-lt"/>
                          <a:cs typeface="Century Gothic"/>
                        </a:rPr>
                        <a:t>Kernentwicklung</a:t>
                      </a:r>
                    </a:p>
                    <a:p>
                      <a:pPr marL="269875" marR="168275" indent="-171450">
                        <a:lnSpc>
                          <a:spcPct val="101099"/>
                        </a:lnSpc>
                        <a:spcBef>
                          <a:spcPts val="39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spc="-5" baseline="0" dirty="0" smtClean="0">
                          <a:latin typeface="+mn-lt"/>
                          <a:cs typeface="Century Gothic"/>
                        </a:rPr>
                        <a:t>Themenpräzesierung </a:t>
                      </a:r>
                      <a:r>
                        <a:rPr lang="de-DE" sz="1400" b="0" spc="-5" baseline="0" dirty="0" smtClean="0">
                          <a:latin typeface="+mn-lt"/>
                          <a:cs typeface="Century Gothic"/>
                        </a:rPr>
                        <a:t>(Persönlicher alltagsbe-deutsamer Bezug, Motivation, Interesse)</a:t>
                      </a:r>
                    </a:p>
                    <a:p>
                      <a:pPr marL="168275" indent="-69850">
                        <a:lnSpc>
                          <a:spcPts val="1060"/>
                        </a:lnSpc>
                        <a:buChar char="-"/>
                        <a:tabLst>
                          <a:tab pos="168910" algn="l"/>
                        </a:tabLst>
                      </a:pP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Freundschaft</a:t>
                      </a:r>
                      <a:r>
                        <a:rPr lang="de-DE" sz="1400" spc="-5" baseline="0" dirty="0" smtClean="0">
                          <a:latin typeface="+mn-lt"/>
                          <a:cs typeface="Century Gothic"/>
                        </a:rPr>
                        <a:t> -&gt; </a:t>
                      </a:r>
                      <a:r>
                        <a:rPr lang="de-DE" sz="1400" spc="-15" dirty="0" smtClean="0">
                          <a:latin typeface="+mn-lt"/>
                          <a:cs typeface="Century Gothic"/>
                        </a:rPr>
                        <a:t>Wer 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ist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ein guter Freund?  Frühling</a:t>
                      </a:r>
                      <a:r>
                        <a:rPr lang="de-DE" sz="1400" spc="-5" baseline="0" dirty="0" smtClean="0">
                          <a:latin typeface="+mn-lt"/>
                          <a:cs typeface="Century Gothic"/>
                        </a:rPr>
                        <a:t>           -&gt; 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Ich lieb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den Frühling… </a:t>
                      </a:r>
                    </a:p>
                    <a:p>
                      <a:pPr marL="168275" indent="-69850">
                        <a:lnSpc>
                          <a:spcPts val="1060"/>
                        </a:lnSpc>
                        <a:buChar char="-"/>
                        <a:tabLst>
                          <a:tab pos="168910" algn="l"/>
                        </a:tabLst>
                      </a:pP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Märchen 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–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Orte elementarer Lebensthemen</a:t>
                      </a:r>
                      <a:endParaRPr lang="de-DE" sz="1400" dirty="0" smtClean="0">
                        <a:latin typeface="+mn-lt"/>
                        <a:cs typeface="Century Gothic"/>
                      </a:endParaRPr>
                    </a:p>
                    <a:p>
                      <a:pPr marL="170180" indent="-7175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-"/>
                        <a:tabLst>
                          <a:tab pos="170180" algn="l"/>
                        </a:tabLst>
                      </a:pPr>
                      <a:r>
                        <a:rPr lang="de-DE" sz="1400" spc="-10" dirty="0" smtClean="0">
                          <a:latin typeface="+mn-lt"/>
                          <a:cs typeface="Century Gothic"/>
                        </a:rPr>
                        <a:t>Wie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schreibe ich spannende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Texte?</a:t>
                      </a:r>
                      <a:endParaRPr lang="de-DE" sz="1400" dirty="0" smtClean="0">
                        <a:latin typeface="+mn-lt"/>
                        <a:cs typeface="Century Gothic"/>
                      </a:endParaRPr>
                    </a:p>
                    <a:p>
                      <a:pPr marL="170180" indent="-7175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-"/>
                        <a:tabLst>
                          <a:tab pos="170180" algn="l"/>
                        </a:tabLst>
                      </a:pPr>
                      <a:r>
                        <a:rPr lang="de-DE" sz="1400" spc="-10" dirty="0" smtClean="0">
                          <a:latin typeface="+mn-lt"/>
                          <a:cs typeface="Century Gothic"/>
                        </a:rPr>
                        <a:t>Wie 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viele </a:t>
                      </a:r>
                      <a:r>
                        <a:rPr lang="de-DE" sz="1400" spc="-10" dirty="0" smtClean="0">
                          <a:latin typeface="+mn-lt"/>
                          <a:cs typeface="Century Gothic"/>
                        </a:rPr>
                        <a:t>Worte 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finde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ich mit </a:t>
                      </a:r>
                      <a:r>
                        <a:rPr lang="de-DE" sz="1400" spc="5" dirty="0" smtClean="0">
                          <a:latin typeface="+mn-lt"/>
                          <a:cs typeface="Century Gothic"/>
                        </a:rPr>
                        <a:t>ie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bzw.</a:t>
                      </a:r>
                      <a:r>
                        <a:rPr lang="de-DE" sz="1400" spc="-4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ih</a:t>
                      </a:r>
                      <a:endParaRPr lang="de-DE" sz="1400" spc="-5" dirty="0" smtClean="0">
                        <a:latin typeface="+mn-lt"/>
                        <a:cs typeface="Century Gothic"/>
                      </a:endParaRPr>
                    </a:p>
                    <a:p>
                      <a:pPr marL="269875" marR="168275" indent="-171450">
                        <a:lnSpc>
                          <a:spcPct val="101099"/>
                        </a:lnSpc>
                        <a:spcBef>
                          <a:spcPts val="39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u="sng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entury Gothic"/>
                        </a:rPr>
                        <a:t>Lernkontextpräzesierung</a:t>
                      </a:r>
                      <a:r>
                        <a:rPr lang="de-DE" sz="1400" b="1" u="sng" spc="-5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1400" u="sng" spc="-5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entury Gothic"/>
                        </a:rPr>
                        <a:t>(bedeutsam)</a:t>
                      </a:r>
                      <a:endParaRPr lang="de-DE" sz="1400" dirty="0" smtClean="0">
                        <a:latin typeface="+mn-lt"/>
                        <a:cs typeface="Century Gothic"/>
                      </a:endParaRPr>
                    </a:p>
                    <a:p>
                      <a:pPr marL="162560" indent="-6413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Autorenrunden/Autorenlesungen</a:t>
                      </a:r>
                      <a:endParaRPr lang="de-DE" sz="1400" dirty="0" smtClean="0">
                        <a:latin typeface="+mn-lt"/>
                        <a:cs typeface="Century Gothic"/>
                      </a:endParaRPr>
                    </a:p>
                    <a:p>
                      <a:pPr marL="168275" indent="-6985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-"/>
                        <a:tabLst>
                          <a:tab pos="168910" algn="l"/>
                        </a:tabLst>
                      </a:pP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Buchvorstellungen,</a:t>
                      </a:r>
                      <a:r>
                        <a:rPr lang="de-DE" sz="1400" spc="-1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Lesejournal</a:t>
                      </a:r>
                      <a:endParaRPr lang="de-DE" sz="1400" dirty="0" smtClean="0">
                        <a:latin typeface="+mn-lt"/>
                        <a:cs typeface="Century Gothic"/>
                      </a:endParaRPr>
                    </a:p>
                    <a:p>
                      <a:pPr marL="162560" marR="409575" indent="-64135">
                        <a:lnSpc>
                          <a:spcPct val="102200"/>
                        </a:lnSpc>
                        <a:buChar char="-"/>
                        <a:tabLst>
                          <a:tab pos="168910" algn="l"/>
                        </a:tabLst>
                      </a:pP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Tierlexikon, Gruselabend, Schülerzeitung,  Einladungen, Protokolle</a:t>
                      </a:r>
                      <a:r>
                        <a:rPr lang="de-DE" sz="140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Klassenrat</a:t>
                      </a:r>
                      <a:endParaRPr lang="de-DE" sz="1400" dirty="0" smtClean="0">
                        <a:latin typeface="+mn-lt"/>
                        <a:cs typeface="Century Gothic"/>
                      </a:endParaRPr>
                    </a:p>
                    <a:p>
                      <a:pPr marL="98425" marR="687705">
                        <a:lnSpc>
                          <a:spcPts val="1100"/>
                        </a:lnSpc>
                        <a:spcBef>
                          <a:spcPts val="30"/>
                        </a:spcBef>
                        <a:buChar char="-"/>
                        <a:tabLst>
                          <a:tab pos="168910" algn="l"/>
                        </a:tabLst>
                      </a:pP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Vorlesen </a:t>
                      </a:r>
                      <a:r>
                        <a:rPr lang="de-DE" sz="1400" spc="5" dirty="0" smtClean="0">
                          <a:latin typeface="+mn-lt"/>
                          <a:cs typeface="Century Gothic"/>
                        </a:rPr>
                        <a:t>in </a:t>
                      </a:r>
                      <a:r>
                        <a:rPr lang="de-DE" sz="1400" spc="-5" dirty="0" smtClean="0">
                          <a:latin typeface="+mn-lt"/>
                          <a:cs typeface="Century Gothic"/>
                        </a:rPr>
                        <a:t>Kindergarten/Altenheim</a:t>
                      </a:r>
                    </a:p>
                    <a:p>
                      <a:pPr marL="98425" marR="687705">
                        <a:lnSpc>
                          <a:spcPts val="1100"/>
                        </a:lnSpc>
                        <a:spcBef>
                          <a:spcPts val="30"/>
                        </a:spcBef>
                        <a:buChar char="-"/>
                        <a:tabLst>
                          <a:tab pos="168910" algn="l"/>
                        </a:tabLst>
                      </a:pPr>
                      <a:endParaRPr lang="de-DE" sz="3200" spc="-5" dirty="0" smtClean="0">
                        <a:latin typeface="+mn-lt"/>
                        <a:cs typeface="Century Gothic"/>
                      </a:endParaRPr>
                    </a:p>
                    <a:p>
                      <a:pPr marL="98425" marR="687705">
                        <a:lnSpc>
                          <a:spcPts val="1100"/>
                        </a:lnSpc>
                        <a:spcBef>
                          <a:spcPts val="30"/>
                        </a:spcBef>
                        <a:buNone/>
                        <a:tabLst>
                          <a:tab pos="168910" algn="l"/>
                        </a:tabLst>
                      </a:pPr>
                      <a:endParaRPr sz="3200" dirty="0">
                        <a:latin typeface="+mn-lt"/>
                        <a:cs typeface="Century Gothic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3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5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5" id="{15EE9D4A-CFBF-4323-A614-4934BFE80E9A}" vid="{875963AA-5991-4D87-BC7F-39E12B1AB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Design5</Template>
  <TotalTime>0</TotalTime>
  <Words>2134</Words>
  <Application>Microsoft Office PowerPoint</Application>
  <PresentationFormat>Benutzerdefiniert</PresentationFormat>
  <Paragraphs>385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Century Gothic</vt:lpstr>
      <vt:lpstr>Tahoma</vt:lpstr>
      <vt:lpstr>Times New Roman</vt:lpstr>
      <vt:lpstr>UB Scala</vt:lpstr>
      <vt:lpstr>Wingdings</vt:lpstr>
      <vt:lpstr>Design5</vt:lpstr>
      <vt:lpstr>Inklusionsdidaktische Netze als Instrument der Unterrichtsplanung  im Spannungsfeld Entwicklungs- und Fachwissenschaftsorientierung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Inklusionsdidaktische Netze </vt:lpstr>
      <vt:lpstr>Inklusionsdidaktische Netze </vt:lpstr>
      <vt:lpstr>Inklusionsdidaktische Netze </vt:lpstr>
      <vt:lpstr>Inklusionsdidaktische Netze HSU </vt:lpstr>
      <vt:lpstr>       Inklusionsdidaktische Netze</vt:lpstr>
      <vt:lpstr>Inklusionsdidaktische Netze - die Grundstruktur</vt:lpstr>
      <vt:lpstr>Inklusionsdidaktische Netze – Beispiel Wasser</vt:lpstr>
      <vt:lpstr>Inklusionsdidaktische Netze - die Grundstruktur</vt:lpstr>
      <vt:lpstr>Inklusionsdidaktische Netze - die Grundstruktur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erika.fischer@uni-bamberg.de</dc:creator>
  <cp:lastModifiedBy>Fischer, Erika</cp:lastModifiedBy>
  <cp:revision>50</cp:revision>
  <cp:lastPrinted>2020-10-14T09:56:40Z</cp:lastPrinted>
  <dcterms:created xsi:type="dcterms:W3CDTF">2020-10-13T12:00:52Z</dcterms:created>
  <dcterms:modified xsi:type="dcterms:W3CDTF">2021-06-15T09:13:40Z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2015-04-09T00:00:00Z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2020-10-13T00:00:00Z</vt:filetime>
  </property>
</Properties>
</file>