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18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2.jpg"/><Relationship Id="rId7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11" Type="http://schemas.openxmlformats.org/officeDocument/2006/relationships/slide" Target="slide21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2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tunes.apple.com/de/app/50languages/id487070134" TargetMode="External"/><Relationship Id="rId2" Type="http://schemas.openxmlformats.org/officeDocument/2006/relationships/hyperlink" Target="http://www.asylplus.de/asylplus-akademie/deutsch-lernen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goethe-verlag.com/DE/" TargetMode="External"/><Relationship Id="rId4" Type="http://schemas.openxmlformats.org/officeDocument/2006/relationships/hyperlink" Target="https://play.google.com/store/apps/details?id=com.goethe.f50language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s.zum.de/willkommen/Unterricht" TargetMode="External"/><Relationship Id="rId2" Type="http://schemas.openxmlformats.org/officeDocument/2006/relationships/hyperlink" Target="http://www.daf&#252;r.saarland/index.php?id=87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ikis.zum.de/zum/E-Mails_im_Fremdsprachenunterricht" TargetMode="External"/><Relationship Id="rId3" Type="http://schemas.openxmlformats.org/officeDocument/2006/relationships/hyperlink" Target="http://wikis.zum.de/zum/Deutsch_als_Fremdsprache" TargetMode="External"/><Relationship Id="rId7" Type="http://schemas.openxmlformats.org/officeDocument/2006/relationships/hyperlink" Target="http://wikis.zum.de/zum/Twitter_in_DaF" TargetMode="External"/><Relationship Id="rId12" Type="http://schemas.openxmlformats.org/officeDocument/2006/relationships/hyperlink" Target="https://lms.bildung-rp.de/austausch/course/index.php?categoryid=30" TargetMode="External"/><Relationship Id="rId2" Type="http://schemas.openxmlformats.org/officeDocument/2006/relationships/hyperlink" Target="http://wikis.zum.de/zum/Deutsch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ikis.zum.de/zum/Deutsch_online_lernen" TargetMode="External"/><Relationship Id="rId11" Type="http://schemas.openxmlformats.org/officeDocument/2006/relationships/hyperlink" Target="http://wikis.zum.de/zum/Blogs_im_DaF-Unterricht" TargetMode="External"/><Relationship Id="rId5" Type="http://schemas.openxmlformats.org/officeDocument/2006/relationships/hyperlink" Target="http://wikis.zum.de/zum/Deutsch_als_Fremdsprache/Fachportale" TargetMode="External"/><Relationship Id="rId10" Type="http://schemas.openxmlformats.org/officeDocument/2006/relationships/hyperlink" Target="http://wikis.zum.de/zum/Wikis_im_DaF-Unterricht" TargetMode="External"/><Relationship Id="rId4" Type="http://schemas.openxmlformats.org/officeDocument/2006/relationships/hyperlink" Target="http://wikis.zum.de/zum/Deutsch_als_Zweitsprache" TargetMode="External"/><Relationship Id="rId9" Type="http://schemas.openxmlformats.org/officeDocument/2006/relationships/hyperlink" Target="http://wikis.zum.de/zum/Blogs_und_Wikis_f%C3%BCr_Deutsch_als_Fremdsprach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ionkino.de/fileadmin/user_upload/projekte/Deutsch_lernen_mit_Filmen/Materialsammlung_Heidi.pdf" TargetMode="External"/><Relationship Id="rId2" Type="http://schemas.openxmlformats.org/officeDocument/2006/relationships/hyperlink" Target="http://www.dw.com/de/deutsch-lernen/deutsch-interaktiv/s-9571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gy.de/detr" TargetMode="External"/><Relationship Id="rId2" Type="http://schemas.openxmlformats.org/officeDocument/2006/relationships/hyperlink" Target="http://www.planet-schule.de/wissenspool/deutsch-lernen-mit-mumbro-zinel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ogy.de/ent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-learning.eu/" TargetMode="External"/><Relationship Id="rId2" Type="http://schemas.openxmlformats.org/officeDocument/2006/relationships/hyperlink" Target="https://www.goethe.de/de/spr/ueb/led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lay.google.com/store/apps/details?id=com.diakonie.d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ethe.de/de/spr/ueb/him.html" TargetMode="External"/><Relationship Id="rId2" Type="http://schemas.openxmlformats.org/officeDocument/2006/relationships/hyperlink" Target="https://www.siemens-stiftung.org/de/projekte/abgeschlossene-projekte/kikus-digital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itunes.apple.com/de/app/lernabenteuer-deutsch-das/id480129579?mt=8&amp;amp;ign-mpt=uo%3D4" TargetMode="External"/><Relationship Id="rId4" Type="http://schemas.openxmlformats.org/officeDocument/2006/relationships/hyperlink" Target="https://play.google.com/store/apps/details?id=de.goethe.lernabenteuer&amp;amp;hl=d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tunes.apple.com/de/app/lern-deutsch-die-stadt-der/id945809553?mt=8" TargetMode="External"/><Relationship Id="rId2" Type="http://schemas.openxmlformats.org/officeDocument/2006/relationships/hyperlink" Target="http://lernen.goethe.de/spiele/lerndeutsch/web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planet-schule.de/sf/multimedia-lernspiele-detail.php?projekt=mumbro_zinell" TargetMode="External"/><Relationship Id="rId5" Type="http://schemas.openxmlformats.org/officeDocument/2006/relationships/hyperlink" Target="http://www.planet-schule.de/wissenspool/deutsch-lernen-mit-mumbro-zinell/inhalt/lernspiel-online.html" TargetMode="External"/><Relationship Id="rId4" Type="http://schemas.openxmlformats.org/officeDocument/2006/relationships/hyperlink" Target="https://play.google.com/store/apps/details?id=de.goethe.lerndeutsch&amp;amp;hl=d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ase-6.de/hallo/erwachsene/" TargetMode="External"/><Relationship Id="rId7" Type="http://schemas.openxmlformats.org/officeDocument/2006/relationships/hyperlink" Target="http://www.ue-klasse.musin.de/index.php/klassenzimmer" TargetMode="External"/><Relationship Id="rId2" Type="http://schemas.openxmlformats.org/officeDocument/2006/relationships/hyperlink" Target="https://www.phase-6.de/hallo/kinder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e-klasse.musin.de/index.php/starter-kit/material-und-uebungsvorschlaege" TargetMode="External"/><Relationship Id="rId5" Type="http://schemas.openxmlformats.org/officeDocument/2006/relationships/hyperlink" Target="http://www.ue-klasse.musin.de/index.php/starter-kit" TargetMode="External"/><Relationship Id="rId4" Type="http://schemas.openxmlformats.org/officeDocument/2006/relationships/hyperlink" Target="http://www.ue-klasse.musin.d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ki.com/" TargetMode="External"/><Relationship Id="rId2" Type="http://schemas.openxmlformats.org/officeDocument/2006/relationships/hyperlink" Target="https://www.goethe.de/de/spr/ueb/vok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ikis.zum.de/willkommen/Hauptseite" TargetMode="External"/><Relationship Id="rId5" Type="http://schemas.openxmlformats.org/officeDocument/2006/relationships/hyperlink" Target="http://www.willkommensabc.de/" TargetMode="External"/><Relationship Id="rId4" Type="http://schemas.openxmlformats.org/officeDocument/2006/relationships/hyperlink" Target="http://www.arsedition.de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b.bayern.de/schulartspezifisches/materialien/berufssprache-deutsch/" TargetMode="External"/><Relationship Id="rId13" Type="http://schemas.openxmlformats.org/officeDocument/2006/relationships/hyperlink" Target="http://www.berufssprache-deutsch.bayern.de/berufsausbildung/fachverkaeuferin-fachverkaeufer-lmh-baeckereikonditorei/" TargetMode="External"/><Relationship Id="rId18" Type="http://schemas.openxmlformats.org/officeDocument/2006/relationships/hyperlink" Target="http://www.berufssprache-deutsch.bayern.de/berufsausbildung/kauffrau-kaufmann-fuer-bueromanagement/" TargetMode="External"/><Relationship Id="rId3" Type="http://schemas.openxmlformats.org/officeDocument/2006/relationships/hyperlink" Target="http://www.isb.bayern.de/berufsschule/lehrplan/berufsschule/fachlehrplan/deutsch/1630/" TargetMode="External"/><Relationship Id="rId21" Type="http://schemas.openxmlformats.org/officeDocument/2006/relationships/hyperlink" Target="https://www.isb.bayern.de/schulartuebergreifendes/schule-und-gesellschaft/migration-interkulturelle-kompetenz/materialienberufsschulen/umsetzungshilfe-lehrplan-deutsch/" TargetMode="External"/><Relationship Id="rId7" Type="http://schemas.openxmlformats.org/officeDocument/2006/relationships/hyperlink" Target="http://www.berufssprache-deutsch.bayern.de/berufsintegration/berufsintegrationsklasse-bik/" TargetMode="External"/><Relationship Id="rId12" Type="http://schemas.openxmlformats.org/officeDocument/2006/relationships/hyperlink" Target="http://www.berufssprache-deutsch.bayern.de/berufsausbildung/fachverkaeuferin-fachverkaeufer-lmh-fleischerei/" TargetMode="External"/><Relationship Id="rId17" Type="http://schemas.openxmlformats.org/officeDocument/2006/relationships/hyperlink" Target="http://www.berufssprache-deutsch.bayern.de/berufsausbildung/industriemechanikerin-industriemechaniker/" TargetMode="External"/><Relationship Id="rId2" Type="http://schemas.openxmlformats.org/officeDocument/2006/relationships/hyperlink" Target="http://www.isb.bayern.de/foerderschulen/lehrplan/deutsch-als-zweitsprache/" TargetMode="External"/><Relationship Id="rId16" Type="http://schemas.openxmlformats.org/officeDocument/2006/relationships/hyperlink" Target="http://www.berufssprache-deutsch.bayern.de/berufsausbildung/fachlageristin-fachlagerist/" TargetMode="External"/><Relationship Id="rId20" Type="http://schemas.openxmlformats.org/officeDocument/2006/relationships/hyperlink" Target="http://www.isb.bayern.de/schulartspezifisches/materialien/mitsprache-foerdern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berufssprache-deutsch.bayern.de/berufsintegration/berufsintegrationsvorklasse-bikv/" TargetMode="External"/><Relationship Id="rId11" Type="http://schemas.openxmlformats.org/officeDocument/2006/relationships/hyperlink" Target="http://www.berufssprache-deutsch.bayern.de/berufsausbildung/bgj-hauswirtschaft/" TargetMode="External"/><Relationship Id="rId5" Type="http://schemas.openxmlformats.org/officeDocument/2006/relationships/hyperlink" Target="http://www.isb.bayern.de/schulartspezifisches/materialien/baf_beschulung/" TargetMode="External"/><Relationship Id="rId15" Type="http://schemas.openxmlformats.org/officeDocument/2006/relationships/hyperlink" Target="http://www.berufssprache-deutsch.bayern.de/berufsausbildung/medizinische-fachangestellte-medizinischer-fachangestellter/" TargetMode="External"/><Relationship Id="rId23" Type="http://schemas.openxmlformats.org/officeDocument/2006/relationships/hyperlink" Target="https://www.isb.bayern.de/schulartuebergreifendes/schule-und-gesellschaft/migration-interkulturelle-kompetenz/isb-info-01-2017/" TargetMode="External"/><Relationship Id="rId10" Type="http://schemas.openxmlformats.org/officeDocument/2006/relationships/hyperlink" Target="http://www.berufssprache-deutsch.bayern.de/berufsausbildung/maurerin-maurer/" TargetMode="External"/><Relationship Id="rId19" Type="http://schemas.openxmlformats.org/officeDocument/2006/relationships/hyperlink" Target="http://www.berufssprache-deutsch.bayern.de/berufsausbildung/kfz-mechatronikerin-kfz-mechatroniker/" TargetMode="External"/><Relationship Id="rId4" Type="http://schemas.openxmlformats.org/officeDocument/2006/relationships/hyperlink" Target="http://www.isb.bayern.de/schulartspezifisches/materialien/divers-kontrovers/" TargetMode="External"/><Relationship Id="rId9" Type="http://schemas.openxmlformats.org/officeDocument/2006/relationships/hyperlink" Target="http://www.berufssprache-deutsch.bayern.de/berufsausbildung/" TargetMode="External"/><Relationship Id="rId14" Type="http://schemas.openxmlformats.org/officeDocument/2006/relationships/hyperlink" Target="http://www.berufssprache-deutsch.bayern.de/berufsausbildung/friseurinfriseur/" TargetMode="External"/><Relationship Id="rId22" Type="http://schemas.openxmlformats.org/officeDocument/2006/relationships/hyperlink" Target="https://www.isb.bayern.de/schulartuebergreifendes/schule-und-gesellschaft/migration-interkulturelle-kompetenz/diversity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air.de.kreaktor.zebraschreibtabelle&amp;amp;hl=de" TargetMode="External"/><Relationship Id="rId2" Type="http://schemas.openxmlformats.org/officeDocument/2006/relationships/hyperlink" Target="https://itunes.apple.com/de/app/lesen-und-schreiben-lernen/id751540884?mt=8" TargetMode="External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-klasse.musin.de/" TargetMode="External"/><Relationship Id="rId2" Type="http://schemas.openxmlformats.org/officeDocument/2006/relationships/hyperlink" Target="http://www.deutsch-als-fremdsprache.de/ctest/ctestallg.txt.php3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e-klasse.musin.de/index.php/klassenzimmer" TargetMode="External"/><Relationship Id="rId5" Type="http://schemas.openxmlformats.org/officeDocument/2006/relationships/hyperlink" Target="http://www.ue-klasse.musin.de/index.php/starter-kit/material-und-uebungsvorschlaege" TargetMode="External"/><Relationship Id="rId4" Type="http://schemas.openxmlformats.org/officeDocument/2006/relationships/hyperlink" Target="http://www.ue-klasse.musin.de/index.php/starter-kit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ylplus.de/asylplus-akademie/deutsch-lernen/" TargetMode="External"/><Relationship Id="rId2" Type="http://schemas.openxmlformats.org/officeDocument/2006/relationships/hyperlink" Target="https://www.ankommenapp.de/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tunes.apple.com/de/app/deutsch.land.flug/id1008228641?mt=8" TargetMode="External"/><Relationship Id="rId2" Type="http://schemas.openxmlformats.org/officeDocument/2006/relationships/hyperlink" Target="https://play.google.com/store/apps/details?id=de.goethe.deutschlandflug&amp;amp;hl=d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kinoasyl.de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integration@isb.bayern.de" TargetMode="External"/><Relationship Id="rId2" Type="http://schemas.openxmlformats.org/officeDocument/2006/relationships/hyperlink" Target="http://www.goethe.de/ins/us/saf/prj/stg/deindex.htm" TargetMode="External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http://www.kompetenz-interkulturell.de/" TargetMode="External"/><Relationship Id="rId7" Type="http://schemas.openxmlformats.org/officeDocument/2006/relationships/hyperlink" Target="http://www.isb.bayern.de/download/258/flyer_kommmit.pdf" TargetMode="External"/><Relationship Id="rId2" Type="http://schemas.openxmlformats.org/officeDocument/2006/relationships/hyperlink" Target="http://www.isb.bayern.de/schulartspezifisches/materialien/schiff-rundbrief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sb.bayern.de/download/257/theorie_sprachfoerderung.pdf" TargetMode="External"/><Relationship Id="rId5" Type="http://schemas.openxmlformats.org/officeDocument/2006/relationships/hyperlink" Target="https://www.isb.bayern.de/schulartuebergreifendes/schule-und-gesellschaft/migration-interkulturelle-kompetenz/willkommenskultur/" TargetMode="External"/><Relationship Id="rId4" Type="http://schemas.openxmlformats.org/officeDocument/2006/relationships/hyperlink" Target="http://www.berufssprache-deutsch.bayern.de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ueber.de/seite/pg_lehren_interaktionsaufgaben_sit" TargetMode="External"/><Relationship Id="rId13" Type="http://schemas.openxmlformats.org/officeDocument/2006/relationships/hyperlink" Target="https://www.cornelsen.de/erw/reihe/r-6353/ra/titel/9783060207756" TargetMode="External"/><Relationship Id="rId18" Type="http://schemas.openxmlformats.org/officeDocument/2006/relationships/hyperlink" Target="https://shop.hueber.de/de/bildwoerterbuch-daf.html" TargetMode="External"/><Relationship Id="rId26" Type="http://schemas.openxmlformats.org/officeDocument/2006/relationships/hyperlink" Target="http://www.verlagruhr.de/deutschlernen-mit-bildern-verben.html" TargetMode="External"/><Relationship Id="rId3" Type="http://schemas.openxmlformats.org/officeDocument/2006/relationships/hyperlink" Target="http://www.equal-sepa.de/material/Produkte/start_Praxishilfen.htm" TargetMode="External"/><Relationship Id="rId21" Type="http://schemas.openxmlformats.org/officeDocument/2006/relationships/hyperlink" Target="http://www.veritas.at/vproduct/online_material/view/chapter/1023707100/#chapter-1023707100" TargetMode="External"/><Relationship Id="rId7" Type="http://schemas.openxmlformats.org/officeDocument/2006/relationships/hyperlink" Target="https://www.cornelsen.de/prima/1.c.3066780.de#_1.c.3066820.de" TargetMode="External"/><Relationship Id="rId12" Type="http://schemas.openxmlformats.org/officeDocument/2006/relationships/hyperlink" Target="http://www.willkommensabc.de/wp-content/uploads/2015/11/Das_Willkommens_ABC_online.pdf" TargetMode="External"/><Relationship Id="rId17" Type="http://schemas.openxmlformats.org/officeDocument/2006/relationships/hyperlink" Target="https://www.cornelsen.de/erzieher/reihe/1.c.4322781.de/materialien" TargetMode="External"/><Relationship Id="rId25" Type="http://schemas.openxmlformats.org/officeDocument/2006/relationships/hyperlink" Target="https://www.goethe.de/de/spr/ueb.html" TargetMode="External"/><Relationship Id="rId2" Type="http://schemas.openxmlformats.org/officeDocument/2006/relationships/hyperlink" Target="https://www.klett-sprachen.de/978-3-12-675309-8" TargetMode="External"/><Relationship Id="rId16" Type="http://schemas.openxmlformats.org/officeDocument/2006/relationships/hyperlink" Target="https://www.klett-sprachen.de/bildkarten-alpha/t-1/9783126760485" TargetMode="External"/><Relationship Id="rId20" Type="http://schemas.openxmlformats.org/officeDocument/2006/relationships/hyperlink" Target="http://www.ard.de/home/ard/guide-for-refugees-wegweiser-fuer-fluechtlinge/Bildwoerterbuch_Deutsch/Bildwoerterbuch_Deutsch/2255578/index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klett-sprachen.de/kostenlose-materialien-fuer-daf-daz/c-1161" TargetMode="External"/><Relationship Id="rId11" Type="http://schemas.openxmlformats.org/officeDocument/2006/relationships/hyperlink" Target="http://wegerer.at/deutsch/pdf_d/abc/ABC-Schreibheft.pdf" TargetMode="External"/><Relationship Id="rId24" Type="http://schemas.openxmlformats.org/officeDocument/2006/relationships/hyperlink" Target="http://www.deutschalsfremdsprache.ch/index.php?actualid=5057&amp;amp;which_set=100" TargetMode="External"/><Relationship Id="rId5" Type="http://schemas.openxmlformats.org/officeDocument/2006/relationships/hyperlink" Target="http://www.hueber.de/seite/pg_erwachsene_erstorientierung_ehd" TargetMode="External"/><Relationship Id="rId15" Type="http://schemas.openxmlformats.org/officeDocument/2006/relationships/hyperlink" Target="https://shop.hueber.de/de/bildgrammatik-daf.html" TargetMode="External"/><Relationship Id="rId23" Type="http://schemas.openxmlformats.org/officeDocument/2006/relationships/hyperlink" Target="https://de.islcollective.com/" TargetMode="External"/><Relationship Id="rId10" Type="http://schemas.openxmlformats.org/officeDocument/2006/relationships/hyperlink" Target="https://www.prolog-shop.de/produkte/allgemeine-materialien/hilfsmaterialverbrauchsartikelausstattungorganisation/2300/abc-magnet-box" TargetMode="External"/><Relationship Id="rId19" Type="http://schemas.openxmlformats.org/officeDocument/2006/relationships/hyperlink" Target="https://www.cornelsen.de/lehrkraefte/reihe/r-4081/ra/material/1.c.4318800.de" TargetMode="External"/><Relationship Id="rId4" Type="http://schemas.openxmlformats.org/officeDocument/2006/relationships/hyperlink" Target="http://www.deutschkurse-passau.de/JM/index.php?option=com_content&amp;amp;view=article&amp;amp;id=34&amp;amp;Itemid=165" TargetMode="External"/><Relationship Id="rId9" Type="http://schemas.openxmlformats.org/officeDocument/2006/relationships/hyperlink" Target="http://www.deutschkurs-asylbewerber.de/tipps-und-downloads/" TargetMode="External"/><Relationship Id="rId14" Type="http://schemas.openxmlformats.org/officeDocument/2006/relationships/hyperlink" Target="https://www.montessori-material.de/montessori-material/kosmische-erziehung/wetterbeobachtungstafel/a-724/" TargetMode="External"/><Relationship Id="rId22" Type="http://schemas.openxmlformats.org/officeDocument/2006/relationships/hyperlink" Target="https://vs-material.wegerer.at/deutsch/d_daz.htm" TargetMode="External"/><Relationship Id="rId27" Type="http://schemas.openxmlformats.org/officeDocument/2006/relationships/hyperlink" Target="http://www.verlagruhr.de/deutschlernen-mit-bildern-adjektive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fluechtlingshilfe-muenchen.de/?p=550" TargetMode="External"/><Relationship Id="rId13" Type="http://schemas.openxmlformats.org/officeDocument/2006/relationships/hyperlink" Target="https://deutsch.lingolia.com/de/daf/unterrichtsmaterial" TargetMode="External"/><Relationship Id="rId18" Type="http://schemas.openxmlformats.org/officeDocument/2006/relationships/hyperlink" Target="https://www.persen.de/23001-einfache-texte-lesen-und-verstehen.html" TargetMode="External"/><Relationship Id="rId26" Type="http://schemas.openxmlformats.org/officeDocument/2006/relationships/hyperlink" Target="http://www.goethe.de/lrn/prj/wnd/deu/mse/deindex.htm?wt_sc=mwnd_miniserie" TargetMode="External"/><Relationship Id="rId3" Type="http://schemas.openxmlformats.org/officeDocument/2006/relationships/hyperlink" Target="https://www.hueber.de/erste-hilfe-deutsch" TargetMode="External"/><Relationship Id="rId21" Type="http://schemas.openxmlformats.org/officeDocument/2006/relationships/hyperlink" Target="http://www.welcomegrooves.de/" TargetMode="External"/><Relationship Id="rId7" Type="http://schemas.openxmlformats.org/officeDocument/2006/relationships/hyperlink" Target="https://www.hueber.de/seite/pg_bildkarten_kik" TargetMode="External"/><Relationship Id="rId12" Type="http://schemas.openxmlformats.org/officeDocument/2006/relationships/hyperlink" Target="https://www.bakabu.at/" TargetMode="External"/><Relationship Id="rId17" Type="http://schemas.openxmlformats.org/officeDocument/2006/relationships/hyperlink" Target="http://grundbildung.de/unterricht/apoll-zeitung/?L=0" TargetMode="External"/><Relationship Id="rId25" Type="http://schemas.openxmlformats.org/officeDocument/2006/relationships/hyperlink" Target="https://www.planet-schule.de/wissenspool/deutsch-lernen-mit-mumbro-zinell" TargetMode="External"/><Relationship Id="rId2" Type="http://schemas.openxmlformats.org/officeDocument/2006/relationships/hyperlink" Target="http://www.verlagruhr.de/typo3cms/vadr/unterseiten/1/gratis-download-erste-hilfe-daz-sammlung.html" TargetMode="External"/><Relationship Id="rId16" Type="http://schemas.openxmlformats.org/officeDocument/2006/relationships/hyperlink" Target="http://abc-projekt.de/abc-zeitung/" TargetMode="External"/><Relationship Id="rId20" Type="http://schemas.openxmlformats.org/officeDocument/2006/relationships/hyperlink" Target="http://www.lesestart-fuer-fluechtlingskinder.de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verlage.westermanngruppe.de/schroedel/reihe/MATHSEITEINST/INTRO-Mathematik-SI-Zur-Vorbereitung-auf-den-Regelunterricht-der-Sekundarstufe" TargetMode="External"/><Relationship Id="rId11" Type="http://schemas.openxmlformats.org/officeDocument/2006/relationships/hyperlink" Target="http://de.langenscheidt.com/doc/arabisch-deutsch-sprachfuehrer.pdf" TargetMode="External"/><Relationship Id="rId24" Type="http://schemas.openxmlformats.org/officeDocument/2006/relationships/hyperlink" Target="https://www.planet-schule.de/sf/php/sendungen.php?reihe=1419" TargetMode="External"/><Relationship Id="rId5" Type="http://schemas.openxmlformats.org/officeDocument/2006/relationships/hyperlink" Target="http://ideenreise.blogspot.de/search/label/DAZ" TargetMode="External"/><Relationship Id="rId15" Type="http://schemas.openxmlformats.org/officeDocument/2006/relationships/hyperlink" Target="http://www.graf-gutfreund.at/" TargetMode="External"/><Relationship Id="rId23" Type="http://schemas.openxmlformats.org/officeDocument/2006/relationships/hyperlink" Target="http://www.ohrka.de/elternbereich/ueber-ohrka/die-hoerbuecher/" TargetMode="External"/><Relationship Id="rId10" Type="http://schemas.openxmlformats.org/officeDocument/2006/relationships/hyperlink" Target="http://www.schubi.com/" TargetMode="External"/><Relationship Id="rId19" Type="http://schemas.openxmlformats.org/officeDocument/2006/relationships/hyperlink" Target="https://www.persen.de/23552-ganz-einfache-alltagstexte-lesen-und-verstehen.html" TargetMode="External"/><Relationship Id="rId4" Type="http://schemas.openxmlformats.org/officeDocument/2006/relationships/hyperlink" Target="https://www.cornelsen.de/lehrkraefte/reihe/r-4081/ra/titel/9783589151776" TargetMode="External"/><Relationship Id="rId9" Type="http://schemas.openxmlformats.org/officeDocument/2006/relationships/hyperlink" Target="http://static.apotheken-umschau.de/media/gp/article_506373/bildwoerterbuch.pdf" TargetMode="External"/><Relationship Id="rId14" Type="http://schemas.openxmlformats.org/officeDocument/2006/relationships/hyperlink" Target="https://www.grundschulmaterial.de/medien/Deutsch/Gratismaterial-DaZ/c/4/9797/p/1/" TargetMode="External"/><Relationship Id="rId22" Type="http://schemas.openxmlformats.org/officeDocument/2006/relationships/hyperlink" Target="http://www.dw.com/de/deutsch-lernen/s-2055" TargetMode="External"/><Relationship Id="rId27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ethe.de/resources/files/pdf117/spielekofferfurdieklassenstufen7-122017.pdf" TargetMode="External"/><Relationship Id="rId3" Type="http://schemas.openxmlformats.org/officeDocument/2006/relationships/hyperlink" Target="http://spieleinderschule.org/" TargetMode="External"/><Relationship Id="rId7" Type="http://schemas.openxmlformats.org/officeDocument/2006/relationships/hyperlink" Target="https://www.goethe.de/resources/files/pdf129/spielekofferfrdieklassenstufen1-62017april.pdf" TargetMode="External"/><Relationship Id="rId2" Type="http://schemas.openxmlformats.org/officeDocument/2006/relationships/hyperlink" Target="https://www.goethe.de/de/spr/ueb/led.html?wt_sc=lerndeutsch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raetsel-fuer-kinder.de/" TargetMode="External"/><Relationship Id="rId11" Type="http://schemas.openxmlformats.org/officeDocument/2006/relationships/slide" Target="slide1.xml"/><Relationship Id="rId5" Type="http://schemas.openxmlformats.org/officeDocument/2006/relationships/hyperlink" Target="https://teddylingua.de/" TargetMode="External"/><Relationship Id="rId10" Type="http://schemas.openxmlformats.org/officeDocument/2006/relationships/hyperlink" Target="https://www.edugroup.at/praxis/news/detail/daz-uebungsheft-mit-app.html" TargetMode="External"/><Relationship Id="rId4" Type="http://schemas.openxmlformats.org/officeDocument/2006/relationships/hyperlink" Target="https://www.hueber.de/seite/pg_lehren_uebungen01_idn" TargetMode="External"/><Relationship Id="rId9" Type="http://schemas.openxmlformats.org/officeDocument/2006/relationships/hyperlink" Target="http://www.germanforrefugees.com/de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grundbildung.de/fileadmin/content/03Materialien/Lesen/RC_Lesen_Gesamt_screen.pdf" TargetMode="External"/><Relationship Id="rId13" Type="http://schemas.openxmlformats.org/officeDocument/2006/relationships/hyperlink" Target="https://www.cornelsen.de/lehrkraefte/reihe/r-7859/ra/titel?back_link=search" TargetMode="External"/><Relationship Id="rId18" Type="http://schemas.openxmlformats.org/officeDocument/2006/relationships/hyperlink" Target="https://shop.hueber.de/de/dt-ueben-lesen-schreiben-a1.html" TargetMode="External"/><Relationship Id="rId26" Type="http://schemas.openxmlformats.org/officeDocument/2006/relationships/hyperlink" Target="https://www.montessori-material.de/?ActionCall=WebActionArticleSearch&amp;amp;BranchId=274&amp;amp;Params%5BSearchParam%5D=deutsch%2Banfangsunterricht" TargetMode="External"/><Relationship Id="rId3" Type="http://schemas.openxmlformats.org/officeDocument/2006/relationships/hyperlink" Target="https://www.klett-sprachen.de/978-3-12-606213-8" TargetMode="External"/><Relationship Id="rId21" Type="http://schemas.openxmlformats.org/officeDocument/2006/relationships/hyperlink" Target="http://www.schlau-werkstatt.de/lehrmaterialien/schlau-lernordner-alphabetisierung/" TargetMode="External"/><Relationship Id="rId7" Type="http://schemas.openxmlformats.org/officeDocument/2006/relationships/hyperlink" Target="http://grundbildung.de/fileadmin/content/03Materialien/Schreiben/Rahmencurriculum/RC_Schreiben_Gesamt_screen.pdf" TargetMode="External"/><Relationship Id="rId12" Type="http://schemas.openxmlformats.org/officeDocument/2006/relationships/hyperlink" Target="http://www.camdencountylibrary.org/sites/default/files/files/Making_It_Real%20-%20teaching%20refugees.pdf" TargetMode="External"/><Relationship Id="rId17" Type="http://schemas.openxmlformats.org/officeDocument/2006/relationships/hyperlink" Target="https://www.hueber.de/seite/pg_alpha_kinder_ehd" TargetMode="External"/><Relationship Id="rId25" Type="http://schemas.openxmlformats.org/officeDocument/2006/relationships/hyperlink" Target="https://www.prolog-shop.de/produkte/allgemeine-materialien/hilfsmaterialverbrauchsartikelausstattungorganisation/2300/abc-magnet-box" TargetMode="External"/><Relationship Id="rId2" Type="http://schemas.openxmlformats.org/officeDocument/2006/relationships/hyperlink" Target="https://www.km.bayern.de/lehrer/unterricht-und-schulleben/lernmittel.html" TargetMode="External"/><Relationship Id="rId16" Type="http://schemas.openxmlformats.org/officeDocument/2006/relationships/hyperlink" Target="https://www.daz-portal.be/material/lehrwerke-basisliteratur/primarstufe/" TargetMode="External"/><Relationship Id="rId20" Type="http://schemas.openxmlformats.org/officeDocument/2006/relationships/hyperlink" Target="https://www.klett.de/produkt/isbn/978-3-12-300448-3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grundbildung.de/fileadmin/content/03Materialien/Kurzdiagnostik/RC_Alpha_Kurzdiagnostik_gesamt.pdf" TargetMode="External"/><Relationship Id="rId11" Type="http://schemas.openxmlformats.org/officeDocument/2006/relationships/hyperlink" Target="http://www.bamf.de/SharedDocs/Anlagen/DE/Downloads/Infothek/Integrationskurse/Kurstraeger/KonzepteLeitfaeden/konz-f-bundesw-ik-mit-alphabet.pdf%3Bjsessionid%3D42EE78DB0B50C6848DD62DFBC6BA9B98.2_cid294?__blob=publicationFile" TargetMode="External"/><Relationship Id="rId24" Type="http://schemas.openxmlformats.org/officeDocument/2006/relationships/hyperlink" Target="https://www.klett.de/produkt/isbn/978-3-12-300428-5" TargetMode="External"/><Relationship Id="rId5" Type="http://schemas.openxmlformats.org/officeDocument/2006/relationships/hyperlink" Target="https://www.klett-sprachen.de/alphamar/t-1/9783126066259" TargetMode="External"/><Relationship Id="rId15" Type="http://schemas.openxmlformats.org/officeDocument/2006/relationships/hyperlink" Target="https://www.cornelsen.de/erw/reihe/r-6353/ra/titel" TargetMode="External"/><Relationship Id="rId23" Type="http://schemas.openxmlformats.org/officeDocument/2006/relationships/hyperlink" Target="http://www.das-uebungsheft.de/daz/daz-fuer-kinder/alphabetisierungskurs/" TargetMode="External"/><Relationship Id="rId28" Type="http://schemas.openxmlformats.org/officeDocument/2006/relationships/slide" Target="slide1.xml"/><Relationship Id="rId10" Type="http://schemas.openxmlformats.org/officeDocument/2006/relationships/hyperlink" Target="http://grundbildung.de/projekte/basisqualifizierung-progrundbildung/downloads.html" TargetMode="External"/><Relationship Id="rId19" Type="http://schemas.openxmlformats.org/officeDocument/2006/relationships/hyperlink" Target="https://www.cornelsen.de/lehrkraefte/reihe/r-5294/ra/titel/?adword=rra%252Fr-5294-ra&amp;amp;gclid=CMnWubnymdQCFcW4GwodBAsHWQ" TargetMode="External"/><Relationship Id="rId4" Type="http://schemas.openxmlformats.org/officeDocument/2006/relationships/hyperlink" Target="http://herder.philol.uni-leipzig.de/projekte/alpha/index.htm" TargetMode="External"/><Relationship Id="rId9" Type="http://schemas.openxmlformats.org/officeDocument/2006/relationships/hyperlink" Target="http://grundbildung.de/fileadmin/content/03Materialien/Rechnen/Rahmencurriculum/Ordner_RC_Rechnen_Gesamt.pdf" TargetMode="External"/><Relationship Id="rId14" Type="http://schemas.openxmlformats.org/officeDocument/2006/relationships/hyperlink" Target="https://www.klett-sprachen.de/alphamar/r-1/10#reiter%3Dtitel%26niveau%3DEinstiegA1" TargetMode="External"/><Relationship Id="rId22" Type="http://schemas.openxmlformats.org/officeDocument/2006/relationships/hyperlink" Target="https://www.klett-sprachen.de/von-a-bis-z/r-1/244#reiter%3Dtitel%26niveau%3DA1" TargetMode="External"/><Relationship Id="rId27" Type="http://schemas.openxmlformats.org/officeDocument/2006/relationships/hyperlink" Target="https://www.montessori-material.de/montessori-material/sprachmaterial/sandpapierbuchstaben-grossbuchstaben/a-490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grundbildung.de/unterricht/apoll-zeitung/?L=0" TargetMode="External"/><Relationship Id="rId13" Type="http://schemas.openxmlformats.org/officeDocument/2006/relationships/hyperlink" Target="http://www.bamf.de/DE/Willkommen/Erstorientierung/erstorientierung-node.html" TargetMode="External"/><Relationship Id="rId18" Type="http://schemas.openxmlformats.org/officeDocument/2006/relationships/hyperlink" Target="http://www.ard.de/home/ard/guide-for-refugees-wegweiser-fuer-fluechtlinge/Guide_for_refugees/2214428/index.html" TargetMode="External"/><Relationship Id="rId3" Type="http://schemas.openxmlformats.org/officeDocument/2006/relationships/hyperlink" Target="https://www.schulportal-thueringen.de/web/guest/media/detail?tspi=6346" TargetMode="External"/><Relationship Id="rId21" Type="http://schemas.openxmlformats.org/officeDocument/2006/relationships/slide" Target="slide1.xml"/><Relationship Id="rId7" Type="http://schemas.openxmlformats.org/officeDocument/2006/relationships/hyperlink" Target="https://www.goethe.de/de/spr/ueb/dlb.html" TargetMode="External"/><Relationship Id="rId12" Type="http://schemas.openxmlformats.org/officeDocument/2006/relationships/hyperlink" Target="https://www.wdrmaus.de/filme/sachgeschichten/index.php5" TargetMode="External"/><Relationship Id="rId17" Type="http://schemas.openxmlformats.org/officeDocument/2006/relationships/hyperlink" Target="http://www.bpb.de/lernen/themen-im-unterricht/212105/unterrichtsmaterial-fuer-willkommensklassen" TargetMode="External"/><Relationship Id="rId2" Type="http://schemas.openxmlformats.org/officeDocument/2006/relationships/hyperlink" Target="https://www.uni-due.de/imperia/md/content/prodaz/sprachstandsfeststellungsverfahren_siems.pdf" TargetMode="External"/><Relationship Id="rId16" Type="http://schemas.openxmlformats.org/officeDocument/2006/relationships/hyperlink" Target="http://www.refugeeguide.de/downloaden-und-drucken/" TargetMode="External"/><Relationship Id="rId20" Type="http://schemas.openxmlformats.org/officeDocument/2006/relationships/hyperlink" Target="https://www.kmk-zentralratderjuden.de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klett-sprachen.de/downloads/einstufungstests/einstufungstests-daf/c-638" TargetMode="External"/><Relationship Id="rId11" Type="http://schemas.openxmlformats.org/officeDocument/2006/relationships/hyperlink" Target="http://www.bpb.de/shop/lernen/thema-im-unterricht/36913/methoden-kiste" TargetMode="External"/><Relationship Id="rId5" Type="http://schemas.openxmlformats.org/officeDocument/2006/relationships/hyperlink" Target="https://www.hueber.de/seite/pg_lehren_einstufungstest_srp" TargetMode="External"/><Relationship Id="rId15" Type="http://schemas.openxmlformats.org/officeDocument/2006/relationships/hyperlink" Target="http://ikkompetenz.thueringen.de/" TargetMode="External"/><Relationship Id="rId10" Type="http://schemas.openxmlformats.org/officeDocument/2006/relationships/hyperlink" Target="http://www.bamf.de/SharedDocs/Anlagen/DE/Downloads/Infothek/Integrationskurse/Kurstraeger/KonzepteLeitfaeden/curriculum-orientierungskurs-pdf.pdf?__blob=publicationFile" TargetMode="External"/><Relationship Id="rId19" Type="http://schemas.openxmlformats.org/officeDocument/2006/relationships/hyperlink" Target="http://www.islam-muenchen.de/wp-content/uploads/2015/12/03-Willkommen-in-Deutschland.pdf" TargetMode="External"/><Relationship Id="rId4" Type="http://schemas.openxmlformats.org/officeDocument/2006/relationships/hyperlink" Target="http://www.themenpool-migration.eu/download/dmulti18.pdf" TargetMode="External"/><Relationship Id="rId9" Type="http://schemas.openxmlformats.org/officeDocument/2006/relationships/hyperlink" Target="https://www.nuernberg.de/internet/bildungsbuero/aktuell_56200.html" TargetMode="External"/><Relationship Id="rId14" Type="http://schemas.openxmlformats.org/officeDocument/2006/relationships/hyperlink" Target="http://www.unterwegs.raum-bayern.net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kommenapp.de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7804" y="532129"/>
            <a:ext cx="4083050" cy="747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5980" y="1677669"/>
            <a:ext cx="5984875" cy="0"/>
          </a:xfrm>
          <a:custGeom>
            <a:avLst/>
            <a:gdLst/>
            <a:ahLst/>
            <a:cxnLst/>
            <a:rect l="l" t="t" r="r" b="b"/>
            <a:pathLst>
              <a:path w="5984875">
                <a:moveTo>
                  <a:pt x="0" y="0"/>
                </a:moveTo>
                <a:lnTo>
                  <a:pt x="5984875" y="0"/>
                </a:lnTo>
              </a:path>
            </a:pathLst>
          </a:custGeom>
          <a:ln w="19050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55980" y="469899"/>
            <a:ext cx="1007744" cy="10725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627" y="1869694"/>
            <a:ext cx="5988685" cy="729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5155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00AF50"/>
                </a:solidFill>
                <a:latin typeface="Arial"/>
                <a:cs typeface="Arial"/>
              </a:rPr>
              <a:t>Materialien </a:t>
            </a:r>
            <a:r>
              <a:rPr sz="1700" b="1" dirty="0">
                <a:solidFill>
                  <a:srgbClr val="00AF50"/>
                </a:solidFill>
                <a:latin typeface="Arial"/>
                <a:cs typeface="Arial"/>
              </a:rPr>
              <a:t>und Medien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latin typeface="Arial"/>
                <a:cs typeface="Arial"/>
              </a:rPr>
              <a:t>Inhalte</a:t>
            </a:r>
            <a:endParaRPr sz="1600">
              <a:latin typeface="Arial"/>
              <a:cs typeface="Arial"/>
            </a:endParaRPr>
          </a:p>
          <a:p>
            <a:pPr marL="462280">
              <a:lnSpc>
                <a:spcPct val="100000"/>
              </a:lnSpc>
              <a:spcBef>
                <a:spcPts val="73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Lehrpläne</a:t>
            </a:r>
            <a:endParaRPr sz="1400">
              <a:latin typeface="Arial"/>
              <a:cs typeface="Arial"/>
            </a:endParaRPr>
          </a:p>
          <a:p>
            <a:pPr marL="462280">
              <a:lnSpc>
                <a:spcPct val="100000"/>
              </a:lnSpc>
              <a:spcBef>
                <a:spcPts val="52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Materialien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/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Handreichungen des</a:t>
            </a:r>
            <a:r>
              <a:rPr sz="1400" b="1" spc="-20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4" action="ppaction://hlinksldjump"/>
              </a:rPr>
              <a:t>ISB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101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Materialempfehlungen von Lehrkräften (exemplarische</a:t>
            </a:r>
            <a:r>
              <a:rPr sz="1400" b="1" spc="7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Auswahl)</a:t>
            </a:r>
            <a:endParaRPr sz="1400">
              <a:latin typeface="Arial"/>
              <a:cs typeface="Arial"/>
            </a:endParaRPr>
          </a:p>
          <a:p>
            <a:pPr marL="913130">
              <a:lnSpc>
                <a:spcPct val="100000"/>
              </a:lnSpc>
              <a:spcBef>
                <a:spcPts val="535"/>
              </a:spcBef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DaZ – Theorie</a:t>
            </a:r>
            <a:endParaRPr sz="1200">
              <a:latin typeface="Arial"/>
              <a:cs typeface="Arial"/>
            </a:endParaRPr>
          </a:p>
          <a:p>
            <a:pPr marL="913130" marR="2482850">
              <a:lnSpc>
                <a:spcPct val="137500"/>
              </a:lnSpc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Zusatzmaterialien </a:t>
            </a:r>
            <a:r>
              <a:rPr sz="1200" spc="-10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zu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DaZ-Lehrwerken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DaZ-Praxis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/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5" action="ppaction://hlinksldjump"/>
              </a:rPr>
              <a:t>Materialien</a:t>
            </a:r>
            <a:endParaRPr sz="1200">
              <a:latin typeface="Arial"/>
              <a:cs typeface="Arial"/>
            </a:endParaRPr>
          </a:p>
          <a:p>
            <a:pPr marL="913130">
              <a:lnSpc>
                <a:spcPct val="100000"/>
              </a:lnSpc>
              <a:spcBef>
                <a:spcPts val="540"/>
              </a:spcBef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6" action="ppaction://hlinksldjump"/>
              </a:rPr>
              <a:t>DaZ-Lesen</a:t>
            </a:r>
            <a:endParaRPr sz="1200">
              <a:latin typeface="Arial"/>
              <a:cs typeface="Arial"/>
            </a:endParaRPr>
          </a:p>
          <a:p>
            <a:pPr marL="913130" marR="3821429">
              <a:lnSpc>
                <a:spcPct val="137500"/>
              </a:lnSpc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6" action="ppaction://hlinksldjump"/>
              </a:rPr>
              <a:t>DaZ-Audio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6" action="ppaction://hlinksldjump"/>
              </a:rPr>
              <a:t>/</a:t>
            </a:r>
            <a:r>
              <a:rPr sz="1200" spc="-45" dirty="0">
                <a:solidFill>
                  <a:srgbClr val="00AF50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6" action="ppaction://hlinksldjump"/>
              </a:rPr>
              <a:t>Video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7" action="ppaction://hlinksldjump"/>
              </a:rPr>
              <a:t>DaZ-Spiele</a:t>
            </a:r>
            <a:endParaRPr sz="1200">
              <a:latin typeface="Arial"/>
              <a:cs typeface="Arial"/>
            </a:endParaRPr>
          </a:p>
          <a:p>
            <a:pPr marL="913130">
              <a:lnSpc>
                <a:spcPct val="100000"/>
              </a:lnSpc>
              <a:spcBef>
                <a:spcPts val="540"/>
              </a:spcBef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7" action="ppaction://hlinksldjump"/>
              </a:rPr>
              <a:t>DaZ-Selbstlernmaterialien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1019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Alphabetisierung</a:t>
            </a:r>
            <a:endParaRPr sz="1400">
              <a:latin typeface="Arial"/>
              <a:cs typeface="Arial"/>
            </a:endParaRPr>
          </a:p>
          <a:p>
            <a:pPr marL="913130" marR="2295525">
              <a:lnSpc>
                <a:spcPts val="1980"/>
              </a:lnSpc>
              <a:spcBef>
                <a:spcPts val="155"/>
              </a:spcBef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Alphabetisierung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–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Grundlagen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Alphabetisierung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–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Lehrwerke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Alphabetisierung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–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Haptische</a:t>
            </a:r>
            <a:r>
              <a:rPr sz="1200" spc="30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8" action="ppaction://hlinksldjump"/>
              </a:rPr>
              <a:t>Materialien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86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9" action="ppaction://hlinksldjump"/>
              </a:rPr>
              <a:t>Spracheinstufung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  <a:hlinkClick r:id="rId9" action="ppaction://hlinksldjump"/>
              </a:rPr>
              <a:t>/</a:t>
            </a:r>
            <a:r>
              <a:rPr sz="1400" b="1" spc="0" dirty="0">
                <a:solidFill>
                  <a:srgbClr val="00AF50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9" action="ppaction://hlinksldjump"/>
              </a:rPr>
              <a:t>-diagnostik</a:t>
            </a:r>
            <a:endParaRPr sz="1400">
              <a:latin typeface="Arial"/>
              <a:cs typeface="Arial"/>
            </a:endParaRPr>
          </a:p>
          <a:p>
            <a:pPr marL="462280" marR="5080">
              <a:lnSpc>
                <a:spcPct val="249500"/>
              </a:lnSpc>
              <a:spcBef>
                <a:spcPts val="23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9" action="ppaction://hlinksldjump"/>
              </a:rPr>
              <a:t>Themenspezifische Links (erste Orientierung, Landeskunde, etc.)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Weitere Medien: </a:t>
            </a:r>
            <a:r>
              <a:rPr sz="1400" b="1" i="1" spc="-10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Apps, </a:t>
            </a:r>
            <a:r>
              <a:rPr sz="1400" b="1" i="1" spc="-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Online-Angebote,</a:t>
            </a:r>
            <a:r>
              <a:rPr sz="1400" b="1" i="1" spc="7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sz="1400" b="1" i="1" spc="-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Offline-Lernprogramme</a:t>
            </a:r>
            <a:endParaRPr sz="1400">
              <a:latin typeface="Arial"/>
              <a:cs typeface="Arial"/>
            </a:endParaRPr>
          </a:p>
          <a:p>
            <a:pPr marL="462280">
              <a:lnSpc>
                <a:spcPts val="1610"/>
              </a:lnSpc>
            </a:pPr>
            <a:r>
              <a:rPr sz="1400" spc="-5" dirty="0">
                <a:solidFill>
                  <a:srgbClr val="00AF50"/>
                </a:solidFill>
                <a:latin typeface="Arial"/>
                <a:cs typeface="Arial"/>
              </a:rPr>
              <a:t>(mit</a:t>
            </a:r>
            <a:r>
              <a:rPr sz="140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Arial"/>
                <a:cs typeface="Arial"/>
              </a:rPr>
              <a:t>Beschreibung)</a:t>
            </a:r>
            <a:endParaRPr sz="1400">
              <a:latin typeface="Arial"/>
              <a:cs typeface="Arial"/>
            </a:endParaRPr>
          </a:p>
          <a:p>
            <a:pPr marL="913130" marR="3084195">
              <a:lnSpc>
                <a:spcPts val="1980"/>
              </a:lnSpc>
              <a:spcBef>
                <a:spcPts val="150"/>
              </a:spcBef>
            </a:pP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Sprachförderung </a:t>
            </a:r>
            <a:r>
              <a:rPr sz="1200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(DaZ /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10" action="ppaction://hlinksldjump"/>
              </a:rPr>
              <a:t>DaF)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AF50"/>
                </a:solidFill>
                <a:latin typeface="Arial"/>
                <a:cs typeface="Arial"/>
                <a:hlinkClick r:id="rId11" action="ppaction://hlinksldjump"/>
              </a:rPr>
              <a:t>Sprachdiagnostik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94231"/>
          <a:ext cx="5780405" cy="2478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e.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V.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Perspektive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durch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Bildung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8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68910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e.V.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unterstützt Asylbewerber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anerkannte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  beim computergestützten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Erlernen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deutschen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Sprache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Erwerb integrationsfördernder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Kompetenzen.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114300">
                        <a:lnSpc>
                          <a:spcPts val="1390"/>
                        </a:lnSpc>
                        <a:spcBef>
                          <a:spcPts val="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Der eingetragene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Verein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ermöglicht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kostenfreien Zugang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zu  einer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Vielzahl internetbasierter Lernangebote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</a:t>
                      </a:r>
                      <a:r>
                        <a:rPr sz="11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renommierten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Computergestützte, interaktive</a:t>
                      </a:r>
                      <a:r>
                        <a:rPr sz="1100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Lernangebote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V.;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größtenteils kostenlos, 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z.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T.</a:t>
                      </a:r>
                      <a:r>
                        <a:rPr sz="1100" spc="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http://www.asylplus.de/asylplus-akademie/deutsch-lernen/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3926458"/>
          <a:ext cx="5780405" cy="4062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book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Learn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languages online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1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free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09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6839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book2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lernt man online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Sprachen.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book2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ist für den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privaten Gebrauch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öffentliche Schulen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kostenlos.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Non-  Profit Audio-Trainer book2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soll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Mut zum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Fremdsprachen machen und so 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Verständnis zwischen  Menschen verschiedener Kulturen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vertiefen.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5244">
                        <a:lnSpc>
                          <a:spcPct val="1053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Fremdsprachen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Englisch, Spanisch, Französisch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Arabisch  mit unseren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100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Audio-Dateien (mp3) auf einfache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Art und Weise  erlernt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werden! book2 enthält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100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Lektionen, die schon für  Anfänger geeignet sind.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book2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hilft, eine Fremdsprache schnell  fehlerfrei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sprechen. Es deckt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Grundwortschatz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ab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setzt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keine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grammatischen Vorkenntnisse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voraus.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27965">
                        <a:lnSpc>
                          <a:spcPct val="1055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Damit 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unterwegs einfach die Fremdsprache gelernt werden  kann, gibt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50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Languages </a:t>
                      </a:r>
                      <a:r>
                        <a:rPr sz="1100" spc="-5" dirty="0">
                          <a:latin typeface="Arial"/>
                          <a:cs typeface="Arial"/>
                          <a:hlinkClick r:id="rId3"/>
                        </a:rPr>
                        <a:t>iPhone </a:t>
                      </a:r>
                      <a:r>
                        <a:rPr sz="1100" dirty="0">
                          <a:latin typeface="Arial"/>
                          <a:cs typeface="Arial"/>
                          <a:hlinkClick r:id="rId3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  <a:hlinkClick r:id="rId4"/>
                        </a:rPr>
                        <a:t>Android</a:t>
                      </a:r>
                      <a:r>
                        <a:rPr sz="1100" spc="10" dirty="0"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  <a:hlinkClick r:id="rId4"/>
                        </a:rPr>
                        <a:t>App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ELearning-Portal, </a:t>
                      </a: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(IOS,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Goethe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Verlag.;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kostenlos,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http://www.goethe-verlag.com/DE/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240789"/>
          <a:ext cx="5780405" cy="3353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DaFür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Deutsch als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Fremdsprache für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Integrationen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43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73355">
                        <a:lnSpc>
                          <a:spcPct val="105400"/>
                        </a:lnSpc>
                        <a:spcBef>
                          <a:spcPts val="38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Bei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DaFür handelt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 eLearning-Portal ‚Deutsch als  Fremdsprache‘,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dessen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Zielgruppe Flüchtlinge und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andere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Menschen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sind,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sich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Gesellschaft integrieren  möchten.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Wichtigstes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Ziel von DaFür ist die Vermittlung  grundlegender Sprachkenntnisse zur Bewältigung von  Alltagssituationen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Jugendliche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Erwachsene. Das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Portal  besteht aus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Lernmodulen, die online über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Internet abgerufen  werden können, verschiedenen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Apps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einem Werkzeug zur  Erstellung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Inhalte.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sind ein zentraler Bestandteil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Projektes,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 sehr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viele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 ein Smartphone besitzen, mit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sie ihre Flucht organisiert</a:t>
                      </a:r>
                      <a:r>
                        <a:rPr sz="11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haben.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ELearning-Portal, </a:t>
                      </a: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(IOS,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EUROKEY Software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GmbH u.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a.;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http://www.dafür.saarland/index.php?id=87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4947538"/>
          <a:ext cx="5780405" cy="1939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DAZ-Unterricht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39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2550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Das Online-Portal bietet Arbeitsblätter, Unterrichtsideen, interaktive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Übungen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sowie weitere nützliche Links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DAZ.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Linkverweisen;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Wiki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944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Zentrale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Unterrichtsmedien im Internet;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kostenlos/OER,  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http://wikis.zum.de/willkommen/Unterrich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t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460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Titel: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als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Fremdsprache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74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1755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Diese Seite listet vor allem Links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Übungen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auf,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helfen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Deutsch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als Muttersprache,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Deutsch als Fremdsprache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als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Zweitsprache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(besser)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 und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Gebrauch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Deutschen 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üben. Weitere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Angebote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Hinweise zum Deutsch-Lernen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unter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Links 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Seite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 Deutsch als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Fremdsprache /</a:t>
                      </a:r>
                      <a:r>
                        <a:rPr sz="1100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Fachportale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DAF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digitale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Medien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660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Deutsch online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 lernen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35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7"/>
                        </a:rPr>
                        <a:t>Twitter 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7"/>
                        </a:rPr>
                        <a:t>DaF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35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8"/>
                        </a:rPr>
                        <a:t>Lernen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8"/>
                        </a:rPr>
                        <a:t>mit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8"/>
                        </a:rPr>
                        <a:t>E-Mails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35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9"/>
                        </a:rPr>
                        <a:t>Blogs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9"/>
                        </a:rPr>
                        <a:t>und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9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9"/>
                        </a:rPr>
                        <a:t>Wikis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40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0"/>
                        </a:rPr>
                        <a:t>Wikis im</a:t>
                      </a:r>
                      <a:r>
                        <a:rPr sz="1100" u="sng" spc="-3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0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0"/>
                        </a:rPr>
                        <a:t>DaF-Unterricht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35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1"/>
                        </a:rPr>
                        <a:t>Blogs im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1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1"/>
                        </a:rPr>
                        <a:t>DaF-Unterricht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70915" indent="-214629">
                        <a:lnSpc>
                          <a:spcPct val="100000"/>
                        </a:lnSpc>
                        <a:spcBef>
                          <a:spcPts val="340"/>
                        </a:spcBef>
                        <a:buClr>
                          <a:srgbClr val="000000"/>
                        </a:buClr>
                        <a:buChar char="●"/>
                        <a:tabLst>
                          <a:tab pos="970915" algn="l"/>
                          <a:tab pos="971550" algn="l"/>
                        </a:tabLst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LearningApps /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Deutsch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Linkverweisen;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Wiki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Bezug: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944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Zentrale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Unterrichtsmedien im Internet;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kostenlos/OER,  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69850" marR="597535">
                        <a:lnSpc>
                          <a:spcPct val="105000"/>
                        </a:lnSpc>
                        <a:spcBef>
                          <a:spcPts val="3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URL der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Ress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urce: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http://wikis.zum.de/zum/Deutsch_als_Fremdsprach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e</a:t>
                      </a:r>
                      <a:r>
                        <a:rPr sz="1100" u="sng" spc="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6064884"/>
          <a:ext cx="5780405" cy="2469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für Lerner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aus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aller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Welt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61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52095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Nach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Zustimmung 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Datenschutzvereinbarungen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hier bereitgestellte Kurse zur Sprachförderung Deutsch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ohne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weitere Anmeldung angeschaut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heruntergeladen  werden! Danach ist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 Nutzung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Rahmen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schulischen Moodle-Plattform möglich!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Moodlekurs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Pädagogisches Landesinstitut Rheinland-Pfalz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78560">
                        <a:lnSpc>
                          <a:spcPct val="105700"/>
                        </a:lnSpc>
                        <a:spcBef>
                          <a:spcPts val="345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2"/>
                        </a:rPr>
                        <a:t>https://lms.bildung-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12"/>
                        </a:rPr>
                        <a:t>rp.de/austausch/course/index.php?categoryid=30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54370" cy="2643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59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Interaktiv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(A1, A2,</a:t>
                      </a:r>
                      <a:r>
                        <a:rPr sz="11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414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8895" algn="just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kostenlose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Online-Sprachkurs Deutsch Interaktiv richtet sich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Deutschlerner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Niveaustufen A1 bis B1 des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Europäischen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Referenzrahmens. Audios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Videos trainieren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Hör-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und  Sehverstehen.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ca. 750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interaktiven Übungen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Tests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 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Lernerfolg sofort überprüft werden. Arbeitsblätter,  Grammatikeinheiten, ein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Wörterbuch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7.000 Vokabeln und  Aussprachehilfen erleichtern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Online-Sprachkurs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Deutsche Welle,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http://www.dw.com/de/deutsch-lernen/deutsch-interaktiv/s-9571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4124578"/>
          <a:ext cx="5754370" cy="4763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lernen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Filmen: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sehen, verstehen &amp;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besprechen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944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8260" algn="just">
                        <a:lnSpc>
                          <a:spcPct val="104500"/>
                        </a:lnSpc>
                        <a:spcBef>
                          <a:spcPts val="37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VISION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KINO hat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fünf Kinder-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Jugendfilmen Materialien  veröffentlich, die 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besonders für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 in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Klassen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mit  neu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zugewanderten Kindern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Jugendlichen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eignen.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49530" algn="just">
                        <a:lnSpc>
                          <a:spcPct val="1055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Hierfür hat VISION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KINO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einem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Beauftragten der  Bundesregierung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Kultur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Medien geförderten Pilotprojekt  eine Reihe von Kinder-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Jugendfilmen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sowie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dazugehörige  Arbeitsblätter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Materialien im Schulunterricht mit  Migranten/innen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Geflüchteten erprobt.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48260" algn="just">
                        <a:lnSpc>
                          <a:spcPct val="1055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Zielsetzung war herauszufinden, was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Bedürfnisse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Lehrenden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diesen Klassen sind, welche Filme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Handlungen  die Kinder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Jugendlichen verstehen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auf welche 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Weise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diese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ihrer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sprachlichen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kulturellen Bildung</a:t>
                      </a:r>
                      <a:r>
                        <a:rPr sz="11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beitragen.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48260" algn="just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Fünf Filme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aus 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Pilotprojekt wurden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Schulklassen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Lehrkräften als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besonders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geeignet eingeschätzt. Die  Unterrichtsmaterialien enthalten insbesondere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Übungen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zum  Sprachverständnis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zur Nacherzählung einer Filmhandlung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zur Beschreibung von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Filmfiguren.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Filme inkl. Begleitmaterialien;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z.T.</a:t>
                      </a:r>
                      <a:r>
                        <a:rPr sz="1100" spc="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6510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Vision Kino, gefördert durch die Beauftragte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Bundesregierung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Kultur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Medien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https://www.visionkino.de/fileadmin//user_upload/projekte/Deutsch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_lernen_mit_Filmen/Materialsammlung_Heidi.pdf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3830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58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 marR="125730">
                        <a:lnSpc>
                          <a:spcPct val="105600"/>
                        </a:lnSpc>
                        <a:spcBef>
                          <a:spcPts val="86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lernen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mit Mumbro &amp;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Zinell: Sendereihe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im Krankenhaus;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im Zirkus;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im Kaufhaus;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beim Umzug;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Wald;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Küche;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 auf dem Bauernhof;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Schule;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unterwegs, 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im</a:t>
                      </a:r>
                      <a:r>
                        <a:rPr sz="11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Museum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47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8900">
                        <a:lnSpc>
                          <a:spcPct val="105600"/>
                        </a:lnSpc>
                        <a:spcBef>
                          <a:spcPts val="35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zehnteiligen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Sendereihe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„Mumbro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Zinell“ erleben Mumbro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Zinell aufregende Abenteuer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Menschenwelt. Dabei ist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jede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Sendung Ausgangspunkt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Bearbeitung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ganz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bestimmter  Wortfelder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Strukturen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bietet konkrete Gesprächsanlässe.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Durch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lustigen Figuren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ihre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Abenteuer finden Kinder einen  spielerischen Zugang zur deutschen Sprache, und Lehrer/innen  erhalten umfangreiche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Unterrichtsmaterialien.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Filme online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Stream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Südwestrundfunk (SWR);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8133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http://www.planet-schule.de/wissenspool/deutsch-lernen-mit-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mumbro-zinell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5263006"/>
          <a:ext cx="5780405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7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Deutsch-Trainer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4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83185">
                        <a:lnSpc>
                          <a:spcPct val="1054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Dieser universelle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Deutschtrainer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bietet gratis und online bebilderte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vertonte Wortschatzbereiche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einfache Sätze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Anfänger.  Er wurde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Universität Hamburg entwickelt und unterstützt die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dabei, ihren Wortschatz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einfache Sätze 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üben 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 festigen. Da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nur Bilder, Icons,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Fotos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und Audio  verwendet, also keine Übersetzungen, Erklärungen, Anweisungen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Aufgaben in irgendeiner Sprache, ist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einer  Ausgangssprache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(z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.B.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Muttersprache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Fremdsprache)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unabhängig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kann kostenlos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Lernenden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aller Sprachgemeinschaften insofern universell genutzt werden! Er  eignet sich sowohl zum Selbststudium als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als Begleit-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Übungsmaterial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herkömmlichen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Sprachkursen.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71120" marR="370205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Dieser Deutschtrainer wird fortlaufend ausgebaut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ins  Englische übertragen.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Interaktives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Webangebot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Universität Hamburg;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12598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http://www.ogy.de/detr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http://www.ogy.de/entr</a:t>
                      </a:r>
                      <a:r>
                        <a:rPr sz="1100" spc="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(englisch)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2112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59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Die Stadt der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Wörter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91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6670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Stadt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Wörter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ist eine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Wortschatz-App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spielerischen  Deutschlernen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(ab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20. Oktober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2015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arabischer Übersetzung)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richtet 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ohne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Vorkenntnisse und mit  Grundkenntnissen Deutsch.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Android,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Goethe-Institut,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https://www.goethe.de/de/spr/ueb/led.html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3369817"/>
          <a:ext cx="5780405" cy="35229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ELENA - Early elearning of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neighbouring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languages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6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3495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Elena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Kinder im Alter zwischen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8 spielerisch  Deutsch,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Französisch oder Niederländisch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einer reichhaltigen  digitalen Lern-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Lautumgebung.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55880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Elena schlieβt sich dem europäischen Referenzahmen für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Sprachen an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zielt 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Hören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Sprechen. Der  Schwerpunkt liegt auf dem (bildlich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gestisch) gestützten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Verstehen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Sprache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Sprechen. Elena zielt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auf den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Erwerb eines Grundwortschatzes: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Wörter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sogenannte Chunks  (Redewendungen). Die Themen schließen sich der Erlebniswelt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Kinder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(und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Themen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frühen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Fremdsprachenunterrichts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an).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Lernplattform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0489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Landesinstitut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Pädagogik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Medien (LPM),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Saarbrücken u. a.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im Rahmen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Programms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Lebenslanges Lernen;</a:t>
                      </a:r>
                      <a:r>
                        <a:rPr sz="11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http://elena-learning.eu/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3231" y="7069201"/>
          <a:ext cx="5780405" cy="2769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2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German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Refugees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50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1811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kurzen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Sätzen können Flüchtlinge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anhand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realer Situationen  alltagstaugliches Deutsch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Über eine Sprachauswahl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jeweilige Muttersprache ausgewählt werden.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beinhaltet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100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Lektionen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vereint Text-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Audiotrainingsmethoden  miteinander.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50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das Angebot 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</a:t>
                      </a:r>
                      <a:r>
                        <a:rPr sz="11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verfügbar.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426720">
                        <a:lnSpc>
                          <a:spcPct val="1055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Damit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jeder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Zufluchtssuchende die Möglichkeit,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aus seiner  Muttersprache heraus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 zu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Goethe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Verlag, Diakonie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Niedersachsen;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https://play.google.com/store/apps/details?id=com.diakonie.de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4056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59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KIKUS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digital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48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23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KIKUS digital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 interaktive Sprach-Lern-Software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Deutsch,  Englisch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Spanisch, die sowohl online als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offline als  Windows-Applikation zur Verfügung steht. Sie bietet pädagogischen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Fachkräften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Möglichkeit, Übungen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Wortschatz,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Grammatik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sprachlichen Handlungsmustern spielerisch aufzubereiten.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Einsatz digitaler Bildkarten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erlaubt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eine systematische  Sprachförderung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jedes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einzelnen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Kindes..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Grundlage bilden die  vielfach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Praxis erprobten KIKUS Bildkarten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weitere  Motive zum Experimentieren. Die Sprach-Lern-Software richtet sich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pädagogische Fachkräfte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Kindergarten und Grundschule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bietet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vorrangig für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sprachlichen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Anfangsunterricht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an.  Aufgrund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ihres kreativen Spielraums lässt sie 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auch 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Arbeit  mit älteren Lernern, z.B.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Fremdsprachenunterricht,  anwenden.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Interaktive Sprach-Lern-Software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(online,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offline)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Siemens Stiftung,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 (Registrierung</a:t>
                      </a:r>
                      <a:r>
                        <a:rPr sz="1100" spc="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notwendig)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3307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https://www.siemens-stiftung.org/de/projekte/abgeschlossene-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projekte/kikus-digital/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5490082"/>
          <a:ext cx="5780405" cy="3503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67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LERNABENTEUER DEUTSCH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GEHEIMNIS DER HIMMELSSCHEIBE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91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636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„Lernabenteuer Deutsch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Das Geheimnis der Himmelsscheibe“ ist  ein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„Serious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Game“ für Deutsch als Fremdsprache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ab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dem Niveau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A2.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Das Spiel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macht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Spaß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vermittelt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festigt gleichzeitig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Kenntnisse 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deutschen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Sprache.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Onlinespiel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Android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Apple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3246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https://www.goethe.de/de/spr/ueb/him.html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01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6200">
                        <a:lnSpc>
                          <a:spcPct val="1051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Google Play: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https://play.google.com/store/apps/details?id=de.goethe.lernabente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uer&amp;hl=d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e 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249554">
                        <a:lnSpc>
                          <a:spcPct val="105500"/>
                        </a:lnSpc>
                        <a:spcBef>
                          <a:spcPts val="60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Apple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Store: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https://itunes.apple.com/de/app/lernabenteuer-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deutsch-das/id480129579?mt=8&amp;ign-mpt=uo%3D4</a:t>
                      </a:r>
                      <a:r>
                        <a:rPr sz="1100" u="sng" spc="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4056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59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Lern-Deutsch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Die Stadt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Wörter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30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080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„Lern Deutsch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Stadt 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Wörter“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ist ein Onlinespiel des Goethe-  Instituts für Deutsch als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Fremdsprache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Niveau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A1.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Das  kostenlose Spiel verbindet Elemente von Wimmelbildern mit  kooperativen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kompetitiv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ausgelegten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Spielen für mehrere  Spieler,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alle, die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Sprache auf  Anfängerniveau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lernen,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ihre Wortschatzkenntnisse 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anderen  messen können.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Spielerisch aufbereitete Sprachlernübungen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führen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einfache Strukturen der deutschen Sprache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Onlinespiel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iOS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 e.V.;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003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067435">
                        <a:lnSpc>
                          <a:spcPct val="104500"/>
                        </a:lnSpc>
                        <a:spcBef>
                          <a:spcPts val="38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http://lernen.goethe.de/spiele/lerndeutsch/web.html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Apple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Store: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889635">
                        <a:lnSpc>
                          <a:spcPct val="1055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https://itunes.apple.com/de/app/lern-deutsch-die-stadt-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der/id945809553?mt=8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24460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Google Play: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https://play.google.com/store/apps/details?id=de.goethe.lerndeutsc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h&amp;hl=de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5313298"/>
          <a:ext cx="5780405" cy="4394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Lernspiel „Deutsch lernen mit Mumbro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Zinell“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5405">
                        <a:lnSpc>
                          <a:spcPct val="1054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interaktiven Lernspiel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Kinder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Grundschulalter  ihre Sprachkompetenz selbstständig erweitern. Das Spiel enthält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6  Stationen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je 9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Übungen zu Wortfeldern, Redewendungen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Grammatik. Alle Übungen gibt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5 Varianten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bzw.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Kompetenzen:  Einführung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Hörverstehen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Lesen –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Schreiben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(in der DVD-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Version)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Sprechen. Der Schwierigkeitsgrad der Übungen passt sich  automatisch dem Kenntnisstand der Lernenden an. Auf der DVD-  ROM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befindet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auch ein Lerntagebuch,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das die Schüler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Sternchen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sammeln können, sowie ein Lehrer-Tagebuch,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 Lehrern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erlaubt, die Lernfortschritte ihrer Klassen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einzelner  Schüler nachzuvollziehen. Die DVD-ROM, auf der sich außerdem  die zehn Filme befinden,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bei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den zuständigen Medienzentren  bestellt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werden.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Interaktives </a:t>
                      </a:r>
                      <a:r>
                        <a:rPr sz="1100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Lernspiel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planet schule;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93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1943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http://www.planet-schule.de/wissenspool/deutsch-lernen-mit-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mumbro-zinell/inhalt/lernspiel-online.html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9850" marR="1010285">
                        <a:lnSpc>
                          <a:spcPct val="1054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http://www.planet-schule.de/sf/multimedia-lernspiele-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detail.php?projekt=mumbro_zinell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272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2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phase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hallo Deutsch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64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4455">
                        <a:lnSpc>
                          <a:spcPct val="105200"/>
                        </a:lnSpc>
                        <a:spcBef>
                          <a:spcPts val="3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phase6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hallo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gibt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Kinder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Erwachsene.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Jede App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beinhaltet einen umfassenden, thematisch gegliederten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Vokabelsatz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konzipiert,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 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auch ohne  vorherige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Kenntnis der lateinischen Buchstaben möglich</a:t>
                      </a:r>
                      <a:r>
                        <a:rPr sz="11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ist.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iOS,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Amazon Fire Tablets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phase-6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GmbH;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6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https://www.phase-6.de/hallo/kinder/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https://www.phase-6.de/hallo/erwachsene/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3978275"/>
          <a:ext cx="5780405" cy="3348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Üe-Klasse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09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7785">
                        <a:lnSpc>
                          <a:spcPct val="105400"/>
                        </a:lnSpc>
                        <a:spcBef>
                          <a:spcPts val="3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Informationsplattform </a:t>
                      </a:r>
                      <a:r>
                        <a:rPr sz="1100" spc="-5" dirty="0">
                          <a:latin typeface="Arial"/>
                          <a:cs typeface="Arial"/>
                          <a:hlinkClick r:id="rId4"/>
                        </a:rPr>
                        <a:t>www.ue-klasse.musin.de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bietet eine  Übersicht hilfreicher Apps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Online-Kurse zum Deutschlernen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einsetzbar in Übergangsklassen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sonstige Schüler/innen mit  nicht deutscher Muttersprache. Hier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ein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erstes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Starter-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Kit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all diejenigen, die ihren ersten Einsatz in einer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Ü-Klasse  haben.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Bereich </a:t>
                      </a:r>
                      <a:r>
                        <a:rPr sz="11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Material- und Übungsvorschläge</a:t>
                      </a:r>
                      <a:r>
                        <a:rPr sz="11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beinhaltet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Vorschläge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Unterrichtsmaterialien, praktische Tipps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Ihre  Wortschatzarbeit sowie mögliche Einstufungstests. Zur Vertiefung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weitere praktische Beispiele empfiehlt 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Bereich  </a:t>
                      </a:r>
                      <a:r>
                        <a:rPr sz="11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7"/>
                        </a:rPr>
                        <a:t>Klassenzimmer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1185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Landeshauptstadt München, Referat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Bildung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Sport;  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http://www.ue-klasse.musin.de/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3231" y="7503541"/>
          <a:ext cx="5780405" cy="2190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Unterwegs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Deutsch lernen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1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Vokabeltrainer-App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003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43204">
                        <a:lnSpc>
                          <a:spcPct val="1054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mobilen Vokabeltrainer des Goethe-Instituts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 Lernende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flexibel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mobil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neuen Wortschatz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Deutsch als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Fremdsprache üben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verbessern. Die vom Goethe-Institut  angebotenen Wortschatzlisten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unterschiedliche  Niveaustufen heruntergeladen werden. Eigene Vokabeln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 nach 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Karteikastensystem gelernt werden. Zudem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 Verbindung mit einem Deutschkurs mit Vokabelkarten 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Lernplattform gearbeitet werden.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Anbieter/Bezug: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Goethe-Institut;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https://www.goethe.de/de/spr/ueb/vok.html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2072893"/>
          <a:ext cx="5780405" cy="228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Voki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Sprechende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Avatare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644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kostenlosen Web 2.0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Dienst Voki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sprechende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90805">
                        <a:lnSpc>
                          <a:spcPct val="1045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„Avatare“ erzeugt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werden.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Diese virtuellen Figuren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lassen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zum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Beispiel in Moodle, in Internetauftritten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Blogs</a:t>
                      </a:r>
                      <a:r>
                        <a:rPr sz="11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einbinden.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Voki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nicht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nur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im Sprachunterricht vielseitig</a:t>
                      </a:r>
                      <a:r>
                        <a:rPr sz="11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einsetzbar.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Web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2.0</a:t>
                      </a:r>
                      <a:r>
                        <a:rPr sz="1100" spc="-1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Dienst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57810">
                        <a:lnSpc>
                          <a:spcPct val="105500"/>
                        </a:lnSpc>
                        <a:spcBef>
                          <a:spcPts val="35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Oddcast Inc.;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z.T. kostenlos, werbefinanziert;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Voki Classroom ist  kostenpflichtig (Registrierung</a:t>
                      </a:r>
                      <a:r>
                        <a:rPr sz="11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notwendig)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http://www.voki.com/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3231" y="4699126"/>
          <a:ext cx="5780405" cy="2112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WillkommensABC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64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0541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Neu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einem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fremden Land 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bedeutet mehr als nur eine  Grenze zu überqueren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auch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Sprache kann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anfangs eine  Barriere sein. Hier möchte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kostenlose eBook WillkommensABC  eine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erste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Hilfe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sein.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Online-Flipbook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eBook-Download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vielen gängigen</a:t>
                      </a:r>
                      <a:r>
                        <a:rPr sz="11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Formaten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arsEdition,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www.arsedition.de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kostenlos,</a:t>
                      </a:r>
                      <a:r>
                        <a:rPr sz="1100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http://www.willkommensabc.de/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13231" y="7165213"/>
          <a:ext cx="5780405" cy="2301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Willkommen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Deutschland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81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61315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offenes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Portal für den Deutschunterricht. Fokussiert werden  Neuigkeiten, zentrale Handlungsfelder, (interaktive)  Grammatikübungen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Verweise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Materialien,  Hintergrundinformationen sowie Initiativen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Organisationen.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Linkverweisen;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Wiki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54685">
                        <a:lnSpc>
                          <a:spcPct val="1055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Zentrale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Unterrichtsmedien im Internet;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kostenlos/OER,  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http://wikis.zum.de/willkommen/Hauptseite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532" y="965975"/>
            <a:ext cx="4464050" cy="82613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6416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Lehrpläne</a:t>
            </a:r>
            <a:endParaRPr sz="1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Lehrplan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Deutsch als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Zweitsprache</a:t>
            </a:r>
            <a:endParaRPr sz="1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3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Lehrplan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Berufsintegrations-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und</a:t>
            </a:r>
            <a:r>
              <a:rPr sz="1100" u="sng" spc="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Sprachintensivklassen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61054" y="2834893"/>
            <a:ext cx="38100" cy="10795"/>
          </a:xfrm>
          <a:custGeom>
            <a:avLst/>
            <a:gdLst/>
            <a:ahLst/>
            <a:cxnLst/>
            <a:rect l="l" t="t" r="r" b="b"/>
            <a:pathLst>
              <a:path w="38100" h="10794">
                <a:moveTo>
                  <a:pt x="0" y="10668"/>
                </a:moveTo>
                <a:lnTo>
                  <a:pt x="38100" y="10668"/>
                </a:lnTo>
                <a:lnTo>
                  <a:pt x="3810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97761" y="6595998"/>
            <a:ext cx="2522855" cy="0"/>
          </a:xfrm>
          <a:custGeom>
            <a:avLst/>
            <a:gdLst/>
            <a:ahLst/>
            <a:cxnLst/>
            <a:rect l="l" t="t" r="r" b="b"/>
            <a:pathLst>
              <a:path w="2522854">
                <a:moveTo>
                  <a:pt x="0" y="0"/>
                </a:moveTo>
                <a:lnTo>
                  <a:pt x="2522855" y="0"/>
                </a:lnTo>
              </a:path>
            </a:pathLst>
          </a:custGeom>
          <a:ln w="10667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5532" y="2202121"/>
            <a:ext cx="5574030" cy="4920615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4460" algn="ctr">
              <a:lnSpc>
                <a:spcPct val="100000"/>
              </a:lnSpc>
              <a:spcBef>
                <a:spcPts val="1125"/>
              </a:spcBef>
            </a:pP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Materialien / Handreichungen </a:t>
            </a:r>
            <a:r>
              <a:rPr sz="1600" b="1" spc="-10" dirty="0">
                <a:solidFill>
                  <a:srgbClr val="00AF50"/>
                </a:solidFill>
                <a:latin typeface="Calibri"/>
                <a:cs typeface="Calibri"/>
              </a:rPr>
              <a:t>des</a:t>
            </a:r>
            <a:r>
              <a:rPr sz="1600" b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ISB</a:t>
            </a:r>
            <a:endParaRPr sz="160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71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  <a:hlinkClick r:id="rId4"/>
              </a:rPr>
              <a:t>Handreichung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Divers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–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kontrovers?</a:t>
            </a:r>
            <a:endParaRPr sz="1100">
              <a:latin typeface="Arial"/>
              <a:cs typeface="Arial"/>
            </a:endParaRPr>
          </a:p>
          <a:p>
            <a:pPr marL="233679" indent="-220979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</a:rPr>
              <a:t>Handreichung </a:t>
            </a:r>
            <a:r>
              <a:rPr sz="1100" i="1" dirty="0">
                <a:latin typeface="Arial"/>
                <a:cs typeface="Arial"/>
              </a:rPr>
              <a:t>und </a:t>
            </a:r>
            <a:r>
              <a:rPr sz="1100" i="1" spc="-5" dirty="0">
                <a:latin typeface="Arial"/>
                <a:cs typeface="Arial"/>
              </a:rPr>
              <a:t>Unterrichtsmaterialien </a:t>
            </a:r>
            <a:r>
              <a:rPr sz="1100" i="1" dirty="0">
                <a:latin typeface="Arial"/>
                <a:cs typeface="Arial"/>
              </a:rPr>
              <a:t>für </a:t>
            </a:r>
            <a:r>
              <a:rPr sz="1100" i="1" spc="-5" dirty="0">
                <a:latin typeface="Arial"/>
                <a:cs typeface="Arial"/>
              </a:rPr>
              <a:t>Berufliche</a:t>
            </a:r>
            <a:r>
              <a:rPr sz="1100" i="1" spc="1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Schulen: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45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Berufsschulpflichtige Asylbewerber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und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 Flüchtlinge</a:t>
            </a:r>
            <a:endParaRPr sz="1100">
              <a:latin typeface="Arial"/>
              <a:cs typeface="Arial"/>
            </a:endParaRPr>
          </a:p>
          <a:p>
            <a:pPr marL="241300" marR="325120">
              <a:lnSpc>
                <a:spcPts val="2050"/>
              </a:lnSpc>
              <a:spcBef>
                <a:spcPts val="190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Berufsschulpflichtige Asylbewerber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Flüchtlinge (Berufsintegrationsvorklasse) 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Berufsschulpflichtige Asylbewerber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Flüchtlinge</a:t>
            </a:r>
            <a:r>
              <a:rPr sz="1100" u="sng" spc="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(Berufsintegrationsklasse)</a:t>
            </a:r>
            <a:endParaRPr sz="1100">
              <a:latin typeface="Arial"/>
              <a:cs typeface="Arial"/>
            </a:endParaRPr>
          </a:p>
          <a:p>
            <a:pPr marL="233679" indent="-220979">
              <a:lnSpc>
                <a:spcPct val="100000"/>
              </a:lnSpc>
              <a:spcBef>
                <a:spcPts val="62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  <a:hlinkClick r:id="rId8"/>
              </a:rPr>
              <a:t>Handreichung </a:t>
            </a:r>
            <a:r>
              <a:rPr sz="1100" i="1" dirty="0">
                <a:latin typeface="Arial"/>
                <a:cs typeface="Arial"/>
                <a:hlinkClick r:id="rId8"/>
              </a:rPr>
              <a:t>und </a:t>
            </a:r>
            <a:r>
              <a:rPr sz="1100" i="1" spc="-5" dirty="0">
                <a:latin typeface="Arial"/>
                <a:cs typeface="Arial"/>
                <a:hlinkClick r:id="rId8"/>
              </a:rPr>
              <a:t>Unterrichtsmaterialien </a:t>
            </a:r>
            <a:r>
              <a:rPr sz="1100" i="1" dirty="0">
                <a:latin typeface="Arial"/>
                <a:cs typeface="Arial"/>
                <a:hlinkClick r:id="rId8"/>
              </a:rPr>
              <a:t>für </a:t>
            </a:r>
            <a:r>
              <a:rPr sz="1100" i="1" spc="-5" dirty="0">
                <a:latin typeface="Arial"/>
                <a:cs typeface="Arial"/>
                <a:hlinkClick r:id="rId8"/>
              </a:rPr>
              <a:t>Berufliche Schulen mit dem</a:t>
            </a:r>
            <a:r>
              <a:rPr sz="1100" i="1" spc="135" dirty="0">
                <a:latin typeface="Arial"/>
                <a:cs typeface="Arial"/>
                <a:hlinkClick r:id="rId8"/>
              </a:rPr>
              <a:t> </a:t>
            </a:r>
            <a:r>
              <a:rPr sz="1100" i="1" spc="-5" dirty="0">
                <a:latin typeface="Arial"/>
                <a:cs typeface="Arial"/>
                <a:hlinkClick r:id="rId8"/>
              </a:rPr>
              <a:t>Schwerpunkt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45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Berufssprache 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Sprachförderung in</a:t>
            </a:r>
            <a:r>
              <a:rPr sz="1100" u="sng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Berufsintegrationsklassen</a:t>
            </a:r>
            <a:endParaRPr sz="1100">
              <a:latin typeface="Arial"/>
              <a:cs typeface="Arial"/>
            </a:endParaRPr>
          </a:p>
          <a:p>
            <a:pPr marL="233679" indent="-220979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</a:rPr>
              <a:t>Handreichung </a:t>
            </a:r>
            <a:r>
              <a:rPr sz="1100" i="1" dirty="0">
                <a:latin typeface="Arial"/>
                <a:cs typeface="Arial"/>
              </a:rPr>
              <a:t>und </a:t>
            </a:r>
            <a:r>
              <a:rPr sz="1100" i="1" spc="-5" dirty="0">
                <a:latin typeface="Arial"/>
                <a:cs typeface="Arial"/>
              </a:rPr>
              <a:t>Unterrichtsmaterial </a:t>
            </a:r>
            <a:r>
              <a:rPr sz="1100" i="1" dirty="0">
                <a:latin typeface="Arial"/>
                <a:cs typeface="Arial"/>
              </a:rPr>
              <a:t>für </a:t>
            </a:r>
            <a:r>
              <a:rPr sz="1100" i="1" spc="-5" dirty="0">
                <a:latin typeface="Arial"/>
                <a:cs typeface="Arial"/>
              </a:rPr>
              <a:t>Berufliche Schulen mit dem</a:t>
            </a:r>
            <a:r>
              <a:rPr sz="1100" i="1" spc="9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Schwerpunkt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30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Berufssprache 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Jugendliche in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Ausbildung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ts val="1290"/>
              </a:lnSpc>
              <a:spcBef>
                <a:spcPts val="745"/>
              </a:spcBef>
            </a:pPr>
            <a:r>
              <a:rPr sz="1100" spc="-5" dirty="0">
                <a:latin typeface="Arial"/>
                <a:cs typeface="Arial"/>
              </a:rPr>
              <a:t>vorläufige Berufsfelder: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0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Maurerin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/</a:t>
            </a:r>
            <a:r>
              <a:rPr sz="1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Maurer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BGJ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Hauswirtschaft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Fachverkäuferin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Fachverkäufer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LMH</a:t>
            </a:r>
            <a:r>
              <a:rPr sz="1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Fleischerei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Fachverkäuferin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Fachverkäufer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LMH</a:t>
            </a:r>
            <a:r>
              <a:rPr sz="11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Bäckerei/Konditorei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Friseurin/Friseur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0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Medizinische Fachangestellte/ Medizinischer</a:t>
            </a:r>
            <a:r>
              <a:rPr sz="1100" u="sng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Fachangestellter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Fachlageristin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Fachlagerist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Industriemechanikerin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/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Industriemechaniker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6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Kauffrau 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Kaufmann im</a:t>
            </a:r>
            <a:r>
              <a:rPr sz="1100" u="sng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Büromanagement</a:t>
            </a:r>
            <a:endParaRPr sz="1100">
              <a:latin typeface="Arial"/>
              <a:cs typeface="Arial"/>
            </a:endParaRPr>
          </a:p>
          <a:p>
            <a:pPr marL="461645" lvl="1" indent="-227965">
              <a:lnSpc>
                <a:spcPts val="1295"/>
              </a:lnSpc>
              <a:buClr>
                <a:srgbClr val="000000"/>
              </a:buClr>
              <a:buAutoNum type="arabicPeriod"/>
              <a:tabLst>
                <a:tab pos="462280" algn="l"/>
              </a:tabLst>
            </a:pP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KfZ-Mechatronikerin 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/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KfZ-Mechatroniker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</a:rPr>
              <a:t>Handreichung für Gymnasien </a:t>
            </a:r>
            <a:r>
              <a:rPr sz="1100" i="1" dirty="0">
                <a:latin typeface="Arial"/>
                <a:cs typeface="Arial"/>
              </a:rPr>
              <a:t>/ </a:t>
            </a:r>
            <a:r>
              <a:rPr sz="1100" i="1" spc="-5" dirty="0">
                <a:latin typeface="Arial"/>
                <a:cs typeface="Arial"/>
              </a:rPr>
              <a:t>Realschulen: 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0"/>
              </a:rPr>
              <a:t>„MitSprache fördern“ </a:t>
            </a:r>
            <a:r>
              <a:rPr sz="1100" spc="-5" dirty="0">
                <a:latin typeface="Arial"/>
                <a:cs typeface="Arial"/>
              </a:rPr>
              <a:t>in </a:t>
            </a:r>
            <a:r>
              <a:rPr sz="1100" spc="-10" dirty="0">
                <a:latin typeface="Arial"/>
                <a:cs typeface="Arial"/>
              </a:rPr>
              <a:t>zwei</a:t>
            </a:r>
            <a:r>
              <a:rPr sz="1100" spc="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Bänden.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51096" y="7101966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60">
                <a:moveTo>
                  <a:pt x="0" y="0"/>
                </a:moveTo>
                <a:lnTo>
                  <a:pt x="1280160" y="0"/>
                </a:lnTo>
              </a:path>
            </a:pathLst>
          </a:custGeom>
          <a:ln w="10668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64132" y="7098258"/>
            <a:ext cx="889000" cy="39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Erster </a:t>
            </a:r>
            <a:r>
              <a:rPr sz="1100" dirty="0">
                <a:latin typeface="Arial"/>
                <a:cs typeface="Arial"/>
              </a:rPr>
              <a:t>Band:  </a:t>
            </a:r>
            <a:r>
              <a:rPr sz="1100" spc="-5" dirty="0">
                <a:latin typeface="Arial"/>
                <a:cs typeface="Arial"/>
              </a:rPr>
              <a:t>Zweiter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Band: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8630" y="7098258"/>
            <a:ext cx="3521075" cy="39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Formale Sprachbeherrschung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Ausdruckskompetenz  Schreib-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Lesekompetenz (Bezug: Brigg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Verlag)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5532" y="7568565"/>
            <a:ext cx="499046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 indent="-220979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</a:rPr>
              <a:t>Handreichung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Sprach- und Kommunikationskompetenz praxisnah</a:t>
            </a:r>
            <a:r>
              <a:rPr sz="1100" u="sng" spc="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ausbilden</a:t>
            </a:r>
            <a:endParaRPr sz="1100">
              <a:latin typeface="Arial"/>
              <a:cs typeface="Arial"/>
            </a:endParaRPr>
          </a:p>
          <a:p>
            <a:pPr marL="233679" indent="-220979">
              <a:lnSpc>
                <a:spcPct val="100000"/>
              </a:lnSpc>
              <a:spcBef>
                <a:spcPts val="82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spc="-5" dirty="0">
                <a:latin typeface="Arial"/>
                <a:cs typeface="Arial"/>
              </a:rPr>
              <a:t>Handreichung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Diversity im</a:t>
            </a:r>
            <a:r>
              <a:rPr sz="1100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Kunstunterricht</a:t>
            </a:r>
            <a:endParaRPr sz="1100">
              <a:latin typeface="Arial"/>
              <a:cs typeface="Arial"/>
            </a:endParaRPr>
          </a:p>
          <a:p>
            <a:pPr marL="233679" indent="-220979">
              <a:lnSpc>
                <a:spcPct val="100000"/>
              </a:lnSpc>
              <a:spcBef>
                <a:spcPts val="80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i="1" dirty="0">
                <a:latin typeface="Arial"/>
                <a:cs typeface="Arial"/>
              </a:rPr>
              <a:t>Broschüre</a:t>
            </a:r>
            <a:r>
              <a:rPr sz="1100" i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Zuwanderung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Herausforderung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und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Chance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240789"/>
          <a:ext cx="5780405" cy="513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ZEBRA-Schreibtabelle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8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8900">
                        <a:lnSpc>
                          <a:spcPct val="105400"/>
                        </a:lnSpc>
                        <a:spcBef>
                          <a:spcPts val="3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Anfänge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Schreibens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Lesens, 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 Kinder auf einfache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Weise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die Beziehungen zwischen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Lauten und  Buchstaben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erkennen.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jedem Buchstaben gehört ein Bild mit  gleichem Anfangsbuchstaben. Der zugehörige Laut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kann per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Klick  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Bild angehört werden.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Anwendung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einfache,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selbst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gewählte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Wörter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oder Sätze geschrieben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werden.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Dazu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können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die Kinder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ein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Wort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vorsprechen, die enthaltenen Laute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hören und per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Klick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passenden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Buchstaben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 Schreibfeld  übertragen. Ein Film zur Handhabung der Schreibtabelle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ist ebenso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integriert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 kleiner Rap, mit dem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Buchstaben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leichter  gelernt werden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können.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26695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ZEBRA-Schreibtabelle wurde ausgezeichnet mit dem  Comenius-EduMedia-Siegel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2014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Kategorie „Mutter-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fremdsprachliche Bildung“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im Rahmen der GIGA-Maus  Medienpreisverleihung 2014 mit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Titel „Bestes Lernprogramm  Deutsch für Kinder zwischen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und 10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Jahren“.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Ernst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Klett Verlag GmbH; 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995680">
                        <a:lnSpc>
                          <a:spcPct val="104500"/>
                        </a:lnSpc>
                        <a:spcBef>
                          <a:spcPts val="40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https://itunes.apple.com/de/app/lesen-und-schreiben-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lernen/id751540884?mt=8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00965">
                        <a:lnSpc>
                          <a:spcPct val="105500"/>
                        </a:lnSpc>
                        <a:spcBef>
                          <a:spcPts val="5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https://play.google.com/store/apps/details?id=air.de.kreaktor.zebras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chreibtabelle&amp;hl=de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6523101"/>
            <a:ext cx="1562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4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4353"/>
            <a:ext cx="15189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Sprachdiagnostik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1509013"/>
          <a:ext cx="5780405" cy="281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Einführungstest „Deutsch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als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Fremdsprache“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287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80670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Statt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über konstruierte Lücken grammatische oder lexikalische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Kompetenz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isoliert abzufragen, nutzt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sogenannte C-Test die  Redundanz sprachlicher Mitteilungen aus.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267970">
                        <a:lnSpc>
                          <a:spcPct val="1055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Ergebnis ist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nach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unseren Erfahrungen ein integrierter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recht  valider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Einstufungstest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, was die lexikalisch-grammatische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Kompetenz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angeht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(Es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klar,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Hörverständnis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Kommunikationsfähigkeit damit nicht direkt abgetestet</a:t>
                      </a:r>
                      <a:r>
                        <a:rPr sz="11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werden).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Interaktiver</a:t>
                      </a:r>
                      <a:r>
                        <a:rPr sz="1100" spc="-10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Onlinetest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46760">
                        <a:lnSpc>
                          <a:spcPct val="1055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Institut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Internationale Kommunikation e.V.;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kostenlos,  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http://www.deutsch-als-fremdsprache.de/ctest/ctestallg.txt.php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3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3231" y="4679314"/>
          <a:ext cx="5780405" cy="335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Üe-Klasse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73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7785">
                        <a:lnSpc>
                          <a:spcPct val="105400"/>
                        </a:lnSpc>
                        <a:spcBef>
                          <a:spcPts val="3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Informationsplattform </a:t>
                      </a:r>
                      <a:r>
                        <a:rPr sz="1100" spc="-5" dirty="0">
                          <a:latin typeface="Arial"/>
                          <a:cs typeface="Arial"/>
                          <a:hlinkClick r:id="rId3"/>
                        </a:rPr>
                        <a:t>www.ue-klasse.musin.de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bietet eine  Übersicht hilfreicher Apps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Online-Kurse zum Deutschlernen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einsetzbar in Übergangsklassen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sonstige Schüler/innen mit  nicht deutscher Muttersprache. Hier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sich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ein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erstes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Starter-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Kit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all diejenigen, die ihren ersten Einsatz in einer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Ü-Klasse  haben.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Bereich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Material-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und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5"/>
                        </a:rPr>
                        <a:t>Übungsvorschläge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beinhaltet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Vorschläge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zu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Unterrichtsmaterialien, praktische Tipps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Ihre  Wortschatzarbeit sowie mögliche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Einstufungstests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Zur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Vertiefung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weitere praktische Beispiele empfiehlt sich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Bereich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6"/>
                        </a:rPr>
                        <a:t>Klassenzimmer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1185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Landeshauptstadt München, Referat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Bildung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Sport; 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http://www.ue-klasse.musin.de/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5419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Ankommen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68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08915">
                        <a:lnSpc>
                          <a:spcPct val="95900"/>
                        </a:lnSpc>
                        <a:spcBef>
                          <a:spcPts val="89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ist ein Angebot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Bundesamtes für Migration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gemeinsam 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Bundesagentur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Goethe-Institut die Inhalte bereitgestellt hat. Der Bayerische  Rundfunk hat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realisiert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redaktionell-didaktischer  Beratung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unterstützt.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Ankommen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Überblick: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marR="250825" indent="-226060">
                        <a:lnSpc>
                          <a:spcPct val="95900"/>
                        </a:lnSpc>
                        <a:spcBef>
                          <a:spcPts val="40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Deutsch lernen. Ein Grundsprachkurs vom Goethe Institut  zum Selbstlernen.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vielen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Übungen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Hören,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Schreiben und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Lesen.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marR="164465" indent="-226060">
                        <a:lnSpc>
                          <a:spcPct val="96000"/>
                        </a:lnSpc>
                        <a:spcBef>
                          <a:spcPts val="39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Informationen zum Asylverfahren. Schritt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Schritt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Registrierung bis zur Anhörung. Zusammengestellt vom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Bundesamt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Migration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marR="186690" indent="-226060">
                        <a:lnSpc>
                          <a:spcPts val="1260"/>
                        </a:lnSpc>
                        <a:spcBef>
                          <a:spcPts val="44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Wege in Ausbildung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Arbeit. Zusammengestellt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Bundesagentur für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marR="192405" indent="-226060">
                        <a:lnSpc>
                          <a:spcPct val="95800"/>
                        </a:lnSpc>
                        <a:spcBef>
                          <a:spcPts val="37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Leben 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Deutschland. Von praktischen Tipps bis hin zu 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Einblicken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in Werte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Regeln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Zusammenleben 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Deutschland.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Hinweisen von Menschen,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schon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länger in Deutschland angekommen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sind.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indent="-226060">
                        <a:lnSpc>
                          <a:spcPct val="100000"/>
                        </a:lnSpc>
                        <a:spcBef>
                          <a:spcPts val="35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Ein Stream mit täglichen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Angeboten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Lesen.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3240" indent="-226060">
                        <a:lnSpc>
                          <a:spcPct val="100000"/>
                        </a:lnSpc>
                        <a:spcBef>
                          <a:spcPts val="35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Intuitive Bedienung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Goethe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Institut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u.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a.;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3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https://www.ankommenapp.de/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3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6761353"/>
          <a:ext cx="5780405" cy="2876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e.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V.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Perspektive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durch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Bildung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0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6835">
                        <a:lnSpc>
                          <a:spcPct val="95500"/>
                        </a:lnSpc>
                        <a:spcBef>
                          <a:spcPts val="9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e.V.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unterstützt Asylbewerber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anerkannte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  beim computergestützten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Erlernen 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Sprache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dem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Erwerb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integrationsfördernder Kompetenzen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114300">
                        <a:lnSpc>
                          <a:spcPts val="127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Der eingetragene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Verein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ermöglicht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kostenfreien Zugang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zu  einer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Vielzahl internetbasierter Lernangebote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renommierten  Anbietern.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Computergestützte, interaktive</a:t>
                      </a:r>
                      <a:r>
                        <a:rPr sz="1100" spc="10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Lernangebote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Asylplus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V.;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größtenteils kostenlos, z.T.</a:t>
                      </a:r>
                      <a:r>
                        <a:rPr sz="1100" spc="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werbefinanziert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http://www.asylplus.de/asylplus-akademie/deutsch-lernen/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3891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Deutsch.Land.Flug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65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3025">
                        <a:lnSpc>
                          <a:spcPct val="95800"/>
                        </a:lnSpc>
                        <a:spcBef>
                          <a:spcPts val="91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„Deutsch.Land.Flug“ ist ein Onlinespiel des Goethe-Instituts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 als Fremdsprache auf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Niveau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A1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bis A1+. Diese  abenteuerliche Reise ist in erster Linie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Kinder zwischen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12  Jahren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konzipiert. Das kostenlose Spiel vermittelt landeskundliches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Wissen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rund um Deutschland. Dabei stehen Erfindungen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Wissenswertes über Natur, Umwelt, Freizeit,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Kultur und  Traditionen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Deutschland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Fokus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Spiels.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Onlinespiel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(IOS,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Goethe-Institut;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74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Google Play: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60325">
                        <a:lnSpc>
                          <a:spcPts val="1270"/>
                        </a:lnSpc>
                        <a:spcBef>
                          <a:spcPts val="42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https://play.google.com/store/apps/details?id=de.goethe.deutschlan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dflug&amp;hl=de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79375">
                        <a:lnSpc>
                          <a:spcPct val="95900"/>
                        </a:lnSpc>
                        <a:spcBef>
                          <a:spcPts val="35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Apple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Store: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https://itunes.apple.com/de/app/deutsch.land.flug/id1008228641?m </a:t>
                      </a:r>
                      <a:r>
                        <a:rPr sz="11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t=8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5234050"/>
          <a:ext cx="5780405" cy="3638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1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KINO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ASYL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356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259079" algn="just">
                        <a:lnSpc>
                          <a:spcPct val="96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KINO ASYL ist ein Festival mit Filmen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aus 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Herkunftsländern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München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lebenden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Flüchtlinge. Das Festival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wird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Flüchtlingen mit Unterstützung von Fachleuten selbst</a:t>
                      </a:r>
                      <a:r>
                        <a:rPr sz="11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gestaltet.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 marR="49530">
                        <a:lnSpc>
                          <a:spcPct val="95900"/>
                        </a:lnSpc>
                        <a:spcBef>
                          <a:spcPts val="59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Kulturstaatsministerin Monika Grütters hat dieses Jahr zum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ersten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Mal einen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Sonderpreis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Projekte zur kulturellen Teilhabe  geflüchteter Menschen ausgelobt. Kino Asyl wurde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dabei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von einer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Fachjury aus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mehr als 150 Vorschlägen ausgewählt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zählt damit  zum Kreis der zehn Nominierten.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Bei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 Preisverleihung am</a:t>
                      </a:r>
                      <a:r>
                        <a:rPr sz="11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21.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Mai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2016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Berlin werden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daraus drei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Preisträger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gekürt.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Filme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Medienzentrum München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JFF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http://www.kinoasyl.de/</a:t>
                      </a:r>
                      <a:r>
                        <a:rPr sz="1100" u="sng" spc="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3231" y="9422587"/>
          <a:ext cx="5780405" cy="464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12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STEP INTO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GERMAN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231" y="1080515"/>
          <a:ext cx="5780405" cy="2614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412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73660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Jugendliche hören in ihrer Freizeit Musik, sie schauen Filme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treiben Sport. Machen Sie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diese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Hobbys zum Teil Ihres Unterrichts.  Arbeiten Sie mit Materialien,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deutsche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Musik, Film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Fußball  zum Inhalt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haben.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Hier findet sich eine breite Auswahl von Videos,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Podcasts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Arbeitsblättern, die Lehrkräfte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Unterricht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ohne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große Vorbereitungszeit einsetzen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können.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Online-Portal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Goethe-Institut;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http://www.goethe.de/ins/us/saf/prj/stg/deindex.htm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3911320"/>
            <a:ext cx="6107430" cy="201739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b="1" spc="-5" dirty="0">
                <a:latin typeface="Arial"/>
                <a:cs typeface="Arial"/>
              </a:rPr>
              <a:t>Anmerkung:</a:t>
            </a:r>
            <a:endParaRPr sz="1100">
              <a:latin typeface="Arial"/>
              <a:cs typeface="Arial"/>
            </a:endParaRPr>
          </a:p>
          <a:p>
            <a:pPr marL="12700" marR="107950">
              <a:lnSpc>
                <a:spcPct val="95900"/>
              </a:lnSpc>
              <a:spcBef>
                <a:spcPts val="620"/>
              </a:spcBef>
            </a:pPr>
            <a:r>
              <a:rPr sz="1100" spc="-5" dirty="0">
                <a:latin typeface="Arial"/>
                <a:cs typeface="Arial"/>
              </a:rPr>
              <a:t>Diese Zusammenstellung erhebt </a:t>
            </a:r>
            <a:r>
              <a:rPr sz="1100" dirty="0">
                <a:latin typeface="Arial"/>
                <a:cs typeface="Arial"/>
              </a:rPr>
              <a:t>keinen </a:t>
            </a:r>
            <a:r>
              <a:rPr sz="1100" spc="-5" dirty="0">
                <a:latin typeface="Arial"/>
                <a:cs typeface="Arial"/>
              </a:rPr>
              <a:t>Anspruch Vollständigkeit. Zudem </a:t>
            </a:r>
            <a:r>
              <a:rPr sz="1100" dirty="0">
                <a:latin typeface="Arial"/>
                <a:cs typeface="Arial"/>
              </a:rPr>
              <a:t>konnte </a:t>
            </a:r>
            <a:r>
              <a:rPr sz="1100" spc="-5" dirty="0">
                <a:latin typeface="Arial"/>
                <a:cs typeface="Arial"/>
              </a:rPr>
              <a:t>eine detaillierte  Begutachtung </a:t>
            </a:r>
            <a:r>
              <a:rPr sz="1100" dirty="0">
                <a:latin typeface="Arial"/>
                <a:cs typeface="Arial"/>
              </a:rPr>
              <a:t>/ </a:t>
            </a:r>
            <a:r>
              <a:rPr sz="1100" spc="-5" dirty="0">
                <a:latin typeface="Arial"/>
                <a:cs typeface="Arial"/>
              </a:rPr>
              <a:t>Bewertung </a:t>
            </a:r>
            <a:r>
              <a:rPr sz="1100" dirty="0">
                <a:latin typeface="Arial"/>
                <a:cs typeface="Arial"/>
              </a:rPr>
              <a:t>der </a:t>
            </a:r>
            <a:r>
              <a:rPr sz="1100" spc="-5" dirty="0">
                <a:latin typeface="Arial"/>
                <a:cs typeface="Arial"/>
              </a:rPr>
              <a:t>hier </a:t>
            </a:r>
            <a:r>
              <a:rPr sz="1100" dirty="0">
                <a:latin typeface="Arial"/>
                <a:cs typeface="Arial"/>
              </a:rPr>
              <a:t>exemplarisch </a:t>
            </a:r>
            <a:r>
              <a:rPr sz="1100" spc="-5" dirty="0">
                <a:latin typeface="Arial"/>
                <a:cs typeface="Arial"/>
              </a:rPr>
              <a:t>zusammengestellten Medien </a:t>
            </a:r>
            <a:r>
              <a:rPr sz="1100" dirty="0">
                <a:latin typeface="Arial"/>
                <a:cs typeface="Arial"/>
              </a:rPr>
              <a:t>aus </a:t>
            </a:r>
            <a:r>
              <a:rPr sz="1100" spc="-5" dirty="0">
                <a:latin typeface="Arial"/>
                <a:cs typeface="Arial"/>
              </a:rPr>
              <a:t>Zeit- </a:t>
            </a:r>
            <a:r>
              <a:rPr sz="1100" dirty="0">
                <a:latin typeface="Arial"/>
                <a:cs typeface="Arial"/>
              </a:rPr>
              <a:t>und  </a:t>
            </a:r>
            <a:r>
              <a:rPr sz="1100" spc="-5" dirty="0">
                <a:latin typeface="Arial"/>
                <a:cs typeface="Arial"/>
              </a:rPr>
              <a:t>Kostengründen nicht stattfinden. Die </a:t>
            </a:r>
            <a:r>
              <a:rPr sz="1100" dirty="0">
                <a:latin typeface="Arial"/>
                <a:cs typeface="Arial"/>
              </a:rPr>
              <a:t>hier </a:t>
            </a:r>
            <a:r>
              <a:rPr sz="1100" spc="-5" dirty="0">
                <a:latin typeface="Arial"/>
                <a:cs typeface="Arial"/>
              </a:rPr>
              <a:t>genannten Apps wurden </a:t>
            </a:r>
            <a:r>
              <a:rPr sz="1100" dirty="0">
                <a:latin typeface="Arial"/>
                <a:cs typeface="Arial"/>
              </a:rPr>
              <a:t>nach </a:t>
            </a:r>
            <a:r>
              <a:rPr sz="1100" spc="-5" dirty="0">
                <a:latin typeface="Arial"/>
                <a:cs typeface="Arial"/>
              </a:rPr>
              <a:t>Kriterien </a:t>
            </a:r>
            <a:r>
              <a:rPr sz="1100" dirty="0">
                <a:latin typeface="Arial"/>
                <a:cs typeface="Arial"/>
              </a:rPr>
              <a:t>der  </a:t>
            </a:r>
            <a:r>
              <a:rPr sz="1100" spc="-5" dirty="0">
                <a:latin typeface="Arial"/>
                <a:cs typeface="Arial"/>
              </a:rPr>
              <a:t>Nutzerzufriedenheit, der Verfügbarkeit </a:t>
            </a:r>
            <a:r>
              <a:rPr sz="1100" dirty="0">
                <a:latin typeface="Arial"/>
                <a:cs typeface="Arial"/>
              </a:rPr>
              <a:t>für </a:t>
            </a:r>
            <a:r>
              <a:rPr sz="1100" spc="-5" dirty="0">
                <a:latin typeface="Arial"/>
                <a:cs typeface="Arial"/>
              </a:rPr>
              <a:t>Apple iOS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Android sowie </a:t>
            </a:r>
            <a:r>
              <a:rPr sz="1100" dirty="0">
                <a:latin typeface="Arial"/>
                <a:cs typeface="Arial"/>
              </a:rPr>
              <a:t>der </a:t>
            </a:r>
            <a:r>
              <a:rPr sz="1100" spc="-5" dirty="0">
                <a:latin typeface="Arial"/>
                <a:cs typeface="Arial"/>
              </a:rPr>
              <a:t>Gestaltung </a:t>
            </a:r>
            <a:r>
              <a:rPr sz="1100" dirty="0">
                <a:latin typeface="Arial"/>
                <a:cs typeface="Arial"/>
              </a:rPr>
              <a:t>und des  </a:t>
            </a:r>
            <a:r>
              <a:rPr sz="1100" spc="-5" dirty="0">
                <a:latin typeface="Arial"/>
                <a:cs typeface="Arial"/>
              </a:rPr>
              <a:t>Preismodells ausgewählt. Ein praktischer Test wurde nicht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durchgeführt.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ts val="1260"/>
              </a:lnSpc>
              <a:spcBef>
                <a:spcPts val="630"/>
              </a:spcBef>
            </a:pPr>
            <a:r>
              <a:rPr sz="1100" spc="-5" dirty="0">
                <a:latin typeface="Arial"/>
                <a:cs typeface="Arial"/>
              </a:rPr>
              <a:t>Das Staatsinstitut </a:t>
            </a:r>
            <a:r>
              <a:rPr sz="1100" dirty="0">
                <a:latin typeface="Arial"/>
                <a:cs typeface="Arial"/>
              </a:rPr>
              <a:t>für </a:t>
            </a:r>
            <a:r>
              <a:rPr sz="1100" spc="-5" dirty="0">
                <a:latin typeface="Arial"/>
                <a:cs typeface="Arial"/>
              </a:rPr>
              <a:t>Schulqualität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Bildungsforschung (ISB) hat auf Inhalte von externen Links  </a:t>
            </a:r>
            <a:r>
              <a:rPr sz="1100" dirty="0">
                <a:latin typeface="Arial"/>
                <a:cs typeface="Arial"/>
              </a:rPr>
              <a:t>und deren </a:t>
            </a:r>
            <a:r>
              <a:rPr sz="1100" spc="-5" dirty="0">
                <a:latin typeface="Arial"/>
                <a:cs typeface="Arial"/>
              </a:rPr>
              <a:t>Verknüpfungen keinerlei Einfluss </a:t>
            </a:r>
            <a:r>
              <a:rPr sz="1100" dirty="0">
                <a:latin typeface="Arial"/>
                <a:cs typeface="Arial"/>
              </a:rPr>
              <a:t>und macht </a:t>
            </a:r>
            <a:r>
              <a:rPr sz="1100" spc="-5" dirty="0">
                <a:latin typeface="Arial"/>
                <a:cs typeface="Arial"/>
              </a:rPr>
              <a:t>sich </a:t>
            </a:r>
            <a:r>
              <a:rPr sz="1100" dirty="0">
                <a:latin typeface="Arial"/>
                <a:cs typeface="Arial"/>
              </a:rPr>
              <a:t>diese </a:t>
            </a:r>
            <a:r>
              <a:rPr sz="1100" spc="-5" dirty="0">
                <a:latin typeface="Arial"/>
                <a:cs typeface="Arial"/>
              </a:rPr>
              <a:t>Inhalte </a:t>
            </a:r>
            <a:r>
              <a:rPr sz="1100" dirty="0">
                <a:latin typeface="Arial"/>
                <a:cs typeface="Arial"/>
              </a:rPr>
              <a:t>auch nicht </a:t>
            </a:r>
            <a:r>
              <a:rPr sz="1100" spc="-10" dirty="0">
                <a:latin typeface="Arial"/>
                <a:cs typeface="Arial"/>
              </a:rPr>
              <a:t>zu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Eigen.</a:t>
            </a:r>
            <a:endParaRPr sz="1100">
              <a:latin typeface="Arial"/>
              <a:cs typeface="Arial"/>
            </a:endParaRPr>
          </a:p>
          <a:p>
            <a:pPr marL="12700" marR="384810">
              <a:lnSpc>
                <a:spcPts val="1860"/>
              </a:lnSpc>
              <a:spcBef>
                <a:spcPts val="135"/>
              </a:spcBef>
            </a:pPr>
            <a:r>
              <a:rPr sz="1100" spc="-5" dirty="0">
                <a:latin typeface="Arial"/>
                <a:cs typeface="Arial"/>
              </a:rPr>
              <a:t>Hinweise für Ergänzungen </a:t>
            </a:r>
            <a:r>
              <a:rPr sz="1100" dirty="0">
                <a:latin typeface="Arial"/>
                <a:cs typeface="Arial"/>
              </a:rPr>
              <a:t>nehmen </a:t>
            </a:r>
            <a:r>
              <a:rPr sz="1100" spc="-10" dirty="0">
                <a:latin typeface="Arial"/>
                <a:cs typeface="Arial"/>
              </a:rPr>
              <a:t>wir </a:t>
            </a:r>
            <a:r>
              <a:rPr sz="1100" spc="-5" dirty="0">
                <a:latin typeface="Arial"/>
                <a:cs typeface="Arial"/>
              </a:rPr>
              <a:t>gerne unter der folgenden E-Mail-Adresse entgegen: 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integration@isb.bayern.de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5716" y="6936104"/>
            <a:ext cx="149479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i="1" spc="-5" dirty="0">
                <a:latin typeface="Arial"/>
                <a:cs typeface="Arial"/>
              </a:rPr>
              <a:t>(Alle </a:t>
            </a:r>
            <a:r>
              <a:rPr sz="1100" i="1" dirty="0">
                <a:latin typeface="Arial"/>
                <a:cs typeface="Arial"/>
              </a:rPr>
              <a:t>Links:</a:t>
            </a:r>
            <a:r>
              <a:rPr sz="1100" i="1" spc="-4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10.04.2018)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7094601"/>
            <a:ext cx="1562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4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79215" y="4351654"/>
            <a:ext cx="38735" cy="10795"/>
          </a:xfrm>
          <a:custGeom>
            <a:avLst/>
            <a:gdLst/>
            <a:ahLst/>
            <a:cxnLst/>
            <a:rect l="l" t="t" r="r" b="b"/>
            <a:pathLst>
              <a:path w="38735" h="10795">
                <a:moveTo>
                  <a:pt x="0" y="10667"/>
                </a:moveTo>
                <a:lnTo>
                  <a:pt x="38404" y="10667"/>
                </a:lnTo>
                <a:lnTo>
                  <a:pt x="38404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6627" y="1001622"/>
            <a:ext cx="5520690" cy="407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761365" indent="-228600">
              <a:lnSpc>
                <a:spcPct val="139100"/>
              </a:lnSpc>
              <a:spcBef>
                <a:spcPts val="100"/>
              </a:spcBef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i="1" spc="-5" dirty="0">
                <a:latin typeface="Arial"/>
                <a:cs typeface="Arial"/>
                <a:hlinkClick r:id="rId2"/>
              </a:rPr>
              <a:t>ISB-Rundbrief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Sch.i.f.f.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100" spc="-5" dirty="0">
                <a:latin typeface="Arial"/>
                <a:cs typeface="Arial"/>
              </a:rPr>
              <a:t>(„Schüler/innen interkulturell flexibel </a:t>
            </a:r>
            <a:r>
              <a:rPr sz="1100" dirty="0">
                <a:latin typeface="Arial"/>
                <a:cs typeface="Arial"/>
              </a:rPr>
              <a:t>fördern“)  </a:t>
            </a:r>
            <a:r>
              <a:rPr sz="1100" spc="-5" dirty="0">
                <a:latin typeface="Arial"/>
                <a:cs typeface="Arial"/>
              </a:rPr>
              <a:t>Themen der einzelnen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Ausgaben: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50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Sprachliche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kulturelle Vielfalt </a:t>
            </a:r>
            <a:r>
              <a:rPr sz="1100" dirty="0">
                <a:latin typeface="Arial"/>
                <a:cs typeface="Arial"/>
              </a:rPr>
              <a:t>an </a:t>
            </a:r>
            <a:r>
              <a:rPr sz="1100" spc="-5" dirty="0">
                <a:latin typeface="Arial"/>
                <a:cs typeface="Arial"/>
              </a:rPr>
              <a:t>bayerischen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Schulen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Deutsch als Zweitsprache </a:t>
            </a:r>
            <a:r>
              <a:rPr sz="1100" dirty="0">
                <a:latin typeface="Arial"/>
                <a:cs typeface="Arial"/>
              </a:rPr>
              <a:t>in der </a:t>
            </a:r>
            <a:r>
              <a:rPr sz="1100" spc="-5" dirty="0">
                <a:latin typeface="Arial"/>
                <a:cs typeface="Arial"/>
              </a:rPr>
              <a:t>Schule</a:t>
            </a:r>
            <a:endParaRPr sz="1100">
              <a:latin typeface="Arial"/>
              <a:cs typeface="Arial"/>
            </a:endParaRPr>
          </a:p>
          <a:p>
            <a:pPr marL="690880" marR="433070" lvl="1" indent="-228600">
              <a:lnSpc>
                <a:spcPts val="1270"/>
              </a:lnSpc>
              <a:spcBef>
                <a:spcPts val="325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Bildungs-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Erziehungspartnerschaft zwischen Schule </a:t>
            </a:r>
            <a:r>
              <a:rPr sz="1100" dirty="0">
                <a:latin typeface="Arial"/>
                <a:cs typeface="Arial"/>
              </a:rPr>
              <a:t>und Eltern </a:t>
            </a:r>
            <a:r>
              <a:rPr sz="1100" spc="-5" dirty="0">
                <a:latin typeface="Arial"/>
                <a:cs typeface="Arial"/>
              </a:rPr>
              <a:t>mit  Migrationshintergrund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Deutsch als Zweitsprache </a:t>
            </a:r>
            <a:r>
              <a:rPr sz="1100" dirty="0">
                <a:latin typeface="Arial"/>
                <a:cs typeface="Arial"/>
              </a:rPr>
              <a:t>im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Fachunterricht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Übergangsklassen </a:t>
            </a:r>
            <a:r>
              <a:rPr sz="1100" dirty="0">
                <a:latin typeface="Arial"/>
                <a:cs typeface="Arial"/>
              </a:rPr>
              <a:t>– </a:t>
            </a:r>
            <a:r>
              <a:rPr sz="1100" spc="-5" dirty="0">
                <a:latin typeface="Arial"/>
                <a:cs typeface="Arial"/>
              </a:rPr>
              <a:t>Herausforderung </a:t>
            </a:r>
            <a:r>
              <a:rPr sz="1100" dirty="0">
                <a:latin typeface="Arial"/>
                <a:cs typeface="Arial"/>
              </a:rPr>
              <a:t>und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Perspektiven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Interkulturelle Bildung </a:t>
            </a:r>
            <a:r>
              <a:rPr sz="1100" dirty="0">
                <a:latin typeface="Arial"/>
                <a:cs typeface="Arial"/>
              </a:rPr>
              <a:t>– </a:t>
            </a:r>
            <a:r>
              <a:rPr sz="1100" spc="-5" dirty="0">
                <a:latin typeface="Arial"/>
                <a:cs typeface="Arial"/>
              </a:rPr>
              <a:t>Unterstützende Angebote für die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Schule</a:t>
            </a:r>
            <a:endParaRPr sz="1100">
              <a:latin typeface="Arial"/>
              <a:cs typeface="Arial"/>
            </a:endParaRPr>
          </a:p>
          <a:p>
            <a:pPr marL="690880" lvl="1" indent="-228600">
              <a:lnSpc>
                <a:spcPct val="100000"/>
              </a:lnSpc>
              <a:spcBef>
                <a:spcPts val="250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Neu zugewanderte Kinder </a:t>
            </a:r>
            <a:r>
              <a:rPr sz="1100" dirty="0">
                <a:latin typeface="Arial"/>
                <a:cs typeface="Arial"/>
              </a:rPr>
              <a:t>und </a:t>
            </a:r>
            <a:r>
              <a:rPr sz="1100" spc="-5" dirty="0">
                <a:latin typeface="Arial"/>
                <a:cs typeface="Arial"/>
              </a:rPr>
              <a:t>Jugendliche in bayerischen</a:t>
            </a:r>
            <a:r>
              <a:rPr sz="1100" spc="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Schulen</a:t>
            </a:r>
            <a:endParaRPr sz="1100">
              <a:latin typeface="Arial"/>
              <a:cs typeface="Arial"/>
            </a:endParaRPr>
          </a:p>
          <a:p>
            <a:pPr marL="690880" marR="5080" lvl="1" indent="-228600">
              <a:lnSpc>
                <a:spcPts val="1260"/>
              </a:lnSpc>
              <a:spcBef>
                <a:spcPts val="334"/>
              </a:spcBef>
              <a:buAutoNum type="arabicPeriod"/>
              <a:tabLst>
                <a:tab pos="691515" algn="l"/>
              </a:tabLst>
            </a:pPr>
            <a:r>
              <a:rPr sz="1100" spc="-5" dirty="0">
                <a:latin typeface="Arial"/>
                <a:cs typeface="Arial"/>
              </a:rPr>
              <a:t>Sprachsensibler Unterricht in sprachlich heterogenen Klassen </a:t>
            </a:r>
            <a:r>
              <a:rPr sz="1100" dirty="0">
                <a:latin typeface="Arial"/>
                <a:cs typeface="Arial"/>
              </a:rPr>
              <a:t>– </a:t>
            </a:r>
            <a:r>
              <a:rPr sz="1100" spc="-5" dirty="0">
                <a:latin typeface="Arial"/>
                <a:cs typeface="Arial"/>
              </a:rPr>
              <a:t>Hinweise </a:t>
            </a:r>
            <a:r>
              <a:rPr sz="1100" dirty="0">
                <a:latin typeface="Arial"/>
                <a:cs typeface="Arial"/>
              </a:rPr>
              <a:t>und  </a:t>
            </a:r>
            <a:r>
              <a:rPr sz="1100" spc="-5" dirty="0">
                <a:latin typeface="Arial"/>
                <a:cs typeface="Arial"/>
              </a:rPr>
              <a:t>Anregungen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95"/>
              </a:spcBef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i="1" spc="-5" dirty="0">
                <a:latin typeface="Arial"/>
                <a:cs typeface="Arial"/>
              </a:rPr>
              <a:t>ISB-Themenportale</a:t>
            </a:r>
            <a:r>
              <a:rPr sz="1100" spc="-5" dirty="0">
                <a:latin typeface="Arial"/>
                <a:cs typeface="Arial"/>
              </a:rPr>
              <a:t>: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Bausteine interkultureller</a:t>
            </a:r>
            <a:r>
              <a:rPr sz="1100" u="sng" spc="-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Kompetenz</a:t>
            </a:r>
            <a:r>
              <a:rPr sz="1100" spc="-5" dirty="0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marL="1814195">
              <a:lnSpc>
                <a:spcPct val="100000"/>
              </a:lnSpc>
              <a:spcBef>
                <a:spcPts val="130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Berufssprache Deutsch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i="1" spc="-5" dirty="0">
                <a:latin typeface="Arial"/>
                <a:cs typeface="Arial"/>
              </a:rPr>
              <a:t>Flyer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Willkommenskultur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,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Elternflyer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815"/>
              </a:spcBef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i="1" spc="-5" dirty="0">
                <a:latin typeface="Arial"/>
                <a:cs typeface="Arial"/>
              </a:rPr>
              <a:t>Flyer</a:t>
            </a:r>
            <a:r>
              <a:rPr sz="11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Stärkung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der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sprachlichen</a:t>
            </a:r>
            <a:r>
              <a:rPr sz="1100" u="sng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Integration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730"/>
              </a:spcBef>
              <a:buSzPct val="90909"/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i="1" spc="-5" dirty="0">
                <a:latin typeface="Arial"/>
                <a:cs typeface="Arial"/>
                <a:hlinkClick r:id="rId7"/>
              </a:rPr>
              <a:t>Flyer </a:t>
            </a:r>
            <a:r>
              <a:rPr sz="1100" spc="-5" dirty="0">
                <a:latin typeface="Arial"/>
                <a:cs typeface="Arial"/>
                <a:hlinkClick r:id="rId7"/>
              </a:rPr>
              <a:t>zum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7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Schulversuch</a:t>
            </a:r>
            <a:r>
              <a:rPr sz="1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KommMIT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8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2829"/>
            <a:ext cx="6014720" cy="1094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00AF50"/>
                </a:solidFill>
                <a:latin typeface="Arial"/>
                <a:cs typeface="Arial"/>
              </a:rPr>
              <a:t>Materialempfehlungen </a:t>
            </a:r>
            <a:r>
              <a:rPr sz="1500" b="1" spc="-10" dirty="0">
                <a:solidFill>
                  <a:srgbClr val="00AF50"/>
                </a:solidFill>
                <a:latin typeface="Arial"/>
                <a:cs typeface="Arial"/>
              </a:rPr>
              <a:t>von </a:t>
            </a:r>
            <a:r>
              <a:rPr sz="1500" b="1" spc="-5" dirty="0">
                <a:solidFill>
                  <a:srgbClr val="00AF50"/>
                </a:solidFill>
                <a:latin typeface="Arial"/>
                <a:cs typeface="Arial"/>
              </a:rPr>
              <a:t>Lehrkräften (exemplarische</a:t>
            </a:r>
            <a:r>
              <a:rPr sz="1500" b="1" spc="10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00AF50"/>
                </a:solidFill>
                <a:latin typeface="Arial"/>
                <a:cs typeface="Arial"/>
              </a:rPr>
              <a:t>Auswahl)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DaZ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–</a:t>
            </a:r>
            <a:r>
              <a:rPr sz="1400" b="1" spc="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Theorie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DaF unterrichten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Basiswissen Didaktik DaF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DaZ</a:t>
            </a:r>
            <a:r>
              <a:rPr sz="1100" spc="2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100" spc="-5" dirty="0">
                <a:latin typeface="Arial"/>
                <a:cs typeface="Arial"/>
                <a:hlinkClick r:id="rId2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Flüchtlinge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Praxishilfen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latin typeface="Arial"/>
                <a:cs typeface="Arial"/>
              </a:rPr>
              <a:t>(SEPA in EQUAL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II)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2573794"/>
            <a:ext cx="3752215" cy="175006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Zusatzmaterialien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zu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 DaZ-Lehrwerken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– aber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Hallo!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100" spc="-10" dirty="0">
                <a:latin typeface="Arial"/>
                <a:cs typeface="Arial"/>
                <a:hlinkClick r:id="rId4"/>
              </a:rPr>
              <a:t>(VHS</a:t>
            </a:r>
            <a:r>
              <a:rPr sz="1100" spc="-25" dirty="0">
                <a:latin typeface="Arial"/>
                <a:cs typeface="Arial"/>
                <a:hlinkClick r:id="rId4"/>
              </a:rPr>
              <a:t> </a:t>
            </a:r>
            <a:r>
              <a:rPr sz="1100" dirty="0">
                <a:latin typeface="Arial"/>
                <a:cs typeface="Arial"/>
                <a:hlinkClick r:id="rId4"/>
              </a:rPr>
              <a:t>Passau)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Erste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Hilfe Deutsch</a:t>
            </a:r>
            <a:r>
              <a:rPr sz="1100" spc="-20" dirty="0">
                <a:solidFill>
                  <a:srgbClr val="0000FF"/>
                </a:solidFill>
                <a:latin typeface="Arial"/>
                <a:cs typeface="Arial"/>
                <a:hlinkClick r:id="rId5"/>
              </a:rPr>
              <a:t> </a:t>
            </a:r>
            <a:r>
              <a:rPr sz="1100" spc="-5" dirty="0">
                <a:latin typeface="Arial"/>
                <a:cs typeface="Arial"/>
                <a:hlinkClick r:id="rId5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Logisch, Magnet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neu,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Team Deutsch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sz="1100" spc="-5" dirty="0">
                <a:latin typeface="Arial"/>
                <a:cs typeface="Arial"/>
                <a:hlinkClick r:id="rId6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Prima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7"/>
              </a:rPr>
              <a:t> </a:t>
            </a:r>
            <a:r>
              <a:rPr sz="1100" spc="-5" dirty="0">
                <a:latin typeface="Arial"/>
                <a:cs typeface="Arial"/>
                <a:hlinkClick r:id="rId7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Schritte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8"/>
              </a:rPr>
              <a:t> </a:t>
            </a:r>
            <a:r>
              <a:rPr sz="1100" spc="-5" dirty="0">
                <a:latin typeface="Arial"/>
                <a:cs typeface="Arial"/>
                <a:hlinkClick r:id="rId8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Deutschkurs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Asylbewerber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9"/>
              </a:rPr>
              <a:t> </a:t>
            </a:r>
            <a:r>
              <a:rPr sz="1100" spc="-5" dirty="0">
                <a:latin typeface="Arial"/>
                <a:cs typeface="Arial"/>
                <a:hlinkClick r:id="rId9"/>
              </a:rPr>
              <a:t>(Thannhauser</a:t>
            </a:r>
            <a:r>
              <a:rPr sz="1100" spc="25" dirty="0">
                <a:latin typeface="Arial"/>
                <a:cs typeface="Arial"/>
                <a:hlinkClick r:id="rId9"/>
              </a:rPr>
              <a:t> </a:t>
            </a:r>
            <a:r>
              <a:rPr sz="1100" spc="-5" dirty="0">
                <a:latin typeface="Arial"/>
                <a:cs typeface="Arial"/>
                <a:hlinkClick r:id="rId9"/>
              </a:rPr>
              <a:t>Modell</a:t>
            </a:r>
            <a:r>
              <a:rPr sz="1100" spc="-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4825687"/>
            <a:ext cx="5998845" cy="493331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DaZ-Praxis /</a:t>
            </a:r>
            <a:r>
              <a:rPr sz="1400" b="1" spc="-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Materialien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ABC Magnet-Box Buchstabenkasten</a:t>
            </a:r>
            <a:r>
              <a:rPr sz="1100" spc="-10" dirty="0">
                <a:solidFill>
                  <a:srgbClr val="0000FF"/>
                </a:solidFill>
                <a:latin typeface="Arial"/>
                <a:cs typeface="Arial"/>
                <a:hlinkClick r:id="rId10"/>
              </a:rPr>
              <a:t> </a:t>
            </a:r>
            <a:r>
              <a:rPr sz="1100" spc="-5" dirty="0">
                <a:latin typeface="Arial"/>
                <a:cs typeface="Arial"/>
                <a:hlinkClick r:id="rId10"/>
              </a:rPr>
              <a:t>(ProLog)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ABC-Schreibheft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1"/>
              </a:rPr>
              <a:t> </a:t>
            </a:r>
            <a:r>
              <a:rPr sz="1100" spc="-5" dirty="0">
                <a:latin typeface="Arial"/>
                <a:cs typeface="Arial"/>
              </a:rPr>
              <a:t>(Wegerer)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Willkommens-ABC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2"/>
              </a:rPr>
              <a:t> </a:t>
            </a:r>
            <a:r>
              <a:rPr sz="1100" spc="-5" dirty="0">
                <a:latin typeface="Arial"/>
                <a:cs typeface="Arial"/>
              </a:rPr>
              <a:t>(arsEdition)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Alphaplus Bild-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und Wortkarten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DaZ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13"/>
              </a:rPr>
              <a:t> </a:t>
            </a:r>
            <a:r>
              <a:rPr sz="1100" spc="-5" dirty="0">
                <a:latin typeface="Arial"/>
                <a:cs typeface="Arial"/>
                <a:hlinkClick r:id="rId13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Arbeitsmaterial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die Wetterbeobachtungstafel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4"/>
              </a:rPr>
              <a:t> </a:t>
            </a:r>
            <a:r>
              <a:rPr sz="1100" spc="-5" dirty="0">
                <a:latin typeface="Arial"/>
                <a:cs typeface="Arial"/>
              </a:rPr>
              <a:t>(Montessori</a:t>
            </a:r>
            <a:r>
              <a:rPr sz="1100" spc="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Lernwelten)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Bildgrammatik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15"/>
              </a:rPr>
              <a:t> </a:t>
            </a:r>
            <a:r>
              <a:rPr sz="1100" spc="-5" dirty="0">
                <a:latin typeface="Arial"/>
                <a:cs typeface="Arial"/>
                <a:hlinkClick r:id="rId15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Bildkarten Alpha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16"/>
              </a:rPr>
              <a:t> </a:t>
            </a:r>
            <a:r>
              <a:rPr sz="1100" spc="-5" dirty="0">
                <a:latin typeface="Arial"/>
                <a:cs typeface="Arial"/>
                <a:hlinkClick r:id="rId16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marR="5080" indent="-228600">
              <a:lnSpc>
                <a:spcPts val="1260"/>
              </a:lnSpc>
              <a:spcBef>
                <a:spcPts val="7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Bildkarten: Erste-Hilfe-Adjektive, Erste-Hilfe-Sätze, Erste-Hilfe-Verben, Erste-Hilfe-Wörter </a:t>
            </a:r>
            <a:r>
              <a:rPr sz="1100" spc="-5" dirty="0">
                <a:latin typeface="Arial"/>
                <a:cs typeface="Arial"/>
              </a:rPr>
              <a:t> 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9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Bildwörterbuch</a:t>
            </a:r>
            <a:r>
              <a:rPr sz="1100" spc="-10" dirty="0">
                <a:solidFill>
                  <a:srgbClr val="0000FF"/>
                </a:solidFill>
                <a:latin typeface="Arial"/>
                <a:cs typeface="Arial"/>
                <a:hlinkClick r:id="rId18"/>
              </a:rPr>
              <a:t> </a:t>
            </a:r>
            <a:r>
              <a:rPr sz="1100" spc="-5" dirty="0">
                <a:latin typeface="Arial"/>
                <a:cs typeface="Arial"/>
                <a:hlinkClick r:id="rId18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Bildwörterbuch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DaZ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für Jugendliche</a:t>
            </a:r>
            <a:r>
              <a:rPr sz="1100" spc="-10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 </a:t>
            </a:r>
            <a:r>
              <a:rPr sz="1100" spc="-5" dirty="0">
                <a:latin typeface="Arial"/>
                <a:cs typeface="Arial"/>
                <a:hlinkClick r:id="rId19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Bildwörterbuch Deutsch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20"/>
              </a:rPr>
              <a:t> </a:t>
            </a:r>
            <a:r>
              <a:rPr sz="1100" spc="-5" dirty="0">
                <a:latin typeface="Arial"/>
                <a:cs typeface="Arial"/>
              </a:rPr>
              <a:t>(ARD)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Bildwörterbücher Arabisch, Kurdisch, Farsi</a:t>
            </a:r>
            <a:r>
              <a:rPr sz="1100" spc="25" dirty="0">
                <a:solidFill>
                  <a:srgbClr val="0000FF"/>
                </a:solidFill>
                <a:latin typeface="Arial"/>
                <a:cs typeface="Arial"/>
                <a:hlinkClick r:id="rId21"/>
              </a:rPr>
              <a:t> </a:t>
            </a:r>
            <a:r>
              <a:rPr sz="1100" spc="-5" dirty="0">
                <a:latin typeface="Arial"/>
                <a:cs typeface="Arial"/>
                <a:hlinkClick r:id="rId21"/>
              </a:rPr>
              <a:t>(Veritas)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DaF/DaZ Links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zu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verschiedenen Materialien</a:t>
            </a:r>
            <a:r>
              <a:rPr sz="1100" spc="40" dirty="0">
                <a:solidFill>
                  <a:srgbClr val="0000FF"/>
                </a:solidFill>
                <a:latin typeface="Arial"/>
                <a:cs typeface="Arial"/>
                <a:hlinkClick r:id="rId22"/>
              </a:rPr>
              <a:t> </a:t>
            </a:r>
            <a:r>
              <a:rPr sz="1100" spc="-5" dirty="0">
                <a:latin typeface="Arial"/>
                <a:cs typeface="Arial"/>
              </a:rPr>
              <a:t>(Wegerer)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DaF-Arbeitsblätter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23"/>
              </a:rPr>
              <a:t> </a:t>
            </a:r>
            <a:r>
              <a:rPr sz="1100" spc="-5" dirty="0">
                <a:latin typeface="Arial"/>
                <a:cs typeface="Arial"/>
              </a:rPr>
              <a:t>(iSLCOLLECTIVE)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DaF: Links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zu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Materialien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4"/>
              </a:rPr>
              <a:t> </a:t>
            </a:r>
            <a:r>
              <a:rPr sz="1100" spc="-5" dirty="0">
                <a:latin typeface="Arial"/>
                <a:cs typeface="Arial"/>
              </a:rPr>
              <a:t>(Lorenz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Derungs)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Kostenlos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Deutsch üben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25"/>
              </a:rPr>
              <a:t> </a:t>
            </a:r>
            <a:r>
              <a:rPr sz="1100" spc="-5" dirty="0">
                <a:latin typeface="Arial"/>
                <a:cs typeface="Arial"/>
                <a:hlinkClick r:id="rId25"/>
              </a:rPr>
              <a:t>(Goethe-Institut)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lernen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mit Bildern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Bildkarten Verben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6"/>
              </a:rPr>
              <a:t> </a:t>
            </a:r>
            <a:r>
              <a:rPr sz="1100" spc="-5" dirty="0">
                <a:latin typeface="Arial"/>
                <a:cs typeface="Arial"/>
              </a:rPr>
              <a:t>(Verlag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Ruhr)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lernen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mit Bildern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Adjektive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7"/>
              </a:rPr>
              <a:t> </a:t>
            </a:r>
            <a:r>
              <a:rPr sz="1100" spc="-5" dirty="0">
                <a:latin typeface="Arial"/>
                <a:cs typeface="Arial"/>
              </a:rPr>
              <a:t>(Verlag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Ruhr)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989430"/>
            <a:ext cx="5592445" cy="613156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71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Erste-Hilfe DaZ-Sammlung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100" spc="-5" dirty="0">
                <a:latin typeface="Arial"/>
                <a:cs typeface="Arial"/>
              </a:rPr>
              <a:t>(Verlag</a:t>
            </a:r>
            <a:r>
              <a:rPr sz="1100" spc="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Ruhr)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Erste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Hilfe Deutsch</a:t>
            </a:r>
            <a:r>
              <a:rPr sz="1100" spc="-20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latin typeface="Arial"/>
                <a:cs typeface="Arial"/>
                <a:hlinkClick r:id="rId3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Erste-Hilfe-Dolmetscher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die weiterführende Schule</a:t>
            </a:r>
            <a:r>
              <a:rPr sz="1100" spc="1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100" spc="-5" dirty="0">
                <a:latin typeface="Arial"/>
                <a:cs typeface="Arial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Ideenreise:</a:t>
            </a:r>
            <a:r>
              <a:rPr sz="11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Grundschulmaterialien</a:t>
            </a:r>
            <a:endParaRPr sz="1100">
              <a:latin typeface="Arial"/>
              <a:cs typeface="Arial"/>
            </a:endParaRPr>
          </a:p>
          <a:p>
            <a:pPr marL="469900" marR="5080" indent="-228600">
              <a:lnSpc>
                <a:spcPts val="1260"/>
              </a:lnSpc>
              <a:spcBef>
                <a:spcPts val="63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INTRO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Mathematikunterricht für Schülerinnen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Schüler mit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keinen /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geringen 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Sprachkenntnissen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sz="1100" spc="-5" dirty="0">
                <a:latin typeface="Arial"/>
                <a:cs typeface="Arial"/>
              </a:rPr>
              <a:t>(Sekundarstufe,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Schroedel)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2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Kikus Bildkarten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7"/>
              </a:rPr>
              <a:t> </a:t>
            </a:r>
            <a:r>
              <a:rPr sz="1100" spc="-5" dirty="0">
                <a:latin typeface="Arial"/>
                <a:cs typeface="Arial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Materialien in verschiedenen Fremdsprachen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8"/>
              </a:rPr>
              <a:t> </a:t>
            </a:r>
            <a:r>
              <a:rPr sz="1100" spc="-5" dirty="0">
                <a:latin typeface="Arial"/>
                <a:cs typeface="Arial"/>
              </a:rPr>
              <a:t>(Flüchtlingshilfe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München)</a:t>
            </a:r>
            <a:endParaRPr sz="1100">
              <a:latin typeface="Arial"/>
              <a:cs typeface="Arial"/>
            </a:endParaRPr>
          </a:p>
          <a:p>
            <a:pPr marL="469900" marR="50165" indent="-228600">
              <a:lnSpc>
                <a:spcPts val="1260"/>
              </a:lnSpc>
              <a:spcBef>
                <a:spcPts val="64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Mehrsprachige thematische Informationsflyer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9"/>
              </a:rPr>
              <a:t> </a:t>
            </a:r>
            <a:r>
              <a:rPr sz="1100" spc="-5" dirty="0">
                <a:latin typeface="Arial"/>
                <a:cs typeface="Arial"/>
                <a:hlinkClick r:id="rId9"/>
              </a:rPr>
              <a:t>(hauptsächlich Gesundheitsthemen)  (Apotheken</a:t>
            </a:r>
            <a:r>
              <a:rPr sz="1100" spc="-15" dirty="0">
                <a:latin typeface="Arial"/>
                <a:cs typeface="Arial"/>
                <a:hlinkClick r:id="rId9"/>
              </a:rPr>
              <a:t> </a:t>
            </a:r>
            <a:r>
              <a:rPr sz="1100" spc="-5" dirty="0">
                <a:latin typeface="Arial"/>
                <a:cs typeface="Arial"/>
                <a:hlinkClick r:id="rId9"/>
              </a:rPr>
              <a:t>Umschau)</a:t>
            </a:r>
            <a:endParaRPr sz="1100">
              <a:latin typeface="Arial"/>
              <a:cs typeface="Arial"/>
            </a:endParaRPr>
          </a:p>
          <a:p>
            <a:pPr marL="469900" marR="57785" indent="-228600">
              <a:lnSpc>
                <a:spcPts val="1260"/>
              </a:lnSpc>
              <a:spcBef>
                <a:spcPts val="68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Mehrsprachige thematische Informationsflyer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(hauptsächlich Gesundheitsthemen)  (Setzer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Verlag)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9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Schubitrix Materialien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0"/>
              </a:rPr>
              <a:t> </a:t>
            </a:r>
            <a:r>
              <a:rPr sz="1100" spc="-5" dirty="0">
                <a:latin typeface="Arial"/>
                <a:cs typeface="Arial"/>
              </a:rPr>
              <a:t>(schubi)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ts val="1295"/>
              </a:lnSpc>
              <a:spcBef>
                <a:spcPts val="61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Sprachführer Arabisch-Deutsch</a:t>
            </a:r>
            <a:r>
              <a:rPr sz="1100" spc="-10" dirty="0">
                <a:solidFill>
                  <a:srgbClr val="0000FF"/>
                </a:solidFill>
                <a:latin typeface="Arial"/>
                <a:cs typeface="Arial"/>
                <a:hlinkClick r:id="rId11"/>
              </a:rPr>
              <a:t> </a:t>
            </a:r>
            <a:r>
              <a:rPr sz="1100" spc="-5" dirty="0">
                <a:latin typeface="Arial"/>
                <a:cs typeface="Arial"/>
                <a:hlinkClick r:id="rId11"/>
              </a:rPr>
              <a:t>(Langenscheidt):</a:t>
            </a:r>
            <a:endParaRPr sz="1100">
              <a:latin typeface="Arial"/>
              <a:cs typeface="Arial"/>
            </a:endParaRPr>
          </a:p>
          <a:p>
            <a:pPr marL="469900">
              <a:lnSpc>
                <a:spcPts val="1295"/>
              </a:lnSpc>
            </a:pPr>
            <a:r>
              <a:rPr sz="1100" spc="-5" dirty="0">
                <a:latin typeface="Arial"/>
                <a:cs typeface="Arial"/>
                <a:hlinkClick r:id="rId11"/>
              </a:rPr>
              <a:t>„Erste Kontakte“, „Behörden“,</a:t>
            </a:r>
            <a:r>
              <a:rPr sz="1100" dirty="0">
                <a:latin typeface="Arial"/>
                <a:cs typeface="Arial"/>
                <a:hlinkClick r:id="rId11"/>
              </a:rPr>
              <a:t> </a:t>
            </a:r>
            <a:r>
              <a:rPr sz="1100" spc="-5" dirty="0">
                <a:latin typeface="Arial"/>
                <a:cs typeface="Arial"/>
                <a:hlinkClick r:id="rId11"/>
              </a:rPr>
              <a:t>„Gesundheit</a:t>
            </a:r>
            <a:r>
              <a:rPr sz="1100" spc="-5" dirty="0">
                <a:latin typeface="Arial"/>
                <a:cs typeface="Arial"/>
              </a:rPr>
              <a:t>“)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Sprachliche Frühförderung mit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Musik</a:t>
            </a:r>
            <a:r>
              <a:rPr sz="1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„Bakabu“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Unterrichtsmaterialien für Ausländer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DaF</a:t>
            </a:r>
            <a:r>
              <a:rPr sz="1100" spc="10" dirty="0">
                <a:solidFill>
                  <a:srgbClr val="0000FF"/>
                </a:solidFill>
                <a:latin typeface="Arial"/>
                <a:cs typeface="Arial"/>
                <a:hlinkClick r:id="rId13"/>
              </a:rPr>
              <a:t> </a:t>
            </a:r>
            <a:r>
              <a:rPr sz="1100" spc="-5" dirty="0">
                <a:latin typeface="Arial"/>
                <a:cs typeface="Arial"/>
              </a:rPr>
              <a:t>(Lingolia)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10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Unterrichtsmedien für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die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Grundschule</a:t>
            </a:r>
            <a:r>
              <a:rPr sz="1100" spc="5" dirty="0">
                <a:solidFill>
                  <a:srgbClr val="0000FF"/>
                </a:solidFill>
                <a:latin typeface="Arial"/>
                <a:cs typeface="Arial"/>
                <a:hlinkClick r:id="rId14"/>
              </a:rPr>
              <a:t> </a:t>
            </a:r>
            <a:r>
              <a:rPr sz="1100" spc="-5" dirty="0">
                <a:latin typeface="Arial"/>
                <a:cs typeface="Arial"/>
              </a:rPr>
              <a:t>(grundschulmaterial.de)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Font typeface="Symbol"/>
              <a:buChar char=""/>
              <a:tabLst>
                <a:tab pos="462280" algn="l"/>
                <a:tab pos="462915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Verschiedene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DaZ-Materialien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5"/>
              </a:rPr>
              <a:t> </a:t>
            </a:r>
            <a:r>
              <a:rPr sz="1100" spc="-5" dirty="0">
                <a:latin typeface="Arial"/>
                <a:cs typeface="Arial"/>
              </a:rPr>
              <a:t>(Graf-Gutfreund)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"/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DaZ-Lesen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ABC-Zeitung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6"/>
              </a:rPr>
              <a:t> </a:t>
            </a:r>
            <a:r>
              <a:rPr sz="1100" spc="-5" dirty="0">
                <a:latin typeface="Arial"/>
                <a:cs typeface="Arial"/>
                <a:hlinkClick r:id="rId16"/>
              </a:rPr>
              <a:t>(einfache Artikel, VHS</a:t>
            </a:r>
            <a:r>
              <a:rPr sz="1100" spc="10" dirty="0">
                <a:latin typeface="Arial"/>
                <a:cs typeface="Arial"/>
                <a:hlinkClick r:id="rId16"/>
              </a:rPr>
              <a:t> </a:t>
            </a:r>
            <a:r>
              <a:rPr sz="1100" spc="-5" dirty="0">
                <a:latin typeface="Arial"/>
                <a:cs typeface="Arial"/>
                <a:hlinkClick r:id="rId16"/>
              </a:rPr>
              <a:t>Oldenburg)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Apoll-Zeitung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7"/>
              </a:rPr>
              <a:t> </a:t>
            </a:r>
            <a:r>
              <a:rPr sz="1100" spc="-5" dirty="0">
                <a:latin typeface="Arial"/>
                <a:cs typeface="Arial"/>
                <a:hlinkClick r:id="rId17"/>
              </a:rPr>
              <a:t>(leichte Sprache,</a:t>
            </a:r>
            <a:r>
              <a:rPr sz="1100" spc="10" dirty="0">
                <a:latin typeface="Arial"/>
                <a:cs typeface="Arial"/>
                <a:hlinkClick r:id="rId17"/>
              </a:rPr>
              <a:t> </a:t>
            </a:r>
            <a:r>
              <a:rPr sz="1100" spc="-5" dirty="0">
                <a:latin typeface="Arial"/>
                <a:cs typeface="Arial"/>
                <a:hlinkClick r:id="rId17"/>
              </a:rPr>
              <a:t>vhs</a:t>
            </a:r>
            <a:r>
              <a:rPr sz="1100" spc="-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Einfache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Texte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lesen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und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verstehen</a:t>
            </a:r>
            <a:r>
              <a:rPr sz="1100" spc="-20" dirty="0">
                <a:solidFill>
                  <a:srgbClr val="0000FF"/>
                </a:solidFill>
                <a:latin typeface="Arial"/>
                <a:cs typeface="Arial"/>
                <a:hlinkClick r:id="rId18"/>
              </a:rPr>
              <a:t> </a:t>
            </a:r>
            <a:r>
              <a:rPr sz="1100" spc="-5" dirty="0">
                <a:latin typeface="Arial"/>
                <a:cs typeface="Arial"/>
              </a:rPr>
              <a:t>(Persen)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Ganz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einfache Alltagstexte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lesen 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verstehen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 </a:t>
            </a:r>
            <a:r>
              <a:rPr sz="1100" spc="-5" dirty="0">
                <a:latin typeface="Arial"/>
                <a:cs typeface="Arial"/>
                <a:hlinkClick r:id="rId19"/>
              </a:rPr>
              <a:t>(Persen)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Lesestart für</a:t>
            </a:r>
            <a:r>
              <a:rPr sz="11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Flüchtlingskinder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7466470"/>
            <a:ext cx="5033645" cy="175006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DaZ-Audio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/</a:t>
            </a:r>
            <a:r>
              <a:rPr sz="1400" b="1" spc="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Video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Deutsch mit Musik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:</a:t>
            </a:r>
            <a:r>
              <a:rPr sz="11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Welcomegrooves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Deutsche Welle</a:t>
            </a:r>
            <a:r>
              <a:rPr sz="1100" spc="-50" dirty="0">
                <a:solidFill>
                  <a:srgbClr val="0000FF"/>
                </a:solidFill>
                <a:latin typeface="Arial"/>
                <a:cs typeface="Arial"/>
                <a:hlinkClick r:id="rId22"/>
              </a:rPr>
              <a:t> </a:t>
            </a:r>
            <a:r>
              <a:rPr sz="1100" spc="-5" dirty="0">
                <a:latin typeface="Arial"/>
                <a:cs typeface="Arial"/>
              </a:rPr>
              <a:t>(Audio)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Hörbuchdownloads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23"/>
              </a:rPr>
              <a:t> </a:t>
            </a:r>
            <a:r>
              <a:rPr sz="1100" spc="-5" dirty="0">
                <a:latin typeface="Arial"/>
                <a:cs typeface="Arial"/>
              </a:rPr>
              <a:t>(Ohrka)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Videos „Deutsch mit Socke“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4"/>
              </a:rPr>
              <a:t> </a:t>
            </a:r>
            <a:r>
              <a:rPr sz="1100" spc="-5" dirty="0">
                <a:latin typeface="Arial"/>
                <a:cs typeface="Arial"/>
                <a:hlinkClick r:id="rId24"/>
              </a:rPr>
              <a:t>(SWR/WDR Planet</a:t>
            </a:r>
            <a:r>
              <a:rPr sz="1100" spc="10" dirty="0">
                <a:latin typeface="Arial"/>
                <a:cs typeface="Arial"/>
                <a:hlinkClick r:id="rId24"/>
              </a:rPr>
              <a:t> </a:t>
            </a:r>
            <a:r>
              <a:rPr sz="1100" spc="-5" dirty="0">
                <a:latin typeface="Arial"/>
                <a:cs typeface="Arial"/>
                <a:hlinkClick r:id="rId24"/>
              </a:rPr>
              <a:t>Schule)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Videos „Deutschlernen mit Mumbro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&amp;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Zinell“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5"/>
              </a:rPr>
              <a:t> </a:t>
            </a:r>
            <a:r>
              <a:rPr sz="1100" dirty="0">
                <a:latin typeface="Arial"/>
                <a:cs typeface="Arial"/>
              </a:rPr>
              <a:t>(SWR / </a:t>
            </a:r>
            <a:r>
              <a:rPr sz="1100" spc="0" dirty="0">
                <a:latin typeface="Arial"/>
                <a:cs typeface="Arial"/>
              </a:rPr>
              <a:t>WDR </a:t>
            </a:r>
            <a:r>
              <a:rPr sz="1100" spc="-5" dirty="0">
                <a:latin typeface="Arial"/>
                <a:cs typeface="Arial"/>
              </a:rPr>
              <a:t>Planet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Schule)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Videos: Erste 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Wege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in Deutschland</a:t>
            </a:r>
            <a:r>
              <a:rPr sz="1100" spc="-25" dirty="0">
                <a:solidFill>
                  <a:srgbClr val="0000FF"/>
                </a:solidFill>
                <a:latin typeface="Arial"/>
                <a:cs typeface="Arial"/>
                <a:hlinkClick r:id="rId26"/>
              </a:rPr>
              <a:t> </a:t>
            </a:r>
            <a:r>
              <a:rPr sz="1100" spc="-5" dirty="0">
                <a:latin typeface="Arial"/>
                <a:cs typeface="Arial"/>
              </a:rPr>
              <a:t>(Goethe-Institut)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9667443"/>
            <a:ext cx="1562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27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965975"/>
            <a:ext cx="4297680" cy="198628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DaZ-Spiele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Game-App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100" spc="-5" dirty="0">
                <a:latin typeface="Arial"/>
                <a:cs typeface="Arial"/>
                <a:hlinkClick r:id="rId2"/>
              </a:rPr>
              <a:t>(Goethe-Institut)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Kartenspiele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selbst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entwickeln</a:t>
            </a:r>
            <a:r>
              <a:rPr sz="1100" spc="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latin typeface="Arial"/>
                <a:cs typeface="Arial"/>
              </a:rPr>
              <a:t>(Spieleinderschule.org)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Kopiervorlagen: Spiele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&amp;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Zusatzaktivitäten</a:t>
            </a:r>
            <a:r>
              <a:rPr sz="1100" spc="1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100" spc="-5" dirty="0">
                <a:latin typeface="Arial"/>
                <a:cs typeface="Arial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Materialien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Spielideen</a:t>
            </a:r>
            <a:r>
              <a:rPr sz="1100" spc="5" dirty="0">
                <a:solidFill>
                  <a:srgbClr val="0000FF"/>
                </a:solidFill>
                <a:latin typeface="Arial"/>
                <a:cs typeface="Arial"/>
                <a:hlinkClick r:id="rId5"/>
              </a:rPr>
              <a:t> </a:t>
            </a:r>
            <a:r>
              <a:rPr sz="1100" spc="-5" dirty="0">
                <a:latin typeface="Arial"/>
                <a:cs typeface="Arial"/>
              </a:rPr>
              <a:t>(Teddylingua)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Rätsel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für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Kinder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Spielekoffer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die Jahrgangsstufen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1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bis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6</a:t>
            </a:r>
            <a:r>
              <a:rPr sz="1100" spc="75" dirty="0">
                <a:solidFill>
                  <a:srgbClr val="0000FF"/>
                </a:solidFill>
                <a:latin typeface="Arial"/>
                <a:cs typeface="Arial"/>
                <a:hlinkClick r:id="rId7"/>
              </a:rPr>
              <a:t> </a:t>
            </a:r>
            <a:r>
              <a:rPr sz="1100" spc="-5" dirty="0">
                <a:latin typeface="Arial"/>
                <a:cs typeface="Arial"/>
              </a:rPr>
              <a:t>(Goethe-Institut)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Spielekoffer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die Jahrgangsstufen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7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bis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12</a:t>
            </a:r>
            <a:r>
              <a:rPr sz="1100" spc="100" dirty="0">
                <a:solidFill>
                  <a:srgbClr val="0000FF"/>
                </a:solidFill>
                <a:latin typeface="Arial"/>
                <a:cs typeface="Arial"/>
                <a:hlinkClick r:id="rId8"/>
              </a:rPr>
              <a:t> </a:t>
            </a:r>
            <a:r>
              <a:rPr sz="1100" spc="-5" dirty="0">
                <a:latin typeface="Arial"/>
                <a:cs typeface="Arial"/>
              </a:rPr>
              <a:t>(Goethe-Institut)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378848"/>
            <a:ext cx="2844800" cy="12890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DaZ-Selbstlernmaterialien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German for</a:t>
            </a:r>
            <a:r>
              <a:rPr sz="1100" u="sng" spc="-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refugees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Hallo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App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Deutsch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0"/>
              </a:rPr>
              <a:t> </a:t>
            </a:r>
            <a:r>
              <a:rPr sz="1100" spc="-5" dirty="0">
                <a:latin typeface="Arial"/>
                <a:cs typeface="Arial"/>
              </a:rPr>
              <a:t>(BMBF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Österreich)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11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7401"/>
            <a:ext cx="6139180" cy="8818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Alphabetisierung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In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Bayern zugelassene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Lernmittel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Alphabetisierung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–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Grundlagen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Alphabetisierung für Erwachsene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15</a:t>
            </a:r>
            <a:r>
              <a:rPr sz="1100" spc="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latin typeface="Arial"/>
                <a:cs typeface="Arial"/>
                <a:hlinkClick r:id="rId3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marR="2235200" indent="-228600">
              <a:lnSpc>
                <a:spcPts val="1270"/>
              </a:lnSpc>
              <a:spcBef>
                <a:spcPts val="62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Alphabetisierung für erwachsene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MigrantInnen </a:t>
            </a:r>
            <a:r>
              <a:rPr sz="1100" spc="-5" dirty="0">
                <a:latin typeface="Arial"/>
                <a:cs typeface="Arial"/>
              </a:rPr>
              <a:t> (Ergebnisse eines Projektseminars, Universität</a:t>
            </a:r>
            <a:r>
              <a:rPr sz="1100" spc="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Leipzig)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0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Alphamar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– 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Wege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in die Alphabetisierung für erwachsene Deutschlernende</a:t>
            </a:r>
            <a:r>
              <a:rPr sz="1100" spc="50" dirty="0">
                <a:solidFill>
                  <a:srgbClr val="0000FF"/>
                </a:solidFill>
                <a:latin typeface="Arial"/>
                <a:cs typeface="Arial"/>
                <a:hlinkClick r:id="rId5"/>
              </a:rPr>
              <a:t> </a:t>
            </a:r>
            <a:r>
              <a:rPr sz="1100" spc="-5" dirty="0">
                <a:latin typeface="Arial"/>
                <a:cs typeface="Arial"/>
                <a:hlinkClick r:id="rId5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ts val="129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Alpha-Kurzdiagnostik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sz="1100" spc="-5" dirty="0">
                <a:latin typeface="Arial"/>
                <a:cs typeface="Arial"/>
              </a:rPr>
              <a:t>(DVV-Rahmencurriculum Schreiben </a:t>
            </a:r>
            <a:r>
              <a:rPr sz="1100" dirty="0">
                <a:latin typeface="Arial"/>
                <a:cs typeface="Arial"/>
              </a:rPr>
              <a:t>und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Lesen)</a:t>
            </a:r>
            <a:endParaRPr sz="1100">
              <a:latin typeface="Arial"/>
              <a:cs typeface="Arial"/>
            </a:endParaRPr>
          </a:p>
          <a:p>
            <a:pPr marL="927100" lvl="1" indent="-228600">
              <a:lnSpc>
                <a:spcPts val="1260"/>
              </a:lnSpc>
              <a:buSzPct val="90909"/>
              <a:buFont typeface="Courier New"/>
              <a:buChar char="o"/>
              <a:tabLst>
                <a:tab pos="927100" algn="l"/>
                <a:tab pos="92773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Grundbildung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Schreiben</a:t>
            </a:r>
            <a:endParaRPr sz="1100">
              <a:latin typeface="Arial"/>
              <a:cs typeface="Arial"/>
            </a:endParaRPr>
          </a:p>
          <a:p>
            <a:pPr marL="927100" lvl="1" indent="-228600">
              <a:lnSpc>
                <a:spcPts val="1270"/>
              </a:lnSpc>
              <a:buSzPct val="90909"/>
              <a:buFont typeface="Courier New"/>
              <a:buChar char="o"/>
              <a:tabLst>
                <a:tab pos="927100" algn="l"/>
                <a:tab pos="92773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Grundbildung</a:t>
            </a:r>
            <a:r>
              <a:rPr sz="1100" u="sng" spc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Lesen</a:t>
            </a:r>
            <a:endParaRPr sz="1100">
              <a:latin typeface="Arial"/>
              <a:cs typeface="Arial"/>
            </a:endParaRPr>
          </a:p>
          <a:p>
            <a:pPr marL="927100" lvl="1" indent="-228600">
              <a:lnSpc>
                <a:spcPts val="1300"/>
              </a:lnSpc>
              <a:buSzPct val="90909"/>
              <a:buFont typeface="Courier New"/>
              <a:buChar char="o"/>
              <a:tabLst>
                <a:tab pos="927100" algn="l"/>
                <a:tab pos="927735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Grundbildung</a:t>
            </a:r>
            <a:r>
              <a:rPr sz="1100" u="sng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Rechnen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Grundbildung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0"/>
              </a:rPr>
              <a:t> </a:t>
            </a:r>
            <a:r>
              <a:rPr sz="1100" spc="-5" dirty="0">
                <a:latin typeface="Arial"/>
                <a:cs typeface="Arial"/>
              </a:rPr>
              <a:t>(VHS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  <a:hlinkClick r:id="rId10"/>
              </a:rPr>
              <a:t>Alphabetisierung)</a:t>
            </a:r>
            <a:endParaRPr sz="1100">
              <a:latin typeface="Arial"/>
              <a:cs typeface="Arial"/>
            </a:endParaRPr>
          </a:p>
          <a:p>
            <a:pPr marL="469900" marR="1760855" indent="-228600">
              <a:lnSpc>
                <a:spcPts val="1260"/>
              </a:lnSpc>
              <a:spcBef>
                <a:spcPts val="64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Konzept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einen bundesweiten Alphabetisierungskurs </a:t>
            </a:r>
            <a:r>
              <a:rPr sz="1100" spc="-5" dirty="0">
                <a:latin typeface="Arial"/>
                <a:cs typeface="Arial"/>
                <a:hlinkClick r:id="rId11"/>
              </a:rPr>
              <a:t> (BAMF, mit Definitionen, Methoden, Buchstabenhäufigkeit</a:t>
            </a:r>
            <a:r>
              <a:rPr sz="1100" spc="114" dirty="0">
                <a:latin typeface="Arial"/>
                <a:cs typeface="Arial"/>
                <a:hlinkClick r:id="rId11"/>
              </a:rPr>
              <a:t> </a:t>
            </a:r>
            <a:r>
              <a:rPr sz="1100" spc="-5" dirty="0">
                <a:latin typeface="Arial"/>
                <a:cs typeface="Arial"/>
                <a:hlinkClick r:id="rId11"/>
              </a:rPr>
              <a:t>etc.)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0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Teaching Pre-literate Adult Refugee Students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2"/>
              </a:rPr>
              <a:t> </a:t>
            </a:r>
            <a:r>
              <a:rPr sz="1100" spc="-5" dirty="0">
                <a:latin typeface="Arial"/>
                <a:cs typeface="Arial"/>
              </a:rPr>
              <a:t>(Tacoma Community House Training</a:t>
            </a:r>
            <a:r>
              <a:rPr sz="1100" spc="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Project)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Alphabetisierung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–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Lehrwerke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Alphakurs für Jugendliche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3"/>
              </a:rPr>
              <a:t> </a:t>
            </a:r>
            <a:r>
              <a:rPr sz="1100" spc="-5" dirty="0">
                <a:latin typeface="Arial"/>
                <a:cs typeface="Arial"/>
                <a:hlinkClick r:id="rId13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Alphamar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Erwachsene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4"/>
              </a:rPr>
              <a:t> </a:t>
            </a:r>
            <a:r>
              <a:rPr sz="1100" spc="-5" dirty="0">
                <a:latin typeface="Arial"/>
                <a:cs typeface="Arial"/>
                <a:hlinkClick r:id="rId14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Alphaplus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Basiskurs</a:t>
            </a:r>
            <a:r>
              <a:rPr sz="1100" spc="-20" dirty="0">
                <a:solidFill>
                  <a:srgbClr val="0000FF"/>
                </a:solidFill>
                <a:latin typeface="Arial"/>
                <a:cs typeface="Arial"/>
                <a:hlinkClick r:id="rId15"/>
              </a:rPr>
              <a:t> </a:t>
            </a:r>
            <a:r>
              <a:rPr sz="1100" spc="-5" dirty="0">
                <a:latin typeface="Arial"/>
                <a:cs typeface="Arial"/>
                <a:hlinkClick r:id="rId15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Die ABC Detektive</a:t>
            </a:r>
            <a:r>
              <a:rPr sz="1100" spc="10" dirty="0">
                <a:solidFill>
                  <a:srgbClr val="0000FF"/>
                </a:solidFill>
                <a:latin typeface="Arial"/>
                <a:cs typeface="Arial"/>
                <a:hlinkClick r:id="rId16"/>
              </a:rPr>
              <a:t> </a:t>
            </a:r>
            <a:r>
              <a:rPr sz="1100" spc="-5" dirty="0">
                <a:latin typeface="Arial"/>
                <a:cs typeface="Arial"/>
              </a:rPr>
              <a:t>(DaZ-Portal)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Erste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Hilfe Deutsch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Alphabetisierung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Grundschulkinder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17"/>
              </a:rPr>
              <a:t> </a:t>
            </a:r>
            <a:r>
              <a:rPr sz="1100" spc="-5" dirty="0">
                <a:latin typeface="Arial"/>
                <a:cs typeface="Arial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Lesen &amp;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Schreiben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A1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8"/>
              </a:rPr>
              <a:t> </a:t>
            </a:r>
            <a:r>
              <a:rPr sz="1100" spc="-5" dirty="0">
                <a:latin typeface="Arial"/>
                <a:cs typeface="Arial"/>
                <a:hlinkClick r:id="rId18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Mosaik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Der Alphabetisierungskurs</a:t>
            </a:r>
            <a:r>
              <a:rPr sz="1100" spc="5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 </a:t>
            </a:r>
            <a:r>
              <a:rPr sz="1100" spc="-5" dirty="0">
                <a:latin typeface="Arial"/>
                <a:cs typeface="Arial"/>
                <a:hlinkClick r:id="rId19"/>
              </a:rPr>
              <a:t>(Cornelsen)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Piri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A 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Arbeitsheft Alphabetisierung</a:t>
            </a:r>
            <a:r>
              <a:rPr sz="1100" spc="25" dirty="0">
                <a:solidFill>
                  <a:srgbClr val="0000FF"/>
                </a:solidFill>
                <a:latin typeface="Arial"/>
                <a:cs typeface="Arial"/>
                <a:hlinkClick r:id="rId20"/>
              </a:rPr>
              <a:t> </a:t>
            </a:r>
            <a:r>
              <a:rPr sz="1100" spc="-5" dirty="0">
                <a:latin typeface="Arial"/>
                <a:cs typeface="Arial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SchlaU-Lernbox DaZ Alphabetisierung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Schritte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1"/>
              </a:rPr>
              <a:t>plus Alpha</a:t>
            </a:r>
            <a:r>
              <a:rPr sz="1100" spc="-15" dirty="0">
                <a:solidFill>
                  <a:srgbClr val="0000FF"/>
                </a:solidFill>
                <a:latin typeface="Arial"/>
                <a:cs typeface="Arial"/>
                <a:hlinkClick r:id="rId21"/>
              </a:rPr>
              <a:t> </a:t>
            </a:r>
            <a:r>
              <a:rPr sz="1100" spc="-5" dirty="0">
                <a:latin typeface="Arial"/>
                <a:cs typeface="Arial"/>
                <a:hlinkClick r:id="rId21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Von A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bis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Z 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2"/>
              </a:rPr>
              <a:t>Alphabetisierungskurs für Erwachsene</a:t>
            </a:r>
            <a:r>
              <a:rPr sz="1100" spc="10" dirty="0">
                <a:solidFill>
                  <a:srgbClr val="0000FF"/>
                </a:solidFill>
                <a:latin typeface="Arial"/>
                <a:cs typeface="Arial"/>
                <a:hlinkClick r:id="rId22"/>
              </a:rPr>
              <a:t> </a:t>
            </a:r>
            <a:r>
              <a:rPr sz="1100" spc="-5" dirty="0">
                <a:latin typeface="Arial"/>
                <a:cs typeface="Arial"/>
                <a:hlinkClick r:id="rId22"/>
              </a:rPr>
              <a:t>(Klett)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Willkommen in Deutschland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lesen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schreiben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3"/>
              </a:rPr>
              <a:t>lernen</a:t>
            </a:r>
            <a:r>
              <a:rPr sz="1100" spc="25" dirty="0">
                <a:solidFill>
                  <a:srgbClr val="0000FF"/>
                </a:solidFill>
                <a:latin typeface="Arial"/>
                <a:cs typeface="Arial"/>
                <a:hlinkClick r:id="rId23"/>
              </a:rPr>
              <a:t> </a:t>
            </a:r>
            <a:r>
              <a:rPr sz="1100" spc="-5" dirty="0">
                <a:latin typeface="Arial"/>
                <a:cs typeface="Arial"/>
              </a:rPr>
              <a:t>(Mildenberger)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Zebra A 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4"/>
              </a:rPr>
              <a:t>Arbeitsheft mit Alphabetisierung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24"/>
              </a:rPr>
              <a:t> </a:t>
            </a:r>
            <a:r>
              <a:rPr sz="1100" spc="-5" dirty="0">
                <a:latin typeface="Arial"/>
                <a:cs typeface="Arial"/>
              </a:rPr>
              <a:t>(Klett)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Alphabetisierung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–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Haptische</a:t>
            </a:r>
            <a:r>
              <a:rPr sz="1400" b="1" spc="-1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Materialien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5"/>
              </a:rPr>
              <a:t>ABC Magnet-Box</a:t>
            </a:r>
            <a:r>
              <a:rPr sz="1100" spc="-10" dirty="0">
                <a:solidFill>
                  <a:srgbClr val="0000FF"/>
                </a:solidFill>
                <a:latin typeface="Arial"/>
                <a:cs typeface="Arial"/>
                <a:hlinkClick r:id="rId25"/>
              </a:rPr>
              <a:t> </a:t>
            </a:r>
            <a:r>
              <a:rPr sz="1100" spc="-5" dirty="0">
                <a:latin typeface="Arial"/>
                <a:cs typeface="Arial"/>
                <a:hlinkClick r:id="rId25"/>
              </a:rPr>
              <a:t>(Prolog)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Montessori-Materialien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für den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6"/>
              </a:rPr>
              <a:t>Anfangsunterricht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6"/>
              </a:rPr>
              <a:t> </a:t>
            </a:r>
            <a:r>
              <a:rPr sz="1100" spc="-5" dirty="0">
                <a:latin typeface="Arial"/>
                <a:cs typeface="Arial"/>
              </a:rPr>
              <a:t>(Montessori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Lernwelten)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Sandpapierbuchstaben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7"/>
              </a:rPr>
              <a:t>und -ziffern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27"/>
              </a:rPr>
              <a:t> </a:t>
            </a:r>
            <a:r>
              <a:rPr sz="1100" spc="-5" dirty="0">
                <a:latin typeface="Arial"/>
                <a:cs typeface="Arial"/>
              </a:rPr>
              <a:t>(Montessori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Lernwelten)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28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532" y="926533"/>
            <a:ext cx="5217795" cy="180340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556385">
              <a:lnSpc>
                <a:spcPct val="100000"/>
              </a:lnSpc>
              <a:spcBef>
                <a:spcPts val="1125"/>
              </a:spcBef>
            </a:pP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Spracheinstufung /</a:t>
            </a:r>
            <a:r>
              <a:rPr sz="1600" b="1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-diagnostik</a:t>
            </a:r>
            <a:endParaRPr sz="1600">
              <a:latin typeface="Calibri"/>
              <a:cs typeface="Calibri"/>
            </a:endParaRPr>
          </a:p>
          <a:p>
            <a:pPr marL="241300" marR="1021715" indent="-228600">
              <a:lnSpc>
                <a:spcPts val="1260"/>
              </a:lnSpc>
              <a:spcBef>
                <a:spcPts val="810"/>
              </a:spcBef>
              <a:buClr>
                <a:srgbClr val="000000"/>
              </a:buClr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Links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zu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verschiedenen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Verfahren der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Sprachstandsfeststellung </a:t>
            </a:r>
            <a:r>
              <a:rPr sz="1100" spc="-5" dirty="0">
                <a:latin typeface="Arial"/>
                <a:cs typeface="Arial"/>
              </a:rPr>
              <a:t> (Universität Duisburg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Essen)</a:t>
            </a:r>
            <a:endParaRPr sz="1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90"/>
              </a:spcBef>
              <a:buClr>
                <a:srgbClr val="000000"/>
              </a:buClr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Möglichkeiten der Sprachstandsfeststellung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latin typeface="Arial"/>
                <a:cs typeface="Arial"/>
              </a:rPr>
              <a:t>(Inst. </a:t>
            </a:r>
            <a:r>
              <a:rPr sz="1100" dirty="0">
                <a:latin typeface="Arial"/>
                <a:cs typeface="Arial"/>
              </a:rPr>
              <a:t>f. </a:t>
            </a:r>
            <a:r>
              <a:rPr sz="1100" spc="-5" dirty="0">
                <a:latin typeface="Arial"/>
                <a:cs typeface="Arial"/>
              </a:rPr>
              <a:t>Lehrerfortbildung</a:t>
            </a:r>
            <a:r>
              <a:rPr sz="1100" spc="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Thüringen)</a:t>
            </a:r>
            <a:endParaRPr sz="1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Arial"/>
                <a:cs typeface="Arial"/>
                <a:hlinkClick r:id="rId4"/>
              </a:rPr>
              <a:t>Test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„Equal”</a:t>
            </a:r>
            <a:endParaRPr sz="1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Arial"/>
                <a:cs typeface="Arial"/>
              </a:rPr>
              <a:t>Test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„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Schritte plus“</a:t>
            </a:r>
            <a:r>
              <a:rPr sz="1100" spc="0" dirty="0">
                <a:solidFill>
                  <a:srgbClr val="0000FF"/>
                </a:solidFill>
                <a:latin typeface="Arial"/>
                <a:cs typeface="Arial"/>
                <a:hlinkClick r:id="rId5"/>
              </a:rPr>
              <a:t> </a:t>
            </a:r>
            <a:r>
              <a:rPr sz="1100" spc="-5" dirty="0">
                <a:latin typeface="Arial"/>
                <a:cs typeface="Arial"/>
                <a:hlinkClick r:id="rId5"/>
              </a:rPr>
              <a:t>(Hueber)</a:t>
            </a:r>
            <a:endParaRPr sz="1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Arial"/>
                <a:cs typeface="Arial"/>
                <a:hlinkClick r:id="rId6"/>
              </a:rPr>
              <a:t>Tests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„Logisch neu“,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„Magnet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neu“, „geni@l“</a:t>
            </a:r>
            <a:r>
              <a:rPr sz="1100" spc="3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sz="1100" spc="-5" dirty="0">
                <a:latin typeface="Arial"/>
                <a:cs typeface="Arial"/>
                <a:hlinkClick r:id="rId6"/>
              </a:rPr>
              <a:t>(Klett)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171860"/>
            <a:ext cx="5800725" cy="450469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366395">
              <a:lnSpc>
                <a:spcPct val="100000"/>
              </a:lnSpc>
              <a:spcBef>
                <a:spcPts val="1025"/>
              </a:spcBef>
            </a:pPr>
            <a:r>
              <a:rPr sz="1600" b="1" spc="-10" dirty="0">
                <a:solidFill>
                  <a:srgbClr val="00AF50"/>
                </a:solidFill>
                <a:latin typeface="Calibri"/>
                <a:cs typeface="Calibri"/>
              </a:rPr>
              <a:t>Themenspezifische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Links (erste Orientierung, Landeskunde,</a:t>
            </a:r>
            <a:r>
              <a:rPr sz="1600" b="1" spc="1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etc.)</a:t>
            </a:r>
            <a:endParaRPr sz="16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64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Alltag in Deutschland</a:t>
            </a:r>
            <a:r>
              <a:rPr sz="1100" spc="15" dirty="0">
                <a:solidFill>
                  <a:srgbClr val="0000FF"/>
                </a:solidFill>
                <a:latin typeface="Arial"/>
                <a:cs typeface="Arial"/>
                <a:hlinkClick r:id="rId7"/>
              </a:rPr>
              <a:t> </a:t>
            </a:r>
            <a:r>
              <a:rPr sz="1100" spc="-5" dirty="0">
                <a:latin typeface="Arial"/>
                <a:cs typeface="Arial"/>
              </a:rPr>
              <a:t>(Goethe-Institut)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Apoll-Zeitung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8"/>
              </a:rPr>
              <a:t> </a:t>
            </a:r>
            <a:r>
              <a:rPr sz="1100" spc="-5" dirty="0">
                <a:latin typeface="Arial"/>
                <a:cs typeface="Arial"/>
                <a:hlinkClick r:id="rId8"/>
              </a:rPr>
              <a:t>(leichte Sprache,</a:t>
            </a:r>
            <a:r>
              <a:rPr sz="1100" spc="10" dirty="0">
                <a:latin typeface="Arial"/>
                <a:cs typeface="Arial"/>
                <a:hlinkClick r:id="rId8"/>
              </a:rPr>
              <a:t> </a:t>
            </a:r>
            <a:r>
              <a:rPr sz="1100" spc="-5" dirty="0">
                <a:latin typeface="Arial"/>
                <a:cs typeface="Arial"/>
                <a:hlinkClick r:id="rId8"/>
              </a:rPr>
              <a:t>vhs</a:t>
            </a:r>
            <a:r>
              <a:rPr sz="1100" spc="-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Bildung von Neuzugewanderten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9"/>
              </a:rPr>
              <a:t> </a:t>
            </a:r>
            <a:r>
              <a:rPr sz="1100" spc="-5" dirty="0">
                <a:latin typeface="Arial"/>
                <a:cs typeface="Arial"/>
              </a:rPr>
              <a:t>(Bildungsberichterstattung </a:t>
            </a:r>
            <a:r>
              <a:rPr sz="1100" dirty="0">
                <a:latin typeface="Arial"/>
                <a:cs typeface="Arial"/>
              </a:rPr>
              <a:t>der </a:t>
            </a:r>
            <a:r>
              <a:rPr sz="1100" spc="-5" dirty="0">
                <a:latin typeface="Arial"/>
                <a:cs typeface="Arial"/>
              </a:rPr>
              <a:t>Stadt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Nürnberg)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0"/>
              </a:rPr>
              <a:t>Curriculum Orientierungskurs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0"/>
              </a:rPr>
              <a:t> </a:t>
            </a:r>
            <a:r>
              <a:rPr sz="1100" spc="-5" dirty="0">
                <a:latin typeface="Arial"/>
                <a:cs typeface="Arial"/>
                <a:hlinkClick r:id="rId10"/>
              </a:rPr>
              <a:t>(BAMF</a:t>
            </a:r>
            <a:r>
              <a:rPr sz="1100" spc="-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Demokratie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1"/>
              </a:rPr>
              <a:t>Methodenkiste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1"/>
              </a:rPr>
              <a:t> </a:t>
            </a:r>
            <a:r>
              <a:rPr sz="1100" dirty="0">
                <a:latin typeface="Arial"/>
                <a:cs typeface="Arial"/>
                <a:hlinkClick r:id="rId11"/>
              </a:rPr>
              <a:t>(bpb)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„Die Sendung mit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der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Maus“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–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2"/>
              </a:rPr>
              <a:t>Sachgeschichten</a:t>
            </a:r>
            <a:r>
              <a:rPr sz="1100" spc="40" dirty="0">
                <a:solidFill>
                  <a:srgbClr val="0000FF"/>
                </a:solidFill>
                <a:latin typeface="Arial"/>
                <a:cs typeface="Arial"/>
                <a:hlinkClick r:id="rId12"/>
              </a:rPr>
              <a:t> </a:t>
            </a:r>
            <a:r>
              <a:rPr sz="1100" spc="-10" dirty="0">
                <a:latin typeface="Arial"/>
                <a:cs typeface="Arial"/>
              </a:rPr>
              <a:t>(WDR)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3"/>
              </a:rPr>
              <a:t>Erstorientierung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3"/>
              </a:rPr>
              <a:t> </a:t>
            </a:r>
            <a:r>
              <a:rPr sz="1100" spc="-5" dirty="0">
                <a:latin typeface="Arial"/>
                <a:cs typeface="Arial"/>
                <a:hlinkClick r:id="rId13"/>
              </a:rPr>
              <a:t>(BAMF)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4"/>
              </a:rPr>
              <a:t>Interkulturelle Stadtspaziergänge</a:t>
            </a:r>
            <a:r>
              <a:rPr sz="1100" spc="-5" dirty="0">
                <a:solidFill>
                  <a:srgbClr val="0000FF"/>
                </a:solidFill>
                <a:latin typeface="Arial"/>
                <a:cs typeface="Arial"/>
                <a:hlinkClick r:id="rId14"/>
              </a:rPr>
              <a:t> </a:t>
            </a:r>
            <a:r>
              <a:rPr sz="1100" spc="-5" dirty="0">
                <a:latin typeface="Arial"/>
                <a:cs typeface="Arial"/>
              </a:rPr>
              <a:t>(Landeszentrale </a:t>
            </a:r>
            <a:r>
              <a:rPr sz="1100" dirty="0">
                <a:latin typeface="Arial"/>
                <a:cs typeface="Arial"/>
              </a:rPr>
              <a:t>f. </a:t>
            </a:r>
            <a:r>
              <a:rPr sz="1100" spc="-5" dirty="0">
                <a:latin typeface="Arial"/>
                <a:cs typeface="Arial"/>
              </a:rPr>
              <a:t>polit.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Bildungsarbeit)</a:t>
            </a:r>
            <a:endParaRPr sz="1100">
              <a:latin typeface="Arial"/>
              <a:cs typeface="Arial"/>
            </a:endParaRPr>
          </a:p>
          <a:p>
            <a:pPr marL="469900" marR="2037080" indent="-228600">
              <a:lnSpc>
                <a:spcPts val="1270"/>
              </a:lnSpc>
              <a:spcBef>
                <a:spcPts val="62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Materialien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und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5"/>
              </a:rPr>
              <a:t>Übungen zum interkulturellen Lernen </a:t>
            </a:r>
            <a:r>
              <a:rPr sz="1100" spc="-5" dirty="0">
                <a:latin typeface="Arial"/>
                <a:cs typeface="Arial"/>
              </a:rPr>
              <a:t> (Landeszentr. Pol. Bildung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Thüringen)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09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Refugee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Guide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in verschiedenen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Sprachen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6"/>
              </a:rPr>
              <a:t> 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Unterrichtsmaterial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7"/>
              </a:rPr>
              <a:t>Willkommensklassen</a:t>
            </a:r>
            <a:r>
              <a:rPr sz="1100" spc="-30" dirty="0">
                <a:solidFill>
                  <a:srgbClr val="0000FF"/>
                </a:solidFill>
                <a:latin typeface="Arial"/>
                <a:cs typeface="Arial"/>
                <a:hlinkClick r:id="rId17"/>
              </a:rPr>
              <a:t> </a:t>
            </a:r>
            <a:r>
              <a:rPr sz="1100" dirty="0">
                <a:latin typeface="Arial"/>
                <a:cs typeface="Arial"/>
                <a:hlinkClick r:id="rId17"/>
              </a:rPr>
              <a:t>(bpb)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Wegweiser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für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8"/>
              </a:rPr>
              <a:t>Flüchtlinge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8"/>
              </a:rPr>
              <a:t> </a:t>
            </a:r>
            <a:r>
              <a:rPr sz="1100" spc="-5" dirty="0">
                <a:latin typeface="Arial"/>
                <a:cs typeface="Arial"/>
                <a:hlinkClick r:id="rId18"/>
              </a:rPr>
              <a:t>(ARD)</a:t>
            </a:r>
            <a:endParaRPr sz="1100">
              <a:latin typeface="Arial"/>
              <a:cs typeface="Arial"/>
            </a:endParaRPr>
          </a:p>
          <a:p>
            <a:pPr marL="469900" marR="406400" indent="-228600">
              <a:lnSpc>
                <a:spcPts val="1270"/>
              </a:lnSpc>
              <a:spcBef>
                <a:spcPts val="62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Willkommen in Deutschland: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Wegweisung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für muslimische Migranten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zu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einem  gelingenden Miteinander in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19"/>
              </a:rPr>
              <a:t>Deutschland</a:t>
            </a:r>
            <a:r>
              <a:rPr sz="1100" dirty="0">
                <a:solidFill>
                  <a:srgbClr val="0000FF"/>
                </a:solidFill>
                <a:latin typeface="Arial"/>
                <a:cs typeface="Arial"/>
                <a:hlinkClick r:id="rId19"/>
              </a:rPr>
              <a:t> </a:t>
            </a:r>
            <a:r>
              <a:rPr sz="1100" spc="-5" dirty="0">
                <a:latin typeface="Arial"/>
                <a:cs typeface="Arial"/>
              </a:rPr>
              <a:t>(Münchner Forum für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Islam)</a:t>
            </a:r>
            <a:endParaRPr sz="11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05"/>
              </a:spcBef>
              <a:buClr>
                <a:srgbClr val="000000"/>
              </a:buClr>
              <a:buSzPct val="90909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Kommentierte Materialsammlung zur Vermittlung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des</a:t>
            </a:r>
            <a:r>
              <a:rPr sz="1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0"/>
              </a:rPr>
              <a:t>Judentums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100" dirty="0">
                <a:latin typeface="Wingdings"/>
                <a:cs typeface="Wingdings"/>
              </a:rPr>
              <a:t>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200" b="1" i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  <a:hlinkClick r:id="rId21" action="ppaction://hlinksldjump"/>
              </a:rPr>
              <a:t>Inhaltsverzeichnis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939751"/>
            <a:ext cx="5854065" cy="185102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1019"/>
              </a:spcBef>
            </a:pPr>
            <a:r>
              <a:rPr sz="1600" b="1" spc="-10" dirty="0">
                <a:solidFill>
                  <a:srgbClr val="00AF50"/>
                </a:solidFill>
                <a:latin typeface="Calibri"/>
                <a:cs typeface="Calibri"/>
              </a:rPr>
              <a:t>Weitere </a:t>
            </a:r>
            <a:r>
              <a:rPr sz="1600" b="1" spc="-5" dirty="0">
                <a:solidFill>
                  <a:srgbClr val="00AF50"/>
                </a:solidFill>
                <a:latin typeface="Calibri"/>
                <a:cs typeface="Calibri"/>
              </a:rPr>
              <a:t>Medien: </a:t>
            </a:r>
            <a:r>
              <a:rPr sz="1600" b="1" i="1" spc="-5" dirty="0">
                <a:solidFill>
                  <a:srgbClr val="00AF50"/>
                </a:solidFill>
                <a:latin typeface="Calibri"/>
                <a:cs typeface="Calibri"/>
              </a:rPr>
              <a:t>Apps, Online-Angebote,</a:t>
            </a:r>
            <a:r>
              <a:rPr sz="1600" b="1" i="1" spc="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AF50"/>
                </a:solidFill>
                <a:latin typeface="Calibri"/>
                <a:cs typeface="Calibri"/>
              </a:rPr>
              <a:t>Offline-Lernprogramme</a:t>
            </a:r>
            <a:endParaRPr sz="1600">
              <a:latin typeface="Calibri"/>
              <a:cs typeface="Calibri"/>
            </a:endParaRPr>
          </a:p>
          <a:p>
            <a:pPr marL="911860" marR="79375" indent="-899794">
              <a:lnSpc>
                <a:spcPct val="140900"/>
              </a:lnSpc>
              <a:spcBef>
                <a:spcPts val="105"/>
              </a:spcBef>
            </a:pPr>
            <a:r>
              <a:rPr sz="1100" spc="-5" dirty="0">
                <a:latin typeface="Arial"/>
                <a:cs typeface="Arial"/>
              </a:rPr>
              <a:t>Die verschiedenen Medienkategorien sind in </a:t>
            </a:r>
            <a:r>
              <a:rPr sz="1100" dirty="0">
                <a:latin typeface="Arial"/>
                <a:cs typeface="Arial"/>
              </a:rPr>
              <a:t>der </a:t>
            </a:r>
            <a:r>
              <a:rPr sz="1100" spc="-5" dirty="0">
                <a:latin typeface="Arial"/>
                <a:cs typeface="Arial"/>
              </a:rPr>
              <a:t>Zusammenstellung farblich gekennzeichnet:  Apps=</a:t>
            </a:r>
            <a:r>
              <a:rPr sz="1100" spc="-5" dirty="0">
                <a:solidFill>
                  <a:srgbClr val="C00000"/>
                </a:solidFill>
                <a:latin typeface="Arial"/>
                <a:cs typeface="Arial"/>
              </a:rPr>
              <a:t>rot</a:t>
            </a:r>
            <a:endParaRPr sz="1100">
              <a:latin typeface="Arial"/>
              <a:cs typeface="Arial"/>
            </a:endParaRPr>
          </a:p>
          <a:p>
            <a:pPr marL="911860">
              <a:lnSpc>
                <a:spcPct val="100000"/>
              </a:lnSpc>
              <a:spcBef>
                <a:spcPts val="540"/>
              </a:spcBef>
            </a:pPr>
            <a:r>
              <a:rPr sz="1100" spc="-5" dirty="0">
                <a:latin typeface="Arial"/>
                <a:cs typeface="Arial"/>
              </a:rPr>
              <a:t>Online-Angebote=</a:t>
            </a:r>
            <a:r>
              <a:rPr sz="1100" spc="-5" dirty="0">
                <a:solidFill>
                  <a:srgbClr val="00AF50"/>
                </a:solidFill>
                <a:latin typeface="Arial"/>
                <a:cs typeface="Arial"/>
              </a:rPr>
              <a:t>grün</a:t>
            </a:r>
            <a:endParaRPr sz="1100">
              <a:latin typeface="Arial"/>
              <a:cs typeface="Arial"/>
            </a:endParaRPr>
          </a:p>
          <a:p>
            <a:pPr marL="911860">
              <a:lnSpc>
                <a:spcPct val="100000"/>
              </a:lnSpc>
              <a:spcBef>
                <a:spcPts val="550"/>
              </a:spcBef>
            </a:pPr>
            <a:r>
              <a:rPr sz="1100" spc="-5" dirty="0">
                <a:latin typeface="Arial"/>
                <a:cs typeface="Arial"/>
              </a:rPr>
              <a:t>Offline-Lernprogramme </a:t>
            </a:r>
            <a:r>
              <a:rPr sz="1100" dirty="0">
                <a:latin typeface="Arial"/>
                <a:cs typeface="Arial"/>
              </a:rPr>
              <a:t>/ </a:t>
            </a:r>
            <a:r>
              <a:rPr sz="1100" spc="-5" dirty="0">
                <a:latin typeface="Arial"/>
                <a:cs typeface="Arial"/>
              </a:rPr>
              <a:t>CDs </a:t>
            </a:r>
            <a:r>
              <a:rPr sz="1100" dirty="0">
                <a:latin typeface="Arial"/>
                <a:cs typeface="Arial"/>
              </a:rPr>
              <a:t>/ </a:t>
            </a:r>
            <a:r>
              <a:rPr sz="1100" spc="-5" dirty="0">
                <a:latin typeface="Arial"/>
                <a:cs typeface="Arial"/>
              </a:rPr>
              <a:t>DVDs=</a:t>
            </a:r>
            <a:r>
              <a:rPr sz="1100" spc="-5" dirty="0">
                <a:solidFill>
                  <a:srgbClr val="006FC0"/>
                </a:solidFill>
                <a:latin typeface="Arial"/>
                <a:cs typeface="Arial"/>
              </a:rPr>
              <a:t>blau</a:t>
            </a:r>
            <a:r>
              <a:rPr sz="1100" spc="-5" dirty="0">
                <a:latin typeface="Arial"/>
                <a:cs typeface="Arial"/>
              </a:rPr>
              <a:t>).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Sprachförderung (DaZ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/</a:t>
            </a:r>
            <a:r>
              <a:rPr sz="1400" b="1" spc="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DaF)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3231" y="2926333"/>
          <a:ext cx="5780405" cy="5549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Titel: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Ankommen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117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Beschreibung: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08915">
                        <a:lnSpc>
                          <a:spcPct val="105500"/>
                        </a:lnSpc>
                        <a:spcBef>
                          <a:spcPts val="3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ist ein Angebot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Bundesamtes für Migration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gemeinsam mit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Bundesagentur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 dem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Goethe-Institut die Inhalte bereitgestellt hat. Der Bayerische  Rundfunk hat 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realisiert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mit redaktionell-didaktischer  Beratung</a:t>
                      </a:r>
                      <a:r>
                        <a:rPr sz="11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unterstützt.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Die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Ankommen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Überblick: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7685" marR="178435" indent="-228600">
                        <a:lnSpc>
                          <a:spcPct val="105900"/>
                        </a:lnSpc>
                        <a:spcBef>
                          <a:spcPts val="580"/>
                        </a:spcBef>
                        <a:buFont typeface="Arial"/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Deutsch lernen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. Ein Grundsprachkurs vom Goethe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Institut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Selbstlernen.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vielen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Übungen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Hören,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Schreiben und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Lesen.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7685" marR="163195" indent="-228600">
                        <a:lnSpc>
                          <a:spcPct val="105500"/>
                        </a:lnSpc>
                        <a:spcBef>
                          <a:spcPts val="60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Informationen zum Asylverfahren. Schritt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Schritt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Registrierung bis zur Anhörung. Zusammengestellt vom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Bundesamt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für Migration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Flüchtlinge.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7685" marR="186690" indent="-228600">
                        <a:lnSpc>
                          <a:spcPct val="105600"/>
                        </a:lnSpc>
                        <a:spcBef>
                          <a:spcPts val="60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Wege in Ausbildung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Arbeit. Zusammengestellt von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Bundesagentur für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Arbeit.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7685" marR="179705" indent="-228600">
                        <a:lnSpc>
                          <a:spcPct val="105200"/>
                        </a:lnSpc>
                        <a:spcBef>
                          <a:spcPts val="600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Leben in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Deutschland. Von praktischen Tipps bis hin zu  Einblicken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Werte und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Regeln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das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Zusammenleben in  Deutschland.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Mit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Hinweisen von Menschen, die schon  länger in Deutschland angekommen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sind.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27685" indent="-228600">
                        <a:lnSpc>
                          <a:spcPct val="100000"/>
                        </a:lnSpc>
                        <a:spcBef>
                          <a:spcPts val="675"/>
                        </a:spcBef>
                        <a:buChar char="-"/>
                        <a:tabLst>
                          <a:tab pos="520065" algn="l"/>
                          <a:tab pos="52070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Ein Stream mit täglichen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Angeboten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zum Lernen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 Lesen.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1650" indent="-202565">
                        <a:lnSpc>
                          <a:spcPct val="100000"/>
                        </a:lnSpc>
                        <a:spcBef>
                          <a:spcPts val="670"/>
                        </a:spcBef>
                        <a:buChar char="-"/>
                        <a:tabLst>
                          <a:tab pos="501650" algn="l"/>
                          <a:tab pos="502284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Intuitive Bedienung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Medienkategorie: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für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Android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Anbieter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Bezug: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Goethe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Institut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u.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a.;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kostenlos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URL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der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Ressource: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https://www.ankommenapp.de/ 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4949</Words>
  <Application>Microsoft Office PowerPoint</Application>
  <PresentationFormat>Benutzerdefiniert</PresentationFormat>
  <Paragraphs>596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Ursula Weier</dc:creator>
  <cp:lastModifiedBy>Fischer, Erika</cp:lastModifiedBy>
  <cp:revision>1</cp:revision>
  <dcterms:created xsi:type="dcterms:W3CDTF">2019-04-30T01:07:59Z</dcterms:created>
  <dcterms:modified xsi:type="dcterms:W3CDTF">2019-04-30T01:08:11Z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2018-09-18T00:00:00Z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2019-04-30T00:00:00Z</vt:filetime>
  </property>
</Properties>
</file>