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361" r:id="rId3"/>
    <p:sldId id="337" r:id="rId4"/>
    <p:sldId id="332" r:id="rId5"/>
    <p:sldId id="351" r:id="rId6"/>
    <p:sldId id="352" r:id="rId7"/>
    <p:sldId id="262" r:id="rId8"/>
    <p:sldId id="353" r:id="rId9"/>
    <p:sldId id="359" r:id="rId10"/>
    <p:sldId id="348" r:id="rId11"/>
    <p:sldId id="261" r:id="rId12"/>
    <p:sldId id="358" r:id="rId13"/>
    <p:sldId id="271" r:id="rId14"/>
    <p:sldId id="273" r:id="rId15"/>
    <p:sldId id="274" r:id="rId16"/>
    <p:sldId id="275" r:id="rId17"/>
    <p:sldId id="276" r:id="rId18"/>
    <p:sldId id="277" r:id="rId19"/>
    <p:sldId id="278" r:id="rId20"/>
    <p:sldId id="356" r:id="rId21"/>
    <p:sldId id="299" r:id="rId22"/>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78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60"/>
  </p:normalViewPr>
  <p:slideViewPr>
    <p:cSldViewPr>
      <p:cViewPr varScale="1">
        <p:scale>
          <a:sx n="80" d="100"/>
          <a:sy n="80" d="100"/>
        </p:scale>
        <p:origin x="1382" y="48"/>
      </p:cViewPr>
      <p:guideLst>
        <p:guide orient="horz" pos="2160"/>
        <p:guide pos="2880"/>
      </p:guideLst>
    </p:cSldViewPr>
  </p:slideViewPr>
  <p:notesTextViewPr>
    <p:cViewPr>
      <p:scale>
        <a:sx n="1" d="1"/>
        <a:sy n="1" d="1"/>
      </p:scale>
      <p:origin x="0" y="0"/>
    </p:cViewPr>
  </p:notesTextViewPr>
  <p:sorterViewPr>
    <p:cViewPr>
      <p:scale>
        <a:sx n="100" d="100"/>
        <a:sy n="100" d="100"/>
      </p:scale>
      <p:origin x="0" y="-2720"/>
    </p:cViewPr>
  </p:sorterViewPr>
  <p:notesViewPr>
    <p:cSldViewPr>
      <p:cViewPr varScale="1">
        <p:scale>
          <a:sx n="52" d="100"/>
          <a:sy n="52" d="100"/>
        </p:scale>
        <p:origin x="-2716"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EFB9B-EF5C-4423-B700-25612C6634C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A5E9727C-37D4-4C00-AB11-9F28C764E675}">
      <dgm:prSet phldrT="[Text]"/>
      <dgm:spPr>
        <a:solidFill>
          <a:srgbClr val="92D050"/>
        </a:solidFill>
      </dgm:spPr>
      <dgm:t>
        <a:bodyPr/>
        <a:lstStyle/>
        <a:p>
          <a:r>
            <a:rPr lang="de-DE" dirty="0">
              <a:solidFill>
                <a:schemeClr val="tx1"/>
              </a:solidFill>
            </a:rPr>
            <a:t>Einfache Sprache</a:t>
          </a:r>
        </a:p>
      </dgm:t>
    </dgm:pt>
    <dgm:pt modelId="{417711B1-AE71-4F4E-9B9F-95EA41DAC26F}" type="parTrans" cxnId="{2CAEFAA0-1BC4-4713-A192-AE2454C1E647}">
      <dgm:prSet/>
      <dgm:spPr/>
      <dgm:t>
        <a:bodyPr/>
        <a:lstStyle/>
        <a:p>
          <a:endParaRPr lang="de-DE"/>
        </a:p>
      </dgm:t>
    </dgm:pt>
    <dgm:pt modelId="{02C437CB-C1E6-465C-88B6-1B3E561E602D}" type="sibTrans" cxnId="{2CAEFAA0-1BC4-4713-A192-AE2454C1E647}">
      <dgm:prSet/>
      <dgm:spPr/>
      <dgm:t>
        <a:bodyPr/>
        <a:lstStyle/>
        <a:p>
          <a:endParaRPr lang="de-DE"/>
        </a:p>
      </dgm:t>
    </dgm:pt>
    <dgm:pt modelId="{00D2B62C-BF96-427C-AC13-0A79416A5F5F}">
      <dgm:prSet phldrT="[Text]"/>
      <dgm:spPr>
        <a:solidFill>
          <a:schemeClr val="accent2">
            <a:lumMod val="40000"/>
            <a:lumOff val="60000"/>
            <a:alpha val="90000"/>
          </a:schemeClr>
        </a:solidFill>
      </dgm:spPr>
      <dgm:t>
        <a:bodyPr/>
        <a:lstStyle/>
        <a:p>
          <a:r>
            <a:rPr lang="de-DE" dirty="0" smtClean="0">
              <a:latin typeface="Arial"/>
              <a:cs typeface="Arial"/>
            </a:rPr>
            <a:t>EINFACH VERSTÄNDLICHE </a:t>
          </a:r>
          <a:r>
            <a:rPr lang="de-DE" dirty="0">
              <a:latin typeface="Arial"/>
              <a:cs typeface="Arial"/>
            </a:rPr>
            <a:t>Sprache</a:t>
          </a:r>
          <a:r>
            <a:rPr lang="de-DE" spc="-10" dirty="0">
              <a:latin typeface="Arial"/>
              <a:cs typeface="Arial"/>
            </a:rPr>
            <a:t> </a:t>
          </a:r>
          <a:r>
            <a:rPr lang="de-DE" b="1" dirty="0">
              <a:latin typeface="Arial"/>
              <a:cs typeface="Arial"/>
            </a:rPr>
            <a:t>	</a:t>
          </a:r>
          <a:endParaRPr lang="de-DE" dirty="0"/>
        </a:p>
      </dgm:t>
    </dgm:pt>
    <dgm:pt modelId="{303F9FAD-1099-4080-AF10-240D799BF317}" type="parTrans" cxnId="{0B40EDDE-2EC0-4437-8380-74DBF896B49D}">
      <dgm:prSet/>
      <dgm:spPr/>
      <dgm:t>
        <a:bodyPr/>
        <a:lstStyle/>
        <a:p>
          <a:endParaRPr lang="de-DE"/>
        </a:p>
      </dgm:t>
    </dgm:pt>
    <dgm:pt modelId="{7EEDCF41-905F-4EE1-82FF-9763E968E21A}" type="sibTrans" cxnId="{0B40EDDE-2EC0-4437-8380-74DBF896B49D}">
      <dgm:prSet/>
      <dgm:spPr/>
      <dgm:t>
        <a:bodyPr/>
        <a:lstStyle/>
        <a:p>
          <a:endParaRPr lang="de-DE"/>
        </a:p>
      </dgm:t>
    </dgm:pt>
    <dgm:pt modelId="{389B31C5-53C8-4C50-AF59-69DDF96C30AA}">
      <dgm:prSet phldrT="[Text]"/>
      <dgm:spPr>
        <a:solidFill>
          <a:schemeClr val="accent2">
            <a:lumMod val="40000"/>
            <a:lumOff val="60000"/>
            <a:alpha val="90000"/>
          </a:schemeClr>
        </a:solidFill>
      </dgm:spPr>
      <dgm:t>
        <a:bodyPr/>
        <a:lstStyle/>
        <a:p>
          <a:r>
            <a:rPr lang="de-DE" dirty="0">
              <a:latin typeface="Arial"/>
              <a:cs typeface="Arial"/>
            </a:rPr>
            <a:t>Inhalt bleibt</a:t>
          </a:r>
          <a:r>
            <a:rPr lang="de-DE" spc="-70" dirty="0">
              <a:latin typeface="Arial"/>
              <a:cs typeface="Arial"/>
            </a:rPr>
            <a:t> </a:t>
          </a:r>
          <a:r>
            <a:rPr lang="de-DE" dirty="0">
              <a:latin typeface="Arial"/>
              <a:cs typeface="Arial"/>
            </a:rPr>
            <a:t>gleich</a:t>
          </a:r>
          <a:endParaRPr lang="de-DE" dirty="0"/>
        </a:p>
      </dgm:t>
    </dgm:pt>
    <dgm:pt modelId="{2A725525-9F45-4DE7-B76D-F72426062689}" type="parTrans" cxnId="{F6FD5079-D7C9-49A4-BC0E-B2A714F8AF4F}">
      <dgm:prSet/>
      <dgm:spPr/>
      <dgm:t>
        <a:bodyPr/>
        <a:lstStyle/>
        <a:p>
          <a:endParaRPr lang="de-DE"/>
        </a:p>
      </dgm:t>
    </dgm:pt>
    <dgm:pt modelId="{C3FEC1EC-6761-484F-A293-15B31410E721}" type="sibTrans" cxnId="{F6FD5079-D7C9-49A4-BC0E-B2A714F8AF4F}">
      <dgm:prSet/>
      <dgm:spPr/>
      <dgm:t>
        <a:bodyPr/>
        <a:lstStyle/>
        <a:p>
          <a:endParaRPr lang="de-DE"/>
        </a:p>
      </dgm:t>
    </dgm:pt>
    <dgm:pt modelId="{3DEB1C5A-6588-4D23-A1E3-8EC658054887}">
      <dgm:prSet phldrT="[Text]"/>
      <dgm:spPr>
        <a:solidFill>
          <a:srgbClr val="0070C0"/>
        </a:solidFill>
        <a:ln>
          <a:solidFill>
            <a:srgbClr val="0070C0"/>
          </a:solidFill>
        </a:ln>
      </dgm:spPr>
      <dgm:t>
        <a:bodyPr/>
        <a:lstStyle/>
        <a:p>
          <a:r>
            <a:rPr lang="de-DE" dirty="0">
              <a:solidFill>
                <a:schemeClr val="bg1"/>
              </a:solidFill>
            </a:rPr>
            <a:t>Leichte Sprache</a:t>
          </a:r>
        </a:p>
      </dgm:t>
    </dgm:pt>
    <dgm:pt modelId="{08664F31-7814-4113-AE45-A90A7F8FBEAB}" type="parTrans" cxnId="{0972D0C2-8A44-41C5-943E-15D9A7E6AFBC}">
      <dgm:prSet/>
      <dgm:spPr/>
      <dgm:t>
        <a:bodyPr/>
        <a:lstStyle/>
        <a:p>
          <a:endParaRPr lang="de-DE"/>
        </a:p>
      </dgm:t>
    </dgm:pt>
    <dgm:pt modelId="{8ECC99CA-E06B-4EFB-80F0-30969B7F9CE8}" type="sibTrans" cxnId="{0972D0C2-8A44-41C5-943E-15D9A7E6AFBC}">
      <dgm:prSet/>
      <dgm:spPr/>
      <dgm:t>
        <a:bodyPr/>
        <a:lstStyle/>
        <a:p>
          <a:endParaRPr lang="de-DE"/>
        </a:p>
      </dgm:t>
    </dgm:pt>
    <dgm:pt modelId="{782D47AA-884A-4F11-B6B4-6A8C6409ACBC}">
      <dgm:prSet phldrT="[Text]"/>
      <dgm:spPr>
        <a:solidFill>
          <a:schemeClr val="accent3">
            <a:lumMod val="75000"/>
            <a:alpha val="90000"/>
          </a:schemeClr>
        </a:solidFill>
      </dgm:spPr>
      <dgm:t>
        <a:bodyPr/>
        <a:lstStyle/>
        <a:p>
          <a:r>
            <a:rPr lang="de-DE" dirty="0" smtClean="0"/>
            <a:t>REDUZIERTE Sprache </a:t>
          </a:r>
          <a:endParaRPr lang="de-DE" dirty="0"/>
        </a:p>
      </dgm:t>
    </dgm:pt>
    <dgm:pt modelId="{6CCFBC66-0A32-4EF7-96D2-D807D7F173E2}" type="parTrans" cxnId="{2DC16F9F-9F02-4059-9DE9-9F45FAC21873}">
      <dgm:prSet/>
      <dgm:spPr/>
      <dgm:t>
        <a:bodyPr/>
        <a:lstStyle/>
        <a:p>
          <a:endParaRPr lang="de-DE"/>
        </a:p>
      </dgm:t>
    </dgm:pt>
    <dgm:pt modelId="{1583C2C2-7081-4E67-A9CE-C4F5E88D9A58}" type="sibTrans" cxnId="{2DC16F9F-9F02-4059-9DE9-9F45FAC21873}">
      <dgm:prSet/>
      <dgm:spPr/>
      <dgm:t>
        <a:bodyPr/>
        <a:lstStyle/>
        <a:p>
          <a:endParaRPr lang="de-DE"/>
        </a:p>
      </dgm:t>
    </dgm:pt>
    <dgm:pt modelId="{6BFE626E-63ED-4837-8216-D9A8933FC99D}">
      <dgm:prSet phldrT="[Text]"/>
      <dgm:spPr>
        <a:solidFill>
          <a:schemeClr val="accent2">
            <a:lumMod val="40000"/>
            <a:lumOff val="60000"/>
            <a:alpha val="90000"/>
          </a:schemeClr>
        </a:solidFill>
      </dgm:spPr>
      <dgm:t>
        <a:bodyPr/>
        <a:lstStyle/>
        <a:p>
          <a:endParaRPr lang="de-DE" dirty="0"/>
        </a:p>
      </dgm:t>
    </dgm:pt>
    <dgm:pt modelId="{85AA0EFE-79BC-43E9-805D-B506E7845A78}" type="parTrans" cxnId="{FD99AEF3-D5CA-45D8-BE31-651E6A14CA62}">
      <dgm:prSet/>
      <dgm:spPr/>
      <dgm:t>
        <a:bodyPr/>
        <a:lstStyle/>
        <a:p>
          <a:endParaRPr lang="de-DE"/>
        </a:p>
      </dgm:t>
    </dgm:pt>
    <dgm:pt modelId="{80371C06-9A21-46E0-8613-E7C921080FB7}" type="sibTrans" cxnId="{FD99AEF3-D5CA-45D8-BE31-651E6A14CA62}">
      <dgm:prSet/>
      <dgm:spPr/>
      <dgm:t>
        <a:bodyPr/>
        <a:lstStyle/>
        <a:p>
          <a:endParaRPr lang="de-DE"/>
        </a:p>
      </dgm:t>
    </dgm:pt>
    <dgm:pt modelId="{47AD221F-942F-4D0E-9603-DC033B2D176C}">
      <dgm:prSet phldrT="[Text]"/>
      <dgm:spPr>
        <a:solidFill>
          <a:schemeClr val="accent3">
            <a:lumMod val="75000"/>
            <a:alpha val="90000"/>
          </a:schemeClr>
        </a:solidFill>
      </dgm:spPr>
      <dgm:t>
        <a:bodyPr/>
        <a:lstStyle/>
        <a:p>
          <a:r>
            <a:rPr lang="de-DE" dirty="0" smtClean="0"/>
            <a:t>Inhaltliche Veränderung/ Vereinfachung</a:t>
          </a:r>
          <a:endParaRPr lang="de-DE" dirty="0"/>
        </a:p>
      </dgm:t>
    </dgm:pt>
    <dgm:pt modelId="{917A90D8-5DA1-42DA-8E59-AC11E9F770A2}" type="parTrans" cxnId="{87E59D57-EC4B-463E-9469-1E9E4B140EAC}">
      <dgm:prSet/>
      <dgm:spPr/>
      <dgm:t>
        <a:bodyPr/>
        <a:lstStyle/>
        <a:p>
          <a:endParaRPr lang="de-DE"/>
        </a:p>
      </dgm:t>
    </dgm:pt>
    <dgm:pt modelId="{9C93EF0E-A5FF-4ADA-84F9-9A40E6A4FBA2}" type="sibTrans" cxnId="{87E59D57-EC4B-463E-9469-1E9E4B140EAC}">
      <dgm:prSet/>
      <dgm:spPr/>
      <dgm:t>
        <a:bodyPr/>
        <a:lstStyle/>
        <a:p>
          <a:endParaRPr lang="de-DE"/>
        </a:p>
      </dgm:t>
    </dgm:pt>
    <dgm:pt modelId="{06B2DCBB-5BC9-47EE-80A8-BE3191E29B08}">
      <dgm:prSet phldrT="[Text]"/>
      <dgm:spPr>
        <a:solidFill>
          <a:schemeClr val="accent3">
            <a:lumMod val="75000"/>
            <a:alpha val="90000"/>
          </a:schemeClr>
        </a:solidFill>
      </dgm:spPr>
      <dgm:t>
        <a:bodyPr/>
        <a:lstStyle/>
        <a:p>
          <a:endParaRPr lang="de-DE" dirty="0"/>
        </a:p>
      </dgm:t>
    </dgm:pt>
    <dgm:pt modelId="{F5BA0464-584D-49DC-B598-4C2AD75A03AB}" type="parTrans" cxnId="{46F1B2A5-985B-4FA8-A0D5-56693887F42B}">
      <dgm:prSet/>
      <dgm:spPr/>
      <dgm:t>
        <a:bodyPr/>
        <a:lstStyle/>
        <a:p>
          <a:endParaRPr lang="de-DE"/>
        </a:p>
      </dgm:t>
    </dgm:pt>
    <dgm:pt modelId="{F6BFD34B-B4E1-4F47-9871-663FD31CA94E}" type="sibTrans" cxnId="{46F1B2A5-985B-4FA8-A0D5-56693887F42B}">
      <dgm:prSet/>
      <dgm:spPr/>
      <dgm:t>
        <a:bodyPr/>
        <a:lstStyle/>
        <a:p>
          <a:endParaRPr lang="de-DE"/>
        </a:p>
      </dgm:t>
    </dgm:pt>
    <dgm:pt modelId="{34A41886-D9FB-43FF-8BB1-4F73A64C4A6D}" type="pres">
      <dgm:prSet presAssocID="{CDEEFB9B-EF5C-4423-B700-25612C6634C9}" presName="Name0" presStyleCnt="0">
        <dgm:presLayoutVars>
          <dgm:dir/>
          <dgm:animLvl val="lvl"/>
          <dgm:resizeHandles/>
        </dgm:presLayoutVars>
      </dgm:prSet>
      <dgm:spPr/>
      <dgm:t>
        <a:bodyPr/>
        <a:lstStyle/>
        <a:p>
          <a:endParaRPr lang="de-DE"/>
        </a:p>
      </dgm:t>
    </dgm:pt>
    <dgm:pt modelId="{476CAE59-F63E-49A7-A279-CE8F9BE5609E}" type="pres">
      <dgm:prSet presAssocID="{A5E9727C-37D4-4C00-AB11-9F28C764E675}" presName="linNode" presStyleCnt="0"/>
      <dgm:spPr/>
    </dgm:pt>
    <dgm:pt modelId="{7D0CC65A-25EE-4804-A2D7-F1D3117E5348}" type="pres">
      <dgm:prSet presAssocID="{A5E9727C-37D4-4C00-AB11-9F28C764E675}" presName="parentShp" presStyleLbl="node1" presStyleIdx="0" presStyleCnt="2" custScaleX="70624" custScaleY="84840" custLinFactNeighborX="-9792" custLinFactNeighborY="-3007">
        <dgm:presLayoutVars>
          <dgm:bulletEnabled val="1"/>
        </dgm:presLayoutVars>
      </dgm:prSet>
      <dgm:spPr/>
      <dgm:t>
        <a:bodyPr/>
        <a:lstStyle/>
        <a:p>
          <a:endParaRPr lang="de-DE"/>
        </a:p>
      </dgm:t>
    </dgm:pt>
    <dgm:pt modelId="{D0EC8920-4906-45F5-ADF1-C658A4E732F1}" type="pres">
      <dgm:prSet presAssocID="{A5E9727C-37D4-4C00-AB11-9F28C764E675}" presName="childShp" presStyleLbl="bgAccFollowNode1" presStyleIdx="0" presStyleCnt="2" custScaleX="117501" custScaleY="75516">
        <dgm:presLayoutVars>
          <dgm:bulletEnabled val="1"/>
        </dgm:presLayoutVars>
      </dgm:prSet>
      <dgm:spPr/>
      <dgm:t>
        <a:bodyPr/>
        <a:lstStyle/>
        <a:p>
          <a:endParaRPr lang="de-DE"/>
        </a:p>
      </dgm:t>
    </dgm:pt>
    <dgm:pt modelId="{8C5A8221-7FBB-4A6F-A01D-7795199ABAD1}" type="pres">
      <dgm:prSet presAssocID="{02C437CB-C1E6-465C-88B6-1B3E561E602D}" presName="spacing" presStyleCnt="0"/>
      <dgm:spPr/>
    </dgm:pt>
    <dgm:pt modelId="{8051FD85-9CF2-46BC-B2CD-5F5C9CAACCBD}" type="pres">
      <dgm:prSet presAssocID="{3DEB1C5A-6588-4D23-A1E3-8EC658054887}" presName="linNode" presStyleCnt="0"/>
      <dgm:spPr/>
    </dgm:pt>
    <dgm:pt modelId="{A9B440B6-6FDD-4994-8BF5-EB795EB98151}" type="pres">
      <dgm:prSet presAssocID="{3DEB1C5A-6588-4D23-A1E3-8EC658054887}" presName="parentShp" presStyleLbl="node1" presStyleIdx="1" presStyleCnt="2" custScaleX="74999" custScaleY="90803" custLinFactNeighborX="-12085" custLinFactNeighborY="-2620">
        <dgm:presLayoutVars>
          <dgm:bulletEnabled val="1"/>
        </dgm:presLayoutVars>
      </dgm:prSet>
      <dgm:spPr/>
      <dgm:t>
        <a:bodyPr/>
        <a:lstStyle/>
        <a:p>
          <a:endParaRPr lang="de-DE"/>
        </a:p>
      </dgm:t>
    </dgm:pt>
    <dgm:pt modelId="{ED059FDE-C8A7-4A44-B071-E02E1E062D5E}" type="pres">
      <dgm:prSet presAssocID="{3DEB1C5A-6588-4D23-A1E3-8EC658054887}" presName="childShp" presStyleLbl="bgAccFollowNode1" presStyleIdx="1" presStyleCnt="2" custScaleX="92498" custScaleY="73781" custLinFactNeighborX="-16565" custLinFactNeighborY="-5781">
        <dgm:presLayoutVars>
          <dgm:bulletEnabled val="1"/>
        </dgm:presLayoutVars>
      </dgm:prSet>
      <dgm:spPr/>
      <dgm:t>
        <a:bodyPr/>
        <a:lstStyle/>
        <a:p>
          <a:endParaRPr lang="de-DE"/>
        </a:p>
      </dgm:t>
    </dgm:pt>
  </dgm:ptLst>
  <dgm:cxnLst>
    <dgm:cxn modelId="{037B6B30-98DA-4556-8B32-F97000C2D3A1}" type="presOf" srcId="{47AD221F-942F-4D0E-9603-DC033B2D176C}" destId="{ED059FDE-C8A7-4A44-B071-E02E1E062D5E}" srcOrd="0" destOrd="2" presId="urn:microsoft.com/office/officeart/2005/8/layout/vList6"/>
    <dgm:cxn modelId="{0B40EDDE-2EC0-4437-8380-74DBF896B49D}" srcId="{A5E9727C-37D4-4C00-AB11-9F28C764E675}" destId="{00D2B62C-BF96-427C-AC13-0A79416A5F5F}" srcOrd="0" destOrd="0" parTransId="{303F9FAD-1099-4080-AF10-240D799BF317}" sibTransId="{7EEDCF41-905F-4EE1-82FF-9763E968E21A}"/>
    <dgm:cxn modelId="{D87D8C5B-39CB-4E4D-98C4-B182117DFA13}" type="presOf" srcId="{CDEEFB9B-EF5C-4423-B700-25612C6634C9}" destId="{34A41886-D9FB-43FF-8BB1-4F73A64C4A6D}" srcOrd="0" destOrd="0" presId="urn:microsoft.com/office/officeart/2005/8/layout/vList6"/>
    <dgm:cxn modelId="{2CAEFAA0-1BC4-4713-A192-AE2454C1E647}" srcId="{CDEEFB9B-EF5C-4423-B700-25612C6634C9}" destId="{A5E9727C-37D4-4C00-AB11-9F28C764E675}" srcOrd="0" destOrd="0" parTransId="{417711B1-AE71-4F4E-9B9F-95EA41DAC26F}" sibTransId="{02C437CB-C1E6-465C-88B6-1B3E561E602D}"/>
    <dgm:cxn modelId="{1BB71E6B-6341-40B3-B4BE-177AF9A1983E}" type="presOf" srcId="{00D2B62C-BF96-427C-AC13-0A79416A5F5F}" destId="{D0EC8920-4906-45F5-ADF1-C658A4E732F1}" srcOrd="0" destOrd="0" presId="urn:microsoft.com/office/officeart/2005/8/layout/vList6"/>
    <dgm:cxn modelId="{2DC16F9F-9F02-4059-9DE9-9F45FAC21873}" srcId="{3DEB1C5A-6588-4D23-A1E3-8EC658054887}" destId="{782D47AA-884A-4F11-B6B4-6A8C6409ACBC}" srcOrd="0" destOrd="0" parTransId="{6CCFBC66-0A32-4EF7-96D2-D807D7F173E2}" sibTransId="{1583C2C2-7081-4E67-A9CE-C4F5E88D9A58}"/>
    <dgm:cxn modelId="{3A814867-873C-4396-BBA7-0EE3DB9E591D}" type="presOf" srcId="{A5E9727C-37D4-4C00-AB11-9F28C764E675}" destId="{7D0CC65A-25EE-4804-A2D7-F1D3117E5348}" srcOrd="0" destOrd="0" presId="urn:microsoft.com/office/officeart/2005/8/layout/vList6"/>
    <dgm:cxn modelId="{C13EBCDF-B681-473D-8370-53B4EF48485E}" type="presOf" srcId="{06B2DCBB-5BC9-47EE-80A8-BE3191E29B08}" destId="{ED059FDE-C8A7-4A44-B071-E02E1E062D5E}" srcOrd="0" destOrd="1" presId="urn:microsoft.com/office/officeart/2005/8/layout/vList6"/>
    <dgm:cxn modelId="{6ED8B3E1-B95D-4F89-90FF-EE5BAC4F772C}" type="presOf" srcId="{6BFE626E-63ED-4837-8216-D9A8933FC99D}" destId="{D0EC8920-4906-45F5-ADF1-C658A4E732F1}" srcOrd="0" destOrd="1" presId="urn:microsoft.com/office/officeart/2005/8/layout/vList6"/>
    <dgm:cxn modelId="{FD99AEF3-D5CA-45D8-BE31-651E6A14CA62}" srcId="{A5E9727C-37D4-4C00-AB11-9F28C764E675}" destId="{6BFE626E-63ED-4837-8216-D9A8933FC99D}" srcOrd="1" destOrd="0" parTransId="{85AA0EFE-79BC-43E9-805D-B506E7845A78}" sibTransId="{80371C06-9A21-46E0-8613-E7C921080FB7}"/>
    <dgm:cxn modelId="{0972D0C2-8A44-41C5-943E-15D9A7E6AFBC}" srcId="{CDEEFB9B-EF5C-4423-B700-25612C6634C9}" destId="{3DEB1C5A-6588-4D23-A1E3-8EC658054887}" srcOrd="1" destOrd="0" parTransId="{08664F31-7814-4113-AE45-A90A7F8FBEAB}" sibTransId="{8ECC99CA-E06B-4EFB-80F0-30969B7F9CE8}"/>
    <dgm:cxn modelId="{9399177F-48E1-4C3D-BD5D-C2276122EE2F}" type="presOf" srcId="{782D47AA-884A-4F11-B6B4-6A8C6409ACBC}" destId="{ED059FDE-C8A7-4A44-B071-E02E1E062D5E}" srcOrd="0" destOrd="0" presId="urn:microsoft.com/office/officeart/2005/8/layout/vList6"/>
    <dgm:cxn modelId="{A6391B1C-8394-4FD2-BD83-A8293D28AE81}" type="presOf" srcId="{389B31C5-53C8-4C50-AF59-69DDF96C30AA}" destId="{D0EC8920-4906-45F5-ADF1-C658A4E732F1}" srcOrd="0" destOrd="2" presId="urn:microsoft.com/office/officeart/2005/8/layout/vList6"/>
    <dgm:cxn modelId="{D79281B7-00F6-4784-8087-096130338AC1}" type="presOf" srcId="{3DEB1C5A-6588-4D23-A1E3-8EC658054887}" destId="{A9B440B6-6FDD-4994-8BF5-EB795EB98151}" srcOrd="0" destOrd="0" presId="urn:microsoft.com/office/officeart/2005/8/layout/vList6"/>
    <dgm:cxn modelId="{F6FD5079-D7C9-49A4-BC0E-B2A714F8AF4F}" srcId="{A5E9727C-37D4-4C00-AB11-9F28C764E675}" destId="{389B31C5-53C8-4C50-AF59-69DDF96C30AA}" srcOrd="2" destOrd="0" parTransId="{2A725525-9F45-4DE7-B76D-F72426062689}" sibTransId="{C3FEC1EC-6761-484F-A293-15B31410E721}"/>
    <dgm:cxn modelId="{87E59D57-EC4B-463E-9469-1E9E4B140EAC}" srcId="{3DEB1C5A-6588-4D23-A1E3-8EC658054887}" destId="{47AD221F-942F-4D0E-9603-DC033B2D176C}" srcOrd="2" destOrd="0" parTransId="{917A90D8-5DA1-42DA-8E59-AC11E9F770A2}" sibTransId="{9C93EF0E-A5FF-4ADA-84F9-9A40E6A4FBA2}"/>
    <dgm:cxn modelId="{46F1B2A5-985B-4FA8-A0D5-56693887F42B}" srcId="{3DEB1C5A-6588-4D23-A1E3-8EC658054887}" destId="{06B2DCBB-5BC9-47EE-80A8-BE3191E29B08}" srcOrd="1" destOrd="0" parTransId="{F5BA0464-584D-49DC-B598-4C2AD75A03AB}" sibTransId="{F6BFD34B-B4E1-4F47-9871-663FD31CA94E}"/>
    <dgm:cxn modelId="{FE2C6981-7447-424E-9FC6-D0284BC3C90F}" type="presParOf" srcId="{34A41886-D9FB-43FF-8BB1-4F73A64C4A6D}" destId="{476CAE59-F63E-49A7-A279-CE8F9BE5609E}" srcOrd="0" destOrd="0" presId="urn:microsoft.com/office/officeart/2005/8/layout/vList6"/>
    <dgm:cxn modelId="{B84CF452-6222-403E-963C-915FF523F513}" type="presParOf" srcId="{476CAE59-F63E-49A7-A279-CE8F9BE5609E}" destId="{7D0CC65A-25EE-4804-A2D7-F1D3117E5348}" srcOrd="0" destOrd="0" presId="urn:microsoft.com/office/officeart/2005/8/layout/vList6"/>
    <dgm:cxn modelId="{21F74142-A5CD-4204-BB90-BC3AFF8F772D}" type="presParOf" srcId="{476CAE59-F63E-49A7-A279-CE8F9BE5609E}" destId="{D0EC8920-4906-45F5-ADF1-C658A4E732F1}" srcOrd="1" destOrd="0" presId="urn:microsoft.com/office/officeart/2005/8/layout/vList6"/>
    <dgm:cxn modelId="{EA47AEF5-C306-4856-853F-A8C4DA984692}" type="presParOf" srcId="{34A41886-D9FB-43FF-8BB1-4F73A64C4A6D}" destId="{8C5A8221-7FBB-4A6F-A01D-7795199ABAD1}" srcOrd="1" destOrd="0" presId="urn:microsoft.com/office/officeart/2005/8/layout/vList6"/>
    <dgm:cxn modelId="{F4122D32-CD02-4233-8995-60F2284EF9C2}" type="presParOf" srcId="{34A41886-D9FB-43FF-8BB1-4F73A64C4A6D}" destId="{8051FD85-9CF2-46BC-B2CD-5F5C9CAACCBD}" srcOrd="2" destOrd="0" presId="urn:microsoft.com/office/officeart/2005/8/layout/vList6"/>
    <dgm:cxn modelId="{0A827F2A-29D7-4BF9-8158-35AE37F64DE3}" type="presParOf" srcId="{8051FD85-9CF2-46BC-B2CD-5F5C9CAACCBD}" destId="{A9B440B6-6FDD-4994-8BF5-EB795EB98151}" srcOrd="0" destOrd="0" presId="urn:microsoft.com/office/officeart/2005/8/layout/vList6"/>
    <dgm:cxn modelId="{847E6876-4D12-49EC-AF3B-839144B4EF91}" type="presParOf" srcId="{8051FD85-9CF2-46BC-B2CD-5F5C9CAACCBD}" destId="{ED059FDE-C8A7-4A44-B071-E02E1E062D5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8920-4906-45F5-ADF1-C658A4E732F1}">
      <dsp:nvSpPr>
        <dsp:cNvPr id="0" name=""/>
        <dsp:cNvSpPr/>
      </dsp:nvSpPr>
      <dsp:spPr>
        <a:xfrm>
          <a:off x="2376255" y="130012"/>
          <a:ext cx="5801917" cy="2061541"/>
        </a:xfrm>
        <a:prstGeom prst="rightArrow">
          <a:avLst>
            <a:gd name="adj1" fmla="val 75000"/>
            <a:gd name="adj2" fmla="val 50000"/>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de-DE" sz="2500" kern="1200" dirty="0" smtClean="0">
              <a:latin typeface="Arial"/>
              <a:cs typeface="Arial"/>
            </a:rPr>
            <a:t>EINFACH VERSTÄNDLICHE </a:t>
          </a:r>
          <a:r>
            <a:rPr lang="de-DE" sz="2500" kern="1200" dirty="0">
              <a:latin typeface="Arial"/>
              <a:cs typeface="Arial"/>
            </a:rPr>
            <a:t>Sprache</a:t>
          </a:r>
          <a:r>
            <a:rPr lang="de-DE" sz="2500" kern="1200" spc="-10" dirty="0">
              <a:latin typeface="Arial"/>
              <a:cs typeface="Arial"/>
            </a:rPr>
            <a:t> </a:t>
          </a:r>
          <a:r>
            <a:rPr lang="de-DE" sz="2500" b="1" kern="1200" dirty="0">
              <a:latin typeface="Arial"/>
              <a:cs typeface="Arial"/>
            </a:rPr>
            <a:t>	</a:t>
          </a:r>
          <a:endParaRPr lang="de-DE" sz="2500" kern="1200" dirty="0"/>
        </a:p>
        <a:p>
          <a:pPr marL="228600" lvl="1" indent="-228600" algn="l" defTabSz="1111250">
            <a:lnSpc>
              <a:spcPct val="90000"/>
            </a:lnSpc>
            <a:spcBef>
              <a:spcPct val="0"/>
            </a:spcBef>
            <a:spcAft>
              <a:spcPct val="15000"/>
            </a:spcAft>
            <a:buChar char="••"/>
          </a:pPr>
          <a:endParaRPr lang="de-DE" sz="2500" kern="1200" dirty="0"/>
        </a:p>
        <a:p>
          <a:pPr marL="228600" lvl="1" indent="-228600" algn="l" defTabSz="1111250">
            <a:lnSpc>
              <a:spcPct val="90000"/>
            </a:lnSpc>
            <a:spcBef>
              <a:spcPct val="0"/>
            </a:spcBef>
            <a:spcAft>
              <a:spcPct val="15000"/>
            </a:spcAft>
            <a:buChar char="••"/>
          </a:pPr>
          <a:r>
            <a:rPr lang="de-DE" sz="2500" kern="1200" dirty="0">
              <a:latin typeface="Arial"/>
              <a:cs typeface="Arial"/>
            </a:rPr>
            <a:t>Inhalt bleibt</a:t>
          </a:r>
          <a:r>
            <a:rPr lang="de-DE" sz="2500" kern="1200" spc="-70" dirty="0">
              <a:latin typeface="Arial"/>
              <a:cs typeface="Arial"/>
            </a:rPr>
            <a:t> </a:t>
          </a:r>
          <a:r>
            <a:rPr lang="de-DE" sz="2500" kern="1200" dirty="0">
              <a:latin typeface="Arial"/>
              <a:cs typeface="Arial"/>
            </a:rPr>
            <a:t>gleich</a:t>
          </a:r>
          <a:endParaRPr lang="de-DE" sz="2500" kern="1200" dirty="0"/>
        </a:p>
      </dsp:txBody>
      <dsp:txXfrm>
        <a:off x="2376255" y="387705"/>
        <a:ext cx="5028839" cy="1546155"/>
      </dsp:txXfrm>
    </dsp:sp>
    <dsp:sp modelId="{7D0CC65A-25EE-4804-A2D7-F1D3117E5348}">
      <dsp:nvSpPr>
        <dsp:cNvPr id="0" name=""/>
        <dsp:cNvSpPr/>
      </dsp:nvSpPr>
      <dsp:spPr>
        <a:xfrm>
          <a:off x="0" y="0"/>
          <a:ext cx="2324829" cy="231608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kern="1200" dirty="0">
              <a:solidFill>
                <a:schemeClr val="tx1"/>
              </a:solidFill>
            </a:rPr>
            <a:t>Einfache Sprache</a:t>
          </a:r>
        </a:p>
      </dsp:txBody>
      <dsp:txXfrm>
        <a:off x="113062" y="113062"/>
        <a:ext cx="2098705" cy="2089956"/>
      </dsp:txXfrm>
    </dsp:sp>
    <dsp:sp modelId="{ED059FDE-C8A7-4A44-B071-E02E1E062D5E}">
      <dsp:nvSpPr>
        <dsp:cNvPr id="0" name=""/>
        <dsp:cNvSpPr/>
      </dsp:nvSpPr>
      <dsp:spPr>
        <a:xfrm>
          <a:off x="2520265" y="2666344"/>
          <a:ext cx="4567329" cy="2014176"/>
        </a:xfrm>
        <a:prstGeom prst="rightArrow">
          <a:avLst>
            <a:gd name="adj1" fmla="val 75000"/>
            <a:gd name="adj2" fmla="val 50000"/>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de-DE" sz="2500" kern="1200" dirty="0" smtClean="0"/>
            <a:t>REDUZIERTE Sprache </a:t>
          </a:r>
          <a:endParaRPr lang="de-DE" sz="2500" kern="1200" dirty="0"/>
        </a:p>
        <a:p>
          <a:pPr marL="228600" lvl="1" indent="-228600" algn="l" defTabSz="1111250">
            <a:lnSpc>
              <a:spcPct val="90000"/>
            </a:lnSpc>
            <a:spcBef>
              <a:spcPct val="0"/>
            </a:spcBef>
            <a:spcAft>
              <a:spcPct val="15000"/>
            </a:spcAft>
            <a:buChar char="••"/>
          </a:pPr>
          <a:endParaRPr lang="de-DE" sz="2500" kern="1200" dirty="0"/>
        </a:p>
        <a:p>
          <a:pPr marL="228600" lvl="1" indent="-228600" algn="l" defTabSz="1111250">
            <a:lnSpc>
              <a:spcPct val="90000"/>
            </a:lnSpc>
            <a:spcBef>
              <a:spcPct val="0"/>
            </a:spcBef>
            <a:spcAft>
              <a:spcPct val="15000"/>
            </a:spcAft>
            <a:buChar char="••"/>
          </a:pPr>
          <a:r>
            <a:rPr lang="de-DE" sz="2500" kern="1200" dirty="0" smtClean="0"/>
            <a:t>Inhaltliche Veränderung/ Vereinfachung</a:t>
          </a:r>
          <a:endParaRPr lang="de-DE" sz="2500" kern="1200" dirty="0"/>
        </a:p>
      </dsp:txBody>
      <dsp:txXfrm>
        <a:off x="2520265" y="2918116"/>
        <a:ext cx="3812013" cy="1510632"/>
      </dsp:txXfrm>
    </dsp:sp>
    <dsp:sp modelId="{A9B440B6-6FDD-4994-8BF5-EB795EB98151}">
      <dsp:nvSpPr>
        <dsp:cNvPr id="0" name=""/>
        <dsp:cNvSpPr/>
      </dsp:nvSpPr>
      <dsp:spPr>
        <a:xfrm>
          <a:off x="0" y="2520292"/>
          <a:ext cx="2468847" cy="2478867"/>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kern="1200" dirty="0">
              <a:solidFill>
                <a:schemeClr val="bg1"/>
              </a:solidFill>
            </a:rPr>
            <a:t>Leichte Sprache</a:t>
          </a:r>
        </a:p>
      </dsp:txBody>
      <dsp:txXfrm>
        <a:off x="120519" y="2640811"/>
        <a:ext cx="2227809" cy="223782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787E4-4C6E-44B9-A701-40D6B5CBB3B0}" type="datetimeFigureOut">
              <a:rPr lang="de-DE" smtClean="0"/>
              <a:t>13.01.2022</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2E027-B4F6-4406-A999-2DDB14F73744}" type="slidenum">
              <a:rPr lang="de-DE" smtClean="0"/>
              <a:t>‹Nr.›</a:t>
            </a:fld>
            <a:endParaRPr lang="de-DE" dirty="0"/>
          </a:p>
        </p:txBody>
      </p:sp>
    </p:spTree>
    <p:extLst>
      <p:ext uri="{BB962C8B-B14F-4D97-AF65-F5344CB8AC3E}">
        <p14:creationId xmlns:p14="http://schemas.microsoft.com/office/powerpoint/2010/main" val="348481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a:t>
            </a:r>
          </a:p>
        </p:txBody>
      </p:sp>
      <p:sp>
        <p:nvSpPr>
          <p:cNvPr id="4" name="Foliennummernplatzhalter 3"/>
          <p:cNvSpPr>
            <a:spLocks noGrp="1"/>
          </p:cNvSpPr>
          <p:nvPr>
            <p:ph type="sldNum" sz="quarter" idx="5"/>
          </p:nvPr>
        </p:nvSpPr>
        <p:spPr/>
        <p:txBody>
          <a:bodyPr/>
          <a:lstStyle/>
          <a:p>
            <a:fld id="{66C2E027-B4F6-4406-A999-2DDB14F73744}" type="slidenum">
              <a:rPr lang="de-DE" smtClean="0"/>
              <a:t>13</a:t>
            </a:fld>
            <a:endParaRPr lang="de-DE" dirty="0"/>
          </a:p>
        </p:txBody>
      </p:sp>
    </p:spTree>
    <p:extLst>
      <p:ext uri="{BB962C8B-B14F-4D97-AF65-F5344CB8AC3E}">
        <p14:creationId xmlns:p14="http://schemas.microsoft.com/office/powerpoint/2010/main" val="340199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356660"/>
            <a:ext cx="7344816" cy="1470025"/>
          </a:xfrm>
          <a:prstGeom prst="rect">
            <a:avLst/>
          </a:prstGeom>
          <a:noFill/>
        </p:spPr>
        <p:txBody>
          <a:bodyPr/>
          <a:lstStyle>
            <a:lvl1pPr>
              <a:defRPr>
                <a:latin typeface="UB Scala Sans" panose="02000503050000020003" pitchFamily="2"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395536" y="2112433"/>
            <a:ext cx="6400800" cy="1752600"/>
          </a:xfrm>
          <a:prstGeom prst="rect">
            <a:avLst/>
          </a:prstGeom>
        </p:spPr>
        <p:txBody>
          <a:bodyPr/>
          <a:lstStyle>
            <a:lvl1pPr marL="0" indent="0" algn="l">
              <a:buNone/>
              <a:defRPr>
                <a:latin typeface="UB Scala Sans" panose="02000503050000020003"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422463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356659"/>
            <a:ext cx="7344816" cy="1143000"/>
          </a:xfrm>
          <a:prstGeom prst="rect">
            <a:avLst/>
          </a:prstGeom>
        </p:spPr>
        <p:txBody>
          <a:bodyPr/>
          <a:lstStyle/>
          <a:p>
            <a:r>
              <a:rPr lang="de-DE" smtClean="0"/>
              <a:t>Titelmasterformat durch Klicken bearbeiten</a:t>
            </a:r>
            <a:endParaRPr lang="de-DE" dirty="0"/>
          </a:p>
        </p:txBody>
      </p:sp>
      <p:sp>
        <p:nvSpPr>
          <p:cNvPr id="5" name="Inhaltsplatzhalter 2"/>
          <p:cNvSpPr>
            <a:spLocks noGrp="1"/>
          </p:cNvSpPr>
          <p:nvPr>
            <p:ph idx="1"/>
          </p:nvPr>
        </p:nvSpPr>
        <p:spPr>
          <a:xfrm>
            <a:off x="395536" y="1804459"/>
            <a:ext cx="7344816" cy="3552844"/>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3021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348569"/>
            <a:ext cx="7395592" cy="1143000"/>
          </a:xfrm>
          <a:prstGeom prst="rect">
            <a:avLst/>
          </a:prstGeom>
        </p:spPr>
        <p:txBody>
          <a:bodyPr/>
          <a:lstStyle/>
          <a:p>
            <a:r>
              <a:rPr lang="de-DE" smtClean="0"/>
              <a:t>Titelmasterformat durch Klicken bearbeiten</a:t>
            </a:r>
            <a:endParaRPr lang="de-DE" dirty="0"/>
          </a:p>
        </p:txBody>
      </p:sp>
      <p:sp>
        <p:nvSpPr>
          <p:cNvPr id="6" name="Inhaltsplatzhalter 2"/>
          <p:cNvSpPr>
            <a:spLocks noGrp="1"/>
          </p:cNvSpPr>
          <p:nvPr>
            <p:ph sz="half" idx="1"/>
          </p:nvPr>
        </p:nvSpPr>
        <p:spPr>
          <a:xfrm>
            <a:off x="344760" y="1601119"/>
            <a:ext cx="3657600" cy="3748095"/>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3"/>
          <p:cNvSpPr>
            <a:spLocks noGrp="1"/>
          </p:cNvSpPr>
          <p:nvPr>
            <p:ph sz="half" idx="2"/>
          </p:nvPr>
        </p:nvSpPr>
        <p:spPr>
          <a:xfrm>
            <a:off x="4154760" y="1601119"/>
            <a:ext cx="3585592" cy="3748095"/>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14085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8" y="260648"/>
            <a:ext cx="7293497" cy="1143000"/>
          </a:xfrm>
          <a:prstGeom prst="rect">
            <a:avLst/>
          </a:prstGeom>
        </p:spPr>
        <p:txBody>
          <a:bodyPr/>
          <a:lstStyle>
            <a:lvl1pPr>
              <a:defRPr/>
            </a:lvl1pPr>
          </a:lstStyle>
          <a:p>
            <a:r>
              <a:rPr lang="de-DE" smtClean="0"/>
              <a:t>Titelmasterformat durch Klicken bearbeiten</a:t>
            </a:r>
            <a:endParaRPr lang="de-DE" dirty="0"/>
          </a:p>
        </p:txBody>
      </p:sp>
      <p:sp>
        <p:nvSpPr>
          <p:cNvPr id="8" name="Textplatzhalter 2"/>
          <p:cNvSpPr>
            <a:spLocks noGrp="1"/>
          </p:cNvSpPr>
          <p:nvPr>
            <p:ph type="body" idx="1"/>
          </p:nvPr>
        </p:nvSpPr>
        <p:spPr>
          <a:xfrm>
            <a:off x="374848" y="1521123"/>
            <a:ext cx="3765105" cy="639763"/>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9" name="Inhaltsplatzhalter 3"/>
          <p:cNvSpPr>
            <a:spLocks noGrp="1"/>
          </p:cNvSpPr>
          <p:nvPr>
            <p:ph sz="half" idx="2"/>
          </p:nvPr>
        </p:nvSpPr>
        <p:spPr>
          <a:xfrm>
            <a:off x="374848" y="2160885"/>
            <a:ext cx="3765105" cy="3325827"/>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4"/>
          <p:cNvSpPr>
            <a:spLocks noGrp="1"/>
          </p:cNvSpPr>
          <p:nvPr>
            <p:ph type="body" sz="quarter" idx="3"/>
          </p:nvPr>
        </p:nvSpPr>
        <p:spPr>
          <a:xfrm>
            <a:off x="4283970" y="1521123"/>
            <a:ext cx="3384375" cy="639763"/>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Inhaltsplatzhalter 5"/>
          <p:cNvSpPr>
            <a:spLocks noGrp="1"/>
          </p:cNvSpPr>
          <p:nvPr>
            <p:ph sz="quarter" idx="4"/>
          </p:nvPr>
        </p:nvSpPr>
        <p:spPr>
          <a:xfrm>
            <a:off x="4283970" y="2160885"/>
            <a:ext cx="3384375" cy="3325827"/>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3262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356659"/>
            <a:ext cx="7200800" cy="1143000"/>
          </a:xfrm>
          <a:prstGeom prst="rect">
            <a:avLst/>
          </a:prstGeom>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7198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3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2" y="452669"/>
            <a:ext cx="3008313" cy="1162051"/>
          </a:xfrm>
          <a:prstGeom prst="rect">
            <a:avLst/>
          </a:prstGeom>
        </p:spPr>
        <p:txBody>
          <a:bodyPr anchor="b"/>
          <a:lstStyle>
            <a:lvl1pPr algn="l">
              <a:defRPr sz="2000" b="1"/>
            </a:lvl1pPr>
          </a:lstStyle>
          <a:p>
            <a:r>
              <a:rPr lang="de-DE" smtClean="0"/>
              <a:t>Titelmasterformat durch Klicken bearbeiten</a:t>
            </a:r>
            <a:endParaRPr lang="de-DE" dirty="0"/>
          </a:p>
        </p:txBody>
      </p:sp>
      <p:sp>
        <p:nvSpPr>
          <p:cNvPr id="6" name="Inhaltsplatzhalter 2"/>
          <p:cNvSpPr>
            <a:spLocks noGrp="1"/>
          </p:cNvSpPr>
          <p:nvPr>
            <p:ph idx="1"/>
          </p:nvPr>
        </p:nvSpPr>
        <p:spPr>
          <a:xfrm>
            <a:off x="3575050" y="446845"/>
            <a:ext cx="4165302" cy="538242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3"/>
          <p:cNvSpPr>
            <a:spLocks noGrp="1"/>
          </p:cNvSpPr>
          <p:nvPr>
            <p:ph type="body" sz="half" idx="2"/>
          </p:nvPr>
        </p:nvSpPr>
        <p:spPr>
          <a:xfrm>
            <a:off x="457202" y="1700809"/>
            <a:ext cx="3008313" cy="41195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Tree>
    <p:extLst>
      <p:ext uri="{BB962C8B-B14F-4D97-AF65-F5344CB8AC3E}">
        <p14:creationId xmlns:p14="http://schemas.microsoft.com/office/powerpoint/2010/main" val="349809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452669"/>
            <a:ext cx="7344816" cy="1143000"/>
          </a:xfrm>
          <a:prstGeom prst="rect">
            <a:avLst/>
          </a:prstGeom>
        </p:spPr>
        <p:txBody>
          <a:bodyPr/>
          <a:lstStyle/>
          <a:p>
            <a:r>
              <a:rPr lang="de-DE" smtClean="0"/>
              <a:t>Titelmasterformat durch Klicken bearbeiten</a:t>
            </a:r>
            <a:endParaRPr lang="de-DE"/>
          </a:p>
        </p:txBody>
      </p:sp>
      <p:sp>
        <p:nvSpPr>
          <p:cNvPr id="5" name="Inhaltsplatzhalter 4"/>
          <p:cNvSpPr>
            <a:spLocks noGrp="1"/>
          </p:cNvSpPr>
          <p:nvPr>
            <p:ph idx="1"/>
          </p:nvPr>
        </p:nvSpPr>
        <p:spPr>
          <a:xfrm>
            <a:off x="395536" y="1796389"/>
            <a:ext cx="7344816" cy="3552825"/>
          </a:xfrm>
          <a:prstGeom prst="rect">
            <a:avLst/>
          </a:prstGeom>
        </p:spPr>
        <p:txBody>
          <a:bodyPr/>
          <a:lstStyle>
            <a:lvl1pPr marL="0" indent="0">
              <a:buFontTx/>
              <a:buNone/>
              <a:defRPr/>
            </a:lvl1pPr>
          </a:lstStyle>
          <a:p>
            <a:pPr lvl="0"/>
            <a:r>
              <a:rPr lang="de-DE" smtClean="0"/>
              <a:t>Formatvorlagen des Textmasters bearbeiten</a:t>
            </a:r>
          </a:p>
        </p:txBody>
      </p:sp>
    </p:spTree>
    <p:extLst>
      <p:ext uri="{BB962C8B-B14F-4D97-AF65-F5344CB8AC3E}">
        <p14:creationId xmlns:p14="http://schemas.microsoft.com/office/powerpoint/2010/main" val="49586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4265645"/>
            <a:ext cx="5486400" cy="566739"/>
          </a:xfrm>
          <a:prstGeom prst="rect">
            <a:avLst/>
          </a:prstGeom>
        </p:spPr>
        <p:txBody>
          <a:bodyPr anchor="b"/>
          <a:lstStyle>
            <a:lvl1pPr algn="l">
              <a:defRPr sz="2000" b="1"/>
            </a:lvl1pPr>
          </a:lstStyle>
          <a:p>
            <a:r>
              <a:rPr lang="de-DE" smtClean="0"/>
              <a:t>Titelmasterformat durch Klicken bearbeiten</a:t>
            </a:r>
            <a:endParaRPr lang="de-DE" dirty="0"/>
          </a:p>
        </p:txBody>
      </p:sp>
      <p:sp>
        <p:nvSpPr>
          <p:cNvPr id="6" name="Bildplatzhalter 2"/>
          <p:cNvSpPr>
            <a:spLocks noGrp="1"/>
          </p:cNvSpPr>
          <p:nvPr>
            <p:ph type="pic" idx="1"/>
          </p:nvPr>
        </p:nvSpPr>
        <p:spPr>
          <a:xfrm>
            <a:off x="323528" y="452670"/>
            <a:ext cx="5486400" cy="3584591"/>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7" name="Textplatzhalter 3"/>
          <p:cNvSpPr>
            <a:spLocks noGrp="1"/>
          </p:cNvSpPr>
          <p:nvPr>
            <p:ph type="body" sz="half" idx="2"/>
          </p:nvPr>
        </p:nvSpPr>
        <p:spPr>
          <a:xfrm>
            <a:off x="323528" y="4832383"/>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Tree>
    <p:extLst>
      <p:ext uri="{BB962C8B-B14F-4D97-AF65-F5344CB8AC3E}">
        <p14:creationId xmlns:p14="http://schemas.microsoft.com/office/powerpoint/2010/main" val="167299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p:cNvSpPr>
            <a:spLocks noChangeArrowheads="1"/>
          </p:cNvSpPr>
          <p:nvPr/>
        </p:nvSpPr>
        <p:spPr bwMode="auto">
          <a:xfrm>
            <a:off x="152401" y="6369051"/>
            <a:ext cx="6723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smtClean="0">
                <a:solidFill>
                  <a:srgbClr val="00407A"/>
                </a:solidFill>
                <a:latin typeface="Arial" charset="0"/>
              </a:rPr>
              <a:t>Referat</a:t>
            </a:r>
            <a:r>
              <a:rPr lang="de-DE" altLang="de-DE" sz="900" baseline="0" dirty="0" smtClean="0">
                <a:solidFill>
                  <a:srgbClr val="00407A"/>
                </a:solidFill>
                <a:latin typeface="Arial" charset="0"/>
              </a:rPr>
              <a:t> Inklusion, ZLB, Erika Fischer</a:t>
            </a:r>
            <a:endParaRPr lang="de-DE" altLang="de-DE" sz="900" dirty="0" smtClean="0">
              <a:solidFill>
                <a:srgbClr val="00407A"/>
              </a:solidFill>
              <a:latin typeface="Arial" charset="0"/>
            </a:endParaRPr>
          </a:p>
        </p:txBody>
      </p:sp>
      <p:cxnSp>
        <p:nvCxnSpPr>
          <p:cNvPr id="101" name="Gerade Verbindung 100"/>
          <p:cNvCxnSpPr/>
          <p:nvPr/>
        </p:nvCxnSpPr>
        <p:spPr>
          <a:xfrm>
            <a:off x="152400" y="6309784"/>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p:cNvSpPr>
            <a:spLocks noChangeArrowheads="1"/>
          </p:cNvSpPr>
          <p:nvPr/>
        </p:nvSpPr>
        <p:spPr bwMode="auto">
          <a:xfrm>
            <a:off x="7812088" y="6309784"/>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dirty="0">
                <a:solidFill>
                  <a:srgbClr val="00407A"/>
                </a:solidFill>
                <a:latin typeface="Arial" panose="020B0604020202020204" pitchFamily="34" charset="0"/>
              </a:rPr>
              <a:t>S. </a:t>
            </a:r>
            <a:fld id="{3A507942-806A-4A1C-A4DB-6F04F85C2606}" type="slidenum">
              <a:rPr lang="de-DE" altLang="de-DE" sz="900">
                <a:solidFill>
                  <a:srgbClr val="00407A"/>
                </a:solidFill>
                <a:latin typeface="Arial" panose="020B0604020202020204" pitchFamily="34" charset="0"/>
              </a:rPr>
              <a:pPr algn="r" eaLnBrk="1" hangingPunct="1"/>
              <a:t>‹Nr.›</a:t>
            </a:fld>
            <a:endParaRPr lang="de-DE" altLang="de-DE" sz="900" dirty="0">
              <a:solidFill>
                <a:srgbClr val="00407A"/>
              </a:solidFill>
              <a:latin typeface="Arial" panose="020B0604020202020204" pitchFamily="34" charset="0"/>
            </a:endParaRPr>
          </a:p>
        </p:txBody>
      </p:sp>
      <p:sp>
        <p:nvSpPr>
          <p:cNvPr id="1029" name="AutoShape 8"/>
          <p:cNvSpPr>
            <a:spLocks noChangeAspect="1" noChangeArrowheads="1"/>
          </p:cNvSpPr>
          <p:nvPr/>
        </p:nvSpPr>
        <p:spPr bwMode="auto">
          <a:xfrm>
            <a:off x="8172451" y="165100"/>
            <a:ext cx="849313"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sz="2400" dirty="0" smtClean="0"/>
          </a:p>
        </p:txBody>
      </p:sp>
      <p:pic>
        <p:nvPicPr>
          <p:cNvPr id="1030" name="Grafik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9413" y="357717"/>
            <a:ext cx="863600" cy="115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519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isb.bayern.de/download/11130/rahmenlehrplan.pdf" TargetMode="External"/><Relationship Id="rId2" Type="http://schemas.openxmlformats.org/officeDocument/2006/relationships/hyperlink" Target="http://oesz.at/download/publikationen/Themenreihe_5_web.pdf" TargetMode="External"/><Relationship Id="rId1" Type="http://schemas.openxmlformats.org/officeDocument/2006/relationships/slideLayout" Target="../slideLayouts/slideLayout2.xml"/><Relationship Id="rId6" Type="http://schemas.openxmlformats.org/officeDocument/2006/relationships/hyperlink" Target="https://www.stmgp.bayern.de/leichte-sprache-uebersichtsseite-2/informationen-zum-corona-virus-in-leichter-sprache/?lang=de_ls" TargetMode="External"/><Relationship Id="rId5" Type="http://schemas.openxmlformats.org/officeDocument/2006/relationships/hyperlink" Target="https://www.dgs-ev.de/fileadmin/bilder/dgs/BW/sprach-heil-bronn_15/Vortrag_Spreer_Bildungssprache2015.pdf" TargetMode="External"/><Relationship Id="rId4" Type="http://schemas.openxmlformats.org/officeDocument/2006/relationships/hyperlink" Target="http://sprachheilschulen-bw.de/start/media/auftaktveranstaltung/vortrag_ritterfeld.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a:xfrm>
            <a:off x="1691680" y="2060848"/>
            <a:ext cx="6400800" cy="1752600"/>
          </a:xfrm>
        </p:spPr>
        <p:txBody>
          <a:bodyPr/>
          <a:lstStyle/>
          <a:p>
            <a:pPr>
              <a:lnSpc>
                <a:spcPct val="150000"/>
              </a:lnSpc>
            </a:pPr>
            <a:r>
              <a:rPr lang="de-DE" sz="3200" b="1" dirty="0" smtClean="0"/>
              <a:t>Sprachbarrieren</a:t>
            </a:r>
          </a:p>
          <a:p>
            <a:pPr>
              <a:lnSpc>
                <a:spcPct val="150000"/>
              </a:lnSpc>
            </a:pPr>
            <a:endParaRPr lang="de-DE" sz="3200" dirty="0"/>
          </a:p>
          <a:p>
            <a:endParaRPr lang="de-DE" b="1" dirty="0"/>
          </a:p>
        </p:txBody>
      </p:sp>
      <p:sp>
        <p:nvSpPr>
          <p:cNvPr id="6" name="Foliennummernplatzhalter 5"/>
          <p:cNvSpPr>
            <a:spLocks noGrp="1"/>
          </p:cNvSpPr>
          <p:nvPr>
            <p:ph type="sldNum" sz="quarter" idx="4294967295"/>
          </p:nvPr>
        </p:nvSpPr>
        <p:spPr>
          <a:xfrm>
            <a:off x="7010400" y="6356350"/>
            <a:ext cx="2133600" cy="365125"/>
          </a:xfrm>
          <a:prstGeom prst="rect">
            <a:avLst/>
          </a:prstGeom>
        </p:spPr>
        <p:txBody>
          <a:bodyPr/>
          <a:lstStyle/>
          <a:p>
            <a:fld id="{F19DD2F5-5947-482B-8B79-9DC5173A8F9F}" type="slidenum">
              <a:rPr lang="de-DE" smtClean="0"/>
              <a:t>1</a:t>
            </a:fld>
            <a:endParaRPr lang="de-DE" dirty="0"/>
          </a:p>
        </p:txBody>
      </p:sp>
    </p:spTree>
    <p:extLst>
      <p:ext uri="{BB962C8B-B14F-4D97-AF65-F5344CB8AC3E}">
        <p14:creationId xmlns:p14="http://schemas.microsoft.com/office/powerpoint/2010/main" val="138134688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1550" b="9675"/>
          <a:stretch/>
        </p:blipFill>
        <p:spPr>
          <a:xfrm>
            <a:off x="899592" y="476672"/>
            <a:ext cx="5256584" cy="5856808"/>
          </a:xfrm>
          <a:prstGeom prst="rect">
            <a:avLst/>
          </a:prstGeom>
        </p:spPr>
      </p:pic>
      <p:sp>
        <p:nvSpPr>
          <p:cNvPr id="10" name="Textfeld 9"/>
          <p:cNvSpPr txBox="1"/>
          <p:nvPr/>
        </p:nvSpPr>
        <p:spPr>
          <a:xfrm>
            <a:off x="6660232" y="4674090"/>
            <a:ext cx="2305092" cy="738664"/>
          </a:xfrm>
          <a:prstGeom prst="rect">
            <a:avLst/>
          </a:prstGeom>
          <a:noFill/>
        </p:spPr>
        <p:txBody>
          <a:bodyPr wrap="square" rtlCol="0">
            <a:spAutoFit/>
          </a:bodyPr>
          <a:lstStyle/>
          <a:p>
            <a:r>
              <a:rPr lang="de-DE" sz="1200" dirty="0" smtClean="0">
                <a:latin typeface="+mn-lt"/>
              </a:rPr>
              <a:t>Stolpersteine der Fachsprache  Ellen Bastians 2016</a:t>
            </a:r>
          </a:p>
          <a:p>
            <a:r>
              <a:rPr lang="de-DE" sz="900" dirty="0" smtClean="0"/>
              <a:t>Praxis Sprache Deutsch 1/2018 http://www.dgs-ev.de</a:t>
            </a:r>
            <a:endParaRPr lang="de-DE" sz="900" dirty="0"/>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3140968"/>
            <a:ext cx="1572983" cy="1533122"/>
          </a:xfrm>
          <a:prstGeom prst="rect">
            <a:avLst/>
          </a:prstGeom>
        </p:spPr>
      </p:pic>
    </p:spTree>
    <p:extLst>
      <p:ext uri="{BB962C8B-B14F-4D97-AF65-F5344CB8AC3E}">
        <p14:creationId xmlns:p14="http://schemas.microsoft.com/office/powerpoint/2010/main" val="4645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441" y="188640"/>
            <a:ext cx="7992887" cy="550246"/>
          </a:xfrm>
        </p:spPr>
        <p:txBody>
          <a:bodyPr>
            <a:normAutofit/>
          </a:bodyPr>
          <a:lstStyle/>
          <a:p>
            <a:r>
              <a:rPr lang="de-DE" sz="2400" dirty="0"/>
              <a:t>Kriterien zur Textoptimierung </a:t>
            </a:r>
            <a:r>
              <a:rPr lang="de-DE" sz="1600" dirty="0" smtClean="0"/>
              <a:t>(</a:t>
            </a:r>
            <a:r>
              <a:rPr lang="de-DE" sz="1600" dirty="0"/>
              <a:t>Mayer, 2015)</a:t>
            </a:r>
          </a:p>
        </p:txBody>
      </p:sp>
      <p:sp>
        <p:nvSpPr>
          <p:cNvPr id="3" name="Inhaltsplatzhalter 2"/>
          <p:cNvSpPr>
            <a:spLocks noGrp="1"/>
          </p:cNvSpPr>
          <p:nvPr>
            <p:ph sz="half" idx="1"/>
          </p:nvPr>
        </p:nvSpPr>
        <p:spPr>
          <a:xfrm>
            <a:off x="605833" y="719567"/>
            <a:ext cx="6353085" cy="4795533"/>
          </a:xfrm>
        </p:spPr>
        <p:txBody>
          <a:bodyPr>
            <a:noAutofit/>
          </a:bodyPr>
          <a:lstStyle/>
          <a:p>
            <a:pPr>
              <a:lnSpc>
                <a:spcPct val="150000"/>
              </a:lnSpc>
            </a:pPr>
            <a:r>
              <a:rPr lang="de-DE" sz="1800" dirty="0" smtClean="0"/>
              <a:t>Satzebene: Einfache Hauptsätze, wenig NS </a:t>
            </a:r>
          </a:p>
          <a:p>
            <a:pPr lvl="0">
              <a:lnSpc>
                <a:spcPct val="150000"/>
              </a:lnSpc>
            </a:pPr>
            <a:r>
              <a:rPr lang="de-DE" sz="1800" dirty="0" smtClean="0"/>
              <a:t>Präsens </a:t>
            </a:r>
            <a:r>
              <a:rPr lang="de-DE" sz="1800" dirty="0"/>
              <a:t>oder Perfekt statt Imperfekt</a:t>
            </a:r>
          </a:p>
          <a:p>
            <a:pPr lvl="0">
              <a:lnSpc>
                <a:spcPct val="150000"/>
              </a:lnSpc>
            </a:pPr>
            <a:r>
              <a:rPr lang="de-DE" sz="1800" dirty="0"/>
              <a:t>Akkusativ vor Dativ, selten Genitiv</a:t>
            </a:r>
          </a:p>
          <a:p>
            <a:pPr lvl="0">
              <a:lnSpc>
                <a:spcPct val="150000"/>
              </a:lnSpc>
            </a:pPr>
            <a:r>
              <a:rPr lang="de-DE" sz="1800" dirty="0"/>
              <a:t>Direkte wörtliche Rede </a:t>
            </a:r>
          </a:p>
          <a:p>
            <a:pPr lvl="0">
              <a:lnSpc>
                <a:spcPct val="150000"/>
              </a:lnSpc>
            </a:pPr>
            <a:r>
              <a:rPr lang="de-DE" sz="1800" dirty="0"/>
              <a:t>Aktiv statt Passiv</a:t>
            </a:r>
          </a:p>
          <a:p>
            <a:pPr lvl="0">
              <a:lnSpc>
                <a:spcPct val="150000"/>
              </a:lnSpc>
            </a:pPr>
            <a:r>
              <a:rPr lang="de-DE" sz="1800" dirty="0"/>
              <a:t>Wenig Pronomina, konkrete Subjektnennung </a:t>
            </a:r>
          </a:p>
          <a:p>
            <a:pPr lvl="0">
              <a:lnSpc>
                <a:spcPct val="150000"/>
              </a:lnSpc>
            </a:pPr>
            <a:r>
              <a:rPr lang="de-DE" sz="1800" dirty="0"/>
              <a:t>Wenn Konjunktionen, dann: …weil, wenn, damit, dass…</a:t>
            </a:r>
          </a:p>
          <a:p>
            <a:pPr lvl="0">
              <a:lnSpc>
                <a:spcPct val="150000"/>
              </a:lnSpc>
            </a:pPr>
            <a:r>
              <a:rPr lang="de-DE" sz="1800" dirty="0"/>
              <a:t>Inhalte in zeitlich chronologischer Abfolge </a:t>
            </a:r>
          </a:p>
          <a:p>
            <a:pPr>
              <a:lnSpc>
                <a:spcPct val="150000"/>
              </a:lnSpc>
            </a:pPr>
            <a:r>
              <a:rPr lang="de-DE" sz="1800" dirty="0"/>
              <a:t>Unbekannte Wörter ersetzen</a:t>
            </a:r>
          </a:p>
          <a:p>
            <a:pPr>
              <a:lnSpc>
                <a:spcPct val="150000"/>
              </a:lnSpc>
            </a:pPr>
            <a:r>
              <a:rPr lang="de-DE" sz="1800" dirty="0"/>
              <a:t>Konkrete statt abstrakte Begriffe</a:t>
            </a:r>
          </a:p>
          <a:p>
            <a:pPr>
              <a:lnSpc>
                <a:spcPct val="150000"/>
              </a:lnSpc>
            </a:pPr>
            <a:r>
              <a:rPr lang="de-DE" sz="1800" dirty="0"/>
              <a:t>Fachwörter hervorheben</a:t>
            </a:r>
          </a:p>
          <a:p>
            <a:pPr lvl="0">
              <a:lnSpc>
                <a:spcPct val="150000"/>
              </a:lnSpc>
            </a:pPr>
            <a:r>
              <a:rPr lang="de-DE" sz="1800" dirty="0"/>
              <a:t>Nur einfache Metaphern und Redewendungen</a:t>
            </a:r>
          </a:p>
        </p:txBody>
      </p:sp>
    </p:spTree>
    <p:extLst>
      <p:ext uri="{BB962C8B-B14F-4D97-AF65-F5344CB8AC3E}">
        <p14:creationId xmlns:p14="http://schemas.microsoft.com/office/powerpoint/2010/main" val="244597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780241"/>
            <a:ext cx="7992887" cy="550246"/>
          </a:xfrm>
        </p:spPr>
        <p:txBody>
          <a:bodyPr>
            <a:normAutofit/>
          </a:bodyPr>
          <a:lstStyle/>
          <a:p>
            <a:r>
              <a:rPr lang="de-DE" sz="2400" dirty="0" smtClean="0"/>
              <a:t>Zu vermeiden</a:t>
            </a:r>
            <a:endParaRPr lang="de-DE" sz="2400" dirty="0"/>
          </a:p>
        </p:txBody>
      </p:sp>
      <p:sp>
        <p:nvSpPr>
          <p:cNvPr id="4" name="Inhaltsplatzhalter 3"/>
          <p:cNvSpPr>
            <a:spLocks noGrp="1"/>
          </p:cNvSpPr>
          <p:nvPr>
            <p:ph idx="1"/>
          </p:nvPr>
        </p:nvSpPr>
        <p:spPr>
          <a:xfrm>
            <a:off x="539552" y="1484784"/>
            <a:ext cx="8229600" cy="4525963"/>
          </a:xfrm>
        </p:spPr>
        <p:txBody>
          <a:bodyPr>
            <a:noAutofit/>
          </a:bodyPr>
          <a:lstStyle/>
          <a:p>
            <a:pPr>
              <a:lnSpc>
                <a:spcPct val="150000"/>
              </a:lnSpc>
              <a:buFont typeface="Symbol" panose="05050102010706020507" pitchFamily="18" charset="2"/>
              <a:buChar char="-"/>
            </a:pPr>
            <a:r>
              <a:rPr lang="de-DE" sz="2000" dirty="0" smtClean="0"/>
              <a:t>Satzgefüge </a:t>
            </a:r>
            <a:r>
              <a:rPr lang="de-DE" sz="2000" dirty="0"/>
              <a:t>mit verschachtelten Nebensätzen</a:t>
            </a:r>
          </a:p>
          <a:p>
            <a:pPr>
              <a:lnSpc>
                <a:spcPct val="150000"/>
              </a:lnSpc>
              <a:buFont typeface="Symbol" panose="05050102010706020507" pitchFamily="18" charset="2"/>
              <a:buChar char="-"/>
            </a:pPr>
            <a:r>
              <a:rPr lang="de-DE" sz="2000" dirty="0" smtClean="0"/>
              <a:t>Reflexive </a:t>
            </a:r>
            <a:r>
              <a:rPr lang="de-DE" sz="2000" dirty="0"/>
              <a:t>Verben</a:t>
            </a:r>
          </a:p>
          <a:p>
            <a:pPr>
              <a:lnSpc>
                <a:spcPct val="150000"/>
              </a:lnSpc>
              <a:buFont typeface="Symbol" panose="05050102010706020507" pitchFamily="18" charset="2"/>
              <a:buChar char="-"/>
            </a:pPr>
            <a:r>
              <a:rPr lang="de-DE" sz="2000" dirty="0"/>
              <a:t>Nominalisierungen</a:t>
            </a:r>
          </a:p>
          <a:p>
            <a:pPr>
              <a:lnSpc>
                <a:spcPct val="150000"/>
              </a:lnSpc>
              <a:buFont typeface="Symbol" panose="05050102010706020507" pitchFamily="18" charset="2"/>
              <a:buChar char="-"/>
            </a:pPr>
            <a:r>
              <a:rPr lang="de-DE" sz="2000" dirty="0" smtClean="0"/>
              <a:t>Temporal- </a:t>
            </a:r>
            <a:r>
              <a:rPr lang="de-DE" sz="2000" dirty="0"/>
              <a:t>und </a:t>
            </a:r>
            <a:r>
              <a:rPr lang="de-DE" sz="2000" dirty="0" smtClean="0"/>
              <a:t>Konzessivkonjunktionen </a:t>
            </a:r>
            <a:r>
              <a:rPr lang="de-DE" sz="2000" dirty="0"/>
              <a:t>(nachdem, bevor, als, während, obgleich, obwohl)</a:t>
            </a:r>
          </a:p>
          <a:p>
            <a:pPr>
              <a:lnSpc>
                <a:spcPct val="150000"/>
              </a:lnSpc>
              <a:buFont typeface="Symbol" panose="05050102010706020507" pitchFamily="18" charset="2"/>
              <a:buChar char="-"/>
            </a:pPr>
            <a:r>
              <a:rPr lang="de-DE" sz="2000" dirty="0"/>
              <a:t>Vermeidung uneindeutiger Personal-/ Demonstrativpronomen</a:t>
            </a:r>
          </a:p>
          <a:p>
            <a:pPr>
              <a:lnSpc>
                <a:spcPct val="150000"/>
              </a:lnSpc>
              <a:buFont typeface="Symbol" panose="05050102010706020507" pitchFamily="18" charset="2"/>
              <a:buChar char="-"/>
            </a:pPr>
            <a:r>
              <a:rPr lang="de-DE" sz="2000" dirty="0"/>
              <a:t>Passiv ohne „Täternennung“</a:t>
            </a:r>
          </a:p>
          <a:p>
            <a:pPr>
              <a:lnSpc>
                <a:spcPct val="150000"/>
              </a:lnSpc>
              <a:buFont typeface="Symbol" panose="05050102010706020507" pitchFamily="18" charset="2"/>
              <a:buChar char="-"/>
            </a:pPr>
            <a:r>
              <a:rPr lang="de-DE" sz="2000" dirty="0"/>
              <a:t>Unregelmäßige Imperfekt-Formen</a:t>
            </a:r>
          </a:p>
          <a:p>
            <a:pPr>
              <a:lnSpc>
                <a:spcPct val="150000"/>
              </a:lnSpc>
              <a:buFont typeface="Symbol" panose="05050102010706020507" pitchFamily="18" charset="2"/>
              <a:buChar char="-"/>
            </a:pPr>
            <a:r>
              <a:rPr lang="de-DE" sz="2000" dirty="0"/>
              <a:t>Unnötig schwierige Wörter</a:t>
            </a:r>
          </a:p>
        </p:txBody>
      </p:sp>
    </p:spTree>
    <p:extLst>
      <p:ext uri="{BB962C8B-B14F-4D97-AF65-F5344CB8AC3E}">
        <p14:creationId xmlns:p14="http://schemas.microsoft.com/office/powerpoint/2010/main" val="415602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013731581"/>
              </p:ext>
            </p:extLst>
          </p:nvPr>
        </p:nvGraphicFramePr>
        <p:xfrm>
          <a:off x="467544" y="260648"/>
          <a:ext cx="8229600" cy="624181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733700466"/>
                    </a:ext>
                  </a:extLst>
                </a:gridCol>
                <a:gridCol w="2743200">
                  <a:extLst>
                    <a:ext uri="{9D8B030D-6E8A-4147-A177-3AD203B41FA5}">
                      <a16:colId xmlns:a16="http://schemas.microsoft.com/office/drawing/2014/main" val="1453223766"/>
                    </a:ext>
                  </a:extLst>
                </a:gridCol>
                <a:gridCol w="2743200">
                  <a:extLst>
                    <a:ext uri="{9D8B030D-6E8A-4147-A177-3AD203B41FA5}">
                      <a16:colId xmlns:a16="http://schemas.microsoft.com/office/drawing/2014/main" val="4047368815"/>
                    </a:ext>
                  </a:extLst>
                </a:gridCol>
              </a:tblGrid>
              <a:tr h="846854">
                <a:tc>
                  <a:txBody>
                    <a:bodyPr/>
                    <a:lstStyle/>
                    <a:p>
                      <a:r>
                        <a:rPr lang="de-DE" dirty="0">
                          <a:solidFill>
                            <a:schemeClr val="tx1"/>
                          </a:solidFill>
                        </a:rPr>
                        <a:t>Original</a:t>
                      </a:r>
                    </a:p>
                  </a:txBody>
                  <a:tcPr>
                    <a:solidFill>
                      <a:schemeClr val="accent2">
                        <a:lumMod val="60000"/>
                        <a:lumOff val="40000"/>
                      </a:schemeClr>
                    </a:solidFill>
                  </a:tcPr>
                </a:tc>
                <a:tc>
                  <a:txBody>
                    <a:bodyPr/>
                    <a:lstStyle/>
                    <a:p>
                      <a:r>
                        <a:rPr lang="de-DE" dirty="0">
                          <a:solidFill>
                            <a:schemeClr val="tx1"/>
                          </a:solidFill>
                        </a:rPr>
                        <a:t>Vereinfachter Text</a:t>
                      </a:r>
                    </a:p>
                  </a:txBody>
                  <a:tcPr>
                    <a:solidFill>
                      <a:schemeClr val="accent2">
                        <a:lumMod val="60000"/>
                        <a:lumOff val="40000"/>
                      </a:schemeClr>
                    </a:solidFill>
                  </a:tcPr>
                </a:tc>
                <a:tc>
                  <a:txBody>
                    <a:bodyPr/>
                    <a:lstStyle/>
                    <a:p>
                      <a:r>
                        <a:rPr lang="de-DE" dirty="0">
                          <a:solidFill>
                            <a:schemeClr val="tx1"/>
                          </a:solidFill>
                        </a:rPr>
                        <a:t>Kriterium der Text-vereinfachung</a:t>
                      </a:r>
                    </a:p>
                  </a:txBody>
                  <a:tcPr>
                    <a:solidFill>
                      <a:schemeClr val="accent2">
                        <a:lumMod val="60000"/>
                        <a:lumOff val="40000"/>
                      </a:schemeClr>
                    </a:solidFill>
                  </a:tcPr>
                </a:tc>
                <a:extLst>
                  <a:ext uri="{0D108BD9-81ED-4DB2-BD59-A6C34878D82A}">
                    <a16:rowId xmlns:a16="http://schemas.microsoft.com/office/drawing/2014/main" val="62291305"/>
                  </a:ext>
                </a:extLst>
              </a:tr>
              <a:tr h="1286648">
                <a:tc>
                  <a:txBody>
                    <a:bodyPr/>
                    <a:lstStyle/>
                    <a:p>
                      <a:r>
                        <a:rPr lang="de-DE" dirty="0"/>
                        <a:t>Die Mäuse froren sehr und flohen in die </a:t>
                      </a:r>
                      <a:r>
                        <a:rPr lang="de-DE" dirty="0" smtClean="0"/>
                        <a:t>Speisekammer</a:t>
                      </a:r>
                      <a:r>
                        <a:rPr lang="de-DE" dirty="0"/>
                        <a:t>. Dort fraßen sie sich den Bauch voll.</a:t>
                      </a:r>
                    </a:p>
                  </a:txBody>
                  <a:tcPr>
                    <a:solidFill>
                      <a:srgbClr val="FFC000"/>
                    </a:solidFill>
                  </a:tcPr>
                </a:tc>
                <a:tc>
                  <a:txBody>
                    <a:bodyPr/>
                    <a:lstStyle/>
                    <a:p>
                      <a:r>
                        <a:rPr lang="de-DE" dirty="0"/>
                        <a:t>Die Mäuse frieren und fliehen in die Speisekam-mer. Dort fressen sie sich den Bauch voll. </a:t>
                      </a:r>
                    </a:p>
                  </a:txBody>
                  <a:tcPr>
                    <a:solidFill>
                      <a:srgbClr val="FFC000"/>
                    </a:solidFill>
                  </a:tcPr>
                </a:tc>
                <a:tc>
                  <a:txBody>
                    <a:bodyPr/>
                    <a:lstStyle/>
                    <a:p>
                      <a:r>
                        <a:rPr lang="de-DE" dirty="0"/>
                        <a:t>Präsens statt Imperfekt</a:t>
                      </a:r>
                    </a:p>
                  </a:txBody>
                  <a:tcPr>
                    <a:solidFill>
                      <a:srgbClr val="FFC000"/>
                    </a:solidFill>
                  </a:tcPr>
                </a:tc>
                <a:extLst>
                  <a:ext uri="{0D108BD9-81ED-4DB2-BD59-A6C34878D82A}">
                    <a16:rowId xmlns:a16="http://schemas.microsoft.com/office/drawing/2014/main" val="3196709632"/>
                  </a:ext>
                </a:extLst>
              </a:tr>
              <a:tr h="3555129">
                <a:tc>
                  <a:txBody>
                    <a:bodyPr/>
                    <a:lstStyle/>
                    <a:p>
                      <a:r>
                        <a:rPr lang="de-DE" dirty="0"/>
                        <a:t>Die Mäuse froren auf dem Feld. Sie wollten sich ein warmes Plätzchen suchen. Deshalb rannten sie in das Haus von Frau Müller. Die wollte die kleinen Tiere fangen, aber sie konnten sich in die Speisekammer flüchten. Frau Müller hetzte die Katze auf sie. Diese konnte aber keine von ihnen erwischen.</a:t>
                      </a:r>
                      <a:r>
                        <a:rPr lang="de-DE" baseline="0" dirty="0"/>
                        <a:t> </a:t>
                      </a:r>
                      <a:endParaRPr lang="de-DE" dirty="0"/>
                    </a:p>
                  </a:txBody>
                  <a:tcPr/>
                </a:tc>
                <a:tc>
                  <a:txBody>
                    <a:bodyPr/>
                    <a:lstStyle/>
                    <a:p>
                      <a:endParaRPr lang="de-DE" dirty="0"/>
                    </a:p>
                  </a:txBody>
                  <a:tcPr/>
                </a:tc>
                <a:tc>
                  <a:txBody>
                    <a:bodyPr/>
                    <a:lstStyle/>
                    <a:p>
                      <a:r>
                        <a:rPr lang="de-DE" dirty="0"/>
                        <a:t>Nomen statt</a:t>
                      </a:r>
                      <a:r>
                        <a:rPr lang="de-DE" baseline="0" dirty="0"/>
                        <a:t> Personalpronomen</a:t>
                      </a:r>
                      <a:endParaRPr lang="de-DE" dirty="0"/>
                    </a:p>
                  </a:txBody>
                  <a:tcPr/>
                </a:tc>
                <a:extLst>
                  <a:ext uri="{0D108BD9-81ED-4DB2-BD59-A6C34878D82A}">
                    <a16:rowId xmlns:a16="http://schemas.microsoft.com/office/drawing/2014/main" val="2356853779"/>
                  </a:ext>
                </a:extLst>
              </a:tr>
            </a:tbl>
          </a:graphicData>
        </a:graphic>
      </p:graphicFrame>
    </p:spTree>
    <p:extLst>
      <p:ext uri="{BB962C8B-B14F-4D97-AF65-F5344CB8AC3E}">
        <p14:creationId xmlns:p14="http://schemas.microsoft.com/office/powerpoint/2010/main" val="1847698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835140353"/>
              </p:ext>
            </p:extLst>
          </p:nvPr>
        </p:nvGraphicFramePr>
        <p:xfrm>
          <a:off x="457200" y="692696"/>
          <a:ext cx="8229600" cy="548595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733700466"/>
                    </a:ext>
                  </a:extLst>
                </a:gridCol>
                <a:gridCol w="2743200">
                  <a:extLst>
                    <a:ext uri="{9D8B030D-6E8A-4147-A177-3AD203B41FA5}">
                      <a16:colId xmlns:a16="http://schemas.microsoft.com/office/drawing/2014/main" val="1453223766"/>
                    </a:ext>
                  </a:extLst>
                </a:gridCol>
                <a:gridCol w="2743200">
                  <a:extLst>
                    <a:ext uri="{9D8B030D-6E8A-4147-A177-3AD203B41FA5}">
                      <a16:colId xmlns:a16="http://schemas.microsoft.com/office/drawing/2014/main" val="4047368815"/>
                    </a:ext>
                  </a:extLst>
                </a:gridCol>
              </a:tblGrid>
              <a:tr h="1005395">
                <a:tc>
                  <a:txBody>
                    <a:bodyPr/>
                    <a:lstStyle/>
                    <a:p>
                      <a:r>
                        <a:rPr lang="de-DE" dirty="0">
                          <a:solidFill>
                            <a:schemeClr val="tx1"/>
                          </a:solidFill>
                        </a:rPr>
                        <a:t>Original</a:t>
                      </a:r>
                    </a:p>
                  </a:txBody>
                  <a:tcPr>
                    <a:solidFill>
                      <a:schemeClr val="accent2">
                        <a:lumMod val="60000"/>
                        <a:lumOff val="40000"/>
                      </a:schemeClr>
                    </a:solidFill>
                  </a:tcPr>
                </a:tc>
                <a:tc>
                  <a:txBody>
                    <a:bodyPr/>
                    <a:lstStyle/>
                    <a:p>
                      <a:r>
                        <a:rPr lang="de-DE" dirty="0">
                          <a:solidFill>
                            <a:schemeClr val="tx1"/>
                          </a:solidFill>
                        </a:rPr>
                        <a:t>Vereinfachter Text</a:t>
                      </a:r>
                    </a:p>
                  </a:txBody>
                  <a:tcPr>
                    <a:solidFill>
                      <a:schemeClr val="accent2">
                        <a:lumMod val="60000"/>
                        <a:lumOff val="40000"/>
                      </a:schemeClr>
                    </a:solidFill>
                  </a:tcPr>
                </a:tc>
                <a:tc>
                  <a:txBody>
                    <a:bodyPr/>
                    <a:lstStyle/>
                    <a:p>
                      <a:r>
                        <a:rPr lang="de-DE" dirty="0">
                          <a:solidFill>
                            <a:schemeClr val="tx1"/>
                          </a:solidFill>
                        </a:rPr>
                        <a:t>Kriterium der Text-vereinfachung</a:t>
                      </a:r>
                    </a:p>
                  </a:txBody>
                  <a:tcPr>
                    <a:solidFill>
                      <a:schemeClr val="accent2">
                        <a:lumMod val="60000"/>
                        <a:lumOff val="40000"/>
                      </a:schemeClr>
                    </a:solidFill>
                  </a:tcPr>
                </a:tc>
                <a:extLst>
                  <a:ext uri="{0D108BD9-81ED-4DB2-BD59-A6C34878D82A}">
                    <a16:rowId xmlns:a16="http://schemas.microsoft.com/office/drawing/2014/main" val="62291305"/>
                  </a:ext>
                </a:extLst>
              </a:tr>
              <a:tr h="4323196">
                <a:tc>
                  <a:txBody>
                    <a:bodyPr/>
                    <a:lstStyle/>
                    <a:p>
                      <a:r>
                        <a:rPr lang="de-DE" dirty="0"/>
                        <a:t>Die Mäuse froren auf dem Feld. Sie wollten sich ein warmes Plätzchen suchen. Deshalb rannten sie in das Haus von Frau Müller. Die wollte die kleinen Tiere fangen, aber sie konnten sich in die Speisekammer flüchten. Frau Müller hetzte die Katze auf sie. Diese konnte aber keine von ihnen erwischen.</a:t>
                      </a:r>
                      <a:r>
                        <a:rPr lang="de-DE" baseline="0" dirty="0"/>
                        <a:t> </a:t>
                      </a:r>
                      <a:endParaRPr lang="de-DE" dirty="0"/>
                    </a:p>
                  </a:txBody>
                  <a:tcPr/>
                </a:tc>
                <a:tc>
                  <a:txBody>
                    <a:bodyPr/>
                    <a:lstStyle/>
                    <a:p>
                      <a:r>
                        <a:rPr lang="de-DE" dirty="0"/>
                        <a:t>Die Mäuse frieren auf dem Feld. Deshalb</a:t>
                      </a:r>
                      <a:r>
                        <a:rPr lang="de-DE" baseline="0" dirty="0"/>
                        <a:t> suchen sich die Mäuse einen warmen Platz und rennen in das Haus von Frau Müller. Frau Müller will die Mäuse fangen, kann die Mäuse aber nicht erwischen, die Mäuse flüchten sich in die Speisekammer. Frau Müller hetzt die Katze auf die Mäuse. Aber auch die Katze kann keine einzige Maus erwischen. </a:t>
                      </a:r>
                      <a:endParaRPr lang="de-DE" dirty="0"/>
                    </a:p>
                  </a:txBody>
                  <a:tcPr/>
                </a:tc>
                <a:tc>
                  <a:txBody>
                    <a:bodyPr/>
                    <a:lstStyle/>
                    <a:p>
                      <a:r>
                        <a:rPr lang="de-DE" dirty="0"/>
                        <a:t>Nomen statt</a:t>
                      </a:r>
                      <a:r>
                        <a:rPr lang="de-DE" baseline="0" dirty="0"/>
                        <a:t> Personalpronomen</a:t>
                      </a:r>
                      <a:endParaRPr lang="de-DE" dirty="0"/>
                    </a:p>
                  </a:txBody>
                  <a:tcPr/>
                </a:tc>
                <a:extLst>
                  <a:ext uri="{0D108BD9-81ED-4DB2-BD59-A6C34878D82A}">
                    <a16:rowId xmlns:a16="http://schemas.microsoft.com/office/drawing/2014/main" val="2356853779"/>
                  </a:ext>
                </a:extLst>
              </a:tr>
            </a:tbl>
          </a:graphicData>
        </a:graphic>
      </p:graphicFrame>
    </p:spTree>
    <p:extLst>
      <p:ext uri="{BB962C8B-B14F-4D97-AF65-F5344CB8AC3E}">
        <p14:creationId xmlns:p14="http://schemas.microsoft.com/office/powerpoint/2010/main" val="30819952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483153138"/>
              </p:ext>
            </p:extLst>
          </p:nvPr>
        </p:nvGraphicFramePr>
        <p:xfrm>
          <a:off x="457200" y="908721"/>
          <a:ext cx="8229600" cy="475252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733700466"/>
                    </a:ext>
                  </a:extLst>
                </a:gridCol>
                <a:gridCol w="2743200">
                  <a:extLst>
                    <a:ext uri="{9D8B030D-6E8A-4147-A177-3AD203B41FA5}">
                      <a16:colId xmlns:a16="http://schemas.microsoft.com/office/drawing/2014/main" val="1453223766"/>
                    </a:ext>
                  </a:extLst>
                </a:gridCol>
                <a:gridCol w="2743200">
                  <a:extLst>
                    <a:ext uri="{9D8B030D-6E8A-4147-A177-3AD203B41FA5}">
                      <a16:colId xmlns:a16="http://schemas.microsoft.com/office/drawing/2014/main" val="4047368815"/>
                    </a:ext>
                  </a:extLst>
                </a:gridCol>
              </a:tblGrid>
              <a:tr h="950009">
                <a:tc>
                  <a:txBody>
                    <a:bodyPr/>
                    <a:lstStyle/>
                    <a:p>
                      <a:r>
                        <a:rPr lang="de-DE" dirty="0">
                          <a:solidFill>
                            <a:schemeClr val="tx1"/>
                          </a:solidFill>
                        </a:rPr>
                        <a:t>Original</a:t>
                      </a:r>
                    </a:p>
                  </a:txBody>
                  <a:tcPr>
                    <a:solidFill>
                      <a:schemeClr val="accent2">
                        <a:lumMod val="60000"/>
                        <a:lumOff val="40000"/>
                      </a:schemeClr>
                    </a:solidFill>
                  </a:tcPr>
                </a:tc>
                <a:tc>
                  <a:txBody>
                    <a:bodyPr/>
                    <a:lstStyle/>
                    <a:p>
                      <a:r>
                        <a:rPr lang="de-DE" dirty="0">
                          <a:solidFill>
                            <a:schemeClr val="tx1"/>
                          </a:solidFill>
                        </a:rPr>
                        <a:t>Vereinfachter Text</a:t>
                      </a:r>
                    </a:p>
                  </a:txBody>
                  <a:tcPr>
                    <a:solidFill>
                      <a:schemeClr val="accent2">
                        <a:lumMod val="60000"/>
                        <a:lumOff val="40000"/>
                      </a:schemeClr>
                    </a:solidFill>
                  </a:tcPr>
                </a:tc>
                <a:tc>
                  <a:txBody>
                    <a:bodyPr/>
                    <a:lstStyle/>
                    <a:p>
                      <a:r>
                        <a:rPr lang="de-DE" dirty="0">
                          <a:solidFill>
                            <a:schemeClr val="tx1"/>
                          </a:solidFill>
                        </a:rPr>
                        <a:t>Kriterium der Text-vereinfachung</a:t>
                      </a:r>
                    </a:p>
                  </a:txBody>
                  <a:tcPr>
                    <a:solidFill>
                      <a:schemeClr val="accent2">
                        <a:lumMod val="60000"/>
                        <a:lumOff val="40000"/>
                      </a:schemeClr>
                    </a:solidFill>
                  </a:tcPr>
                </a:tc>
                <a:extLst>
                  <a:ext uri="{0D108BD9-81ED-4DB2-BD59-A6C34878D82A}">
                    <a16:rowId xmlns:a16="http://schemas.microsoft.com/office/drawing/2014/main" val="62291305"/>
                  </a:ext>
                </a:extLst>
              </a:tr>
              <a:tr h="3802518">
                <a:tc>
                  <a:txBody>
                    <a:bodyPr/>
                    <a:lstStyle/>
                    <a:p>
                      <a:r>
                        <a:rPr lang="de-DE" dirty="0"/>
                        <a:t>Nachdem die Mäuse in die Speisekammer gerannt sind, sah sie</a:t>
                      </a:r>
                      <a:r>
                        <a:rPr lang="de-DE" baseline="0" dirty="0"/>
                        <a:t> Frau Müller und jagte die Katze, die schon ganz hungrig war, auf die Mäuse, die sich aber schnell hinter dem Käse versteckten, bevor die Katze in die Speisekammer gelangte. </a:t>
                      </a:r>
                      <a:endParaRPr lang="de-DE" dirty="0"/>
                    </a:p>
                  </a:txBody>
                  <a:tcPr>
                    <a:solidFill>
                      <a:schemeClr val="accent3">
                        <a:lumMod val="60000"/>
                        <a:lumOff val="40000"/>
                      </a:schemeClr>
                    </a:solidFill>
                  </a:tcPr>
                </a:tc>
                <a:tc>
                  <a:txBody>
                    <a:bodyPr/>
                    <a:lstStyle/>
                    <a:p>
                      <a:endParaRPr lang="de-DE" dirty="0"/>
                    </a:p>
                  </a:txBody>
                  <a:tcPr>
                    <a:solidFill>
                      <a:schemeClr val="accent3">
                        <a:lumMod val="60000"/>
                        <a:lumOff val="40000"/>
                      </a:schemeClr>
                    </a:solidFill>
                  </a:tcPr>
                </a:tc>
                <a:tc>
                  <a:txBody>
                    <a:bodyPr/>
                    <a:lstStyle/>
                    <a:p>
                      <a:r>
                        <a:rPr lang="de-DE" dirty="0"/>
                        <a:t>Auflösung</a:t>
                      </a:r>
                      <a:r>
                        <a:rPr lang="de-DE" baseline="0" dirty="0"/>
                        <a:t> von hypotaktischen Satzkonstruktionen zu parataktischen Satzreihen</a:t>
                      </a:r>
                      <a:endParaRPr lang="de-DE" dirty="0"/>
                    </a:p>
                  </a:txBody>
                  <a:tcPr>
                    <a:solidFill>
                      <a:schemeClr val="accent3">
                        <a:lumMod val="60000"/>
                        <a:lumOff val="40000"/>
                      </a:schemeClr>
                    </a:solidFill>
                  </a:tcPr>
                </a:tc>
                <a:extLst>
                  <a:ext uri="{0D108BD9-81ED-4DB2-BD59-A6C34878D82A}">
                    <a16:rowId xmlns:a16="http://schemas.microsoft.com/office/drawing/2014/main" val="3196709632"/>
                  </a:ext>
                </a:extLst>
              </a:tr>
            </a:tbl>
          </a:graphicData>
        </a:graphic>
      </p:graphicFrame>
    </p:spTree>
    <p:extLst>
      <p:ext uri="{BB962C8B-B14F-4D97-AF65-F5344CB8AC3E}">
        <p14:creationId xmlns:p14="http://schemas.microsoft.com/office/powerpoint/2010/main" val="34902755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125399102"/>
              </p:ext>
            </p:extLst>
          </p:nvPr>
        </p:nvGraphicFramePr>
        <p:xfrm>
          <a:off x="457200" y="908720"/>
          <a:ext cx="8229600" cy="46085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733700466"/>
                    </a:ext>
                  </a:extLst>
                </a:gridCol>
                <a:gridCol w="2743200">
                  <a:extLst>
                    <a:ext uri="{9D8B030D-6E8A-4147-A177-3AD203B41FA5}">
                      <a16:colId xmlns:a16="http://schemas.microsoft.com/office/drawing/2014/main" val="1453223766"/>
                    </a:ext>
                  </a:extLst>
                </a:gridCol>
                <a:gridCol w="2743200">
                  <a:extLst>
                    <a:ext uri="{9D8B030D-6E8A-4147-A177-3AD203B41FA5}">
                      <a16:colId xmlns:a16="http://schemas.microsoft.com/office/drawing/2014/main" val="4047368815"/>
                    </a:ext>
                  </a:extLst>
                </a:gridCol>
              </a:tblGrid>
              <a:tr h="933245">
                <a:tc>
                  <a:txBody>
                    <a:bodyPr/>
                    <a:lstStyle/>
                    <a:p>
                      <a:r>
                        <a:rPr lang="de-DE" dirty="0">
                          <a:solidFill>
                            <a:schemeClr val="tx1"/>
                          </a:solidFill>
                        </a:rPr>
                        <a:t>Original</a:t>
                      </a:r>
                    </a:p>
                  </a:txBody>
                  <a:tcPr>
                    <a:solidFill>
                      <a:schemeClr val="accent2">
                        <a:lumMod val="60000"/>
                        <a:lumOff val="40000"/>
                      </a:schemeClr>
                    </a:solidFill>
                  </a:tcPr>
                </a:tc>
                <a:tc>
                  <a:txBody>
                    <a:bodyPr/>
                    <a:lstStyle/>
                    <a:p>
                      <a:r>
                        <a:rPr lang="de-DE" dirty="0">
                          <a:solidFill>
                            <a:schemeClr val="tx1"/>
                          </a:solidFill>
                        </a:rPr>
                        <a:t>Vereinfachter Text</a:t>
                      </a:r>
                    </a:p>
                  </a:txBody>
                  <a:tcPr>
                    <a:solidFill>
                      <a:schemeClr val="accent2">
                        <a:lumMod val="60000"/>
                        <a:lumOff val="40000"/>
                      </a:schemeClr>
                    </a:solidFill>
                  </a:tcPr>
                </a:tc>
                <a:tc>
                  <a:txBody>
                    <a:bodyPr/>
                    <a:lstStyle/>
                    <a:p>
                      <a:r>
                        <a:rPr lang="de-DE" dirty="0">
                          <a:solidFill>
                            <a:schemeClr val="tx1"/>
                          </a:solidFill>
                        </a:rPr>
                        <a:t>Kriterium der Text-vereinfachung</a:t>
                      </a:r>
                    </a:p>
                  </a:txBody>
                  <a:tcPr>
                    <a:solidFill>
                      <a:schemeClr val="accent2">
                        <a:lumMod val="60000"/>
                        <a:lumOff val="40000"/>
                      </a:schemeClr>
                    </a:solidFill>
                  </a:tcPr>
                </a:tc>
                <a:extLst>
                  <a:ext uri="{0D108BD9-81ED-4DB2-BD59-A6C34878D82A}">
                    <a16:rowId xmlns:a16="http://schemas.microsoft.com/office/drawing/2014/main" val="62291305"/>
                  </a:ext>
                </a:extLst>
              </a:tr>
              <a:tr h="3675267">
                <a:tc>
                  <a:txBody>
                    <a:bodyPr/>
                    <a:lstStyle/>
                    <a:p>
                      <a:r>
                        <a:rPr lang="de-DE" dirty="0"/>
                        <a:t>Nachdem die Mäuse in die Speisekammer gerannt sind, sah sie</a:t>
                      </a:r>
                      <a:r>
                        <a:rPr lang="de-DE" baseline="0" dirty="0"/>
                        <a:t> Frau Müller und jagte die Katze, die schon ganz hungrig war, auf die Mäuse, die sich aber schnell hinter dem Käse versteckten, bevor die Katze in die Speisekammer gelangte. </a:t>
                      </a:r>
                      <a:endParaRPr lang="de-DE" dirty="0"/>
                    </a:p>
                  </a:txBody>
                  <a:tcPr>
                    <a:solidFill>
                      <a:schemeClr val="accent3">
                        <a:lumMod val="60000"/>
                        <a:lumOff val="40000"/>
                      </a:schemeClr>
                    </a:solidFill>
                  </a:tcPr>
                </a:tc>
                <a:tc>
                  <a:txBody>
                    <a:bodyPr/>
                    <a:lstStyle/>
                    <a:p>
                      <a:r>
                        <a:rPr lang="de-DE" dirty="0"/>
                        <a:t>Die Mäuse rennen in die Speisekammer. Frau Müller sieht die Tiere und jagt die hungrige Katze auf die Mäuse. Die Mäuse verstecken sich schnell hinter dem Käse. Die Katze kann keine einzige Maus entdecken.</a:t>
                      </a:r>
                      <a:r>
                        <a:rPr lang="de-DE" baseline="0" dirty="0"/>
                        <a:t> </a:t>
                      </a:r>
                      <a:endParaRPr lang="de-DE" dirty="0"/>
                    </a:p>
                  </a:txBody>
                  <a:tcPr>
                    <a:solidFill>
                      <a:schemeClr val="accent3">
                        <a:lumMod val="60000"/>
                        <a:lumOff val="40000"/>
                      </a:schemeClr>
                    </a:solidFill>
                  </a:tcPr>
                </a:tc>
                <a:tc>
                  <a:txBody>
                    <a:bodyPr/>
                    <a:lstStyle/>
                    <a:p>
                      <a:r>
                        <a:rPr lang="de-DE" dirty="0"/>
                        <a:t>Auflösung</a:t>
                      </a:r>
                      <a:r>
                        <a:rPr lang="de-DE" baseline="0" dirty="0"/>
                        <a:t> von hypotaktischen Satzkonstruktionen zu parataktischen Satzreihen</a:t>
                      </a:r>
                      <a:endParaRPr lang="de-DE" dirty="0"/>
                    </a:p>
                  </a:txBody>
                  <a:tcPr>
                    <a:solidFill>
                      <a:schemeClr val="accent3">
                        <a:lumMod val="60000"/>
                        <a:lumOff val="40000"/>
                      </a:schemeClr>
                    </a:solidFill>
                  </a:tcPr>
                </a:tc>
                <a:extLst>
                  <a:ext uri="{0D108BD9-81ED-4DB2-BD59-A6C34878D82A}">
                    <a16:rowId xmlns:a16="http://schemas.microsoft.com/office/drawing/2014/main" val="3196709632"/>
                  </a:ext>
                </a:extLst>
              </a:tr>
            </a:tbl>
          </a:graphicData>
        </a:graphic>
      </p:graphicFrame>
    </p:spTree>
    <p:extLst>
      <p:ext uri="{BB962C8B-B14F-4D97-AF65-F5344CB8AC3E}">
        <p14:creationId xmlns:p14="http://schemas.microsoft.com/office/powerpoint/2010/main" val="31466619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643929451"/>
              </p:ext>
            </p:extLst>
          </p:nvPr>
        </p:nvGraphicFramePr>
        <p:xfrm>
          <a:off x="755577" y="1397000"/>
          <a:ext cx="7416822" cy="4048224"/>
        </p:xfrm>
        <a:graphic>
          <a:graphicData uri="http://schemas.openxmlformats.org/drawingml/2006/table">
            <a:tbl>
              <a:tblPr firstRow="1" bandRow="1">
                <a:tableStyleId>{5C22544A-7EE6-4342-B048-85BDC9FD1C3A}</a:tableStyleId>
              </a:tblPr>
              <a:tblGrid>
                <a:gridCol w="2472274">
                  <a:extLst>
                    <a:ext uri="{9D8B030D-6E8A-4147-A177-3AD203B41FA5}">
                      <a16:colId xmlns:a16="http://schemas.microsoft.com/office/drawing/2014/main" val="3562220994"/>
                    </a:ext>
                  </a:extLst>
                </a:gridCol>
                <a:gridCol w="2472274">
                  <a:extLst>
                    <a:ext uri="{9D8B030D-6E8A-4147-A177-3AD203B41FA5}">
                      <a16:colId xmlns:a16="http://schemas.microsoft.com/office/drawing/2014/main" val="3634194322"/>
                    </a:ext>
                  </a:extLst>
                </a:gridCol>
                <a:gridCol w="2472274">
                  <a:extLst>
                    <a:ext uri="{9D8B030D-6E8A-4147-A177-3AD203B41FA5}">
                      <a16:colId xmlns:a16="http://schemas.microsoft.com/office/drawing/2014/main" val="224850310"/>
                    </a:ext>
                  </a:extLst>
                </a:gridCol>
              </a:tblGrid>
              <a:tr h="858714">
                <a:tc>
                  <a:txBody>
                    <a:bodyPr/>
                    <a:lstStyle/>
                    <a:p>
                      <a:r>
                        <a:rPr lang="de-DE" dirty="0">
                          <a:solidFill>
                            <a:schemeClr val="tx1"/>
                          </a:solidFill>
                        </a:rPr>
                        <a:t>Original</a:t>
                      </a:r>
                    </a:p>
                  </a:txBody>
                  <a:tcPr>
                    <a:solidFill>
                      <a:schemeClr val="accent2">
                        <a:lumMod val="40000"/>
                        <a:lumOff val="60000"/>
                      </a:schemeClr>
                    </a:solidFill>
                  </a:tcPr>
                </a:tc>
                <a:tc>
                  <a:txBody>
                    <a:bodyPr/>
                    <a:lstStyle/>
                    <a:p>
                      <a:r>
                        <a:rPr lang="de-DE" dirty="0">
                          <a:solidFill>
                            <a:schemeClr val="tx1"/>
                          </a:solidFill>
                        </a:rPr>
                        <a:t>Vereinfachter Text</a:t>
                      </a:r>
                    </a:p>
                  </a:txBody>
                  <a:tcPr>
                    <a:solidFill>
                      <a:schemeClr val="accent2">
                        <a:lumMod val="40000"/>
                        <a:lumOff val="60000"/>
                      </a:schemeClr>
                    </a:solidFill>
                  </a:tcPr>
                </a:tc>
                <a:tc>
                  <a:txBody>
                    <a:bodyPr/>
                    <a:lstStyle/>
                    <a:p>
                      <a:r>
                        <a:rPr lang="de-DE" dirty="0">
                          <a:solidFill>
                            <a:schemeClr val="tx1"/>
                          </a:solidFill>
                        </a:rPr>
                        <a:t>Kriterium der Text-vereinfachung</a:t>
                      </a:r>
                    </a:p>
                  </a:txBody>
                  <a:tcPr>
                    <a:solidFill>
                      <a:schemeClr val="accent2">
                        <a:lumMod val="40000"/>
                        <a:lumOff val="60000"/>
                      </a:schemeClr>
                    </a:solidFill>
                  </a:tcPr>
                </a:tc>
                <a:extLst>
                  <a:ext uri="{0D108BD9-81ED-4DB2-BD59-A6C34878D82A}">
                    <a16:rowId xmlns:a16="http://schemas.microsoft.com/office/drawing/2014/main" val="3050678683"/>
                  </a:ext>
                </a:extLst>
              </a:tr>
              <a:tr h="1226735">
                <a:tc>
                  <a:txBody>
                    <a:bodyPr/>
                    <a:lstStyle/>
                    <a:p>
                      <a:r>
                        <a:rPr lang="de-DE" dirty="0"/>
                        <a:t>Die Mäuse wurden von der Katze durch die Speisekammer gejagt. </a:t>
                      </a:r>
                    </a:p>
                  </a:txBody>
                  <a:tcPr>
                    <a:solidFill>
                      <a:srgbClr val="FFFF00"/>
                    </a:solidFill>
                  </a:tcPr>
                </a:tc>
                <a:tc>
                  <a:txBody>
                    <a:bodyPr/>
                    <a:lstStyle/>
                    <a:p>
                      <a:r>
                        <a:rPr lang="de-DE" dirty="0"/>
                        <a:t>Die Katze jagt die Mäuse durch die Speise-kammer.</a:t>
                      </a:r>
                    </a:p>
                  </a:txBody>
                  <a:tcPr>
                    <a:solidFill>
                      <a:srgbClr val="FFFF00"/>
                    </a:solidFill>
                  </a:tcPr>
                </a:tc>
                <a:tc>
                  <a:txBody>
                    <a:bodyPr/>
                    <a:lstStyle/>
                    <a:p>
                      <a:r>
                        <a:rPr lang="de-DE" dirty="0"/>
                        <a:t>Aktiv statt Passiv</a:t>
                      </a:r>
                    </a:p>
                  </a:txBody>
                  <a:tcPr>
                    <a:solidFill>
                      <a:srgbClr val="FFFF00"/>
                    </a:solidFill>
                  </a:tcPr>
                </a:tc>
                <a:extLst>
                  <a:ext uri="{0D108BD9-81ED-4DB2-BD59-A6C34878D82A}">
                    <a16:rowId xmlns:a16="http://schemas.microsoft.com/office/drawing/2014/main" val="451723639"/>
                  </a:ext>
                </a:extLst>
              </a:tr>
              <a:tr h="1962775">
                <a:tc>
                  <a:txBody>
                    <a:bodyPr/>
                    <a:lstStyle/>
                    <a:p>
                      <a:r>
                        <a:rPr lang="de-DE" dirty="0"/>
                        <a:t>Frau Müller erzählte ihrem Mann, dass sich in der Speisekammer wohl Mäuse versteckt hätten. </a:t>
                      </a:r>
                    </a:p>
                  </a:txBody>
                  <a:tcPr>
                    <a:solidFill>
                      <a:schemeClr val="accent2">
                        <a:lumMod val="40000"/>
                        <a:lumOff val="60000"/>
                      </a:schemeClr>
                    </a:solidFill>
                  </a:tcPr>
                </a:tc>
                <a:tc>
                  <a:txBody>
                    <a:bodyPr/>
                    <a:lstStyle/>
                    <a:p>
                      <a:r>
                        <a:rPr lang="de-DE" dirty="0"/>
                        <a:t>Frau Müller erzählt ihrem Mann: „In der Speisekammer haben sich Mäuse versteckt.“</a:t>
                      </a:r>
                    </a:p>
                  </a:txBody>
                  <a:tcPr>
                    <a:solidFill>
                      <a:schemeClr val="accent2">
                        <a:lumMod val="40000"/>
                        <a:lumOff val="60000"/>
                      </a:schemeClr>
                    </a:solidFill>
                  </a:tcPr>
                </a:tc>
                <a:tc>
                  <a:txBody>
                    <a:bodyPr/>
                    <a:lstStyle/>
                    <a:p>
                      <a:r>
                        <a:rPr lang="de-DE" dirty="0"/>
                        <a:t>Direkte Rede statt indirekter</a:t>
                      </a:r>
                    </a:p>
                  </a:txBody>
                  <a:tcPr>
                    <a:solidFill>
                      <a:schemeClr val="accent2">
                        <a:lumMod val="40000"/>
                        <a:lumOff val="60000"/>
                      </a:schemeClr>
                    </a:solidFill>
                  </a:tcPr>
                </a:tc>
                <a:extLst>
                  <a:ext uri="{0D108BD9-81ED-4DB2-BD59-A6C34878D82A}">
                    <a16:rowId xmlns:a16="http://schemas.microsoft.com/office/drawing/2014/main" val="4254682869"/>
                  </a:ext>
                </a:extLst>
              </a:tr>
            </a:tbl>
          </a:graphicData>
        </a:graphic>
      </p:graphicFrame>
    </p:spTree>
    <p:extLst>
      <p:ext uri="{BB962C8B-B14F-4D97-AF65-F5344CB8AC3E}">
        <p14:creationId xmlns:p14="http://schemas.microsoft.com/office/powerpoint/2010/main" val="796015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98267712"/>
              </p:ext>
            </p:extLst>
          </p:nvPr>
        </p:nvGraphicFramePr>
        <p:xfrm>
          <a:off x="827583" y="1397000"/>
          <a:ext cx="7344816" cy="429768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1153754380"/>
                    </a:ext>
                  </a:extLst>
                </a:gridCol>
                <a:gridCol w="2448272">
                  <a:extLst>
                    <a:ext uri="{9D8B030D-6E8A-4147-A177-3AD203B41FA5}">
                      <a16:colId xmlns:a16="http://schemas.microsoft.com/office/drawing/2014/main" val="778950936"/>
                    </a:ext>
                  </a:extLst>
                </a:gridCol>
                <a:gridCol w="2448272">
                  <a:extLst>
                    <a:ext uri="{9D8B030D-6E8A-4147-A177-3AD203B41FA5}">
                      <a16:colId xmlns:a16="http://schemas.microsoft.com/office/drawing/2014/main" val="642636131"/>
                    </a:ext>
                  </a:extLst>
                </a:gridCol>
              </a:tblGrid>
              <a:tr h="370840">
                <a:tc>
                  <a:txBody>
                    <a:bodyPr/>
                    <a:lstStyle/>
                    <a:p>
                      <a:r>
                        <a:rPr lang="de-DE" dirty="0">
                          <a:solidFill>
                            <a:schemeClr val="tx1"/>
                          </a:solidFill>
                        </a:rPr>
                        <a:t>Original</a:t>
                      </a:r>
                    </a:p>
                  </a:txBody>
                  <a:tcPr>
                    <a:solidFill>
                      <a:schemeClr val="accent2">
                        <a:lumMod val="60000"/>
                        <a:lumOff val="40000"/>
                      </a:schemeClr>
                    </a:solidFill>
                  </a:tcPr>
                </a:tc>
                <a:tc>
                  <a:txBody>
                    <a:bodyPr/>
                    <a:lstStyle/>
                    <a:p>
                      <a:r>
                        <a:rPr lang="de-DE" dirty="0">
                          <a:solidFill>
                            <a:schemeClr val="tx1"/>
                          </a:solidFill>
                        </a:rPr>
                        <a:t>Vereinfachter Text</a:t>
                      </a:r>
                    </a:p>
                  </a:txBody>
                  <a:tcPr>
                    <a:solidFill>
                      <a:schemeClr val="accent2">
                        <a:lumMod val="60000"/>
                        <a:lumOff val="40000"/>
                      </a:schemeClr>
                    </a:solidFill>
                  </a:tcPr>
                </a:tc>
                <a:tc>
                  <a:txBody>
                    <a:bodyPr/>
                    <a:lstStyle/>
                    <a:p>
                      <a:r>
                        <a:rPr lang="de-DE" dirty="0">
                          <a:solidFill>
                            <a:schemeClr val="tx1"/>
                          </a:solidFill>
                        </a:rPr>
                        <a:t>Kriterium der Textvereinfachung</a:t>
                      </a:r>
                    </a:p>
                  </a:txBody>
                  <a:tcPr>
                    <a:solidFill>
                      <a:schemeClr val="accent2">
                        <a:lumMod val="60000"/>
                        <a:lumOff val="40000"/>
                      </a:schemeClr>
                    </a:solidFill>
                  </a:tcPr>
                </a:tc>
                <a:extLst>
                  <a:ext uri="{0D108BD9-81ED-4DB2-BD59-A6C34878D82A}">
                    <a16:rowId xmlns:a16="http://schemas.microsoft.com/office/drawing/2014/main" val="1543418729"/>
                  </a:ext>
                </a:extLst>
              </a:tr>
              <a:tr h="370840">
                <a:tc>
                  <a:txBody>
                    <a:bodyPr/>
                    <a:lstStyle/>
                    <a:p>
                      <a:r>
                        <a:rPr lang="de-DE" dirty="0"/>
                        <a:t>Herr Müller wollte der Sache ein Ende setzen.</a:t>
                      </a:r>
                      <a:r>
                        <a:rPr lang="de-DE" baseline="0" dirty="0"/>
                        <a:t> Der einfallsreiche Mann lockte die kleinen Tierchen mit einer Straße aus Käse ins Badezimmer. Dort endete der Weg in der Duschwanne, in der er die kleinen Nager fangen wollte. Doch es ging schief…</a:t>
                      </a:r>
                      <a:endParaRPr lang="de-DE" dirty="0"/>
                    </a:p>
                  </a:txBody>
                  <a:tcPr>
                    <a:solidFill>
                      <a:srgbClr val="D2E783"/>
                    </a:solidFill>
                  </a:tcPr>
                </a:tc>
                <a:tc>
                  <a:txBody>
                    <a:bodyPr/>
                    <a:lstStyle/>
                    <a:p>
                      <a:endParaRPr lang="de-DE" dirty="0"/>
                    </a:p>
                  </a:txBody>
                  <a:tcPr>
                    <a:solidFill>
                      <a:srgbClr val="D2E783"/>
                    </a:solidFill>
                  </a:tcPr>
                </a:tc>
                <a:tc>
                  <a:txBody>
                    <a:bodyPr/>
                    <a:lstStyle/>
                    <a:p>
                      <a:r>
                        <a:rPr lang="de-DE" dirty="0"/>
                        <a:t>Berücksichtigung von möglichen Schwierigkeiten mit Kohäsionen</a:t>
                      </a:r>
                    </a:p>
                  </a:txBody>
                  <a:tcPr>
                    <a:solidFill>
                      <a:srgbClr val="D2E783"/>
                    </a:solidFill>
                  </a:tcPr>
                </a:tc>
                <a:extLst>
                  <a:ext uri="{0D108BD9-81ED-4DB2-BD59-A6C34878D82A}">
                    <a16:rowId xmlns:a16="http://schemas.microsoft.com/office/drawing/2014/main" val="673648384"/>
                  </a:ext>
                </a:extLst>
              </a:tr>
            </a:tbl>
          </a:graphicData>
        </a:graphic>
      </p:graphicFrame>
    </p:spTree>
    <p:extLst>
      <p:ext uri="{BB962C8B-B14F-4D97-AF65-F5344CB8AC3E}">
        <p14:creationId xmlns:p14="http://schemas.microsoft.com/office/powerpoint/2010/main" val="1214235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818415160"/>
              </p:ext>
            </p:extLst>
          </p:nvPr>
        </p:nvGraphicFramePr>
        <p:xfrm>
          <a:off x="827583" y="908720"/>
          <a:ext cx="7344816" cy="4968552"/>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1153754380"/>
                    </a:ext>
                  </a:extLst>
                </a:gridCol>
                <a:gridCol w="2448272">
                  <a:extLst>
                    <a:ext uri="{9D8B030D-6E8A-4147-A177-3AD203B41FA5}">
                      <a16:colId xmlns:a16="http://schemas.microsoft.com/office/drawing/2014/main" val="778950936"/>
                    </a:ext>
                  </a:extLst>
                </a:gridCol>
                <a:gridCol w="2448272">
                  <a:extLst>
                    <a:ext uri="{9D8B030D-6E8A-4147-A177-3AD203B41FA5}">
                      <a16:colId xmlns:a16="http://schemas.microsoft.com/office/drawing/2014/main" val="642636131"/>
                    </a:ext>
                  </a:extLst>
                </a:gridCol>
              </a:tblGrid>
              <a:tr h="801345">
                <a:tc>
                  <a:txBody>
                    <a:bodyPr/>
                    <a:lstStyle/>
                    <a:p>
                      <a:r>
                        <a:rPr lang="de-DE" dirty="0">
                          <a:solidFill>
                            <a:schemeClr val="tx1"/>
                          </a:solidFill>
                        </a:rPr>
                        <a:t>Original</a:t>
                      </a:r>
                    </a:p>
                  </a:txBody>
                  <a:tcPr>
                    <a:solidFill>
                      <a:schemeClr val="accent2">
                        <a:lumMod val="60000"/>
                        <a:lumOff val="40000"/>
                      </a:schemeClr>
                    </a:solidFill>
                  </a:tcPr>
                </a:tc>
                <a:tc>
                  <a:txBody>
                    <a:bodyPr/>
                    <a:lstStyle/>
                    <a:p>
                      <a:r>
                        <a:rPr lang="de-DE" dirty="0">
                          <a:solidFill>
                            <a:schemeClr val="tx1"/>
                          </a:solidFill>
                        </a:rPr>
                        <a:t>Vereinfachter Text</a:t>
                      </a:r>
                    </a:p>
                  </a:txBody>
                  <a:tcPr>
                    <a:solidFill>
                      <a:schemeClr val="accent2">
                        <a:lumMod val="60000"/>
                        <a:lumOff val="40000"/>
                      </a:schemeClr>
                    </a:solidFill>
                  </a:tcPr>
                </a:tc>
                <a:tc>
                  <a:txBody>
                    <a:bodyPr/>
                    <a:lstStyle/>
                    <a:p>
                      <a:r>
                        <a:rPr lang="de-DE" dirty="0">
                          <a:solidFill>
                            <a:schemeClr val="tx1"/>
                          </a:solidFill>
                        </a:rPr>
                        <a:t>Kriterium der Textvereinfachung</a:t>
                      </a:r>
                    </a:p>
                  </a:txBody>
                  <a:tcPr>
                    <a:solidFill>
                      <a:schemeClr val="accent2">
                        <a:lumMod val="60000"/>
                        <a:lumOff val="40000"/>
                      </a:schemeClr>
                    </a:solidFill>
                  </a:tcPr>
                </a:tc>
                <a:extLst>
                  <a:ext uri="{0D108BD9-81ED-4DB2-BD59-A6C34878D82A}">
                    <a16:rowId xmlns:a16="http://schemas.microsoft.com/office/drawing/2014/main" val="1543418729"/>
                  </a:ext>
                </a:extLst>
              </a:tr>
              <a:tr h="4167207">
                <a:tc>
                  <a:txBody>
                    <a:bodyPr/>
                    <a:lstStyle/>
                    <a:p>
                      <a:r>
                        <a:rPr lang="de-DE" dirty="0"/>
                        <a:t>Herr Müller wollte der Sache ein Ende setzen.</a:t>
                      </a:r>
                      <a:r>
                        <a:rPr lang="de-DE" baseline="0" dirty="0"/>
                        <a:t> Der einfallsreiche Mann lockte die kleinen Tierchen mit einer Straße aus Käse ins Badezimmer. Dort endete der Weg in der Duschwanne, in der er die kleinen Nager fangen wollte. Doch es ging schief…</a:t>
                      </a:r>
                      <a:endParaRPr lang="de-DE" dirty="0"/>
                    </a:p>
                  </a:txBody>
                  <a:tcPr>
                    <a:solidFill>
                      <a:srgbClr val="D2E783"/>
                    </a:solidFill>
                  </a:tcPr>
                </a:tc>
                <a:tc>
                  <a:txBody>
                    <a:bodyPr/>
                    <a:lstStyle/>
                    <a:p>
                      <a:r>
                        <a:rPr lang="de-DE" dirty="0"/>
                        <a:t>Herr Müller will die Mäuse fangen. Herr Müller lockt die Mäuse mit einer Straße aus Käse ins Badezimmer.</a:t>
                      </a:r>
                    </a:p>
                    <a:p>
                      <a:r>
                        <a:rPr lang="de-DE" dirty="0"/>
                        <a:t>Im Badezimmer endet der Weg der Mäuse in der Dusche. </a:t>
                      </a:r>
                    </a:p>
                    <a:p>
                      <a:r>
                        <a:rPr lang="de-DE" dirty="0"/>
                        <a:t>Herr Müller will die Mäuse fangen. Aber die Mäuse sind schneller als Herr Müller. </a:t>
                      </a:r>
                    </a:p>
                  </a:txBody>
                  <a:tcPr>
                    <a:solidFill>
                      <a:srgbClr val="D2E783"/>
                    </a:solidFill>
                  </a:tcPr>
                </a:tc>
                <a:tc>
                  <a:txBody>
                    <a:bodyPr/>
                    <a:lstStyle/>
                    <a:p>
                      <a:r>
                        <a:rPr lang="de-DE" dirty="0"/>
                        <a:t>Berücksichtigung von möglichen Schwierigkeiten mit Kohäsionen</a:t>
                      </a:r>
                    </a:p>
                  </a:txBody>
                  <a:tcPr>
                    <a:solidFill>
                      <a:srgbClr val="D2E783"/>
                    </a:solidFill>
                  </a:tcPr>
                </a:tc>
                <a:extLst>
                  <a:ext uri="{0D108BD9-81ED-4DB2-BD59-A6C34878D82A}">
                    <a16:rowId xmlns:a16="http://schemas.microsoft.com/office/drawing/2014/main" val="673648384"/>
                  </a:ext>
                </a:extLst>
              </a:tr>
            </a:tbl>
          </a:graphicData>
        </a:graphic>
      </p:graphicFrame>
    </p:spTree>
    <p:extLst>
      <p:ext uri="{BB962C8B-B14F-4D97-AF65-F5344CB8AC3E}">
        <p14:creationId xmlns:p14="http://schemas.microsoft.com/office/powerpoint/2010/main" val="4123509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a:xfrm>
            <a:off x="395536" y="1804459"/>
            <a:ext cx="8064896" cy="3552844"/>
          </a:xfrm>
        </p:spPr>
        <p:txBody>
          <a:bodyPr/>
          <a:lstStyle/>
          <a:p>
            <a:r>
              <a:rPr lang="de-DE" dirty="0" smtClean="0"/>
              <a:t>Sprachliche Reduktion: leichte vs. vereinfachte Sprache </a:t>
            </a:r>
          </a:p>
          <a:p>
            <a:r>
              <a:rPr lang="de-DE" dirty="0" smtClean="0"/>
              <a:t>Identifikation von Sprachbarrieren: Stolpersteine </a:t>
            </a:r>
          </a:p>
          <a:p>
            <a:r>
              <a:rPr lang="de-DE" dirty="0" smtClean="0"/>
              <a:t>Beispiel für Textoptimierung</a:t>
            </a:r>
          </a:p>
        </p:txBody>
      </p:sp>
    </p:spTree>
    <p:extLst>
      <p:ext uri="{BB962C8B-B14F-4D97-AF65-F5344CB8AC3E}">
        <p14:creationId xmlns:p14="http://schemas.microsoft.com/office/powerpoint/2010/main" val="266252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FEAAD-E55C-459F-9355-911532892087}"/>
              </a:ext>
            </a:extLst>
          </p:cNvPr>
          <p:cNvSpPr>
            <a:spLocks noGrp="1"/>
          </p:cNvSpPr>
          <p:nvPr>
            <p:ph type="title"/>
          </p:nvPr>
        </p:nvSpPr>
        <p:spPr/>
        <p:txBody>
          <a:bodyPr/>
          <a:lstStyle/>
          <a:p>
            <a:r>
              <a:rPr lang="de-DE" dirty="0" smtClean="0"/>
              <a:t>Materialien</a:t>
            </a:r>
            <a:endParaRPr lang="de-DE" dirty="0"/>
          </a:p>
        </p:txBody>
      </p:sp>
      <p:pic>
        <p:nvPicPr>
          <p:cNvPr id="4" name="Inhaltsplatzhalter 3">
            <a:extLst>
              <a:ext uri="{FF2B5EF4-FFF2-40B4-BE49-F238E27FC236}">
                <a16:creationId xmlns:a16="http://schemas.microsoft.com/office/drawing/2014/main" id="{182E2059-3D34-4F42-80BE-A11EDF2D4F06}"/>
              </a:ext>
            </a:extLst>
          </p:cNvPr>
          <p:cNvPicPr>
            <a:picLocks noGrp="1" noChangeAspect="1"/>
          </p:cNvPicPr>
          <p:nvPr>
            <p:ph idx="1"/>
          </p:nvPr>
        </p:nvPicPr>
        <p:blipFill>
          <a:blip r:embed="rId2"/>
          <a:stretch>
            <a:fillRect/>
          </a:stretch>
        </p:blipFill>
        <p:spPr>
          <a:xfrm>
            <a:off x="3419872" y="-184108"/>
            <a:ext cx="2615908" cy="3040993"/>
          </a:xfrm>
          <a:prstGeom prst="rect">
            <a:avLst/>
          </a:prstGeom>
        </p:spPr>
      </p:pic>
      <p:pic>
        <p:nvPicPr>
          <p:cNvPr id="6" name="Grafik 5">
            <a:extLst>
              <a:ext uri="{FF2B5EF4-FFF2-40B4-BE49-F238E27FC236}">
                <a16:creationId xmlns:a16="http://schemas.microsoft.com/office/drawing/2014/main" id="{615C1AE6-424F-4693-827D-FF2633A6E512}"/>
              </a:ext>
            </a:extLst>
          </p:cNvPr>
          <p:cNvPicPr>
            <a:picLocks noChangeAspect="1"/>
          </p:cNvPicPr>
          <p:nvPr/>
        </p:nvPicPr>
        <p:blipFill>
          <a:blip r:embed="rId3"/>
          <a:stretch>
            <a:fillRect/>
          </a:stretch>
        </p:blipFill>
        <p:spPr>
          <a:xfrm>
            <a:off x="6113156" y="45385"/>
            <a:ext cx="2807551" cy="2807551"/>
          </a:xfrm>
          <a:prstGeom prst="rect">
            <a:avLst/>
          </a:prstGeom>
        </p:spPr>
      </p:pic>
      <p:pic>
        <p:nvPicPr>
          <p:cNvPr id="5" name="Inhaltsplatzhalter 3"/>
          <p:cNvPicPr>
            <a:picLocks noChangeAspect="1"/>
          </p:cNvPicPr>
          <p:nvPr/>
        </p:nvPicPr>
        <p:blipFill>
          <a:blip r:embed="rId4"/>
          <a:stretch>
            <a:fillRect/>
          </a:stretch>
        </p:blipFill>
        <p:spPr>
          <a:xfrm>
            <a:off x="3419872" y="2985595"/>
            <a:ext cx="2590680" cy="3666058"/>
          </a:xfrm>
          <a:prstGeom prst="rect">
            <a:avLst/>
          </a:prstGeom>
        </p:spPr>
      </p:pic>
      <p:pic>
        <p:nvPicPr>
          <p:cNvPr id="7" name="Grafik 6"/>
          <p:cNvPicPr>
            <a:picLocks noChangeAspect="1"/>
          </p:cNvPicPr>
          <p:nvPr/>
        </p:nvPicPr>
        <p:blipFill>
          <a:blip r:embed="rId5"/>
          <a:stretch>
            <a:fillRect/>
          </a:stretch>
        </p:blipFill>
        <p:spPr>
          <a:xfrm>
            <a:off x="6179307" y="2986735"/>
            <a:ext cx="2819959" cy="3538610"/>
          </a:xfrm>
          <a:prstGeom prst="rect">
            <a:avLst/>
          </a:prstGeom>
        </p:spPr>
      </p:pic>
      <p:pic>
        <p:nvPicPr>
          <p:cNvPr id="8" name="Inhaltsplatzhalter 3">
            <a:extLst>
              <a:ext uri="{FF2B5EF4-FFF2-40B4-BE49-F238E27FC236}">
                <a16:creationId xmlns:a16="http://schemas.microsoft.com/office/drawing/2014/main" id="{6B6B3063-C30E-45F4-B233-36FBE66F0DDA}"/>
              </a:ext>
            </a:extLst>
          </p:cNvPr>
          <p:cNvPicPr>
            <a:picLocks noChangeAspect="1"/>
          </p:cNvPicPr>
          <p:nvPr/>
        </p:nvPicPr>
        <p:blipFill>
          <a:blip r:embed="rId6"/>
          <a:stretch>
            <a:fillRect/>
          </a:stretch>
        </p:blipFill>
        <p:spPr>
          <a:xfrm>
            <a:off x="625042" y="1512114"/>
            <a:ext cx="2768036" cy="3917032"/>
          </a:xfrm>
          <a:prstGeom prst="rect">
            <a:avLst/>
          </a:prstGeom>
        </p:spPr>
      </p:pic>
    </p:spTree>
    <p:extLst>
      <p:ext uri="{BB962C8B-B14F-4D97-AF65-F5344CB8AC3E}">
        <p14:creationId xmlns:p14="http://schemas.microsoft.com/office/powerpoint/2010/main" val="216965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p:txBody>
          <a:bodyPr>
            <a:normAutofit fontScale="77500" lnSpcReduction="20000"/>
          </a:bodyPr>
          <a:lstStyle/>
          <a:p>
            <a:r>
              <a:rPr lang="de-DE" sz="1200" dirty="0"/>
              <a:t>Bundesministerium für Arbeit und Soziales (Hg.) (2017, 2. Aufl.): Leichte Sprache. Ein Ratgeber</a:t>
            </a:r>
          </a:p>
          <a:p>
            <a:r>
              <a:rPr lang="de-DE" sz="1200" dirty="0"/>
              <a:t>Bastians E. (2018): Leseförderung durch textoptimierte Lese-/Fach-Texte in mehrsprachigen und inklusiven Lerngruppen. In: Praxis Sprache 1/2018. 50 – 55</a:t>
            </a:r>
          </a:p>
          <a:p>
            <a:r>
              <a:rPr lang="de-DE" sz="1200" dirty="0"/>
              <a:t>Kalkavan-Aydin, Z.: Bildungssprache im Klassenzimmer. Merkmale und Funktionen. In: Deutsch differenziert 3/2019, S. 9 – 11</a:t>
            </a:r>
          </a:p>
          <a:p>
            <a:r>
              <a:rPr lang="de-DE" sz="1200" dirty="0"/>
              <a:t>Kraft, A.: Bildungssprache will gelernt sein. In: Deutsch differenziert 3/2019, S. 6 – 8</a:t>
            </a:r>
          </a:p>
          <a:p>
            <a:r>
              <a:rPr lang="de-DE" sz="1200" dirty="0"/>
              <a:t>Lehrplan PLUS Grundschule Bayern, 2014 München, Maiss Verlag</a:t>
            </a:r>
          </a:p>
          <a:p>
            <a:r>
              <a:rPr lang="de-DE" sz="1200" dirty="0"/>
              <a:t>Leisen J.: Kinder erwerben und lernen Sprachen – zur Praxis der Sprachbildung und was die Theorie dazu sagt. In: Praxis Sprache 3/2018, 164 - 175</a:t>
            </a:r>
          </a:p>
          <a:p>
            <a:r>
              <a:rPr lang="de-DE" sz="1200" dirty="0"/>
              <a:t>Mußmann, J.: Sprachförderung in inklusiven Settings – 10 Beispiele für sprachliche Barrieren und Lernchancen, in: Sprachförderung und Sprachtherapie 1/2012, S. 23 – 30</a:t>
            </a:r>
          </a:p>
          <a:p>
            <a:r>
              <a:rPr lang="de-DE" sz="1200" dirty="0"/>
              <a:t>Mußmann, J. (2017): Bildung und Förderung bei Sprachbeeinträchtigungen in inklusiven Settings. Themenreihe Bd. 5 </a:t>
            </a:r>
            <a:r>
              <a:rPr lang="de-DE" sz="1200" dirty="0">
                <a:hlinkClick r:id="rId2"/>
              </a:rPr>
              <a:t>http://oesz.at/download/publikationen/Themenreihe_5_web.pdf</a:t>
            </a:r>
            <a:endParaRPr lang="de-DE" sz="1200" dirty="0"/>
          </a:p>
          <a:p>
            <a:r>
              <a:rPr lang="de-DE" sz="1200" dirty="0"/>
              <a:t>Rahmenlehrplan Lernen </a:t>
            </a:r>
            <a:r>
              <a:rPr lang="de-DE" sz="1200" dirty="0">
                <a:hlinkClick r:id="rId3"/>
              </a:rPr>
              <a:t>https://www.isb.bayern.de/download/11130/rahmenlehrplan.pdf</a:t>
            </a:r>
            <a:endParaRPr lang="de-DE" sz="1200" dirty="0"/>
          </a:p>
          <a:p>
            <a:pPr lvl="0"/>
            <a:r>
              <a:rPr lang="de-DE" sz="1200" dirty="0"/>
              <a:t>Reber, K., Schönauer-Schneider, W. (2017): Sprachförderung im inklusiven Unterricht. Reinhardt</a:t>
            </a:r>
          </a:p>
          <a:p>
            <a:r>
              <a:rPr lang="de-DE" sz="1200" dirty="0"/>
              <a:t>Reber, K., Schönauer-Schneider, W. (2011): Bausteine sprachheilpädagogischen Unterrichts. Reinhardt</a:t>
            </a:r>
          </a:p>
          <a:p>
            <a:r>
              <a:rPr lang="de-DE" sz="1200" dirty="0"/>
              <a:t>Ritterfeld, U. (2012). Schritte in die Inklusion? Argumente mit Hand und Fuß. Online im Internet: </a:t>
            </a:r>
            <a:r>
              <a:rPr lang="de-DE" sz="1200" dirty="0">
                <a:hlinkClick r:id="rId4"/>
              </a:rPr>
              <a:t>URL:http://sprachheilschulen-bw.de/start/media/auftaktveranstaltung/vortrag_ritterfeld.pdf</a:t>
            </a:r>
            <a:r>
              <a:rPr lang="de-DE" sz="1200" dirty="0"/>
              <a:t>. Stand: 01.10.2012</a:t>
            </a:r>
          </a:p>
          <a:p>
            <a:r>
              <a:rPr lang="de-DE" sz="1200" dirty="0"/>
              <a:t>Schlamp-Diekmann, F.: Förderung des Satz- und Anweisungsverständnisses im Unterricht. In: Praxis Sprache 2/2010</a:t>
            </a:r>
          </a:p>
          <a:p>
            <a:r>
              <a:rPr lang="de-DE" sz="1200" dirty="0"/>
              <a:t>Spreer, M: „Schlage nach und ordne zu!“ Bildungssprachliche Anforderungen im (sprachheilpädagogischen) Unterricht kompetent begegnen. In: Sallet, S., Spreer, M., Glück, Chr. (Hrsg.) (2014): Sprache professionell fördern. Schulz Kirchner Verlag</a:t>
            </a:r>
          </a:p>
          <a:p>
            <a:r>
              <a:rPr lang="de-DE" sz="1200" dirty="0"/>
              <a:t>Spreer, M.: Bildungssprache als Herausforderung für Kinder mit sonderpädagogischem Förderbedarf. 8. Sprachheilbronner Tage 9./10.Oktober 2015 </a:t>
            </a:r>
            <a:r>
              <a:rPr lang="de-DE" sz="1200" dirty="0">
                <a:hlinkClick r:id="rId5"/>
              </a:rPr>
              <a:t>https://www.dgs-ev.de/fileadmin/bilder/dgs/BW/sprach-heil-bronn_15/Vortrag_Spreer_Bildungssprache2015.pdf</a:t>
            </a:r>
            <a:endParaRPr lang="de-DE" sz="1200" dirty="0"/>
          </a:p>
          <a:p>
            <a:r>
              <a:rPr lang="de-DE" sz="1200" dirty="0"/>
              <a:t>Bilder: Colourbox</a:t>
            </a:r>
          </a:p>
          <a:p>
            <a:r>
              <a:rPr lang="de-DE" sz="1200" dirty="0">
                <a:hlinkClick r:id="rId6"/>
              </a:rPr>
              <a:t>https://www.stmgp.bayern.de/leichte-sprache-uebersichtsseite-2/informationen-zum-corona-virus-in-leichter-sprache/?lang=de_ls</a:t>
            </a:r>
            <a:endParaRPr lang="de-DE" sz="1200" dirty="0"/>
          </a:p>
          <a:p>
            <a:endParaRPr lang="de-DE" sz="1200" dirty="0"/>
          </a:p>
        </p:txBody>
      </p:sp>
    </p:spTree>
    <p:extLst>
      <p:ext uri="{BB962C8B-B14F-4D97-AF65-F5344CB8AC3E}">
        <p14:creationId xmlns:p14="http://schemas.microsoft.com/office/powerpoint/2010/main" val="18025170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02490"/>
            <a:ext cx="7992887" cy="634949"/>
          </a:xfrm>
        </p:spPr>
        <p:txBody>
          <a:bodyPr>
            <a:normAutofit/>
          </a:bodyPr>
          <a:lstStyle/>
          <a:p>
            <a:r>
              <a:rPr lang="de-DE" sz="3200" dirty="0"/>
              <a:t>Prinzipien der Unterrichtsgestaltung</a:t>
            </a:r>
          </a:p>
        </p:txBody>
      </p:sp>
      <p:sp>
        <p:nvSpPr>
          <p:cNvPr id="3" name="Inhaltsplatzhalter 2"/>
          <p:cNvSpPr>
            <a:spLocks noGrp="1"/>
          </p:cNvSpPr>
          <p:nvPr>
            <p:ph idx="1"/>
          </p:nvPr>
        </p:nvSpPr>
        <p:spPr>
          <a:xfrm>
            <a:off x="1115616" y="1412776"/>
            <a:ext cx="7128792" cy="3096345"/>
          </a:xfrm>
        </p:spPr>
        <p:txBody>
          <a:bodyPr>
            <a:normAutofit fontScale="92500"/>
          </a:bodyPr>
          <a:lstStyle/>
          <a:p>
            <a:r>
              <a:rPr lang="de-DE" sz="2400" b="1" dirty="0"/>
              <a:t>Machen Sie es einfach: 	Reduktion</a:t>
            </a:r>
          </a:p>
          <a:p>
            <a:pPr marL="3657600" lvl="8" indent="0">
              <a:buNone/>
            </a:pPr>
            <a:r>
              <a:rPr lang="de-DE" sz="2400" dirty="0"/>
              <a:t>Bezug zur Lebenswelt</a:t>
            </a:r>
          </a:p>
          <a:p>
            <a:r>
              <a:rPr lang="de-DE" sz="2400" dirty="0" smtClean="0"/>
              <a:t>Machen </a:t>
            </a:r>
            <a:r>
              <a:rPr lang="de-DE" sz="2400" dirty="0"/>
              <a:t>Sie es passend: 	Differenzierung</a:t>
            </a:r>
          </a:p>
          <a:p>
            <a:r>
              <a:rPr lang="de-DE" sz="2400" dirty="0" smtClean="0"/>
              <a:t>Machen </a:t>
            </a:r>
            <a:r>
              <a:rPr lang="de-DE" sz="2400" dirty="0"/>
              <a:t>Sie es praktisch:	Handlungsorientierung</a:t>
            </a:r>
          </a:p>
          <a:p>
            <a:pPr marL="457200" lvl="1" indent="0">
              <a:buNone/>
            </a:pPr>
            <a:r>
              <a:rPr lang="de-DE" sz="1800" dirty="0"/>
              <a:t>				</a:t>
            </a:r>
            <a:r>
              <a:rPr lang="de-DE" sz="2400" dirty="0"/>
              <a:t>Einbeziehung aller Sinne</a:t>
            </a:r>
          </a:p>
          <a:p>
            <a:r>
              <a:rPr lang="de-DE" sz="2400" dirty="0"/>
              <a:t>Machen Sie es noch einmal: Wiederholung/ 					   Ritualisierung</a:t>
            </a:r>
          </a:p>
          <a:p>
            <a:pPr marL="0" indent="0">
              <a:buNone/>
            </a:pPr>
            <a:r>
              <a:rPr lang="de-DE" sz="1400" dirty="0"/>
              <a:t>aus: Beratung Aktuell 11, S. 42 </a:t>
            </a:r>
          </a:p>
        </p:txBody>
      </p:sp>
    </p:spTree>
    <p:extLst>
      <p:ext uri="{BB962C8B-B14F-4D97-AF65-F5344CB8AC3E}">
        <p14:creationId xmlns:p14="http://schemas.microsoft.com/office/powerpoint/2010/main" val="3951241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4240980489"/>
              </p:ext>
            </p:extLst>
          </p:nvPr>
        </p:nvGraphicFramePr>
        <p:xfrm>
          <a:off x="755576" y="1268760"/>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831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764704"/>
            <a:ext cx="7886700" cy="1047650"/>
          </a:xfrm>
        </p:spPr>
        <p:txBody>
          <a:bodyPr>
            <a:normAutofit/>
          </a:bodyPr>
          <a:lstStyle/>
          <a:p>
            <a:r>
              <a:rPr lang="de-DE" sz="1600" dirty="0"/>
              <a:t>Beispiel GS-Bereich: </a:t>
            </a:r>
            <a:r>
              <a:rPr lang="de-DE" sz="1600" dirty="0" smtClean="0">
                <a:latin typeface="+mn-lt"/>
                <a:cs typeface="Arial" panose="020B0604020202020204" pitchFamily="34" charset="0"/>
              </a:rPr>
              <a:t>„</a:t>
            </a:r>
            <a:r>
              <a:rPr lang="de-DE" sz="1600" dirty="0">
                <a:latin typeface="+mn-lt"/>
                <a:cs typeface="Arial" panose="020B0604020202020204" pitchFamily="34" charset="0"/>
              </a:rPr>
              <a:t>Der Wolf im Nachthemd“ (Ramos 2012</a:t>
            </a:r>
            <a:r>
              <a:rPr lang="de-DE" sz="1200" dirty="0">
                <a:latin typeface="+mn-lt"/>
                <a:cs typeface="Arial" panose="020B0604020202020204" pitchFamily="34" charset="0"/>
              </a:rPr>
              <a:t>)</a:t>
            </a:r>
            <a:endParaRPr lang="de-DE" sz="1200" dirty="0">
              <a:latin typeface="+mn-lt"/>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166457854"/>
              </p:ext>
            </p:extLst>
          </p:nvPr>
        </p:nvGraphicFramePr>
        <p:xfrm>
          <a:off x="628650" y="1556792"/>
          <a:ext cx="7471742" cy="4573823"/>
        </p:xfrm>
        <a:graphic>
          <a:graphicData uri="http://schemas.openxmlformats.org/drawingml/2006/table">
            <a:tbl>
              <a:tblPr firstRow="1" bandRow="1">
                <a:tableStyleId>{5C22544A-7EE6-4342-B048-85BDC9FD1C3A}</a:tableStyleId>
              </a:tblPr>
              <a:tblGrid>
                <a:gridCol w="379933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394010">
                <a:tc>
                  <a:txBody>
                    <a:bodyPr/>
                    <a:lstStyle/>
                    <a:p>
                      <a:r>
                        <a:rPr lang="de-DE" sz="2000" b="1" dirty="0">
                          <a:solidFill>
                            <a:schemeClr val="tx1"/>
                          </a:solidFill>
                        </a:rPr>
                        <a:t>Originaltext</a:t>
                      </a:r>
                    </a:p>
                  </a:txBody>
                  <a:tcPr>
                    <a:solidFill>
                      <a:schemeClr val="accent3">
                        <a:lumMod val="75000"/>
                      </a:schemeClr>
                    </a:solidFill>
                  </a:tcPr>
                </a:tc>
                <a:tc>
                  <a:txBody>
                    <a:bodyPr/>
                    <a:lstStyle/>
                    <a:p>
                      <a:r>
                        <a:rPr lang="de-DE" sz="2000" dirty="0">
                          <a:solidFill>
                            <a:schemeClr val="tx1"/>
                          </a:solidFill>
                        </a:rPr>
                        <a:t>Stolperfallen</a:t>
                      </a:r>
                    </a:p>
                  </a:txBody>
                  <a:tcPr>
                    <a:solidFill>
                      <a:schemeClr val="accent2">
                        <a:lumMod val="60000"/>
                        <a:lumOff val="40000"/>
                      </a:schemeClr>
                    </a:solidFill>
                  </a:tcPr>
                </a:tc>
                <a:extLst>
                  <a:ext uri="{0D108BD9-81ED-4DB2-BD59-A6C34878D82A}">
                    <a16:rowId xmlns:a16="http://schemas.microsoft.com/office/drawing/2014/main" val="10000"/>
                  </a:ext>
                </a:extLst>
              </a:tr>
              <a:tr h="4177583">
                <a:tc>
                  <a:txBody>
                    <a:bodyPr/>
                    <a:lstStyle/>
                    <a:p>
                      <a:pPr marL="0" indent="0" algn="l">
                        <a:buNone/>
                      </a:pPr>
                      <a:r>
                        <a:rPr lang="de-DE" sz="1800" dirty="0"/>
                        <a:t>An einem schönen, sonnigen</a:t>
                      </a:r>
                    </a:p>
                    <a:p>
                      <a:pPr marL="0" indent="0" algn="l">
                        <a:buNone/>
                      </a:pPr>
                      <a:r>
                        <a:rPr lang="de-DE" sz="1800" dirty="0"/>
                        <a:t>Sommertag begegnete der Wolf</a:t>
                      </a:r>
                    </a:p>
                    <a:p>
                      <a:pPr marL="0" indent="0" algn="l">
                        <a:buNone/>
                      </a:pPr>
                      <a:r>
                        <a:rPr lang="de-DE" sz="1800" dirty="0"/>
                        <a:t>dem Rotkäppchen. „Guten Tag,</a:t>
                      </a:r>
                    </a:p>
                    <a:p>
                      <a:pPr marL="0" indent="0" algn="l">
                        <a:buNone/>
                      </a:pPr>
                      <a:r>
                        <a:rPr lang="de-DE" sz="1800" dirty="0"/>
                        <a:t>Mein liebes Kind! Ach, wie </a:t>
                      </a:r>
                    </a:p>
                    <a:p>
                      <a:pPr marL="0" indent="0" algn="l">
                        <a:buNone/>
                      </a:pPr>
                      <a:r>
                        <a:rPr lang="de-DE" sz="1800" dirty="0"/>
                        <a:t>hübsch bist du doch in deinem </a:t>
                      </a:r>
                    </a:p>
                    <a:p>
                      <a:pPr marL="0" indent="0" algn="l">
                        <a:buNone/>
                      </a:pPr>
                      <a:r>
                        <a:rPr lang="de-DE" sz="1800" dirty="0"/>
                        <a:t>tollen Kleid!“ „Guten Tag, großer </a:t>
                      </a:r>
                    </a:p>
                    <a:p>
                      <a:pPr marL="0" indent="0" algn="l">
                        <a:buNone/>
                      </a:pPr>
                      <a:r>
                        <a:rPr lang="de-DE" sz="1800" dirty="0"/>
                        <a:t>Wolf, und vielen Dank für das</a:t>
                      </a:r>
                    </a:p>
                    <a:p>
                      <a:pPr marL="0" indent="0" algn="l">
                        <a:buNone/>
                      </a:pPr>
                      <a:r>
                        <a:rPr lang="de-DE" sz="1800" dirty="0"/>
                        <a:t>Kompliment“, antwortete die</a:t>
                      </a:r>
                    </a:p>
                    <a:p>
                      <a:pPr marL="0" indent="0" algn="l">
                        <a:buNone/>
                      </a:pPr>
                      <a:r>
                        <a:rPr lang="de-DE" sz="1800" dirty="0"/>
                        <a:t>Kleine fröhlich. Mit seiner tiefen</a:t>
                      </a:r>
                    </a:p>
                    <a:p>
                      <a:pPr marL="0" indent="0" algn="l">
                        <a:buNone/>
                      </a:pPr>
                      <a:r>
                        <a:rPr lang="de-DE" sz="1800" dirty="0"/>
                        <a:t>Stimme fuhr der Wolf fort:</a:t>
                      </a:r>
                    </a:p>
                    <a:p>
                      <a:pPr marL="0" indent="0" algn="l">
                        <a:buNone/>
                      </a:pPr>
                      <a:r>
                        <a:rPr lang="de-DE" sz="1800" dirty="0"/>
                        <a:t>„Weißt du eigentlich, wie </a:t>
                      </a:r>
                    </a:p>
                    <a:p>
                      <a:pPr marL="0" indent="0" algn="l">
                        <a:buNone/>
                      </a:pPr>
                      <a:r>
                        <a:rPr lang="de-DE" sz="1800" dirty="0"/>
                        <a:t>gefährlich es ist, ganz alleine</a:t>
                      </a:r>
                    </a:p>
                    <a:p>
                      <a:pPr marL="0" indent="0" algn="l">
                        <a:buNone/>
                      </a:pPr>
                      <a:r>
                        <a:rPr lang="de-DE" sz="1800" dirty="0"/>
                        <a:t>durch den Wald zu spazieren?</a:t>
                      </a:r>
                    </a:p>
                    <a:p>
                      <a:endParaRPr lang="de-DE" dirty="0"/>
                    </a:p>
                  </a:txBody>
                  <a:tcPr>
                    <a:solidFill>
                      <a:schemeClr val="accent3">
                        <a:lumMod val="60000"/>
                        <a:lumOff val="40000"/>
                      </a:schemeClr>
                    </a:solidFill>
                  </a:tcPr>
                </a:tc>
                <a:tc>
                  <a:txBody>
                    <a:bodyPr/>
                    <a:lstStyle/>
                    <a:p>
                      <a:pPr marL="0" indent="0">
                        <a:buFont typeface="Arial" panose="020B0604020202020204" pitchFamily="34" charset="0"/>
                        <a:buNone/>
                      </a:pPr>
                      <a:endParaRPr lang="de-DE" dirty="0"/>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3" name="Grafik 2">
            <a:extLst>
              <a:ext uri="{FF2B5EF4-FFF2-40B4-BE49-F238E27FC236}">
                <a16:creationId xmlns:a16="http://schemas.microsoft.com/office/drawing/2014/main" id="{AD467357-D4E1-427E-B91F-CB8D70C6E3EF}"/>
              </a:ext>
            </a:extLst>
          </p:cNvPr>
          <p:cNvPicPr>
            <a:picLocks noChangeAspect="1"/>
          </p:cNvPicPr>
          <p:nvPr/>
        </p:nvPicPr>
        <p:blipFill>
          <a:blip r:embed="rId2"/>
          <a:stretch>
            <a:fillRect/>
          </a:stretch>
        </p:blipFill>
        <p:spPr>
          <a:xfrm>
            <a:off x="323528" y="6155548"/>
            <a:ext cx="4824536" cy="512108"/>
          </a:xfrm>
          <a:prstGeom prst="rect">
            <a:avLst/>
          </a:prstGeom>
        </p:spPr>
      </p:pic>
      <p:sp>
        <p:nvSpPr>
          <p:cNvPr id="5" name="Textfeld 4">
            <a:extLst>
              <a:ext uri="{FF2B5EF4-FFF2-40B4-BE49-F238E27FC236}">
                <a16:creationId xmlns:a16="http://schemas.microsoft.com/office/drawing/2014/main" id="{EDBE4D57-A590-4B56-AA36-05C6E2058B51}"/>
              </a:ext>
            </a:extLst>
          </p:cNvPr>
          <p:cNvSpPr txBox="1"/>
          <p:nvPr/>
        </p:nvSpPr>
        <p:spPr>
          <a:xfrm>
            <a:off x="160887" y="382974"/>
            <a:ext cx="8992455" cy="523220"/>
          </a:xfrm>
          <a:prstGeom prst="rect">
            <a:avLst/>
          </a:prstGeom>
          <a:noFill/>
        </p:spPr>
        <p:txBody>
          <a:bodyPr wrap="square" rtlCol="0">
            <a:spAutoFit/>
          </a:bodyPr>
          <a:lstStyle/>
          <a:p>
            <a:r>
              <a:rPr lang="de-DE" sz="2800" dirty="0"/>
              <a:t>Lesen Sie den </a:t>
            </a:r>
            <a:r>
              <a:rPr lang="de-DE" sz="2800" dirty="0" smtClean="0"/>
              <a:t>Text! Was </a:t>
            </a:r>
            <a:r>
              <a:rPr lang="de-DE" sz="2800" dirty="0"/>
              <a:t>könnte hier schwierig sein? </a:t>
            </a:r>
          </a:p>
        </p:txBody>
      </p:sp>
    </p:spTree>
    <p:extLst>
      <p:ext uri="{BB962C8B-B14F-4D97-AF65-F5344CB8AC3E}">
        <p14:creationId xmlns:p14="http://schemas.microsoft.com/office/powerpoint/2010/main" val="379371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246411280"/>
              </p:ext>
            </p:extLst>
          </p:nvPr>
        </p:nvGraphicFramePr>
        <p:xfrm>
          <a:off x="611560" y="188640"/>
          <a:ext cx="7704856" cy="5943600"/>
        </p:xfrm>
        <a:graphic>
          <a:graphicData uri="http://schemas.openxmlformats.org/drawingml/2006/table">
            <a:tbl>
              <a:tblPr firstRow="1" bandRow="1">
                <a:tableStyleId>{5C22544A-7EE6-4342-B048-85BDC9FD1C3A}</a:tableStyleId>
              </a:tblPr>
              <a:tblGrid>
                <a:gridCol w="3917871">
                  <a:extLst>
                    <a:ext uri="{9D8B030D-6E8A-4147-A177-3AD203B41FA5}">
                      <a16:colId xmlns:a16="http://schemas.microsoft.com/office/drawing/2014/main" val="20000"/>
                    </a:ext>
                  </a:extLst>
                </a:gridCol>
                <a:gridCol w="3786985">
                  <a:extLst>
                    <a:ext uri="{9D8B030D-6E8A-4147-A177-3AD203B41FA5}">
                      <a16:colId xmlns:a16="http://schemas.microsoft.com/office/drawing/2014/main" val="20001"/>
                    </a:ext>
                  </a:extLst>
                </a:gridCol>
              </a:tblGrid>
              <a:tr h="394010">
                <a:tc>
                  <a:txBody>
                    <a:bodyPr/>
                    <a:lstStyle/>
                    <a:p>
                      <a:r>
                        <a:rPr lang="de-DE" sz="2000" b="1" dirty="0">
                          <a:solidFill>
                            <a:schemeClr val="tx1"/>
                          </a:solidFill>
                        </a:rPr>
                        <a:t>Originaltext</a:t>
                      </a:r>
                    </a:p>
                  </a:txBody>
                  <a:tcPr>
                    <a:solidFill>
                      <a:schemeClr val="accent3">
                        <a:lumMod val="75000"/>
                      </a:schemeClr>
                    </a:solidFill>
                  </a:tcPr>
                </a:tc>
                <a:tc>
                  <a:txBody>
                    <a:bodyPr/>
                    <a:lstStyle/>
                    <a:p>
                      <a:r>
                        <a:rPr lang="de-DE" sz="2000" dirty="0">
                          <a:solidFill>
                            <a:schemeClr val="tx1"/>
                          </a:solidFill>
                        </a:rPr>
                        <a:t>Stolperfallen</a:t>
                      </a:r>
                    </a:p>
                  </a:txBody>
                  <a:tcPr>
                    <a:solidFill>
                      <a:schemeClr val="accent2">
                        <a:lumMod val="60000"/>
                        <a:lumOff val="40000"/>
                      </a:schemeClr>
                    </a:solidFill>
                  </a:tcPr>
                </a:tc>
                <a:extLst>
                  <a:ext uri="{0D108BD9-81ED-4DB2-BD59-A6C34878D82A}">
                    <a16:rowId xmlns:a16="http://schemas.microsoft.com/office/drawing/2014/main" val="10000"/>
                  </a:ext>
                </a:extLst>
              </a:tr>
              <a:tr h="4177583">
                <a:tc>
                  <a:txBody>
                    <a:bodyPr/>
                    <a:lstStyle/>
                    <a:p>
                      <a:pPr marL="0" indent="0" algn="l">
                        <a:buNone/>
                      </a:pPr>
                      <a:r>
                        <a:rPr lang="de-DE" sz="1800" dirty="0"/>
                        <a:t>An einem schönen, sonnigen</a:t>
                      </a:r>
                    </a:p>
                    <a:p>
                      <a:pPr marL="0" indent="0" algn="l">
                        <a:buNone/>
                      </a:pPr>
                      <a:r>
                        <a:rPr lang="de-DE" sz="1800" dirty="0"/>
                        <a:t>Sommertag begegnete der Wolf</a:t>
                      </a:r>
                    </a:p>
                    <a:p>
                      <a:pPr marL="0" indent="0" algn="l">
                        <a:buNone/>
                      </a:pPr>
                      <a:r>
                        <a:rPr lang="de-DE" sz="1800" dirty="0"/>
                        <a:t>dem Rotkäppchen. „Guten Tag,</a:t>
                      </a:r>
                    </a:p>
                    <a:p>
                      <a:pPr marL="0" indent="0" algn="l">
                        <a:buNone/>
                      </a:pPr>
                      <a:r>
                        <a:rPr lang="de-DE" sz="1800" dirty="0"/>
                        <a:t>Mein liebes Kind! Ach, wie </a:t>
                      </a:r>
                    </a:p>
                    <a:p>
                      <a:pPr marL="0" indent="0" algn="l">
                        <a:buNone/>
                      </a:pPr>
                      <a:r>
                        <a:rPr lang="de-DE" sz="1800" dirty="0"/>
                        <a:t>hübsch bist du doch in deinem </a:t>
                      </a:r>
                    </a:p>
                    <a:p>
                      <a:pPr marL="0" indent="0" algn="l">
                        <a:buNone/>
                      </a:pPr>
                      <a:r>
                        <a:rPr lang="de-DE" sz="1800" dirty="0"/>
                        <a:t>tollen Kleid!“ „Guten Tag, großer </a:t>
                      </a:r>
                    </a:p>
                    <a:p>
                      <a:pPr marL="0" indent="0" algn="l">
                        <a:buNone/>
                      </a:pPr>
                      <a:r>
                        <a:rPr lang="de-DE" sz="1800" dirty="0"/>
                        <a:t>Wolf, und vielen Dank für das</a:t>
                      </a:r>
                    </a:p>
                    <a:p>
                      <a:pPr marL="0" indent="0" algn="l">
                        <a:buNone/>
                      </a:pPr>
                      <a:r>
                        <a:rPr lang="de-DE" sz="1800" dirty="0"/>
                        <a:t>Kompliment“, antwortete die</a:t>
                      </a:r>
                    </a:p>
                    <a:p>
                      <a:pPr marL="0" indent="0" algn="l">
                        <a:buNone/>
                      </a:pPr>
                      <a:r>
                        <a:rPr lang="de-DE" sz="1800" dirty="0"/>
                        <a:t>Kleine fröhlich. Mit seiner tiefen</a:t>
                      </a:r>
                    </a:p>
                    <a:p>
                      <a:pPr marL="0" indent="0" algn="l">
                        <a:buNone/>
                      </a:pPr>
                      <a:r>
                        <a:rPr lang="de-DE" sz="1800" dirty="0"/>
                        <a:t>Stimme fuhr der Wolf fort:</a:t>
                      </a:r>
                    </a:p>
                    <a:p>
                      <a:pPr marL="0" indent="0" algn="l">
                        <a:buNone/>
                      </a:pPr>
                      <a:r>
                        <a:rPr lang="de-DE" sz="1800" dirty="0"/>
                        <a:t>„Weißt du eigentlich, wie </a:t>
                      </a:r>
                    </a:p>
                    <a:p>
                      <a:pPr marL="0" indent="0" algn="l">
                        <a:buNone/>
                      </a:pPr>
                      <a:r>
                        <a:rPr lang="de-DE" sz="1800" dirty="0"/>
                        <a:t>gefährlich es ist, ganz alleine</a:t>
                      </a:r>
                    </a:p>
                    <a:p>
                      <a:pPr marL="0" indent="0" algn="l">
                        <a:buNone/>
                      </a:pPr>
                      <a:r>
                        <a:rPr lang="de-DE" sz="1800" dirty="0"/>
                        <a:t>durch den Wald zu spazieren?“</a:t>
                      </a:r>
                    </a:p>
                    <a:p>
                      <a:endParaRPr lang="de-DE" dirty="0"/>
                    </a:p>
                  </a:txBody>
                  <a:tcPr>
                    <a:solidFill>
                      <a:schemeClr val="accent3">
                        <a:lumMod val="60000"/>
                        <a:lumOff val="40000"/>
                      </a:schemeClr>
                    </a:solidFill>
                  </a:tcPr>
                </a:tc>
                <a:tc>
                  <a:txBody>
                    <a:bodyPr/>
                    <a:lstStyle/>
                    <a:p>
                      <a:pPr marL="285750" indent="-285750">
                        <a:buFont typeface="Arial" panose="020B0604020202020204" pitchFamily="34" charset="0"/>
                        <a:buChar char="•"/>
                      </a:pPr>
                      <a:r>
                        <a:rPr lang="de-DE" sz="2000" dirty="0" smtClean="0"/>
                        <a:t>Schriftart</a:t>
                      </a:r>
                    </a:p>
                    <a:p>
                      <a:pPr marL="285750" indent="-285750">
                        <a:buFont typeface="Arial" panose="020B0604020202020204" pitchFamily="34" charset="0"/>
                        <a:buChar char="•"/>
                      </a:pPr>
                      <a:r>
                        <a:rPr lang="de-DE" sz="2000" dirty="0" smtClean="0"/>
                        <a:t>Überflüssige </a:t>
                      </a:r>
                      <a:r>
                        <a:rPr lang="de-DE" sz="2000" dirty="0"/>
                        <a:t>Inhalte</a:t>
                      </a:r>
                      <a:r>
                        <a:rPr lang="de-DE" sz="2000" baseline="0" dirty="0"/>
                        <a:t> </a:t>
                      </a:r>
                      <a:r>
                        <a:rPr lang="de-DE" sz="2000" dirty="0"/>
                        <a:t>(Sommertag)</a:t>
                      </a:r>
                    </a:p>
                    <a:p>
                      <a:pPr marL="285750" indent="-285750">
                        <a:buFont typeface="Arial" panose="020B0604020202020204" pitchFamily="34" charset="0"/>
                        <a:buChar char="•"/>
                      </a:pPr>
                      <a:r>
                        <a:rPr lang="de-DE" sz="2000" dirty="0"/>
                        <a:t>Wortschatz: Verb mit Dativ: „… begegnete dem…“</a:t>
                      </a:r>
                    </a:p>
                    <a:p>
                      <a:pPr marL="285750" indent="-285750">
                        <a:buFont typeface="Arial" panose="020B0604020202020204" pitchFamily="34" charset="0"/>
                        <a:buChar char="•"/>
                      </a:pPr>
                      <a:r>
                        <a:rPr lang="de-DE" sz="2000" dirty="0"/>
                        <a:t>Fehlender</a:t>
                      </a:r>
                      <a:r>
                        <a:rPr lang="de-DE" sz="2000" baseline="0" dirty="0"/>
                        <a:t> Redesatz (Wer spricht?)</a:t>
                      </a:r>
                    </a:p>
                    <a:p>
                      <a:pPr marL="285750" indent="-285750">
                        <a:buFont typeface="Arial" panose="020B0604020202020204" pitchFamily="34" charset="0"/>
                        <a:buChar char="•"/>
                      </a:pPr>
                      <a:r>
                        <a:rPr lang="de-DE" sz="2000" baseline="0" dirty="0"/>
                        <a:t>Komplexer Satzbau: „…wie hübsch..“</a:t>
                      </a:r>
                    </a:p>
                    <a:p>
                      <a:pPr marL="285750" indent="-285750">
                        <a:buFont typeface="Arial" panose="020B0604020202020204" pitchFamily="34" charset="0"/>
                        <a:buChar char="•"/>
                      </a:pPr>
                      <a:r>
                        <a:rPr lang="de-DE" sz="2000" baseline="0" dirty="0"/>
                        <a:t>Wechselnde Bezeichnung :</a:t>
                      </a:r>
                    </a:p>
                    <a:p>
                      <a:pPr marL="0" indent="0">
                        <a:buFont typeface="Arial" panose="020B0604020202020204" pitchFamily="34" charset="0"/>
                        <a:buNone/>
                      </a:pPr>
                      <a:r>
                        <a:rPr lang="de-DE" sz="2000" baseline="0" dirty="0"/>
                        <a:t>      Kind – Kleine</a:t>
                      </a:r>
                    </a:p>
                    <a:p>
                      <a:pPr marL="285750" indent="-285750">
                        <a:buFont typeface="Arial" panose="020B0604020202020204" pitchFamily="34" charset="0"/>
                        <a:buChar char="•"/>
                      </a:pPr>
                      <a:r>
                        <a:rPr lang="de-DE" sz="2000" baseline="0" dirty="0"/>
                        <a:t>Redesatz nach der wörtlichen Rede (…antwortete)</a:t>
                      </a:r>
                    </a:p>
                    <a:p>
                      <a:pPr marL="285750" indent="-285750">
                        <a:buFont typeface="Arial" panose="020B0604020202020204" pitchFamily="34" charset="0"/>
                        <a:buChar char="•"/>
                      </a:pPr>
                      <a:r>
                        <a:rPr lang="de-DE" sz="2000" baseline="0" dirty="0"/>
                        <a:t>Verb im Imperfekt (fuhr)</a:t>
                      </a:r>
                    </a:p>
                    <a:p>
                      <a:pPr marL="285750" indent="-285750">
                        <a:buFont typeface="Arial" panose="020B0604020202020204" pitchFamily="34" charset="0"/>
                        <a:buChar char="•"/>
                      </a:pPr>
                      <a:r>
                        <a:rPr lang="de-DE" sz="2000" baseline="0" dirty="0"/>
                        <a:t>Komplexer Satzbau, impliziter Inhalt: „Weißt du…“</a:t>
                      </a:r>
                    </a:p>
                    <a:p>
                      <a:pPr marL="0" indent="0">
                        <a:buFont typeface="Arial" panose="020B0604020202020204" pitchFamily="34" charset="0"/>
                        <a:buNone/>
                      </a:pPr>
                      <a:endParaRPr lang="de-DE" dirty="0"/>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696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02490"/>
            <a:ext cx="7992887" cy="262214"/>
          </a:xfrm>
        </p:spPr>
        <p:txBody>
          <a:bodyPr>
            <a:normAutofit fontScale="90000"/>
          </a:bodyPr>
          <a:lstStyle/>
          <a:p>
            <a:r>
              <a:rPr lang="de-DE" dirty="0" smtClean="0"/>
              <a:t>Visualisierung /Formatierung</a:t>
            </a:r>
            <a:endParaRPr lang="de-DE" dirty="0"/>
          </a:p>
        </p:txBody>
      </p:sp>
      <p:sp>
        <p:nvSpPr>
          <p:cNvPr id="3" name="Inhaltsplatzhalter 2"/>
          <p:cNvSpPr>
            <a:spLocks noGrp="1"/>
          </p:cNvSpPr>
          <p:nvPr>
            <p:ph idx="1"/>
          </p:nvPr>
        </p:nvSpPr>
        <p:spPr>
          <a:xfrm>
            <a:off x="827584" y="1124744"/>
            <a:ext cx="8229600" cy="4281339"/>
          </a:xfrm>
        </p:spPr>
        <p:txBody>
          <a:bodyPr>
            <a:normAutofit/>
          </a:bodyPr>
          <a:lstStyle/>
          <a:p>
            <a:r>
              <a:rPr lang="de-DE" dirty="0"/>
              <a:t>Nutzung von Eyecatchern: </a:t>
            </a:r>
            <a:endParaRPr lang="de-DE" dirty="0" smtClean="0"/>
          </a:p>
          <a:p>
            <a:r>
              <a:rPr lang="de-DE" dirty="0" smtClean="0"/>
              <a:t>Silben </a:t>
            </a:r>
            <a:r>
              <a:rPr lang="de-DE" dirty="0"/>
              <a:t>farblich kennzeichnen; Verzicht auf Silbentrennung</a:t>
            </a:r>
          </a:p>
          <a:p>
            <a:r>
              <a:rPr lang="de-DE" dirty="0"/>
              <a:t>Absatzhervorhebungen, Zusatzinformationen einrücken</a:t>
            </a:r>
          </a:p>
          <a:p>
            <a:r>
              <a:rPr lang="de-DE" dirty="0"/>
              <a:t>Ausreichende Schriftgröße</a:t>
            </a:r>
          </a:p>
          <a:p>
            <a:r>
              <a:rPr lang="de-DE" dirty="0"/>
              <a:t>Unterschiedlicher Zeilenabstand</a:t>
            </a:r>
          </a:p>
          <a:p>
            <a:r>
              <a:rPr lang="de-DE" dirty="0"/>
              <a:t>Zeilenangaben einfügen</a:t>
            </a:r>
          </a:p>
          <a:p>
            <a:r>
              <a:rPr lang="de-DE" dirty="0"/>
              <a:t>Zeilenumbrüche an geeigneter Stelle </a:t>
            </a:r>
          </a:p>
          <a:p>
            <a:r>
              <a:rPr lang="de-DE" dirty="0"/>
              <a:t>Verben z. B. durch Kursivdruck </a:t>
            </a:r>
            <a:r>
              <a:rPr lang="de-DE" dirty="0" smtClean="0"/>
              <a:t>hervorheben</a:t>
            </a:r>
            <a:endParaRPr lang="de-DE" dirty="0"/>
          </a:p>
        </p:txBody>
      </p:sp>
    </p:spTree>
    <p:extLst>
      <p:ext uri="{BB962C8B-B14F-4D97-AF65-F5344CB8AC3E}">
        <p14:creationId xmlns:p14="http://schemas.microsoft.com/office/powerpoint/2010/main" val="81465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052736"/>
            <a:ext cx="7886700" cy="5124227"/>
          </a:xfrm>
        </p:spPr>
        <p:txBody>
          <a:bodyPr>
            <a:normAutofit/>
          </a:bodyPr>
          <a:lstStyle/>
          <a:p>
            <a:pPr marL="0" indent="0">
              <a:lnSpc>
                <a:spcPct val="150000"/>
              </a:lnSpc>
              <a:buNone/>
            </a:pPr>
            <a:r>
              <a:rPr lang="de-DE" dirty="0">
                <a:latin typeface="Arial" panose="020B0604020202020204" pitchFamily="34" charset="0"/>
                <a:cs typeface="Arial" panose="020B0604020202020204" pitchFamily="34" charset="0"/>
              </a:rPr>
              <a:t>Der Wolf </a:t>
            </a:r>
            <a:r>
              <a:rPr lang="de-DE" i="1" dirty="0">
                <a:latin typeface="Arial" panose="020B0604020202020204" pitchFamily="34" charset="0"/>
                <a:cs typeface="Arial" panose="020B0604020202020204" pitchFamily="34" charset="0"/>
              </a:rPr>
              <a:t>trifft</a:t>
            </a:r>
            <a:r>
              <a:rPr lang="de-DE" dirty="0">
                <a:latin typeface="Arial" panose="020B0604020202020204" pitchFamily="34" charset="0"/>
                <a:cs typeface="Arial" panose="020B0604020202020204" pitchFamily="34" charset="0"/>
              </a:rPr>
              <a:t> das Rot</a:t>
            </a:r>
            <a:r>
              <a:rPr lang="de-DE" dirty="0">
                <a:solidFill>
                  <a:srgbClr val="FF0000"/>
                </a:solidFill>
                <a:latin typeface="Arial" panose="020B0604020202020204" pitchFamily="34" charset="0"/>
                <a:cs typeface="Arial" panose="020B0604020202020204" pitchFamily="34" charset="0"/>
              </a:rPr>
              <a:t>käpp</a:t>
            </a:r>
            <a:r>
              <a:rPr lang="de-DE" dirty="0">
                <a:latin typeface="Arial" panose="020B0604020202020204" pitchFamily="34" charset="0"/>
                <a:cs typeface="Arial" panose="020B0604020202020204" pitchFamily="34" charset="0"/>
              </a:rPr>
              <a:t>chen.</a:t>
            </a:r>
          </a:p>
          <a:p>
            <a:pPr marL="0" indent="0">
              <a:lnSpc>
                <a:spcPct val="150000"/>
              </a:lnSpc>
              <a:buNone/>
            </a:pPr>
            <a:r>
              <a:rPr lang="de-DE" dirty="0">
                <a:latin typeface="Arial" panose="020B0604020202020204" pitchFamily="34" charset="0"/>
                <a:cs typeface="Arial" panose="020B0604020202020204" pitchFamily="34" charset="0"/>
              </a:rPr>
              <a:t>Der Wolf </a:t>
            </a:r>
            <a:r>
              <a:rPr lang="de-DE" i="1" dirty="0">
                <a:latin typeface="Arial" panose="020B0604020202020204" pitchFamily="34" charset="0"/>
                <a:cs typeface="Arial" panose="020B0604020202020204" pitchFamily="34" charset="0"/>
              </a:rPr>
              <a:t>sagt</a:t>
            </a:r>
            <a:r>
              <a:rPr lang="de-DE" dirty="0">
                <a:latin typeface="Arial" panose="020B0604020202020204" pitchFamily="34" charset="0"/>
                <a:cs typeface="Arial" panose="020B0604020202020204" pitchFamily="34" charset="0"/>
              </a:rPr>
              <a:t>: „Gu</a:t>
            </a:r>
            <a:r>
              <a:rPr lang="de-DE" dirty="0">
                <a:solidFill>
                  <a:srgbClr val="FF0000"/>
                </a:solidFill>
                <a:latin typeface="Arial" panose="020B0604020202020204" pitchFamily="34" charset="0"/>
                <a:cs typeface="Arial" panose="020B0604020202020204" pitchFamily="34" charset="0"/>
              </a:rPr>
              <a:t>ten</a:t>
            </a:r>
            <a:r>
              <a:rPr lang="de-DE" dirty="0">
                <a:latin typeface="Arial" panose="020B0604020202020204" pitchFamily="34" charset="0"/>
                <a:cs typeface="Arial" panose="020B0604020202020204" pitchFamily="34" charset="0"/>
              </a:rPr>
              <a:t> Tag, Rot</a:t>
            </a:r>
            <a:r>
              <a:rPr lang="de-DE" dirty="0">
                <a:solidFill>
                  <a:srgbClr val="FF0000"/>
                </a:solidFill>
                <a:latin typeface="Arial" panose="020B0604020202020204" pitchFamily="34" charset="0"/>
                <a:cs typeface="Arial" panose="020B0604020202020204" pitchFamily="34" charset="0"/>
              </a:rPr>
              <a:t>käpp</a:t>
            </a:r>
            <a:r>
              <a:rPr lang="de-DE" dirty="0">
                <a:latin typeface="Arial" panose="020B0604020202020204" pitchFamily="34" charset="0"/>
                <a:cs typeface="Arial" panose="020B0604020202020204" pitchFamily="34" charset="0"/>
              </a:rPr>
              <a:t>chen.</a:t>
            </a:r>
          </a:p>
          <a:p>
            <a:pPr marL="0" indent="0">
              <a:lnSpc>
                <a:spcPct val="150000"/>
              </a:lnSpc>
              <a:buNone/>
            </a:pPr>
            <a:r>
              <a:rPr lang="de-DE" dirty="0">
                <a:latin typeface="Arial" panose="020B0604020202020204" pitchFamily="34" charset="0"/>
                <a:cs typeface="Arial" panose="020B0604020202020204" pitchFamily="34" charset="0"/>
              </a:rPr>
              <a:t>Du </a:t>
            </a:r>
            <a:r>
              <a:rPr lang="de-DE" i="1" dirty="0">
                <a:latin typeface="Arial" panose="020B0604020202020204" pitchFamily="34" charset="0"/>
                <a:cs typeface="Arial" panose="020B0604020202020204" pitchFamily="34" charset="0"/>
              </a:rPr>
              <a:t>bist</a:t>
            </a:r>
            <a:r>
              <a:rPr lang="de-DE" dirty="0">
                <a:latin typeface="Arial" panose="020B0604020202020204" pitchFamily="34" charset="0"/>
                <a:cs typeface="Arial" panose="020B0604020202020204" pitchFamily="34" charset="0"/>
              </a:rPr>
              <a:t> heu</a:t>
            </a:r>
            <a:r>
              <a:rPr lang="de-DE" dirty="0">
                <a:solidFill>
                  <a:srgbClr val="FF0000"/>
                </a:solidFill>
                <a:latin typeface="Arial" panose="020B0604020202020204" pitchFamily="34" charset="0"/>
                <a:cs typeface="Arial" panose="020B0604020202020204" pitchFamily="34" charset="0"/>
              </a:rPr>
              <a:t>te</a:t>
            </a:r>
            <a:r>
              <a:rPr lang="de-DE" dirty="0">
                <a:latin typeface="Arial" panose="020B0604020202020204" pitchFamily="34" charset="0"/>
                <a:cs typeface="Arial" panose="020B0604020202020204" pitchFamily="34" charset="0"/>
              </a:rPr>
              <a:t> so hübsch!“</a:t>
            </a:r>
          </a:p>
          <a:p>
            <a:pPr marL="0" indent="0">
              <a:lnSpc>
                <a:spcPct val="150000"/>
              </a:lnSpc>
              <a:buNone/>
            </a:pPr>
            <a:r>
              <a:rPr lang="de-DE" dirty="0">
                <a:latin typeface="Arial" panose="020B0604020202020204" pitchFamily="34" charset="0"/>
                <a:cs typeface="Arial" panose="020B0604020202020204" pitchFamily="34" charset="0"/>
              </a:rPr>
              <a:t>Das Rot</a:t>
            </a:r>
            <a:r>
              <a:rPr lang="de-DE" dirty="0">
                <a:solidFill>
                  <a:srgbClr val="FF0000"/>
                </a:solidFill>
                <a:latin typeface="Arial" panose="020B0604020202020204" pitchFamily="34" charset="0"/>
                <a:cs typeface="Arial" panose="020B0604020202020204" pitchFamily="34" charset="0"/>
              </a:rPr>
              <a:t>käpp</a:t>
            </a:r>
            <a:r>
              <a:rPr lang="de-DE" dirty="0">
                <a:latin typeface="Arial" panose="020B0604020202020204" pitchFamily="34" charset="0"/>
                <a:cs typeface="Arial" panose="020B0604020202020204" pitchFamily="34" charset="0"/>
              </a:rPr>
              <a:t>chen</a:t>
            </a:r>
            <a:r>
              <a:rPr lang="de-DE" i="1" dirty="0">
                <a:latin typeface="Arial" panose="020B0604020202020204" pitchFamily="34" charset="0"/>
                <a:cs typeface="Arial" panose="020B0604020202020204" pitchFamily="34" charset="0"/>
              </a:rPr>
              <a:t> ant</a:t>
            </a:r>
            <a:r>
              <a:rPr lang="de-DE" i="1" dirty="0">
                <a:solidFill>
                  <a:srgbClr val="FF0000"/>
                </a:solidFill>
                <a:latin typeface="Arial" panose="020B0604020202020204" pitchFamily="34" charset="0"/>
                <a:cs typeface="Arial" panose="020B0604020202020204" pitchFamily="34" charset="0"/>
              </a:rPr>
              <a:t>wor</a:t>
            </a:r>
            <a:r>
              <a:rPr lang="de-DE" i="1" dirty="0">
                <a:latin typeface="Arial" panose="020B0604020202020204" pitchFamily="34" charset="0"/>
                <a:cs typeface="Arial" panose="020B0604020202020204" pitchFamily="34" charset="0"/>
              </a:rPr>
              <a:t>tet</a:t>
            </a:r>
            <a:r>
              <a:rPr lang="de-DE" dirty="0">
                <a:latin typeface="Arial" panose="020B0604020202020204" pitchFamily="34" charset="0"/>
                <a:cs typeface="Arial" panose="020B0604020202020204" pitchFamily="34" charset="0"/>
              </a:rPr>
              <a:t>: </a:t>
            </a:r>
          </a:p>
          <a:p>
            <a:pPr marL="0" indent="0">
              <a:lnSpc>
                <a:spcPct val="150000"/>
              </a:lnSpc>
              <a:buNone/>
            </a:pPr>
            <a:r>
              <a:rPr lang="de-DE" dirty="0">
                <a:latin typeface="Arial" panose="020B0604020202020204" pitchFamily="34" charset="0"/>
                <a:cs typeface="Arial" panose="020B0604020202020204" pitchFamily="34" charset="0"/>
              </a:rPr>
              <a:t>„Gu</a:t>
            </a:r>
            <a:r>
              <a:rPr lang="de-DE" dirty="0">
                <a:solidFill>
                  <a:srgbClr val="FF0000"/>
                </a:solidFill>
                <a:latin typeface="Arial" panose="020B0604020202020204" pitchFamily="34" charset="0"/>
                <a:cs typeface="Arial" panose="020B0604020202020204" pitchFamily="34" charset="0"/>
              </a:rPr>
              <a:t>ten</a:t>
            </a:r>
            <a:r>
              <a:rPr lang="de-DE" dirty="0">
                <a:latin typeface="Arial" panose="020B0604020202020204" pitchFamily="34" charset="0"/>
                <a:cs typeface="Arial" panose="020B0604020202020204" pitchFamily="34" charset="0"/>
              </a:rPr>
              <a:t> Tag, gro</a:t>
            </a:r>
            <a:r>
              <a:rPr lang="de-DE" dirty="0">
                <a:solidFill>
                  <a:srgbClr val="FF0000"/>
                </a:solidFill>
                <a:latin typeface="Arial" panose="020B0604020202020204" pitchFamily="34" charset="0"/>
                <a:cs typeface="Arial" panose="020B0604020202020204" pitchFamily="34" charset="0"/>
              </a:rPr>
              <a:t>ßer</a:t>
            </a:r>
            <a:r>
              <a:rPr lang="de-DE" dirty="0">
                <a:latin typeface="Arial" panose="020B0604020202020204" pitchFamily="34" charset="0"/>
                <a:cs typeface="Arial" panose="020B0604020202020204" pitchFamily="34" charset="0"/>
              </a:rPr>
              <a:t> Wolf,</a:t>
            </a:r>
          </a:p>
          <a:p>
            <a:pPr marL="0" indent="0">
              <a:lnSpc>
                <a:spcPct val="150000"/>
              </a:lnSpc>
              <a:buNone/>
            </a:pPr>
            <a:r>
              <a:rPr lang="de-DE" dirty="0">
                <a:latin typeface="Arial" panose="020B0604020202020204" pitchFamily="34" charset="0"/>
                <a:cs typeface="Arial" panose="020B0604020202020204" pitchFamily="34" charset="0"/>
              </a:rPr>
              <a:t>und vie</a:t>
            </a:r>
            <a:r>
              <a:rPr lang="de-DE" dirty="0">
                <a:solidFill>
                  <a:srgbClr val="FF0000"/>
                </a:solidFill>
                <a:latin typeface="Arial" panose="020B0604020202020204" pitchFamily="34" charset="0"/>
                <a:cs typeface="Arial" panose="020B0604020202020204" pitchFamily="34" charset="0"/>
              </a:rPr>
              <a:t>len</a:t>
            </a:r>
            <a:r>
              <a:rPr lang="de-DE" dirty="0">
                <a:latin typeface="Arial" panose="020B0604020202020204" pitchFamily="34" charset="0"/>
                <a:cs typeface="Arial" panose="020B0604020202020204" pitchFamily="34" charset="0"/>
              </a:rPr>
              <a:t> Dank für das Lob.“</a:t>
            </a:r>
          </a:p>
          <a:p>
            <a:pPr marL="0" indent="0">
              <a:lnSpc>
                <a:spcPct val="150000"/>
              </a:lnSpc>
              <a:buNone/>
            </a:pPr>
            <a:r>
              <a:rPr lang="de-DE" dirty="0">
                <a:latin typeface="Arial" panose="020B0604020202020204" pitchFamily="34" charset="0"/>
                <a:cs typeface="Arial" panose="020B0604020202020204" pitchFamily="34" charset="0"/>
              </a:rPr>
              <a:t>Der Wolf </a:t>
            </a:r>
            <a:r>
              <a:rPr lang="de-DE" i="1" dirty="0">
                <a:latin typeface="Arial" panose="020B0604020202020204" pitchFamily="34" charset="0"/>
                <a:cs typeface="Arial" panose="020B0604020202020204" pitchFamily="34" charset="0"/>
              </a:rPr>
              <a:t>spricht</a:t>
            </a:r>
            <a:r>
              <a:rPr lang="de-DE" dirty="0">
                <a:latin typeface="Arial" panose="020B0604020202020204" pitchFamily="34" charset="0"/>
                <a:cs typeface="Arial" panose="020B0604020202020204" pitchFamily="34" charset="0"/>
              </a:rPr>
              <a:t> (mit sei</a:t>
            </a:r>
            <a:r>
              <a:rPr lang="de-DE" dirty="0">
                <a:solidFill>
                  <a:srgbClr val="FF0000"/>
                </a:solidFill>
                <a:latin typeface="Arial" panose="020B0604020202020204" pitchFamily="34" charset="0"/>
                <a:cs typeface="Arial" panose="020B0604020202020204" pitchFamily="34" charset="0"/>
              </a:rPr>
              <a:t>ner</a:t>
            </a:r>
            <a:r>
              <a:rPr lang="de-DE" dirty="0">
                <a:latin typeface="Arial" panose="020B0604020202020204" pitchFamily="34" charset="0"/>
                <a:cs typeface="Arial" panose="020B0604020202020204" pitchFamily="34" charset="0"/>
              </a:rPr>
              <a:t> tie</a:t>
            </a:r>
            <a:r>
              <a:rPr lang="de-DE" dirty="0">
                <a:solidFill>
                  <a:srgbClr val="FF0000"/>
                </a:solidFill>
                <a:latin typeface="Arial" panose="020B0604020202020204" pitchFamily="34" charset="0"/>
                <a:cs typeface="Arial" panose="020B0604020202020204" pitchFamily="34" charset="0"/>
              </a:rPr>
              <a:t>fen</a:t>
            </a:r>
            <a:r>
              <a:rPr lang="de-DE" dirty="0">
                <a:latin typeface="Arial" panose="020B0604020202020204" pitchFamily="34" charset="0"/>
                <a:cs typeface="Arial" panose="020B0604020202020204" pitchFamily="34" charset="0"/>
              </a:rPr>
              <a:t> Stim</a:t>
            </a:r>
            <a:r>
              <a:rPr lang="de-DE" dirty="0">
                <a:solidFill>
                  <a:srgbClr val="FF0000"/>
                </a:solidFill>
                <a:latin typeface="Arial" panose="020B0604020202020204" pitchFamily="34" charset="0"/>
                <a:cs typeface="Arial" panose="020B0604020202020204" pitchFamily="34" charset="0"/>
              </a:rPr>
              <a:t>me</a:t>
            </a:r>
            <a:r>
              <a:rPr lang="de-DE" dirty="0">
                <a:latin typeface="Arial" panose="020B0604020202020204" pitchFamily="34" charset="0"/>
                <a:cs typeface="Arial" panose="020B0604020202020204" pitchFamily="34" charset="0"/>
              </a:rPr>
              <a:t>): „Es </a:t>
            </a:r>
            <a:r>
              <a:rPr lang="de-DE" i="1" dirty="0">
                <a:latin typeface="Arial" panose="020B0604020202020204" pitchFamily="34" charset="0"/>
                <a:cs typeface="Arial" panose="020B0604020202020204" pitchFamily="34" charset="0"/>
              </a:rPr>
              <a:t>ist</a:t>
            </a:r>
            <a:r>
              <a:rPr lang="de-DE" dirty="0">
                <a:latin typeface="Arial" panose="020B0604020202020204" pitchFamily="34" charset="0"/>
                <a:cs typeface="Arial" panose="020B0604020202020204" pitchFamily="34" charset="0"/>
              </a:rPr>
              <a:t> sehr ge</a:t>
            </a:r>
            <a:r>
              <a:rPr lang="de-DE" dirty="0">
                <a:solidFill>
                  <a:srgbClr val="FF0000"/>
                </a:solidFill>
                <a:latin typeface="Arial" panose="020B0604020202020204" pitchFamily="34" charset="0"/>
                <a:cs typeface="Arial" panose="020B0604020202020204" pitchFamily="34" charset="0"/>
              </a:rPr>
              <a:t>fähr</a:t>
            </a:r>
            <a:r>
              <a:rPr lang="de-DE" dirty="0">
                <a:latin typeface="Arial" panose="020B0604020202020204" pitchFamily="34" charset="0"/>
                <a:cs typeface="Arial" panose="020B0604020202020204" pitchFamily="34" charset="0"/>
              </a:rPr>
              <a:t>lich, ganz al</a:t>
            </a:r>
            <a:r>
              <a:rPr lang="de-DE" dirty="0">
                <a:solidFill>
                  <a:srgbClr val="FF0000"/>
                </a:solidFill>
                <a:latin typeface="Arial" panose="020B0604020202020204" pitchFamily="34" charset="0"/>
                <a:cs typeface="Arial" panose="020B0604020202020204" pitchFamily="34" charset="0"/>
              </a:rPr>
              <a:t>lei</a:t>
            </a:r>
            <a:r>
              <a:rPr lang="de-DE" dirty="0">
                <a:latin typeface="Arial" panose="020B0604020202020204" pitchFamily="34" charset="0"/>
                <a:cs typeface="Arial" panose="020B0604020202020204" pitchFamily="34" charset="0"/>
              </a:rPr>
              <a:t>ne durch den Wald zu </a:t>
            </a:r>
            <a:r>
              <a:rPr lang="de-DE" i="1" dirty="0">
                <a:latin typeface="Arial" panose="020B0604020202020204" pitchFamily="34" charset="0"/>
                <a:cs typeface="Arial" panose="020B0604020202020204" pitchFamily="34" charset="0"/>
              </a:rPr>
              <a:t>lau</a:t>
            </a:r>
            <a:r>
              <a:rPr lang="de-DE" i="1" dirty="0">
                <a:solidFill>
                  <a:srgbClr val="FF0000"/>
                </a:solidFill>
                <a:latin typeface="Arial" panose="020B0604020202020204" pitchFamily="34" charset="0"/>
                <a:cs typeface="Arial" panose="020B0604020202020204" pitchFamily="34" charset="0"/>
              </a:rPr>
              <a:t>fen</a:t>
            </a:r>
            <a:r>
              <a:rPr lang="de-DE" i="1"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014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052736"/>
            <a:ext cx="7886700" cy="5124227"/>
          </a:xfrm>
        </p:spPr>
        <p:txBody>
          <a:bodyPr>
            <a:normAutofit/>
          </a:bodyPr>
          <a:lstStyle/>
          <a:p>
            <a:pPr marL="0" indent="0">
              <a:lnSpc>
                <a:spcPct val="150000"/>
              </a:lnSpc>
              <a:buNone/>
            </a:pPr>
            <a:r>
              <a:rPr lang="de-DE" dirty="0">
                <a:latin typeface="Arial" panose="020B0604020202020204" pitchFamily="34" charset="0"/>
                <a:cs typeface="Arial" panose="020B0604020202020204" pitchFamily="34" charset="0"/>
              </a:rPr>
              <a:t>Der Wolf trifft das Rotkäppchen.</a:t>
            </a:r>
          </a:p>
          <a:p>
            <a:pPr marL="0" indent="0">
              <a:lnSpc>
                <a:spcPct val="150000"/>
              </a:lnSpc>
              <a:buNone/>
            </a:pPr>
            <a:r>
              <a:rPr lang="de-DE" dirty="0">
                <a:latin typeface="Arial" panose="020B0604020202020204" pitchFamily="34" charset="0"/>
                <a:cs typeface="Arial" panose="020B0604020202020204" pitchFamily="34" charset="0"/>
              </a:rPr>
              <a:t>Der Wolf sagt: „</a:t>
            </a:r>
            <a:r>
              <a:rPr lang="de-DE" dirty="0">
                <a:solidFill>
                  <a:schemeClr val="tx2">
                    <a:lumMod val="60000"/>
                    <a:lumOff val="40000"/>
                  </a:schemeClr>
                </a:solidFill>
                <a:latin typeface="Arial" panose="020B0604020202020204" pitchFamily="34" charset="0"/>
                <a:cs typeface="Arial" panose="020B0604020202020204" pitchFamily="34" charset="0"/>
              </a:rPr>
              <a:t>Guten Tag, Rotkäppchen.</a:t>
            </a:r>
          </a:p>
          <a:p>
            <a:pPr marL="0" indent="0">
              <a:lnSpc>
                <a:spcPct val="150000"/>
              </a:lnSpc>
              <a:buNone/>
            </a:pPr>
            <a:r>
              <a:rPr lang="de-DE" dirty="0">
                <a:solidFill>
                  <a:schemeClr val="tx2">
                    <a:lumMod val="60000"/>
                    <a:lumOff val="40000"/>
                  </a:schemeClr>
                </a:solidFill>
                <a:latin typeface="Arial" panose="020B0604020202020204" pitchFamily="34" charset="0"/>
                <a:cs typeface="Arial" panose="020B0604020202020204" pitchFamily="34" charset="0"/>
              </a:rPr>
              <a:t>Du bist heute so hübsch</a:t>
            </a:r>
            <a:r>
              <a:rPr lang="de-DE" dirty="0">
                <a:latin typeface="Arial" panose="020B0604020202020204" pitchFamily="34" charset="0"/>
                <a:cs typeface="Arial" panose="020B0604020202020204" pitchFamily="34" charset="0"/>
              </a:rPr>
              <a:t>!“</a:t>
            </a:r>
          </a:p>
          <a:p>
            <a:pPr marL="0" indent="0">
              <a:lnSpc>
                <a:spcPct val="150000"/>
              </a:lnSpc>
              <a:buNone/>
            </a:pPr>
            <a:r>
              <a:rPr lang="de-DE" dirty="0">
                <a:latin typeface="Arial" panose="020B0604020202020204" pitchFamily="34" charset="0"/>
                <a:cs typeface="Arial" panose="020B0604020202020204" pitchFamily="34" charset="0"/>
              </a:rPr>
              <a:t>Das Rotkäppchen antwortet: </a:t>
            </a:r>
          </a:p>
          <a:p>
            <a:pPr marL="0" indent="0">
              <a:lnSpc>
                <a:spcPct val="150000"/>
              </a:lnSpc>
              <a:buNone/>
            </a:pPr>
            <a:r>
              <a:rPr lang="de-DE" dirty="0">
                <a:solidFill>
                  <a:schemeClr val="accent6">
                    <a:lumMod val="75000"/>
                  </a:schemeClr>
                </a:solidFill>
                <a:latin typeface="Arial" panose="020B0604020202020204" pitchFamily="34" charset="0"/>
                <a:cs typeface="Arial" panose="020B0604020202020204" pitchFamily="34" charset="0"/>
              </a:rPr>
              <a:t>„Guten Tag, großer Wolf,</a:t>
            </a:r>
          </a:p>
          <a:p>
            <a:pPr marL="0" indent="0">
              <a:lnSpc>
                <a:spcPct val="150000"/>
              </a:lnSpc>
              <a:buNone/>
            </a:pPr>
            <a:r>
              <a:rPr lang="de-DE" dirty="0">
                <a:solidFill>
                  <a:schemeClr val="accent6">
                    <a:lumMod val="75000"/>
                  </a:schemeClr>
                </a:solidFill>
                <a:latin typeface="Arial" panose="020B0604020202020204" pitchFamily="34" charset="0"/>
                <a:cs typeface="Arial" panose="020B0604020202020204" pitchFamily="34" charset="0"/>
              </a:rPr>
              <a:t>und vielen Dank für das Lob.“</a:t>
            </a:r>
          </a:p>
          <a:p>
            <a:pPr marL="0" indent="0">
              <a:lnSpc>
                <a:spcPct val="150000"/>
              </a:lnSpc>
              <a:buNone/>
            </a:pPr>
            <a:r>
              <a:rPr lang="de-DE" dirty="0">
                <a:latin typeface="Arial" panose="020B0604020202020204" pitchFamily="34" charset="0"/>
                <a:cs typeface="Arial" panose="020B0604020202020204" pitchFamily="34" charset="0"/>
              </a:rPr>
              <a:t>Der Wolf spricht (mit seiner tiefen Stimme): </a:t>
            </a:r>
            <a:r>
              <a:rPr lang="de-DE" dirty="0">
                <a:solidFill>
                  <a:schemeClr val="tx2">
                    <a:lumMod val="60000"/>
                    <a:lumOff val="40000"/>
                  </a:schemeClr>
                </a:solidFill>
                <a:latin typeface="Arial" panose="020B0604020202020204" pitchFamily="34" charset="0"/>
                <a:cs typeface="Arial" panose="020B0604020202020204" pitchFamily="34" charset="0"/>
              </a:rPr>
              <a:t>„Es ist sehr gefährlich, ganz alleine durch den Wald zu laufen!“…</a:t>
            </a:r>
          </a:p>
        </p:txBody>
      </p:sp>
    </p:spTree>
    <p:extLst>
      <p:ext uri="{BB962C8B-B14F-4D97-AF65-F5344CB8AC3E}">
        <p14:creationId xmlns:p14="http://schemas.microsoft.com/office/powerpoint/2010/main" val="752851427"/>
      </p:ext>
    </p:extLst>
  </p:cSld>
  <p:clrMapOvr>
    <a:masterClrMapping/>
  </p:clrMapOvr>
</p:sld>
</file>

<file path=ppt/theme/theme1.xml><?xml version="1.0" encoding="utf-8"?>
<a:theme xmlns:a="http://schemas.openxmlformats.org/drawingml/2006/main" name="Design2">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2" id="{F9D240DF-B9A6-4513-B87F-57832E077D49}" vid="{07D69A19-43C4-4563-9950-7C60E860657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Design2</Template>
  <TotalTime>0</TotalTime>
  <Words>1589</Words>
  <Application>Microsoft Office PowerPoint</Application>
  <PresentationFormat>Bildschirmpräsentation (4:3)</PresentationFormat>
  <Paragraphs>177</Paragraphs>
  <Slides>21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Calibri</vt:lpstr>
      <vt:lpstr>Symbol</vt:lpstr>
      <vt:lpstr>Times New Roman</vt:lpstr>
      <vt:lpstr>UB Scala</vt:lpstr>
      <vt:lpstr>UB Scala Sans</vt:lpstr>
      <vt:lpstr>Wingdings</vt:lpstr>
      <vt:lpstr>Design2</vt:lpstr>
      <vt:lpstr>PowerPoint-Präsentation</vt:lpstr>
      <vt:lpstr>Agenda</vt:lpstr>
      <vt:lpstr>Prinzipien der Unterrichtsgestaltung</vt:lpstr>
      <vt:lpstr>PowerPoint-Präsentation</vt:lpstr>
      <vt:lpstr>Beispiel GS-Bereich: „Der Wolf im Nachthemd“ (Ramos 2012)</vt:lpstr>
      <vt:lpstr>PowerPoint-Präsentation</vt:lpstr>
      <vt:lpstr>Visualisierung /Formatierung</vt:lpstr>
      <vt:lpstr>PowerPoint-Präsentation</vt:lpstr>
      <vt:lpstr>PowerPoint-Präsentation</vt:lpstr>
      <vt:lpstr>PowerPoint-Präsentation</vt:lpstr>
      <vt:lpstr>Kriterien zur Textoptimierung (Mayer, 2015)</vt:lpstr>
      <vt:lpstr>Zu vermeiden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Materialien</vt:lpstr>
      <vt:lpstr>Literatur</vt:lpstr>
    </vt:vector>
  </TitlesOfParts>
  <Company>Universität Passau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Inklusion: Theoretische Grundlagen und Einblicke in die Praxis</dc:title>
  <dc:creator>Ich</dc:creator>
  <cp:lastModifiedBy>Fischer, Erika</cp:lastModifiedBy>
  <cp:revision>171</cp:revision>
  <dcterms:created xsi:type="dcterms:W3CDTF">2018-10-12T10:59:55Z</dcterms:created>
  <dcterms:modified xsi:type="dcterms:W3CDTF">2022-01-13T12:31:29Z</dcterms:modified>
</cp:coreProperties>
</file>