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5" r:id="rId16"/>
    <p:sldId id="276" r:id="rId17"/>
    <p:sldId id="273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</p:sldIdLst>
  <p:sldSz cx="9144000" cy="6858000" type="screen4x3"/>
  <p:notesSz cx="9144000" cy="6858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08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356660"/>
            <a:ext cx="7344816" cy="1470025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UB Scala" panose="02000504070000020003" pitchFamily="2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2112433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latin typeface="UB Scala" panose="0200050407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494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509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409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559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95536" y="356659"/>
            <a:ext cx="7344816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395536" y="1804459"/>
            <a:ext cx="7344816" cy="3552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4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44760" y="348569"/>
            <a:ext cx="7395592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344760" y="1601119"/>
            <a:ext cx="3657600" cy="3748095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4154760" y="1601119"/>
            <a:ext cx="3585592" cy="3748095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185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4848" y="260648"/>
            <a:ext cx="7293497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374848" y="1521123"/>
            <a:ext cx="376510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374848" y="2160885"/>
            <a:ext cx="3765105" cy="3325827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283970" y="1521123"/>
            <a:ext cx="33843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4"/>
          </p:nvPr>
        </p:nvSpPr>
        <p:spPr>
          <a:xfrm>
            <a:off x="4283970" y="2160885"/>
            <a:ext cx="3384375" cy="3325827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327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356659"/>
            <a:ext cx="7200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609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54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2" y="45266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575050" y="446845"/>
            <a:ext cx="4165302" cy="538242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700809"/>
            <a:ext cx="3008313" cy="4119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75686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52669"/>
            <a:ext cx="7344816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95536" y="1796389"/>
            <a:ext cx="7344816" cy="35528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22806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23528" y="4265645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Bildplatzhalter 2"/>
          <p:cNvSpPr>
            <a:spLocks noGrp="1"/>
          </p:cNvSpPr>
          <p:nvPr>
            <p:ph type="pic" idx="1"/>
          </p:nvPr>
        </p:nvSpPr>
        <p:spPr>
          <a:xfrm>
            <a:off x="323528" y="452670"/>
            <a:ext cx="5486400" cy="35845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smtClean="0"/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323528" y="4832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90111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3"/>
          <p:cNvSpPr>
            <a:spLocks noChangeArrowheads="1"/>
          </p:cNvSpPr>
          <p:nvPr/>
        </p:nvSpPr>
        <p:spPr bwMode="auto">
          <a:xfrm>
            <a:off x="152401" y="6369051"/>
            <a:ext cx="6723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900" dirty="0" smtClean="0">
                <a:solidFill>
                  <a:srgbClr val="00407A"/>
                </a:solidFill>
                <a:latin typeface="Arial" charset="0"/>
              </a:rPr>
              <a:t>Referat</a:t>
            </a:r>
            <a:r>
              <a:rPr lang="de-DE" altLang="de-DE" sz="900" baseline="0" dirty="0" smtClean="0">
                <a:solidFill>
                  <a:srgbClr val="00407A"/>
                </a:solidFill>
                <a:latin typeface="Arial" charset="0"/>
              </a:rPr>
              <a:t> Inklusion, ZLB, Erika Fischer</a:t>
            </a:r>
            <a:endParaRPr lang="de-DE" altLang="de-DE" sz="900" dirty="0" smtClean="0">
              <a:solidFill>
                <a:srgbClr val="00407A"/>
              </a:solidFill>
              <a:latin typeface="Arial" charset="0"/>
            </a:endParaRPr>
          </a:p>
        </p:txBody>
      </p:sp>
      <p:cxnSp>
        <p:nvCxnSpPr>
          <p:cNvPr id="101" name="Gerade Verbindung 100"/>
          <p:cNvCxnSpPr/>
          <p:nvPr/>
        </p:nvCxnSpPr>
        <p:spPr>
          <a:xfrm>
            <a:off x="152400" y="6309784"/>
            <a:ext cx="8642350" cy="0"/>
          </a:xfrm>
          <a:prstGeom prst="line">
            <a:avLst/>
          </a:prstGeom>
          <a:ln>
            <a:solidFill>
              <a:srgbClr val="2C5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23"/>
          <p:cNvSpPr>
            <a:spLocks noChangeArrowheads="1"/>
          </p:cNvSpPr>
          <p:nvPr/>
        </p:nvSpPr>
        <p:spPr bwMode="auto">
          <a:xfrm>
            <a:off x="7812088" y="6309784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de-DE" altLang="de-DE" sz="900">
                <a:solidFill>
                  <a:srgbClr val="00407A"/>
                </a:solidFill>
                <a:latin typeface="Arial" panose="020B0604020202020204" pitchFamily="34" charset="0"/>
              </a:rPr>
              <a:t>S. </a:t>
            </a:r>
            <a:fld id="{3A507942-806A-4A1C-A4DB-6F04F85C2606}" type="slidenum">
              <a:rPr lang="de-DE" altLang="de-DE" sz="900">
                <a:solidFill>
                  <a:srgbClr val="00407A"/>
                </a:solidFill>
                <a:latin typeface="Arial" panose="020B0604020202020204" pitchFamily="34" charset="0"/>
              </a:rPr>
              <a:pPr algn="r" eaLnBrk="1" hangingPunct="1"/>
              <a:t>‹Nr.›</a:t>
            </a:fld>
            <a:endParaRPr lang="de-DE" altLang="de-DE" sz="900">
              <a:solidFill>
                <a:srgbClr val="00407A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AutoShape 8"/>
          <p:cNvSpPr>
            <a:spLocks noChangeAspect="1" noChangeArrowheads="1"/>
          </p:cNvSpPr>
          <p:nvPr/>
        </p:nvSpPr>
        <p:spPr bwMode="auto">
          <a:xfrm>
            <a:off x="8172451" y="165100"/>
            <a:ext cx="849313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2400" smtClean="0"/>
          </a:p>
        </p:txBody>
      </p:sp>
      <p:pic>
        <p:nvPicPr>
          <p:cNvPr id="1030" name="Grafik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55" y="165099"/>
            <a:ext cx="1080000" cy="109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79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6" r:id="rId11"/>
    <p:sldLayoutId id="2147483938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+"/>
        <a:defRPr sz="16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Relationship Id="rId1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career-test.de/pics/cft20-reihen.jpg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6838" y="2819400"/>
            <a:ext cx="7150608" cy="1994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83571" y="1756758"/>
            <a:ext cx="1062027" cy="2541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70166" y="2261893"/>
            <a:ext cx="910590" cy="2075814"/>
          </a:xfrm>
          <a:custGeom>
            <a:avLst/>
            <a:gdLst/>
            <a:ahLst/>
            <a:cxnLst/>
            <a:rect l="l" t="t" r="r" b="b"/>
            <a:pathLst>
              <a:path w="910590" h="2075814">
                <a:moveTo>
                  <a:pt x="0" y="2075687"/>
                </a:moveTo>
                <a:lnTo>
                  <a:pt x="910221" y="2075687"/>
                </a:lnTo>
                <a:lnTo>
                  <a:pt x="910221" y="0"/>
                </a:lnTo>
                <a:lnTo>
                  <a:pt x="0" y="0"/>
                </a:lnTo>
                <a:lnTo>
                  <a:pt x="0" y="2075687"/>
                </a:lnTo>
                <a:close/>
              </a:path>
            </a:pathLst>
          </a:custGeom>
          <a:solidFill>
            <a:srgbClr val="9BBA5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70166" y="2261893"/>
            <a:ext cx="910590" cy="2075814"/>
          </a:xfrm>
          <a:custGeom>
            <a:avLst/>
            <a:gdLst/>
            <a:ahLst/>
            <a:cxnLst/>
            <a:rect l="l" t="t" r="r" b="b"/>
            <a:pathLst>
              <a:path w="910590" h="2075814">
                <a:moveTo>
                  <a:pt x="0" y="2075687"/>
                </a:moveTo>
                <a:lnTo>
                  <a:pt x="910221" y="2075687"/>
                </a:lnTo>
                <a:lnTo>
                  <a:pt x="910221" y="0"/>
                </a:lnTo>
                <a:lnTo>
                  <a:pt x="0" y="0"/>
                </a:lnTo>
                <a:lnTo>
                  <a:pt x="0" y="2075687"/>
                </a:lnTo>
                <a:close/>
              </a:path>
            </a:pathLst>
          </a:custGeom>
          <a:ln w="6350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6837" y="4320472"/>
            <a:ext cx="7863707" cy="664845"/>
          </a:xfrm>
          <a:custGeom>
            <a:avLst/>
            <a:gdLst/>
            <a:ahLst/>
            <a:cxnLst/>
            <a:rect l="l" t="t" r="r" b="b"/>
            <a:pathLst>
              <a:path w="6755130" h="664845">
                <a:moveTo>
                  <a:pt x="0" y="664362"/>
                </a:moveTo>
                <a:lnTo>
                  <a:pt x="6755130" y="664362"/>
                </a:lnTo>
                <a:lnTo>
                  <a:pt x="6755130" y="0"/>
                </a:lnTo>
                <a:lnTo>
                  <a:pt x="0" y="0"/>
                </a:lnTo>
                <a:lnTo>
                  <a:pt x="0" y="66436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5741" y="1760158"/>
            <a:ext cx="6767830" cy="2538159"/>
          </a:xfrm>
          <a:custGeom>
            <a:avLst/>
            <a:gdLst/>
            <a:ahLst/>
            <a:cxnLst/>
            <a:rect l="l" t="t" r="r" b="b"/>
            <a:pathLst>
              <a:path w="6767830" h="2084070">
                <a:moveTo>
                  <a:pt x="6765810" y="0"/>
                </a:moveTo>
                <a:lnTo>
                  <a:pt x="1422" y="0"/>
                </a:lnTo>
                <a:lnTo>
                  <a:pt x="0" y="1397"/>
                </a:lnTo>
                <a:lnTo>
                  <a:pt x="0" y="2082673"/>
                </a:lnTo>
                <a:lnTo>
                  <a:pt x="1422" y="2084070"/>
                </a:lnTo>
                <a:lnTo>
                  <a:pt x="6765810" y="2084070"/>
                </a:lnTo>
                <a:lnTo>
                  <a:pt x="6767207" y="2082673"/>
                </a:lnTo>
                <a:lnTo>
                  <a:pt x="6767207" y="2081911"/>
                </a:lnTo>
                <a:lnTo>
                  <a:pt x="2590" y="2081911"/>
                </a:lnTo>
                <a:lnTo>
                  <a:pt x="2108" y="2081530"/>
                </a:lnTo>
                <a:lnTo>
                  <a:pt x="2108" y="2539"/>
                </a:lnTo>
                <a:lnTo>
                  <a:pt x="2590" y="2159"/>
                </a:lnTo>
                <a:lnTo>
                  <a:pt x="6767207" y="2159"/>
                </a:lnTo>
                <a:lnTo>
                  <a:pt x="6767207" y="1397"/>
                </a:lnTo>
                <a:lnTo>
                  <a:pt x="6765810" y="0"/>
                </a:lnTo>
                <a:close/>
              </a:path>
              <a:path w="6767830" h="2084070">
                <a:moveTo>
                  <a:pt x="6767207" y="2159"/>
                </a:moveTo>
                <a:lnTo>
                  <a:pt x="6764667" y="2159"/>
                </a:lnTo>
                <a:lnTo>
                  <a:pt x="6765048" y="2539"/>
                </a:lnTo>
                <a:lnTo>
                  <a:pt x="6765048" y="2081530"/>
                </a:lnTo>
                <a:lnTo>
                  <a:pt x="6764667" y="2081911"/>
                </a:lnTo>
                <a:lnTo>
                  <a:pt x="6767207" y="2081911"/>
                </a:lnTo>
                <a:lnTo>
                  <a:pt x="6767207" y="2159"/>
                </a:lnTo>
                <a:close/>
              </a:path>
              <a:path w="6767830" h="2084070">
                <a:moveTo>
                  <a:pt x="6763016" y="4190"/>
                </a:moveTo>
                <a:lnTo>
                  <a:pt x="4229" y="4190"/>
                </a:lnTo>
                <a:lnTo>
                  <a:pt x="4229" y="2079879"/>
                </a:lnTo>
                <a:lnTo>
                  <a:pt x="6763016" y="2079879"/>
                </a:lnTo>
                <a:lnTo>
                  <a:pt x="6763016" y="2077720"/>
                </a:lnTo>
                <a:lnTo>
                  <a:pt x="6350" y="2077720"/>
                </a:lnTo>
                <a:lnTo>
                  <a:pt x="6350" y="6350"/>
                </a:lnTo>
                <a:lnTo>
                  <a:pt x="6763016" y="6350"/>
                </a:lnTo>
                <a:lnTo>
                  <a:pt x="6763016" y="4190"/>
                </a:lnTo>
                <a:close/>
              </a:path>
              <a:path w="6767830" h="2084070">
                <a:moveTo>
                  <a:pt x="6763016" y="6350"/>
                </a:moveTo>
                <a:lnTo>
                  <a:pt x="6760857" y="6350"/>
                </a:lnTo>
                <a:lnTo>
                  <a:pt x="6760857" y="2077720"/>
                </a:lnTo>
                <a:lnTo>
                  <a:pt x="6763016" y="2077720"/>
                </a:lnTo>
                <a:lnTo>
                  <a:pt x="6763016" y="635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5571" y="2057043"/>
            <a:ext cx="6948170" cy="32624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663700" marR="1440815" indent="-635" algn="ctr">
              <a:lnSpc>
                <a:spcPct val="110000"/>
              </a:lnSpc>
            </a:pPr>
            <a:r>
              <a:rPr lang="de-DE" sz="1700" dirty="0" smtClean="0">
                <a:solidFill>
                  <a:srgbClr val="8063A1"/>
                </a:solidFill>
                <a:latin typeface="Cambria"/>
                <a:cs typeface="Cambria"/>
              </a:rPr>
              <a:t>Diagnostik </a:t>
            </a:r>
            <a:r>
              <a:rPr sz="1700" dirty="0" smtClean="0">
                <a:solidFill>
                  <a:srgbClr val="8063A1"/>
                </a:solidFill>
                <a:latin typeface="Cambria"/>
                <a:cs typeface="Cambria"/>
              </a:rPr>
              <a:t>L</a:t>
            </a:r>
            <a:r>
              <a:rPr sz="1700" spc="-85" dirty="0" smtClean="0">
                <a:solidFill>
                  <a:srgbClr val="8063A1"/>
                </a:solidFill>
                <a:latin typeface="Cambria"/>
                <a:cs typeface="Cambria"/>
              </a:rPr>
              <a:t> </a:t>
            </a:r>
            <a:r>
              <a:rPr sz="1700" dirty="0">
                <a:solidFill>
                  <a:srgbClr val="8063A1"/>
                </a:solidFill>
                <a:latin typeface="Cambria"/>
                <a:cs typeface="Cambria"/>
              </a:rPr>
              <a:t>E</a:t>
            </a:r>
            <a:r>
              <a:rPr sz="1700" spc="-80" dirty="0">
                <a:solidFill>
                  <a:srgbClr val="8063A1"/>
                </a:solidFill>
                <a:latin typeface="Cambria"/>
                <a:cs typeface="Cambria"/>
              </a:rPr>
              <a:t> </a:t>
            </a:r>
            <a:r>
              <a:rPr sz="1700" dirty="0">
                <a:solidFill>
                  <a:srgbClr val="8063A1"/>
                </a:solidFill>
                <a:latin typeface="Cambria"/>
                <a:cs typeface="Cambria"/>
              </a:rPr>
              <a:t>G</a:t>
            </a:r>
            <a:r>
              <a:rPr sz="1700" spc="-90" dirty="0">
                <a:solidFill>
                  <a:srgbClr val="8063A1"/>
                </a:solidFill>
                <a:latin typeface="Cambria"/>
                <a:cs typeface="Cambria"/>
              </a:rPr>
              <a:t> </a:t>
            </a:r>
            <a:r>
              <a:rPr sz="1700" dirty="0">
                <a:solidFill>
                  <a:srgbClr val="8063A1"/>
                </a:solidFill>
                <a:latin typeface="Cambria"/>
                <a:cs typeface="Cambria"/>
              </a:rPr>
              <a:t>A</a:t>
            </a:r>
            <a:r>
              <a:rPr sz="1700" spc="-114" dirty="0">
                <a:solidFill>
                  <a:srgbClr val="8063A1"/>
                </a:solidFill>
                <a:latin typeface="Cambria"/>
                <a:cs typeface="Cambria"/>
              </a:rPr>
              <a:t> </a:t>
            </a:r>
            <a:r>
              <a:rPr sz="1700" dirty="0">
                <a:solidFill>
                  <a:srgbClr val="8063A1"/>
                </a:solidFill>
                <a:latin typeface="Cambria"/>
                <a:cs typeface="Cambria"/>
              </a:rPr>
              <a:t>S</a:t>
            </a:r>
            <a:r>
              <a:rPr sz="1700" spc="-114" dirty="0">
                <a:solidFill>
                  <a:srgbClr val="8063A1"/>
                </a:solidFill>
                <a:latin typeface="Cambria"/>
                <a:cs typeface="Cambria"/>
              </a:rPr>
              <a:t> </a:t>
            </a:r>
            <a:r>
              <a:rPr sz="1700" dirty="0">
                <a:solidFill>
                  <a:srgbClr val="8063A1"/>
                </a:solidFill>
                <a:latin typeface="Cambria"/>
                <a:cs typeface="Cambria"/>
              </a:rPr>
              <a:t>T</a:t>
            </a:r>
            <a:r>
              <a:rPr sz="1700" spc="-85" dirty="0">
                <a:solidFill>
                  <a:srgbClr val="8063A1"/>
                </a:solidFill>
                <a:latin typeface="Cambria"/>
                <a:cs typeface="Cambria"/>
              </a:rPr>
              <a:t> </a:t>
            </a:r>
            <a:r>
              <a:rPr sz="1700" dirty="0">
                <a:solidFill>
                  <a:srgbClr val="8063A1"/>
                </a:solidFill>
                <a:latin typeface="Cambria"/>
                <a:cs typeface="Cambria"/>
              </a:rPr>
              <a:t>H</a:t>
            </a:r>
            <a:r>
              <a:rPr sz="1700" spc="-90" dirty="0">
                <a:solidFill>
                  <a:srgbClr val="8063A1"/>
                </a:solidFill>
                <a:latin typeface="Cambria"/>
                <a:cs typeface="Cambria"/>
              </a:rPr>
              <a:t> </a:t>
            </a:r>
            <a:r>
              <a:rPr sz="1700" dirty="0">
                <a:solidFill>
                  <a:srgbClr val="8063A1"/>
                </a:solidFill>
                <a:latin typeface="Cambria"/>
                <a:cs typeface="Cambria"/>
              </a:rPr>
              <a:t>E</a:t>
            </a:r>
            <a:r>
              <a:rPr sz="1700" spc="-80" dirty="0">
                <a:solidFill>
                  <a:srgbClr val="8063A1"/>
                </a:solidFill>
                <a:latin typeface="Cambria"/>
                <a:cs typeface="Cambria"/>
              </a:rPr>
              <a:t> </a:t>
            </a:r>
            <a:r>
              <a:rPr sz="1700" dirty="0">
                <a:solidFill>
                  <a:srgbClr val="8063A1"/>
                </a:solidFill>
                <a:latin typeface="Cambria"/>
                <a:cs typeface="Cambria"/>
              </a:rPr>
              <a:t>N</a:t>
            </a:r>
            <a:r>
              <a:rPr sz="1700" spc="-80" dirty="0">
                <a:solidFill>
                  <a:srgbClr val="8063A1"/>
                </a:solidFill>
                <a:latin typeface="Cambria"/>
                <a:cs typeface="Cambria"/>
              </a:rPr>
              <a:t> </a:t>
            </a:r>
            <a:r>
              <a:rPr sz="1700" dirty="0">
                <a:solidFill>
                  <a:srgbClr val="8063A1"/>
                </a:solidFill>
                <a:latin typeface="Cambria"/>
                <a:cs typeface="Cambria"/>
              </a:rPr>
              <a:t>I</a:t>
            </a:r>
            <a:r>
              <a:rPr sz="1700" spc="-85" dirty="0">
                <a:solidFill>
                  <a:srgbClr val="8063A1"/>
                </a:solidFill>
                <a:latin typeface="Cambria"/>
                <a:cs typeface="Cambria"/>
              </a:rPr>
              <a:t> </a:t>
            </a:r>
            <a:r>
              <a:rPr sz="1700" dirty="0" smtClean="0">
                <a:solidFill>
                  <a:srgbClr val="8063A1"/>
                </a:solidFill>
                <a:latin typeface="Cambria"/>
                <a:cs typeface="Cambria"/>
              </a:rPr>
              <a:t>E</a:t>
            </a:r>
            <a:endParaRPr sz="17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7466" y="6451976"/>
            <a:ext cx="16764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sz="1200" spc="-5" dirty="0">
                <a:solidFill>
                  <a:srgbClr val="1F487C"/>
                </a:solidFill>
                <a:latin typeface="Cambria"/>
                <a:cs typeface="Cambria"/>
              </a:rPr>
              <a:t>10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8456" y="267068"/>
            <a:ext cx="7972425" cy="63831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3694" y="262305"/>
            <a:ext cx="7981950" cy="6393180"/>
          </a:xfrm>
          <a:custGeom>
            <a:avLst/>
            <a:gdLst/>
            <a:ahLst/>
            <a:cxnLst/>
            <a:rect l="l" t="t" r="r" b="b"/>
            <a:pathLst>
              <a:path w="7981950" h="6393180">
                <a:moveTo>
                  <a:pt x="0" y="6392672"/>
                </a:moveTo>
                <a:lnTo>
                  <a:pt x="7981950" y="6392672"/>
                </a:lnTo>
                <a:lnTo>
                  <a:pt x="7981950" y="0"/>
                </a:lnTo>
                <a:lnTo>
                  <a:pt x="0" y="0"/>
                </a:lnTo>
                <a:lnTo>
                  <a:pt x="0" y="639267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5" y="277368"/>
            <a:ext cx="8598408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859" y="372897"/>
            <a:ext cx="8380730" cy="11188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8770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2510"/>
              </a:spcBef>
            </a:pPr>
            <a:r>
              <a:rPr sz="2800" spc="-5" dirty="0"/>
              <a:t>2) FRÜHERKENNUNG IM</a:t>
            </a:r>
            <a:r>
              <a:rPr sz="2800" spc="50" dirty="0"/>
              <a:t> </a:t>
            </a:r>
            <a:r>
              <a:rPr sz="2800" spc="-30" dirty="0"/>
              <a:t>VORSCHULALTER</a:t>
            </a:r>
            <a:endParaRPr sz="28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704720"/>
            <a:ext cx="6077585" cy="397700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mbria"/>
                <a:cs typeface="Cambria"/>
              </a:rPr>
              <a:t>Spezifische</a:t>
            </a:r>
            <a:r>
              <a:rPr sz="2400" u="heavy" spc="-1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mbria"/>
                <a:cs typeface="Cambria"/>
              </a:rPr>
              <a:t> Ursachen/Prädiktoren:</a:t>
            </a:r>
            <a:endParaRPr sz="2400">
              <a:latin typeface="Cambria"/>
              <a:cs typeface="Cambria"/>
            </a:endParaRPr>
          </a:p>
          <a:p>
            <a:pPr marL="355600" indent="-228600">
              <a:lnSpc>
                <a:spcPct val="100000"/>
              </a:lnSpc>
              <a:spcBef>
                <a:spcPts val="580"/>
              </a:spcBef>
              <a:buClr>
                <a:srgbClr val="4F81BC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verschiedene</a:t>
            </a:r>
            <a:r>
              <a:rPr sz="2400" spc="-10" dirty="0">
                <a:solidFill>
                  <a:srgbClr val="1F487C"/>
                </a:solidFill>
                <a:latin typeface="Cambria"/>
                <a:cs typeface="Cambria"/>
              </a:rPr>
              <a:t> Gedächtnisfaktoren</a:t>
            </a:r>
            <a:endParaRPr sz="2400">
              <a:latin typeface="Cambria"/>
              <a:cs typeface="Cambria"/>
            </a:endParaRPr>
          </a:p>
          <a:p>
            <a:pPr marL="355600" indent="-228600">
              <a:lnSpc>
                <a:spcPct val="100000"/>
              </a:lnSpc>
              <a:spcBef>
                <a:spcPts val="580"/>
              </a:spcBef>
              <a:buClr>
                <a:srgbClr val="4F81BC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phonologische</a:t>
            </a:r>
            <a:r>
              <a:rPr sz="2400" spc="1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Bewusstheit</a:t>
            </a:r>
            <a:endParaRPr sz="2400">
              <a:latin typeface="Cambria"/>
              <a:cs typeface="Cambria"/>
            </a:endParaRPr>
          </a:p>
          <a:p>
            <a:pPr marL="355600" indent="-22860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15" dirty="0">
                <a:solidFill>
                  <a:srgbClr val="1F487C"/>
                </a:solidFill>
                <a:latin typeface="Cambria"/>
                <a:cs typeface="Cambria"/>
              </a:rPr>
              <a:t>Wortschatz</a:t>
            </a:r>
            <a:endParaRPr sz="2400">
              <a:latin typeface="Cambria"/>
              <a:cs typeface="Cambria"/>
            </a:endParaRPr>
          </a:p>
          <a:p>
            <a:pPr marL="355600" indent="-22860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visuelle </a:t>
            </a:r>
            <a:r>
              <a:rPr sz="2400" spc="-10" dirty="0">
                <a:solidFill>
                  <a:srgbClr val="1F487C"/>
                </a:solidFill>
                <a:latin typeface="Cambria"/>
                <a:cs typeface="Cambria"/>
              </a:rPr>
              <a:t>Aufmerksamkeitssteuerung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4F81BC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mbria"/>
                <a:cs typeface="Cambria"/>
              </a:rPr>
              <a:t>Unspezifische</a:t>
            </a:r>
            <a:r>
              <a:rPr sz="2400" u="heavy" spc="-2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mbria"/>
                <a:cs typeface="Cambria"/>
              </a:rPr>
              <a:t> </a:t>
            </a:r>
            <a:r>
              <a:rPr sz="2400" u="heavy" spc="-1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mbria"/>
                <a:cs typeface="Cambria"/>
              </a:rPr>
              <a:t>Ursachen/Prädiktoren:</a:t>
            </a:r>
            <a:endParaRPr sz="2400">
              <a:latin typeface="Cambria"/>
              <a:cs typeface="Cambria"/>
            </a:endParaRPr>
          </a:p>
          <a:p>
            <a:pPr marL="355600" indent="-228600">
              <a:lnSpc>
                <a:spcPct val="100000"/>
              </a:lnSpc>
              <a:spcBef>
                <a:spcPts val="580"/>
              </a:spcBef>
              <a:buClr>
                <a:srgbClr val="4F81BC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ungünstige sozioökonomische</a:t>
            </a:r>
            <a:r>
              <a:rPr sz="2400" spc="-1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Bedingungen</a:t>
            </a:r>
            <a:endParaRPr sz="2400">
              <a:latin typeface="Cambria"/>
              <a:cs typeface="Cambria"/>
            </a:endParaRPr>
          </a:p>
          <a:p>
            <a:pPr marL="355600" indent="-22860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individuelle</a:t>
            </a:r>
            <a:r>
              <a:rPr sz="24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Bedingungen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5" y="152400"/>
            <a:ext cx="8598408" cy="1143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0200" y="321944"/>
            <a:ext cx="20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75F92"/>
                </a:solidFill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30200" y="748665"/>
            <a:ext cx="1885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375F92"/>
                </a:solidFill>
                <a:latin typeface="Calibri"/>
                <a:cs typeface="Calibri"/>
              </a:rPr>
              <a:t>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2858" y="372897"/>
            <a:ext cx="8390141" cy="82843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49860">
              <a:lnSpc>
                <a:spcPts val="3055"/>
              </a:lnSpc>
            </a:pPr>
            <a:r>
              <a:rPr sz="2800" dirty="0" smtClean="0">
                <a:solidFill>
                  <a:srgbClr val="375F92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rgbClr val="375F92"/>
                </a:solidFill>
                <a:latin typeface="Calibri"/>
                <a:cs typeface="Calibri"/>
              </a:rPr>
              <a:t>) </a:t>
            </a:r>
            <a:r>
              <a:rPr sz="2800" spc="-5" dirty="0">
                <a:solidFill>
                  <a:srgbClr val="375F92"/>
                </a:solidFill>
                <a:latin typeface="Calibri"/>
                <a:cs typeface="Calibri"/>
              </a:rPr>
              <a:t>BISC – BIELEFELDER </a:t>
            </a:r>
            <a:r>
              <a:rPr sz="2800" spc="-10" dirty="0">
                <a:solidFill>
                  <a:srgbClr val="375F92"/>
                </a:solidFill>
                <a:latin typeface="Calibri"/>
                <a:cs typeface="Calibri"/>
              </a:rPr>
              <a:t>SCREENING</a:t>
            </a:r>
            <a:r>
              <a:rPr sz="2800" spc="5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75F92"/>
                </a:solidFill>
                <a:latin typeface="Calibri"/>
                <a:cs typeface="Calibri"/>
              </a:rPr>
              <a:t>ZUR</a:t>
            </a:r>
            <a:endParaRPr sz="2800" dirty="0">
              <a:latin typeface="Calibri"/>
              <a:cs typeface="Calibri"/>
            </a:endParaRPr>
          </a:p>
          <a:p>
            <a:pPr marL="132715">
              <a:lnSpc>
                <a:spcPct val="100000"/>
              </a:lnSpc>
            </a:pPr>
            <a:r>
              <a:rPr sz="2800" spc="-5" dirty="0">
                <a:solidFill>
                  <a:srgbClr val="375F92"/>
                </a:solidFill>
                <a:latin typeface="Calibri"/>
                <a:cs typeface="Calibri"/>
              </a:rPr>
              <a:t>RÜHERKENNUNG; </a:t>
            </a:r>
            <a:r>
              <a:rPr sz="2800" spc="-15" dirty="0">
                <a:solidFill>
                  <a:srgbClr val="375F92"/>
                </a:solidFill>
                <a:latin typeface="Calibri"/>
                <a:cs typeface="Calibri"/>
              </a:rPr>
              <a:t>JANSEN </a:t>
            </a:r>
            <a:r>
              <a:rPr sz="2800" spc="-5" dirty="0">
                <a:solidFill>
                  <a:srgbClr val="375F92"/>
                </a:solidFill>
                <a:latin typeface="Calibri"/>
                <a:cs typeface="Calibri"/>
              </a:rPr>
              <a:t>ET AL.</a:t>
            </a:r>
            <a:r>
              <a:rPr sz="2800" spc="9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75F92"/>
                </a:solidFill>
                <a:latin typeface="Calibri"/>
                <a:cs typeface="Calibri"/>
              </a:rPr>
              <a:t>1999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0240" y="1738882"/>
            <a:ext cx="6929755" cy="1990089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40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1F487C"/>
                </a:solidFill>
                <a:latin typeface="Cambria"/>
                <a:cs typeface="Cambria"/>
              </a:rPr>
              <a:t>prüft </a:t>
            </a:r>
            <a:r>
              <a:rPr sz="2800" spc="-15" dirty="0">
                <a:solidFill>
                  <a:srgbClr val="1F487C"/>
                </a:solidFill>
                <a:latin typeface="Cambria"/>
                <a:cs typeface="Cambria"/>
              </a:rPr>
              <a:t>Eingangsfertigkeiten </a:t>
            </a:r>
            <a:r>
              <a:rPr sz="2800" spc="-5" dirty="0">
                <a:solidFill>
                  <a:srgbClr val="1F487C"/>
                </a:solidFill>
                <a:latin typeface="Cambria"/>
                <a:cs typeface="Cambria"/>
              </a:rPr>
              <a:t>für </a:t>
            </a:r>
            <a:r>
              <a:rPr sz="2800" dirty="0">
                <a:solidFill>
                  <a:srgbClr val="1F487C"/>
                </a:solidFill>
                <a:latin typeface="Cambria"/>
                <a:cs typeface="Cambria"/>
              </a:rPr>
              <a:t>Lese-</a:t>
            </a:r>
            <a:r>
              <a:rPr sz="2800" spc="2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Cambria"/>
                <a:cs typeface="Cambria"/>
              </a:rPr>
              <a:t>und</a:t>
            </a:r>
            <a:endParaRPr sz="28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  <a:spcBef>
                <a:spcPts val="340"/>
              </a:spcBef>
            </a:pPr>
            <a:r>
              <a:rPr sz="2800" spc="-15" dirty="0">
                <a:solidFill>
                  <a:srgbClr val="1F487C"/>
                </a:solidFill>
                <a:latin typeface="Cambria"/>
                <a:cs typeface="Cambria"/>
              </a:rPr>
              <a:t>Rechtschreibfähigkeiten</a:t>
            </a:r>
            <a:endParaRPr sz="28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  <a:tab pos="3524250" algn="l"/>
              </a:tabLst>
            </a:pPr>
            <a:r>
              <a:rPr sz="2800" spc="-15" dirty="0">
                <a:solidFill>
                  <a:srgbClr val="1F487C"/>
                </a:solidFill>
                <a:latin typeface="Cambria"/>
                <a:cs typeface="Cambria"/>
              </a:rPr>
              <a:t>zwei</a:t>
            </a:r>
            <a:r>
              <a:rPr sz="280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800" spc="-20" dirty="0">
                <a:solidFill>
                  <a:srgbClr val="1F487C"/>
                </a:solidFill>
                <a:latin typeface="Cambria"/>
                <a:cs typeface="Cambria"/>
              </a:rPr>
              <a:t>Testzeitpunkte:	</a:t>
            </a:r>
            <a:r>
              <a:rPr sz="2800" spc="-5" dirty="0">
                <a:solidFill>
                  <a:srgbClr val="1F487C"/>
                </a:solidFill>
                <a:latin typeface="Cambria"/>
                <a:cs typeface="Cambria"/>
              </a:rPr>
              <a:t>10 &amp; 4 </a:t>
            </a:r>
            <a:r>
              <a:rPr sz="2800" spc="-10" dirty="0">
                <a:solidFill>
                  <a:srgbClr val="1F487C"/>
                </a:solidFill>
                <a:latin typeface="Cambria"/>
                <a:cs typeface="Cambria"/>
              </a:rPr>
              <a:t>Monate </a:t>
            </a:r>
            <a:r>
              <a:rPr sz="2800" spc="-25" dirty="0">
                <a:solidFill>
                  <a:srgbClr val="1F487C"/>
                </a:solidFill>
                <a:latin typeface="Cambria"/>
                <a:cs typeface="Cambria"/>
              </a:rPr>
              <a:t>vor</a:t>
            </a:r>
            <a:r>
              <a:rPr sz="28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Cambria"/>
                <a:cs typeface="Cambria"/>
              </a:rPr>
              <a:t>der</a:t>
            </a:r>
            <a:endParaRPr sz="28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  <a:spcBef>
                <a:spcPts val="335"/>
              </a:spcBef>
            </a:pPr>
            <a:r>
              <a:rPr sz="2800" spc="-10" dirty="0">
                <a:solidFill>
                  <a:srgbClr val="1F487C"/>
                </a:solidFill>
                <a:latin typeface="Cambria"/>
                <a:cs typeface="Cambria"/>
              </a:rPr>
              <a:t>Einschulung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5" y="76200"/>
            <a:ext cx="8598408" cy="1530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859" y="372897"/>
            <a:ext cx="8498344" cy="90409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910" rIns="0" bIns="0" rtlCol="0">
            <a:spAutoFit/>
          </a:bodyPr>
          <a:lstStyle/>
          <a:p>
            <a:pPr marL="452438" marR="1111250">
              <a:lnSpc>
                <a:spcPct val="100000"/>
              </a:lnSpc>
              <a:spcBef>
                <a:spcPts val="330"/>
              </a:spcBef>
            </a:pPr>
            <a:r>
              <a:rPr spc="-10" dirty="0"/>
              <a:t>THEORETISCHER </a:t>
            </a:r>
            <a:r>
              <a:rPr spc="-5" dirty="0"/>
              <a:t>HINTERGRUND UND  </a:t>
            </a:r>
            <a:r>
              <a:rPr spc="-15" dirty="0" smtClean="0"/>
              <a:t>TES</a:t>
            </a:r>
            <a:r>
              <a:rPr lang="de-DE" spc="-15" dirty="0"/>
              <a:t>T</a:t>
            </a:r>
            <a:r>
              <a:rPr spc="-15" dirty="0" smtClean="0"/>
              <a:t>AUFGABEN </a:t>
            </a:r>
            <a:r>
              <a:rPr spc="-15" dirty="0"/>
              <a:t>DES</a:t>
            </a:r>
            <a:r>
              <a:rPr spc="15" dirty="0"/>
              <a:t> </a:t>
            </a:r>
            <a:r>
              <a:rPr dirty="0"/>
              <a:t>BISC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50240" y="1704720"/>
            <a:ext cx="6950709" cy="30988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  <a:tab pos="2828925" algn="l"/>
              </a:tabLst>
            </a:pP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Leistungsbereiche:	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(a) </a:t>
            </a: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phonologische</a:t>
            </a:r>
            <a:r>
              <a:rPr sz="2400" spc="-2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Bewusstheit</a:t>
            </a:r>
            <a:endParaRPr sz="2400">
              <a:latin typeface="Cambria"/>
              <a:cs typeface="Cambria"/>
            </a:endParaRPr>
          </a:p>
          <a:p>
            <a:pPr marL="3280410" marR="508000" lvl="1" indent="-466090">
              <a:lnSpc>
                <a:spcPct val="120000"/>
              </a:lnSpc>
              <a:spcBef>
                <a:spcPts val="5"/>
              </a:spcBef>
              <a:buAutoNum type="alphaLcParenBoth" startAt="2"/>
              <a:tabLst>
                <a:tab pos="3280410" algn="l"/>
              </a:tabLst>
            </a:pP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schneller </a:t>
            </a:r>
            <a:r>
              <a:rPr sz="2400" spc="-10" dirty="0">
                <a:solidFill>
                  <a:srgbClr val="1F487C"/>
                </a:solidFill>
                <a:latin typeface="Cambria"/>
                <a:cs typeface="Cambria"/>
              </a:rPr>
              <a:t>Abruf </a:t>
            </a: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aus 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dem  </a:t>
            </a: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Langzeitgedächtnis</a:t>
            </a:r>
            <a:endParaRPr sz="2400">
              <a:latin typeface="Cambria"/>
              <a:cs typeface="Cambria"/>
            </a:endParaRPr>
          </a:p>
          <a:p>
            <a:pPr marL="3247390" lvl="1" indent="-433070">
              <a:lnSpc>
                <a:spcPct val="100000"/>
              </a:lnSpc>
              <a:spcBef>
                <a:spcPts val="575"/>
              </a:spcBef>
              <a:buAutoNum type="alphaLcParenBoth" startAt="2"/>
              <a:tabLst>
                <a:tab pos="3248025" algn="l"/>
              </a:tabLst>
            </a:pP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Phonetisches </a:t>
            </a:r>
            <a:r>
              <a:rPr sz="2400" spc="-15" dirty="0">
                <a:solidFill>
                  <a:srgbClr val="1F487C"/>
                </a:solidFill>
                <a:latin typeface="Cambria"/>
                <a:cs typeface="Cambria"/>
              </a:rPr>
              <a:t>Rekodieren</a:t>
            </a:r>
            <a:r>
              <a:rPr sz="2400" spc="-2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im</a:t>
            </a:r>
            <a:endParaRPr sz="2400">
              <a:latin typeface="Cambria"/>
              <a:cs typeface="Cambria"/>
            </a:endParaRPr>
          </a:p>
          <a:p>
            <a:pPr marL="3213735">
              <a:lnSpc>
                <a:spcPct val="100000"/>
              </a:lnSpc>
              <a:spcBef>
                <a:spcPts val="580"/>
              </a:spcBef>
            </a:pPr>
            <a:r>
              <a:rPr sz="2400" spc="-10" dirty="0">
                <a:solidFill>
                  <a:srgbClr val="1F487C"/>
                </a:solidFill>
                <a:latin typeface="Cambria"/>
                <a:cs typeface="Cambria"/>
              </a:rPr>
              <a:t>Kurzzeitgedächtnis</a:t>
            </a:r>
            <a:endParaRPr sz="2400">
              <a:latin typeface="Cambria"/>
              <a:cs typeface="Cambria"/>
            </a:endParaRPr>
          </a:p>
          <a:p>
            <a:pPr marL="3280410" marR="199390" lvl="1" indent="-466090">
              <a:lnSpc>
                <a:spcPct val="120000"/>
              </a:lnSpc>
              <a:buAutoNum type="alphaLcParenBoth" startAt="4"/>
              <a:tabLst>
                <a:tab pos="3282315" algn="l"/>
              </a:tabLst>
            </a:pP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visuelle </a:t>
            </a:r>
            <a:r>
              <a:rPr sz="2400" spc="-10" dirty="0">
                <a:solidFill>
                  <a:srgbClr val="1F487C"/>
                </a:solidFill>
                <a:latin typeface="Cambria"/>
                <a:cs typeface="Cambria"/>
              </a:rPr>
              <a:t>Aufmerksamkeits-  </a:t>
            </a: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steuerung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08" y="0"/>
            <a:ext cx="8899818" cy="671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2118" y="1245795"/>
            <a:ext cx="1855655" cy="16122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44882" y="1233581"/>
            <a:ext cx="2673607" cy="18320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202" y="4177076"/>
            <a:ext cx="2014362" cy="19664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11130" y="4213717"/>
            <a:ext cx="1672531" cy="20274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842902" y="0"/>
            <a:ext cx="353695" cy="873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50" spc="-770" dirty="0">
                <a:solidFill>
                  <a:srgbClr val="0A0A0A"/>
                </a:solidFill>
                <a:latin typeface="Arial"/>
                <a:cs typeface="Arial"/>
              </a:rPr>
              <a:t>■</a:t>
            </a:r>
            <a:endParaRPr sz="55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3410" y="1331290"/>
            <a:ext cx="634829" cy="891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68940" y="1380145"/>
            <a:ext cx="842369" cy="818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2261" y="1245794"/>
            <a:ext cx="940035" cy="9893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6623" y="1294648"/>
            <a:ext cx="1049910" cy="8061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0161" y="3761811"/>
            <a:ext cx="964452" cy="9893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4272" y="3774025"/>
            <a:ext cx="622621" cy="8671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58885" y="3774025"/>
            <a:ext cx="1049910" cy="8061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97665" y="3786238"/>
            <a:ext cx="854577" cy="8305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3285" y="5276307"/>
            <a:ext cx="647037" cy="8671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07898" y="5300734"/>
            <a:ext cx="1049910" cy="8183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80968" y="5288520"/>
            <a:ext cx="817953" cy="80610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4415" y="5141957"/>
            <a:ext cx="976660" cy="97709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4290" y="6436606"/>
            <a:ext cx="9009692" cy="42139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69538" y="82973"/>
            <a:ext cx="15494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35" dirty="0">
                <a:solidFill>
                  <a:srgbClr val="565656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5" y="277368"/>
            <a:ext cx="8598408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2859" y="372897"/>
            <a:ext cx="8380730" cy="1118870"/>
          </a:xfrm>
          <a:custGeom>
            <a:avLst/>
            <a:gdLst/>
            <a:ahLst/>
            <a:cxnLst/>
            <a:rect l="l" t="t" r="r" b="b"/>
            <a:pathLst>
              <a:path w="8380730" h="1118870">
                <a:moveTo>
                  <a:pt x="0" y="1118590"/>
                </a:moveTo>
                <a:lnTo>
                  <a:pt x="8380476" y="1118590"/>
                </a:lnTo>
                <a:lnTo>
                  <a:pt x="8380476" y="0"/>
                </a:lnTo>
                <a:lnTo>
                  <a:pt x="0" y="0"/>
                </a:lnTo>
                <a:lnTo>
                  <a:pt x="0" y="11185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27466" y="6451976"/>
            <a:ext cx="16764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sz="1200" spc="-5" dirty="0">
                <a:solidFill>
                  <a:srgbClr val="1F487C"/>
                </a:solidFill>
                <a:latin typeface="Cambria"/>
                <a:cs typeface="Cambria"/>
              </a:rPr>
              <a:t>21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5"/>
            <a:ext cx="9143999" cy="6822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35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4494" y="2501790"/>
            <a:ext cx="1012825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00" spc="625" dirty="0">
                <a:solidFill>
                  <a:srgbClr val="423F3B"/>
                </a:solidFill>
                <a:latin typeface="Arial"/>
                <a:cs typeface="Arial"/>
              </a:rPr>
              <a:t>Floh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0394" y="4855975"/>
            <a:ext cx="1003300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00" spc="335" dirty="0">
                <a:solidFill>
                  <a:srgbClr val="423F3B"/>
                </a:solidFill>
                <a:latin typeface="Arial"/>
                <a:cs typeface="Arial"/>
              </a:rPr>
              <a:t>Dach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62387" y="4859028"/>
            <a:ext cx="730885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14984" algn="l"/>
              </a:tabLst>
            </a:pPr>
            <a:r>
              <a:rPr sz="2700" spc="55" dirty="0">
                <a:solidFill>
                  <a:srgbClr val="423F3B"/>
                </a:solidFill>
                <a:latin typeface="Arial"/>
                <a:cs typeface="Arial"/>
              </a:rPr>
              <a:t>e	</a:t>
            </a:r>
            <a:r>
              <a:rPr sz="2700" spc="85" dirty="0">
                <a:solidFill>
                  <a:srgbClr val="423F3B"/>
                </a:solidFill>
                <a:latin typeface="Arial"/>
                <a:cs typeface="Arial"/>
              </a:rPr>
              <a:t>n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36342" y="4862083"/>
            <a:ext cx="1012825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00" spc="625" dirty="0">
                <a:solidFill>
                  <a:srgbClr val="423F3B"/>
                </a:solidFill>
                <a:latin typeface="Arial"/>
                <a:cs typeface="Arial"/>
              </a:rPr>
              <a:t>Floh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67970" y="4782439"/>
            <a:ext cx="1007110" cy="537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50" spc="-85" dirty="0">
                <a:solidFill>
                  <a:srgbClr val="423F3B"/>
                </a:solidFill>
                <a:latin typeface="Courier New"/>
                <a:cs typeface="Courier New"/>
              </a:rPr>
              <a:t>Rose</a:t>
            </a:r>
            <a:endParaRPr sz="335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4" y="152400"/>
            <a:ext cx="8795005" cy="1453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859" y="372897"/>
            <a:ext cx="8380730" cy="90409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910" rIns="0" bIns="0" rtlCol="0">
            <a:spAutoFit/>
          </a:bodyPr>
          <a:lstStyle/>
          <a:p>
            <a:pPr marL="84138" marR="1111250" indent="95250">
              <a:lnSpc>
                <a:spcPct val="100000"/>
              </a:lnSpc>
              <a:spcBef>
                <a:spcPts val="330"/>
              </a:spcBef>
            </a:pPr>
            <a:r>
              <a:rPr spc="-10" dirty="0"/>
              <a:t>THEORETISCHER </a:t>
            </a:r>
            <a:r>
              <a:rPr spc="-5" dirty="0"/>
              <a:t>HINTERGRUND UND  </a:t>
            </a:r>
            <a:r>
              <a:rPr spc="-35" dirty="0"/>
              <a:t>TESTAUFGABEN </a:t>
            </a:r>
            <a:r>
              <a:rPr spc="-15" dirty="0"/>
              <a:t>DES</a:t>
            </a:r>
            <a:r>
              <a:rPr spc="25" dirty="0"/>
              <a:t> </a:t>
            </a:r>
            <a:r>
              <a:rPr dirty="0"/>
              <a:t>BISC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50240" y="1704721"/>
            <a:ext cx="7896225" cy="40506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90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Phonologische </a:t>
            </a: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Bewusstheit</a:t>
            </a:r>
            <a:endParaRPr sz="2400">
              <a:latin typeface="Cambria"/>
              <a:cs typeface="Cambria"/>
            </a:endParaRPr>
          </a:p>
          <a:p>
            <a:pPr marL="1194435" lvl="1" indent="-448945">
              <a:lnSpc>
                <a:spcPct val="100000"/>
              </a:lnSpc>
              <a:spcBef>
                <a:spcPts val="290"/>
              </a:spcBef>
              <a:buAutoNum type="alphaLcParenBoth"/>
              <a:tabLst>
                <a:tab pos="1195070" algn="l"/>
              </a:tabLst>
            </a:pPr>
            <a:r>
              <a:rPr sz="2400" spc="-15" dirty="0">
                <a:latin typeface="Cambria"/>
                <a:cs typeface="Cambria"/>
              </a:rPr>
              <a:t>Reimen</a:t>
            </a:r>
            <a:endParaRPr sz="2400">
              <a:latin typeface="Cambria"/>
              <a:cs typeface="Cambria"/>
            </a:endParaRPr>
          </a:p>
          <a:p>
            <a:pPr marL="1211580" lvl="1" indent="-466090">
              <a:lnSpc>
                <a:spcPct val="100000"/>
              </a:lnSpc>
              <a:spcBef>
                <a:spcPts val="290"/>
              </a:spcBef>
              <a:buAutoNum type="alphaLcParenBoth"/>
              <a:tabLst>
                <a:tab pos="1212215" algn="l"/>
              </a:tabLst>
            </a:pPr>
            <a:r>
              <a:rPr sz="2400" spc="-5" dirty="0">
                <a:latin typeface="Cambria"/>
                <a:cs typeface="Cambria"/>
              </a:rPr>
              <a:t>Silben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Segmentieren</a:t>
            </a:r>
            <a:endParaRPr sz="2400">
              <a:latin typeface="Cambria"/>
              <a:cs typeface="Cambria"/>
            </a:endParaRPr>
          </a:p>
          <a:p>
            <a:pPr marL="1179830" lvl="1" indent="-434340">
              <a:lnSpc>
                <a:spcPct val="100000"/>
              </a:lnSpc>
              <a:spcBef>
                <a:spcPts val="285"/>
              </a:spcBef>
              <a:buAutoNum type="alphaLcParenBoth"/>
              <a:tabLst>
                <a:tab pos="1180465" algn="l"/>
              </a:tabLst>
            </a:pPr>
            <a:r>
              <a:rPr sz="2400" spc="-15" dirty="0">
                <a:latin typeface="Cambria"/>
                <a:cs typeface="Cambria"/>
              </a:rPr>
              <a:t>Laut-zu-Wort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Vergleich</a:t>
            </a:r>
            <a:endParaRPr sz="2400">
              <a:latin typeface="Cambria"/>
              <a:cs typeface="Cambria"/>
            </a:endParaRPr>
          </a:p>
          <a:p>
            <a:pPr marL="1214755" lvl="1" indent="-469265">
              <a:lnSpc>
                <a:spcPct val="100000"/>
              </a:lnSpc>
              <a:spcBef>
                <a:spcPts val="290"/>
              </a:spcBef>
              <a:buAutoNum type="alphaLcParenBoth"/>
              <a:tabLst>
                <a:tab pos="1215390" algn="l"/>
              </a:tabLst>
            </a:pPr>
            <a:r>
              <a:rPr sz="2400" spc="-10" dirty="0">
                <a:latin typeface="Cambria"/>
                <a:cs typeface="Cambria"/>
              </a:rPr>
              <a:t>Laute-Assoziieren</a:t>
            </a:r>
            <a:endParaRPr sz="24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290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rgbClr val="375F92"/>
                </a:solidFill>
                <a:latin typeface="Cambria"/>
                <a:cs typeface="Cambria"/>
              </a:rPr>
              <a:t>Aufmerksamkeit und</a:t>
            </a:r>
            <a:r>
              <a:rPr sz="2400" spc="-5" dirty="0">
                <a:solidFill>
                  <a:srgbClr val="375F92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375F92"/>
                </a:solidFill>
                <a:latin typeface="Cambria"/>
                <a:cs typeface="Cambria"/>
              </a:rPr>
              <a:t>Gedächtnis</a:t>
            </a:r>
            <a:endParaRPr sz="2400">
              <a:latin typeface="Cambria"/>
              <a:cs typeface="Cambria"/>
            </a:endParaRPr>
          </a:p>
          <a:p>
            <a:pPr marL="1212215" lvl="1" indent="-466725">
              <a:lnSpc>
                <a:spcPct val="100000"/>
              </a:lnSpc>
              <a:spcBef>
                <a:spcPts val="285"/>
              </a:spcBef>
              <a:buAutoNum type="alphaLcParenBoth"/>
              <a:tabLst>
                <a:tab pos="1195070" algn="l"/>
              </a:tabLst>
            </a:pPr>
            <a:r>
              <a:rPr sz="2400" spc="-20" dirty="0">
                <a:latin typeface="Cambria"/>
                <a:cs typeface="Cambria"/>
              </a:rPr>
              <a:t>Farbabfrage</a:t>
            </a:r>
            <a:endParaRPr sz="2400">
              <a:latin typeface="Cambria"/>
              <a:cs typeface="Cambria"/>
            </a:endParaRPr>
          </a:p>
          <a:p>
            <a:pPr marL="1212215" marR="1046480" lvl="1" indent="-466725">
              <a:lnSpc>
                <a:spcPts val="3170"/>
              </a:lnSpc>
              <a:spcBef>
                <a:spcPts val="155"/>
              </a:spcBef>
              <a:buAutoNum type="alphaLcParenBoth"/>
              <a:tabLst>
                <a:tab pos="1212215" algn="l"/>
              </a:tabLst>
            </a:pPr>
            <a:r>
              <a:rPr sz="2400" spc="-5" dirty="0">
                <a:latin typeface="Cambria"/>
                <a:cs typeface="Cambria"/>
              </a:rPr>
              <a:t>Schnelles Benennen </a:t>
            </a:r>
            <a:r>
              <a:rPr sz="2400" spc="-20" dirty="0">
                <a:latin typeface="Cambria"/>
                <a:cs typeface="Cambria"/>
              </a:rPr>
              <a:t>Farben </a:t>
            </a:r>
            <a:r>
              <a:rPr sz="2400" spc="-15" dirty="0">
                <a:latin typeface="Cambria"/>
                <a:cs typeface="Cambria"/>
              </a:rPr>
              <a:t>(schwarz/weiß  </a:t>
            </a:r>
            <a:r>
              <a:rPr sz="2400" spc="-10" dirty="0">
                <a:latin typeface="Cambria"/>
                <a:cs typeface="Cambria"/>
              </a:rPr>
              <a:t>Objekte)</a:t>
            </a:r>
            <a:endParaRPr sz="2400">
              <a:latin typeface="Cambria"/>
              <a:cs typeface="Cambria"/>
            </a:endParaRPr>
          </a:p>
          <a:p>
            <a:pPr marL="1179830" lvl="1" indent="-434340">
              <a:lnSpc>
                <a:spcPct val="100000"/>
              </a:lnSpc>
              <a:spcBef>
                <a:spcPts val="135"/>
              </a:spcBef>
              <a:buAutoNum type="alphaLcParenBoth"/>
              <a:tabLst>
                <a:tab pos="1180465" algn="l"/>
              </a:tabLst>
            </a:pPr>
            <a:r>
              <a:rPr sz="2400" spc="-5" dirty="0">
                <a:latin typeface="Cambria"/>
                <a:cs typeface="Cambria"/>
              </a:rPr>
              <a:t>Schnelles Benennen </a:t>
            </a:r>
            <a:r>
              <a:rPr sz="2400" spc="-20" dirty="0">
                <a:latin typeface="Cambria"/>
                <a:cs typeface="Cambria"/>
              </a:rPr>
              <a:t>Fraben </a:t>
            </a:r>
            <a:r>
              <a:rPr sz="2400" spc="-5" dirty="0">
                <a:latin typeface="Cambria"/>
                <a:cs typeface="Cambria"/>
              </a:rPr>
              <a:t>(inkongruente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Objekte)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50240" y="1704720"/>
            <a:ext cx="6553834" cy="178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8815" marR="5080" indent="-666115">
              <a:lnSpc>
                <a:spcPct val="120100"/>
              </a:lnSpc>
              <a:spcBef>
                <a:spcPts val="100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Phonetische </a:t>
            </a:r>
            <a:r>
              <a:rPr sz="2400" spc="-10" dirty="0">
                <a:solidFill>
                  <a:srgbClr val="1F487C"/>
                </a:solidFill>
                <a:latin typeface="Cambria"/>
                <a:cs typeface="Cambria"/>
              </a:rPr>
              <a:t>Rekodierung 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im </a:t>
            </a:r>
            <a:r>
              <a:rPr sz="2400" spc="-10" dirty="0">
                <a:solidFill>
                  <a:srgbClr val="1F487C"/>
                </a:solidFill>
                <a:latin typeface="Cambria"/>
                <a:cs typeface="Cambria"/>
              </a:rPr>
              <a:t>Kurzzeitgedächtnis </a:t>
            </a:r>
            <a:r>
              <a:rPr sz="2400" spc="-10" dirty="0">
                <a:latin typeface="Cambria"/>
                <a:cs typeface="Cambria"/>
              </a:rPr>
              <a:t> (a)Pseudowörter</a:t>
            </a:r>
            <a:r>
              <a:rPr sz="2400" spc="-5" dirty="0">
                <a:latin typeface="Cambria"/>
                <a:cs typeface="Cambria"/>
              </a:rPr>
              <a:t> Nachsprechen</a:t>
            </a:r>
            <a:endParaRPr sz="2400">
              <a:latin typeface="Cambria"/>
              <a:cs typeface="Cambria"/>
            </a:endParaRPr>
          </a:p>
          <a:p>
            <a:pPr marL="678815" indent="-666115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375F92"/>
                </a:solidFill>
                <a:latin typeface="Cambria"/>
                <a:cs typeface="Cambria"/>
              </a:rPr>
              <a:t>Visuelle</a:t>
            </a:r>
            <a:r>
              <a:rPr sz="2400" spc="-5" dirty="0">
                <a:solidFill>
                  <a:srgbClr val="375F92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375F92"/>
                </a:solidFill>
                <a:latin typeface="Cambria"/>
                <a:cs typeface="Cambria"/>
              </a:rPr>
              <a:t>Aufmerksamkeitssteuerung</a:t>
            </a:r>
            <a:endParaRPr sz="2400">
              <a:latin typeface="Cambria"/>
              <a:cs typeface="Cambria"/>
            </a:endParaRPr>
          </a:p>
          <a:p>
            <a:pPr marL="678815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Cambria"/>
                <a:cs typeface="Cambria"/>
              </a:rPr>
              <a:t>(b)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Wort-Vergleich-Suchaufgabe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5" y="277368"/>
            <a:ext cx="8598408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859" y="372897"/>
            <a:ext cx="8380730" cy="11188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035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2050"/>
              </a:spcBef>
            </a:pPr>
            <a:r>
              <a:rPr sz="3500" dirty="0"/>
              <a:t>GLIEDERUNG</a:t>
            </a:r>
            <a:endParaRPr sz="3500"/>
          </a:p>
        </p:txBody>
      </p:sp>
      <p:sp>
        <p:nvSpPr>
          <p:cNvPr id="4" name="object 4"/>
          <p:cNvSpPr txBox="1"/>
          <p:nvPr/>
        </p:nvSpPr>
        <p:spPr>
          <a:xfrm>
            <a:off x="402437" y="1581150"/>
            <a:ext cx="7352030" cy="2777042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675"/>
              </a:spcBef>
              <a:buClr>
                <a:srgbClr val="4F81BC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1800" dirty="0">
                <a:solidFill>
                  <a:srgbClr val="1F487C"/>
                </a:solidFill>
                <a:latin typeface="Cambria"/>
                <a:cs typeface="Cambria"/>
              </a:rPr>
              <a:t>Lese- </a:t>
            </a:r>
            <a:r>
              <a:rPr sz="1800" spc="-5" dirty="0">
                <a:solidFill>
                  <a:srgbClr val="1F487C"/>
                </a:solidFill>
                <a:latin typeface="Cambria"/>
                <a:cs typeface="Cambria"/>
              </a:rPr>
              <a:t>und </a:t>
            </a:r>
            <a:r>
              <a:rPr sz="1800" spc="-10" dirty="0">
                <a:solidFill>
                  <a:srgbClr val="1F487C"/>
                </a:solidFill>
                <a:latin typeface="Cambria"/>
                <a:cs typeface="Cambria"/>
              </a:rPr>
              <a:t>Rechtschreibstörung </a:t>
            </a:r>
            <a:r>
              <a:rPr sz="1800" spc="-5" dirty="0">
                <a:solidFill>
                  <a:srgbClr val="1F487C"/>
                </a:solidFill>
                <a:latin typeface="Cambria"/>
                <a:cs typeface="Cambria"/>
              </a:rPr>
              <a:t>nach</a:t>
            </a:r>
            <a:r>
              <a:rPr sz="1800" spc="1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mbria"/>
                <a:cs typeface="Cambria"/>
              </a:rPr>
              <a:t>ICD-10</a:t>
            </a:r>
            <a:endParaRPr sz="1800" dirty="0">
              <a:latin typeface="Cambria"/>
              <a:cs typeface="Cambria"/>
            </a:endParaRPr>
          </a:p>
          <a:p>
            <a:pPr marL="527685" indent="-514984">
              <a:lnSpc>
                <a:spcPct val="100000"/>
              </a:lnSpc>
              <a:spcBef>
                <a:spcPts val="580"/>
              </a:spcBef>
              <a:buClr>
                <a:srgbClr val="4F81BC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1800" spc="-10" dirty="0">
                <a:solidFill>
                  <a:srgbClr val="1F487C"/>
                </a:solidFill>
                <a:latin typeface="Cambria"/>
                <a:cs typeface="Cambria"/>
              </a:rPr>
              <a:t>Früherkennung </a:t>
            </a:r>
            <a:r>
              <a:rPr sz="1800" dirty="0">
                <a:solidFill>
                  <a:srgbClr val="1F487C"/>
                </a:solidFill>
                <a:latin typeface="Cambria"/>
                <a:cs typeface="Cambria"/>
              </a:rPr>
              <a:t>im</a:t>
            </a:r>
            <a:r>
              <a:rPr sz="1800" spc="-1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800" spc="-20" dirty="0">
                <a:solidFill>
                  <a:srgbClr val="1F487C"/>
                </a:solidFill>
                <a:latin typeface="Cambria"/>
                <a:cs typeface="Cambria"/>
              </a:rPr>
              <a:t>Vorschulalter</a:t>
            </a:r>
            <a:endParaRPr sz="1800" dirty="0">
              <a:latin typeface="Cambria"/>
              <a:cs typeface="Cambria"/>
            </a:endParaRPr>
          </a:p>
          <a:p>
            <a:pPr marL="1327785" lvl="1" indent="-514984">
              <a:lnSpc>
                <a:spcPct val="100000"/>
              </a:lnSpc>
              <a:spcBef>
                <a:spcPts val="484"/>
              </a:spcBef>
              <a:buClr>
                <a:srgbClr val="9BBA58"/>
              </a:buClr>
              <a:buAutoNum type="alphaLcPeriod"/>
              <a:tabLst>
                <a:tab pos="1327785" algn="l"/>
                <a:tab pos="1328420" algn="l"/>
              </a:tabLst>
            </a:pPr>
            <a:r>
              <a:rPr sz="1800" spc="-5" dirty="0">
                <a:solidFill>
                  <a:srgbClr val="1F487C"/>
                </a:solidFill>
                <a:latin typeface="Cambria"/>
                <a:cs typeface="Cambria"/>
              </a:rPr>
              <a:t>BISC </a:t>
            </a:r>
            <a:r>
              <a:rPr sz="1800" dirty="0">
                <a:solidFill>
                  <a:srgbClr val="1F487C"/>
                </a:solidFill>
                <a:latin typeface="Cambria"/>
                <a:cs typeface="Cambria"/>
              </a:rPr>
              <a:t>– </a:t>
            </a:r>
            <a:r>
              <a:rPr sz="1800" spc="-10" dirty="0">
                <a:solidFill>
                  <a:srgbClr val="1F487C"/>
                </a:solidFill>
                <a:latin typeface="Cambria"/>
                <a:cs typeface="Cambria"/>
              </a:rPr>
              <a:t>Bielefelder Screening </a:t>
            </a:r>
            <a:r>
              <a:rPr sz="1800" dirty="0">
                <a:solidFill>
                  <a:srgbClr val="1F487C"/>
                </a:solidFill>
                <a:latin typeface="Cambria"/>
                <a:cs typeface="Cambria"/>
              </a:rPr>
              <a:t>zur</a:t>
            </a:r>
            <a:r>
              <a:rPr sz="1800" spc="-5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1F487C"/>
                </a:solidFill>
                <a:latin typeface="Cambria"/>
                <a:cs typeface="Cambria"/>
              </a:rPr>
              <a:t>Früherkennung</a:t>
            </a:r>
            <a:endParaRPr sz="1800" dirty="0">
              <a:latin typeface="Cambria"/>
              <a:cs typeface="Cambria"/>
            </a:endParaRPr>
          </a:p>
          <a:p>
            <a:pPr marL="527685" marR="5080" indent="-514984">
              <a:lnSpc>
                <a:spcPct val="100000"/>
              </a:lnSpc>
              <a:spcBef>
                <a:spcPts val="570"/>
              </a:spcBef>
              <a:buClr>
                <a:srgbClr val="4F81BC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1800" spc="-5" dirty="0">
                <a:solidFill>
                  <a:srgbClr val="1F487C"/>
                </a:solidFill>
                <a:latin typeface="Cambria"/>
                <a:cs typeface="Cambria"/>
              </a:rPr>
              <a:t>Diagnostik </a:t>
            </a:r>
            <a:r>
              <a:rPr sz="1800" dirty="0">
                <a:solidFill>
                  <a:srgbClr val="1F487C"/>
                </a:solidFill>
                <a:latin typeface="Cambria"/>
                <a:cs typeface="Cambria"/>
              </a:rPr>
              <a:t>der </a:t>
            </a:r>
            <a:r>
              <a:rPr sz="1800" spc="-5" dirty="0">
                <a:solidFill>
                  <a:srgbClr val="1F487C"/>
                </a:solidFill>
                <a:latin typeface="Cambria"/>
                <a:cs typeface="Cambria"/>
              </a:rPr>
              <a:t>schulischen Leistungen </a:t>
            </a:r>
            <a:r>
              <a:rPr sz="1800" dirty="0">
                <a:solidFill>
                  <a:srgbClr val="1F487C"/>
                </a:solidFill>
                <a:latin typeface="Cambria"/>
                <a:cs typeface="Cambria"/>
              </a:rPr>
              <a:t>im Lesen </a:t>
            </a:r>
            <a:r>
              <a:rPr sz="1800" spc="-5" dirty="0">
                <a:solidFill>
                  <a:srgbClr val="1F487C"/>
                </a:solidFill>
                <a:latin typeface="Cambria"/>
                <a:cs typeface="Cambria"/>
              </a:rPr>
              <a:t>und  </a:t>
            </a:r>
            <a:r>
              <a:rPr sz="1800" spc="-10" dirty="0">
                <a:solidFill>
                  <a:srgbClr val="1F487C"/>
                </a:solidFill>
                <a:latin typeface="Cambria"/>
                <a:cs typeface="Cambria"/>
              </a:rPr>
              <a:t>Schreiben</a:t>
            </a:r>
            <a:endParaRPr sz="1800" dirty="0">
              <a:latin typeface="Cambria"/>
              <a:cs typeface="Cambria"/>
            </a:endParaRPr>
          </a:p>
          <a:p>
            <a:pPr marL="1327785" lvl="1" indent="-514984">
              <a:lnSpc>
                <a:spcPct val="100000"/>
              </a:lnSpc>
              <a:spcBef>
                <a:spcPts val="484"/>
              </a:spcBef>
              <a:buClr>
                <a:srgbClr val="9BBA58"/>
              </a:buClr>
              <a:buAutoNum type="alphaLcPeriod"/>
              <a:tabLst>
                <a:tab pos="1327785" algn="l"/>
                <a:tab pos="1328420" algn="l"/>
              </a:tabLst>
            </a:pPr>
            <a:r>
              <a:rPr sz="1800" spc="-5" dirty="0">
                <a:solidFill>
                  <a:srgbClr val="1F487C"/>
                </a:solidFill>
                <a:latin typeface="Cambria"/>
                <a:cs typeface="Cambria"/>
              </a:rPr>
              <a:t>Orientierungen </a:t>
            </a:r>
            <a:r>
              <a:rPr sz="1800" dirty="0">
                <a:solidFill>
                  <a:srgbClr val="1F487C"/>
                </a:solidFill>
                <a:latin typeface="Cambria"/>
                <a:cs typeface="Cambria"/>
              </a:rPr>
              <a:t>für</a:t>
            </a:r>
            <a:r>
              <a:rPr sz="1800" spc="-7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800" spc="-25" dirty="0">
                <a:solidFill>
                  <a:srgbClr val="1F487C"/>
                </a:solidFill>
                <a:latin typeface="Cambria"/>
                <a:cs typeface="Cambria"/>
              </a:rPr>
              <a:t>Testverfahren</a:t>
            </a:r>
            <a:endParaRPr sz="1800" dirty="0">
              <a:latin typeface="Cambria"/>
              <a:cs typeface="Cambria"/>
            </a:endParaRPr>
          </a:p>
          <a:p>
            <a:pPr marL="1327785" lvl="1" indent="-514984">
              <a:lnSpc>
                <a:spcPct val="100000"/>
              </a:lnSpc>
              <a:spcBef>
                <a:spcPts val="480"/>
              </a:spcBef>
              <a:buClr>
                <a:srgbClr val="9BBA58"/>
              </a:buClr>
              <a:buAutoNum type="alphaLcPeriod"/>
              <a:tabLst>
                <a:tab pos="1327785" algn="l"/>
                <a:tab pos="1328420" algn="l"/>
              </a:tabLst>
            </a:pPr>
            <a:r>
              <a:rPr sz="1800" spc="-5" dirty="0">
                <a:solidFill>
                  <a:srgbClr val="1F487C"/>
                </a:solidFill>
                <a:latin typeface="Cambria"/>
                <a:cs typeface="Cambria"/>
              </a:rPr>
              <a:t>Übersicht</a:t>
            </a:r>
            <a:endParaRPr sz="1800" dirty="0">
              <a:latin typeface="Cambria"/>
              <a:cs typeface="Cambria"/>
            </a:endParaRPr>
          </a:p>
          <a:p>
            <a:pPr marL="1327785" lvl="1" indent="-514984">
              <a:lnSpc>
                <a:spcPct val="100000"/>
              </a:lnSpc>
              <a:spcBef>
                <a:spcPts val="480"/>
              </a:spcBef>
              <a:buClr>
                <a:srgbClr val="9BBA58"/>
              </a:buClr>
              <a:buAutoNum type="alphaLcPeriod"/>
              <a:tabLst>
                <a:tab pos="1327785" algn="l"/>
                <a:tab pos="1328420" algn="l"/>
              </a:tabLst>
            </a:pPr>
            <a:r>
              <a:rPr sz="1800" spc="-15" dirty="0">
                <a:solidFill>
                  <a:srgbClr val="1F487C"/>
                </a:solidFill>
                <a:latin typeface="Cambria"/>
                <a:cs typeface="Cambria"/>
              </a:rPr>
              <a:t>SLRT </a:t>
            </a:r>
            <a:r>
              <a:rPr sz="1800" spc="-5" dirty="0">
                <a:solidFill>
                  <a:srgbClr val="1F487C"/>
                </a:solidFill>
                <a:latin typeface="Cambria"/>
                <a:cs typeface="Cambria"/>
              </a:rPr>
              <a:t>II </a:t>
            </a:r>
            <a:r>
              <a:rPr sz="1800" dirty="0">
                <a:solidFill>
                  <a:srgbClr val="1F487C"/>
                </a:solidFill>
                <a:latin typeface="Cambria"/>
                <a:cs typeface="Cambria"/>
              </a:rPr>
              <a:t>– </a:t>
            </a:r>
            <a:r>
              <a:rPr sz="1800" spc="-5" dirty="0">
                <a:solidFill>
                  <a:srgbClr val="1F487C"/>
                </a:solidFill>
                <a:latin typeface="Cambria"/>
                <a:cs typeface="Cambria"/>
              </a:rPr>
              <a:t>Salzburger </a:t>
            </a:r>
            <a:r>
              <a:rPr sz="1800" dirty="0">
                <a:solidFill>
                  <a:srgbClr val="1F487C"/>
                </a:solidFill>
                <a:latin typeface="Cambria"/>
                <a:cs typeface="Cambria"/>
              </a:rPr>
              <a:t>Lese- </a:t>
            </a:r>
            <a:r>
              <a:rPr sz="1800" spc="-5" dirty="0">
                <a:solidFill>
                  <a:srgbClr val="1F487C"/>
                </a:solidFill>
                <a:latin typeface="Cambria"/>
                <a:cs typeface="Cambria"/>
              </a:rPr>
              <a:t>und</a:t>
            </a:r>
            <a:r>
              <a:rPr sz="1800" spc="-9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mbria"/>
                <a:cs typeface="Cambria"/>
              </a:rPr>
              <a:t>Rechtschreibtest</a:t>
            </a:r>
            <a:endParaRPr sz="1800" dirty="0">
              <a:latin typeface="Cambria"/>
              <a:cs typeface="Cambria"/>
            </a:endParaRPr>
          </a:p>
          <a:p>
            <a:pPr marL="1327785" lvl="1" indent="-514984">
              <a:lnSpc>
                <a:spcPct val="100000"/>
              </a:lnSpc>
              <a:spcBef>
                <a:spcPts val="480"/>
              </a:spcBef>
              <a:buClr>
                <a:srgbClr val="9BBA58"/>
              </a:buClr>
              <a:buAutoNum type="alphaLcPeriod"/>
              <a:tabLst>
                <a:tab pos="1327785" algn="l"/>
                <a:tab pos="1328420" algn="l"/>
              </a:tabLst>
            </a:pPr>
            <a:r>
              <a:rPr sz="1800" dirty="0">
                <a:solidFill>
                  <a:srgbClr val="1F487C"/>
                </a:solidFill>
                <a:latin typeface="Cambria"/>
                <a:cs typeface="Cambria"/>
              </a:rPr>
              <a:t>WLLP-R – </a:t>
            </a:r>
            <a:r>
              <a:rPr sz="1800" spc="-10" dirty="0">
                <a:solidFill>
                  <a:srgbClr val="1F487C"/>
                </a:solidFill>
                <a:latin typeface="Cambria"/>
                <a:cs typeface="Cambria"/>
              </a:rPr>
              <a:t>Würzburger </a:t>
            </a:r>
            <a:r>
              <a:rPr sz="1800" spc="-5" dirty="0">
                <a:solidFill>
                  <a:srgbClr val="1F487C"/>
                </a:solidFill>
                <a:latin typeface="Cambria"/>
                <a:cs typeface="Cambria"/>
              </a:rPr>
              <a:t>Leise</a:t>
            </a:r>
            <a:r>
              <a:rPr sz="1800" spc="-8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mbria"/>
                <a:cs typeface="Cambria"/>
              </a:rPr>
              <a:t>Leseprobe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437" y="4572000"/>
            <a:ext cx="7324090" cy="1197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AutoNum type="arabicPeriod" startAt="4"/>
              <a:tabLst>
                <a:tab pos="527685" algn="l"/>
                <a:tab pos="528320" algn="l"/>
              </a:tabLst>
            </a:pPr>
            <a:r>
              <a:rPr sz="1800" dirty="0">
                <a:solidFill>
                  <a:srgbClr val="1F487C"/>
                </a:solidFill>
                <a:latin typeface="Cambria"/>
                <a:cs typeface="Cambria"/>
              </a:rPr>
              <a:t>Diagnose </a:t>
            </a:r>
            <a:r>
              <a:rPr sz="1800" spc="-20" dirty="0">
                <a:solidFill>
                  <a:srgbClr val="1F487C"/>
                </a:solidFill>
                <a:latin typeface="Cambria"/>
                <a:cs typeface="Cambria"/>
              </a:rPr>
              <a:t>von </a:t>
            </a:r>
            <a:r>
              <a:rPr sz="1800" spc="-15" dirty="0">
                <a:solidFill>
                  <a:srgbClr val="1F487C"/>
                </a:solidFill>
                <a:latin typeface="Cambria"/>
                <a:cs typeface="Cambria"/>
              </a:rPr>
              <a:t>weiteren </a:t>
            </a:r>
            <a:r>
              <a:rPr sz="1800" dirty="0">
                <a:solidFill>
                  <a:srgbClr val="1F487C"/>
                </a:solidFill>
                <a:latin typeface="Cambria"/>
                <a:cs typeface="Cambria"/>
              </a:rPr>
              <a:t>für Lesen </a:t>
            </a:r>
            <a:r>
              <a:rPr sz="1800" spc="-5" dirty="0">
                <a:solidFill>
                  <a:srgbClr val="1F487C"/>
                </a:solidFill>
                <a:latin typeface="Cambria"/>
                <a:cs typeface="Cambria"/>
              </a:rPr>
              <a:t>und</a:t>
            </a:r>
            <a:r>
              <a:rPr sz="1800" spc="-1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1F487C"/>
                </a:solidFill>
                <a:latin typeface="Cambria"/>
                <a:cs typeface="Cambria"/>
              </a:rPr>
              <a:t>Schreiben</a:t>
            </a:r>
            <a:endParaRPr sz="1800" dirty="0">
              <a:latin typeface="Cambria"/>
              <a:cs typeface="Cambria"/>
            </a:endParaRPr>
          </a:p>
          <a:p>
            <a:pPr marL="527685">
              <a:lnSpc>
                <a:spcPct val="100000"/>
              </a:lnSpc>
            </a:pPr>
            <a:r>
              <a:rPr sz="1800" spc="-5" dirty="0">
                <a:solidFill>
                  <a:srgbClr val="1F487C"/>
                </a:solidFill>
                <a:latin typeface="Cambria"/>
                <a:cs typeface="Cambria"/>
              </a:rPr>
              <a:t>bedeutsamen</a:t>
            </a:r>
            <a:r>
              <a:rPr sz="1800" spc="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800" spc="-20" dirty="0">
                <a:solidFill>
                  <a:srgbClr val="1F487C"/>
                </a:solidFill>
                <a:latin typeface="Cambria"/>
                <a:cs typeface="Cambria"/>
              </a:rPr>
              <a:t>Fähigkeiten</a:t>
            </a:r>
            <a:endParaRPr sz="1800" dirty="0">
              <a:latin typeface="Cambria"/>
              <a:cs typeface="Cambria"/>
            </a:endParaRPr>
          </a:p>
          <a:p>
            <a:pPr marL="527685" indent="-514984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AutoNum type="arabicPeriod" startAt="5"/>
              <a:tabLst>
                <a:tab pos="527685" algn="l"/>
                <a:tab pos="528320" algn="l"/>
              </a:tabLst>
            </a:pPr>
            <a:r>
              <a:rPr sz="1800" spc="-5" dirty="0">
                <a:solidFill>
                  <a:srgbClr val="1F487C"/>
                </a:solidFill>
                <a:latin typeface="Cambria"/>
                <a:cs typeface="Cambria"/>
              </a:rPr>
              <a:t>Diagnose </a:t>
            </a:r>
            <a:r>
              <a:rPr sz="1800" dirty="0">
                <a:solidFill>
                  <a:srgbClr val="1F487C"/>
                </a:solidFill>
                <a:latin typeface="Cambria"/>
                <a:cs typeface="Cambria"/>
              </a:rPr>
              <a:t>des </a:t>
            </a:r>
            <a:r>
              <a:rPr sz="1800" spc="-25" dirty="0">
                <a:solidFill>
                  <a:srgbClr val="1F487C"/>
                </a:solidFill>
                <a:latin typeface="Cambria"/>
                <a:cs typeface="Cambria"/>
              </a:rPr>
              <a:t>Verhaltens </a:t>
            </a:r>
            <a:r>
              <a:rPr sz="1800" spc="-5" dirty="0">
                <a:solidFill>
                  <a:srgbClr val="1F487C"/>
                </a:solidFill>
                <a:latin typeface="Cambria"/>
                <a:cs typeface="Cambria"/>
              </a:rPr>
              <a:t>sowie </a:t>
            </a:r>
            <a:r>
              <a:rPr sz="1800" dirty="0">
                <a:solidFill>
                  <a:srgbClr val="1F487C"/>
                </a:solidFill>
                <a:latin typeface="Cambria"/>
                <a:cs typeface="Cambria"/>
              </a:rPr>
              <a:t>der </a:t>
            </a:r>
            <a:r>
              <a:rPr sz="1800" spc="-5" dirty="0">
                <a:solidFill>
                  <a:srgbClr val="1F487C"/>
                </a:solidFill>
                <a:latin typeface="Cambria"/>
                <a:cs typeface="Cambria"/>
              </a:rPr>
              <a:t>emotionalen</a:t>
            </a:r>
            <a:r>
              <a:rPr sz="1800" spc="2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mbria"/>
                <a:cs typeface="Cambria"/>
              </a:rPr>
              <a:t>und</a:t>
            </a:r>
            <a:endParaRPr sz="1800" dirty="0">
              <a:latin typeface="Cambria"/>
              <a:cs typeface="Cambria"/>
            </a:endParaRPr>
          </a:p>
          <a:p>
            <a:pPr marL="52768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1F487C"/>
                </a:solidFill>
                <a:latin typeface="Cambria"/>
                <a:cs typeface="Cambria"/>
              </a:rPr>
              <a:t>psychosozialen</a:t>
            </a:r>
            <a:r>
              <a:rPr sz="1800" spc="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mbria"/>
                <a:cs typeface="Cambria"/>
              </a:rPr>
              <a:t>Anpassung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98585" y="6431686"/>
            <a:ext cx="109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2</a:t>
            </a:r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5" y="277368"/>
            <a:ext cx="8598408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859" y="372897"/>
            <a:ext cx="8380730" cy="11188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3055"/>
              </a:lnSpc>
            </a:pPr>
            <a:r>
              <a:rPr sz="2800" spc="-5" dirty="0">
                <a:solidFill>
                  <a:srgbClr val="375F92"/>
                </a:solidFill>
                <a:latin typeface="Calibri"/>
                <a:cs typeface="Calibri"/>
              </a:rPr>
              <a:t>3) </a:t>
            </a:r>
            <a:r>
              <a:rPr sz="2800" spc="-10" dirty="0">
                <a:solidFill>
                  <a:srgbClr val="375F92"/>
                </a:solidFill>
                <a:latin typeface="Calibri"/>
                <a:cs typeface="Calibri"/>
              </a:rPr>
              <a:t>DIAGNOSTIK DER SCHULISCHEN LEISTUNGEN </a:t>
            </a:r>
            <a:r>
              <a:rPr sz="2800" spc="-5" dirty="0">
                <a:solidFill>
                  <a:srgbClr val="375F92"/>
                </a:solidFill>
                <a:latin typeface="Calibri"/>
                <a:cs typeface="Calibri"/>
              </a:rPr>
              <a:t>IM</a:t>
            </a:r>
            <a:r>
              <a:rPr sz="2800" spc="13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75F92"/>
                </a:solidFill>
                <a:latin typeface="Calibri"/>
                <a:cs typeface="Calibri"/>
              </a:rPr>
              <a:t>LESEN</a:t>
            </a:r>
            <a:endParaRPr sz="2800">
              <a:latin typeface="Calibri"/>
              <a:cs typeface="Calibri"/>
            </a:endParaRPr>
          </a:p>
          <a:p>
            <a:pPr marL="41910">
              <a:lnSpc>
                <a:spcPct val="100000"/>
              </a:lnSpc>
            </a:pPr>
            <a:r>
              <a:rPr sz="2800" spc="-5" dirty="0">
                <a:solidFill>
                  <a:srgbClr val="375F92"/>
                </a:solidFill>
                <a:latin typeface="Calibri"/>
                <a:cs typeface="Calibri"/>
              </a:rPr>
              <a:t>UND</a:t>
            </a:r>
            <a:r>
              <a:rPr sz="2800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75F92"/>
                </a:solidFill>
                <a:latin typeface="Calibri"/>
                <a:cs typeface="Calibri"/>
              </a:rPr>
              <a:t>SCHREIBEN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778253"/>
            <a:ext cx="3226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Anliegen 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der</a:t>
            </a:r>
            <a:r>
              <a:rPr sz="2400" spc="-5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Diagnostik: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1944" y="2319654"/>
            <a:ext cx="3411220" cy="2091055"/>
          </a:xfrm>
          <a:custGeom>
            <a:avLst/>
            <a:gdLst/>
            <a:ahLst/>
            <a:cxnLst/>
            <a:rect l="l" t="t" r="r" b="b"/>
            <a:pathLst>
              <a:path w="3411220" h="2091054">
                <a:moveTo>
                  <a:pt x="2365527" y="0"/>
                </a:moveTo>
                <a:lnTo>
                  <a:pt x="2365527" y="522732"/>
                </a:lnTo>
                <a:lnTo>
                  <a:pt x="0" y="522732"/>
                </a:lnTo>
                <a:lnTo>
                  <a:pt x="0" y="1568069"/>
                </a:lnTo>
                <a:lnTo>
                  <a:pt x="2365527" y="1568069"/>
                </a:lnTo>
                <a:lnTo>
                  <a:pt x="2365527" y="2090801"/>
                </a:lnTo>
                <a:lnTo>
                  <a:pt x="3410864" y="1045337"/>
                </a:lnTo>
                <a:lnTo>
                  <a:pt x="236552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1944" y="2319654"/>
            <a:ext cx="3411220" cy="2091055"/>
          </a:xfrm>
          <a:custGeom>
            <a:avLst/>
            <a:gdLst/>
            <a:ahLst/>
            <a:cxnLst/>
            <a:rect l="l" t="t" r="r" b="b"/>
            <a:pathLst>
              <a:path w="3411220" h="2091054">
                <a:moveTo>
                  <a:pt x="0" y="522732"/>
                </a:moveTo>
                <a:lnTo>
                  <a:pt x="2365527" y="522732"/>
                </a:lnTo>
                <a:lnTo>
                  <a:pt x="2365527" y="0"/>
                </a:lnTo>
                <a:lnTo>
                  <a:pt x="3410864" y="1045337"/>
                </a:lnTo>
                <a:lnTo>
                  <a:pt x="2365527" y="2090801"/>
                </a:lnTo>
                <a:lnTo>
                  <a:pt x="2365527" y="1568069"/>
                </a:lnTo>
                <a:lnTo>
                  <a:pt x="0" y="1568069"/>
                </a:lnTo>
                <a:lnTo>
                  <a:pt x="0" y="522732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8038" y="4653153"/>
            <a:ext cx="3411220" cy="1973580"/>
          </a:xfrm>
          <a:custGeom>
            <a:avLst/>
            <a:gdLst/>
            <a:ahLst/>
            <a:cxnLst/>
            <a:rect l="l" t="t" r="r" b="b"/>
            <a:pathLst>
              <a:path w="3411220" h="1973579">
                <a:moveTo>
                  <a:pt x="2424391" y="0"/>
                </a:moveTo>
                <a:lnTo>
                  <a:pt x="2424391" y="493268"/>
                </a:lnTo>
                <a:lnTo>
                  <a:pt x="0" y="493268"/>
                </a:lnTo>
                <a:lnTo>
                  <a:pt x="0" y="1479740"/>
                </a:lnTo>
                <a:lnTo>
                  <a:pt x="2424391" y="1479740"/>
                </a:lnTo>
                <a:lnTo>
                  <a:pt x="2424391" y="1972995"/>
                </a:lnTo>
                <a:lnTo>
                  <a:pt x="3410800" y="986485"/>
                </a:lnTo>
                <a:lnTo>
                  <a:pt x="242439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8038" y="4653153"/>
            <a:ext cx="3411220" cy="1973580"/>
          </a:xfrm>
          <a:custGeom>
            <a:avLst/>
            <a:gdLst/>
            <a:ahLst/>
            <a:cxnLst/>
            <a:rect l="l" t="t" r="r" b="b"/>
            <a:pathLst>
              <a:path w="3411220" h="1973579">
                <a:moveTo>
                  <a:pt x="0" y="493268"/>
                </a:moveTo>
                <a:lnTo>
                  <a:pt x="2424391" y="493268"/>
                </a:lnTo>
                <a:lnTo>
                  <a:pt x="2424391" y="0"/>
                </a:lnTo>
                <a:lnTo>
                  <a:pt x="3410800" y="986485"/>
                </a:lnTo>
                <a:lnTo>
                  <a:pt x="2424391" y="1972995"/>
                </a:lnTo>
                <a:lnTo>
                  <a:pt x="2424391" y="1479740"/>
                </a:lnTo>
                <a:lnTo>
                  <a:pt x="0" y="1479740"/>
                </a:lnTo>
                <a:lnTo>
                  <a:pt x="0" y="493268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9935" y="5405729"/>
            <a:ext cx="2635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FFFFFF"/>
                </a:solidFill>
                <a:latin typeface="Cambria"/>
                <a:cs typeface="Cambria"/>
              </a:rPr>
              <a:t>Förderdiagnostik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586841" y="3129533"/>
            <a:ext cx="27749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Auslesediagnostik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99990" y="2319654"/>
            <a:ext cx="4104640" cy="1944370"/>
          </a:xfrm>
          <a:prstGeom prst="rect">
            <a:avLst/>
          </a:prstGeom>
          <a:solidFill>
            <a:srgbClr val="FFFFFF"/>
          </a:solidFill>
          <a:ln w="25400">
            <a:solidFill>
              <a:srgbClr val="385D89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3200">
              <a:latin typeface="Times New Roman"/>
              <a:cs typeface="Times New Roman"/>
            </a:endParaRPr>
          </a:p>
          <a:p>
            <a:pPr marL="796290" marR="135890" indent="-652780">
              <a:lnSpc>
                <a:spcPct val="100000"/>
              </a:lnSpc>
            </a:pPr>
            <a:r>
              <a:rPr sz="3200" spc="-35" dirty="0">
                <a:solidFill>
                  <a:srgbClr val="1F487C"/>
                </a:solidFill>
                <a:latin typeface="Cambria"/>
                <a:cs typeface="Cambria"/>
              </a:rPr>
              <a:t>Welche </a:t>
            </a:r>
            <a:r>
              <a:rPr sz="3200" spc="-5" dirty="0">
                <a:solidFill>
                  <a:srgbClr val="1F487C"/>
                </a:solidFill>
                <a:latin typeface="Cambria"/>
                <a:cs typeface="Cambria"/>
              </a:rPr>
              <a:t>Schüler haben  </a:t>
            </a:r>
            <a:r>
              <a:rPr sz="3200" dirty="0">
                <a:solidFill>
                  <a:srgbClr val="1F487C"/>
                </a:solidFill>
                <a:latin typeface="Cambria"/>
                <a:cs typeface="Cambria"/>
              </a:rPr>
              <a:t>Förderbedarf?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83480" y="4584420"/>
            <a:ext cx="4137660" cy="1944370"/>
          </a:xfrm>
          <a:prstGeom prst="rect">
            <a:avLst/>
          </a:prstGeom>
          <a:solidFill>
            <a:srgbClr val="FFFFFF"/>
          </a:solidFill>
          <a:ln w="25400">
            <a:solidFill>
              <a:srgbClr val="385D89"/>
            </a:solidFill>
          </a:ln>
        </p:spPr>
        <p:txBody>
          <a:bodyPr vert="horz" wrap="square" lIns="0" tIns="336550" rIns="0" bIns="0" rtlCol="0">
            <a:spAutoFit/>
          </a:bodyPr>
          <a:lstStyle/>
          <a:p>
            <a:pPr marL="626745" marR="316230" indent="-302260">
              <a:lnSpc>
                <a:spcPct val="100000"/>
              </a:lnSpc>
              <a:spcBef>
                <a:spcPts val="2650"/>
              </a:spcBef>
            </a:pPr>
            <a:r>
              <a:rPr sz="3200" spc="-5" dirty="0">
                <a:solidFill>
                  <a:srgbClr val="1F487C"/>
                </a:solidFill>
                <a:latin typeface="Cambria"/>
                <a:cs typeface="Cambria"/>
              </a:rPr>
              <a:t>Wie </a:t>
            </a:r>
            <a:r>
              <a:rPr sz="3200" spc="-10" dirty="0">
                <a:solidFill>
                  <a:srgbClr val="1F487C"/>
                </a:solidFill>
                <a:latin typeface="Cambria"/>
                <a:cs typeface="Cambria"/>
              </a:rPr>
              <a:t>kann </a:t>
            </a:r>
            <a:r>
              <a:rPr sz="3200" spc="-5" dirty="0">
                <a:solidFill>
                  <a:srgbClr val="1F487C"/>
                </a:solidFill>
                <a:latin typeface="Cambria"/>
                <a:cs typeface="Cambria"/>
              </a:rPr>
              <a:t>man</a:t>
            </a:r>
            <a:r>
              <a:rPr sz="3200" spc="-6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1F487C"/>
                </a:solidFill>
                <a:latin typeface="Cambria"/>
                <a:cs typeface="Cambria"/>
              </a:rPr>
              <a:t>diese  Schüler</a:t>
            </a:r>
            <a:r>
              <a:rPr sz="3200" spc="-2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3200" spc="-15" dirty="0">
                <a:solidFill>
                  <a:srgbClr val="1F487C"/>
                </a:solidFill>
                <a:latin typeface="Cambria"/>
                <a:cs typeface="Cambria"/>
              </a:rPr>
              <a:t>fördern?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5" y="277368"/>
            <a:ext cx="8598408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859" y="372897"/>
            <a:ext cx="8380730" cy="11188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8770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2510"/>
              </a:spcBef>
            </a:pPr>
            <a:r>
              <a:rPr sz="2800" spc="-5" dirty="0"/>
              <a:t>3.A) ORIENTIERUNGEN FÜR</a:t>
            </a:r>
            <a:r>
              <a:rPr sz="2800" spc="30" dirty="0"/>
              <a:t> </a:t>
            </a:r>
            <a:r>
              <a:rPr sz="2800" spc="-20" dirty="0"/>
              <a:t>TESTVERFAHREN</a:t>
            </a:r>
            <a:endParaRPr sz="280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733753"/>
            <a:ext cx="5893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1F487C"/>
                </a:solidFill>
                <a:latin typeface="Cambria"/>
                <a:cs typeface="Cambria"/>
              </a:rPr>
              <a:t>Drei </a:t>
            </a:r>
            <a:r>
              <a:rPr sz="2800" spc="-5" dirty="0">
                <a:solidFill>
                  <a:srgbClr val="1F487C"/>
                </a:solidFill>
                <a:latin typeface="Cambria"/>
                <a:cs typeface="Cambria"/>
              </a:rPr>
              <a:t>Orientierungen für</a:t>
            </a:r>
            <a:r>
              <a:rPr sz="2800" spc="1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800" spc="-30" dirty="0">
                <a:solidFill>
                  <a:srgbClr val="1F487C"/>
                </a:solidFill>
                <a:latin typeface="Cambria"/>
                <a:cs typeface="Cambria"/>
              </a:rPr>
              <a:t>Testverfahren: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0240" y="2561070"/>
            <a:ext cx="3946525" cy="90170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50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1F487C"/>
                </a:solidFill>
                <a:latin typeface="Cambria"/>
                <a:cs typeface="Cambria"/>
              </a:rPr>
              <a:t>individuell durch</a:t>
            </a:r>
            <a:r>
              <a:rPr sz="28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Cambria"/>
                <a:cs typeface="Cambria"/>
              </a:rPr>
              <a:t>Lehrer</a:t>
            </a:r>
            <a:endParaRPr sz="2800">
              <a:latin typeface="Cambria"/>
              <a:cs typeface="Cambria"/>
            </a:endParaRPr>
          </a:p>
          <a:p>
            <a:pPr marL="538480" lvl="1" indent="-228600">
              <a:lnSpc>
                <a:spcPct val="100000"/>
              </a:lnSpc>
              <a:spcBef>
                <a:spcPts val="305"/>
              </a:spcBef>
              <a:buClr>
                <a:srgbClr val="C0504D"/>
              </a:buClr>
              <a:buFont typeface="Arial"/>
              <a:buChar char="•"/>
              <a:tabLst>
                <a:tab pos="539115" algn="l"/>
              </a:tabLst>
            </a:pP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Bsp.:</a:t>
            </a:r>
            <a:r>
              <a:rPr sz="2400" spc="-15" dirty="0">
                <a:solidFill>
                  <a:srgbClr val="1F487C"/>
                </a:solidFill>
                <a:latin typeface="Cambria"/>
                <a:cs typeface="Cambria"/>
              </a:rPr>
              <a:t> Portfoli-Testansatz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0240" y="3835388"/>
            <a:ext cx="5915660" cy="90170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50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1F487C"/>
                </a:solidFill>
                <a:latin typeface="Cambria"/>
                <a:cs typeface="Cambria"/>
              </a:rPr>
              <a:t>orientiert </a:t>
            </a:r>
            <a:r>
              <a:rPr sz="2800" spc="-10" dirty="0">
                <a:solidFill>
                  <a:srgbClr val="1F487C"/>
                </a:solidFill>
                <a:latin typeface="Cambria"/>
                <a:cs typeface="Cambria"/>
              </a:rPr>
              <a:t>am Leselehrgang</a:t>
            </a:r>
            <a:endParaRPr sz="2800">
              <a:latin typeface="Cambria"/>
              <a:cs typeface="Cambria"/>
            </a:endParaRPr>
          </a:p>
          <a:p>
            <a:pPr marL="538480" lvl="1" indent="-228600">
              <a:lnSpc>
                <a:spcPct val="100000"/>
              </a:lnSpc>
              <a:spcBef>
                <a:spcPts val="305"/>
              </a:spcBef>
              <a:buClr>
                <a:srgbClr val="C0504D"/>
              </a:buClr>
              <a:buFont typeface="Arial"/>
              <a:buChar char="•"/>
              <a:tabLst>
                <a:tab pos="539115" algn="l"/>
              </a:tabLst>
            </a:pP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Bsp.: normierter </a:t>
            </a:r>
            <a:r>
              <a:rPr sz="2400" spc="-50" dirty="0">
                <a:solidFill>
                  <a:srgbClr val="1F487C"/>
                </a:solidFill>
                <a:latin typeface="Cambria"/>
                <a:cs typeface="Cambria"/>
              </a:rPr>
              <a:t>Test </a:t>
            </a: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aus 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Fibel</a:t>
            </a:r>
            <a:r>
              <a:rPr sz="24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1F487C"/>
                </a:solidFill>
                <a:latin typeface="Cambria"/>
                <a:cs typeface="Cambria"/>
              </a:rPr>
              <a:t>„Mia&amp;Mo“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0240" y="5109892"/>
            <a:ext cx="4754245" cy="90106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50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1F487C"/>
                </a:solidFill>
                <a:latin typeface="Cambria"/>
                <a:cs typeface="Cambria"/>
              </a:rPr>
              <a:t>standardisierte</a:t>
            </a:r>
            <a:r>
              <a:rPr sz="2800" spc="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800" spc="-35" dirty="0">
                <a:solidFill>
                  <a:srgbClr val="1F487C"/>
                </a:solidFill>
                <a:latin typeface="Cambria"/>
                <a:cs typeface="Cambria"/>
              </a:rPr>
              <a:t>Testverfahren</a:t>
            </a:r>
            <a:endParaRPr sz="2800">
              <a:latin typeface="Cambria"/>
              <a:cs typeface="Cambria"/>
            </a:endParaRPr>
          </a:p>
          <a:p>
            <a:pPr marL="538480" lvl="1" indent="-228600">
              <a:lnSpc>
                <a:spcPct val="100000"/>
              </a:lnSpc>
              <a:spcBef>
                <a:spcPts val="305"/>
              </a:spcBef>
              <a:buClr>
                <a:srgbClr val="C0504D"/>
              </a:buClr>
              <a:buFont typeface="Arial"/>
              <a:buChar char="•"/>
              <a:tabLst>
                <a:tab pos="539115" algn="l"/>
              </a:tabLst>
            </a:pP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Bsp.: </a:t>
            </a:r>
            <a:r>
              <a:rPr sz="2400" spc="-25" dirty="0">
                <a:solidFill>
                  <a:srgbClr val="1F487C"/>
                </a:solidFill>
                <a:latin typeface="Cambria"/>
                <a:cs typeface="Cambria"/>
              </a:rPr>
              <a:t>SLRT</a:t>
            </a: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II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88508" y="5013197"/>
            <a:ext cx="864235" cy="1155700"/>
          </a:xfrm>
          <a:custGeom>
            <a:avLst/>
            <a:gdLst/>
            <a:ahLst/>
            <a:cxnLst/>
            <a:rect l="l" t="t" r="r" b="b"/>
            <a:pathLst>
              <a:path w="864235" h="1155700">
                <a:moveTo>
                  <a:pt x="0" y="0"/>
                </a:moveTo>
                <a:lnTo>
                  <a:pt x="77666" y="1160"/>
                </a:lnTo>
                <a:lnTo>
                  <a:pt x="150764" y="4507"/>
                </a:lnTo>
                <a:lnTo>
                  <a:pt x="218073" y="9835"/>
                </a:lnTo>
                <a:lnTo>
                  <a:pt x="278373" y="16941"/>
                </a:lnTo>
                <a:lnTo>
                  <a:pt x="330445" y="25622"/>
                </a:lnTo>
                <a:lnTo>
                  <a:pt x="373069" y="35672"/>
                </a:lnTo>
                <a:lnTo>
                  <a:pt x="425093" y="59070"/>
                </a:lnTo>
                <a:lnTo>
                  <a:pt x="432053" y="72008"/>
                </a:lnTo>
                <a:lnTo>
                  <a:pt x="432053" y="505840"/>
                </a:lnTo>
                <a:lnTo>
                  <a:pt x="439014" y="518778"/>
                </a:lnTo>
                <a:lnTo>
                  <a:pt x="491038" y="542163"/>
                </a:lnTo>
                <a:lnTo>
                  <a:pt x="533662" y="552206"/>
                </a:lnTo>
                <a:lnTo>
                  <a:pt x="585734" y="560878"/>
                </a:lnTo>
                <a:lnTo>
                  <a:pt x="646034" y="567976"/>
                </a:lnTo>
                <a:lnTo>
                  <a:pt x="713343" y="573298"/>
                </a:lnTo>
                <a:lnTo>
                  <a:pt x="786441" y="576640"/>
                </a:lnTo>
                <a:lnTo>
                  <a:pt x="864107" y="577799"/>
                </a:lnTo>
                <a:lnTo>
                  <a:pt x="786441" y="578959"/>
                </a:lnTo>
                <a:lnTo>
                  <a:pt x="713343" y="582303"/>
                </a:lnTo>
                <a:lnTo>
                  <a:pt x="646034" y="587628"/>
                </a:lnTo>
                <a:lnTo>
                  <a:pt x="585734" y="594731"/>
                </a:lnTo>
                <a:lnTo>
                  <a:pt x="533662" y="603408"/>
                </a:lnTo>
                <a:lnTo>
                  <a:pt x="491038" y="613457"/>
                </a:lnTo>
                <a:lnTo>
                  <a:pt x="439014" y="636853"/>
                </a:lnTo>
                <a:lnTo>
                  <a:pt x="432053" y="649795"/>
                </a:lnTo>
                <a:lnTo>
                  <a:pt x="432053" y="1083614"/>
                </a:lnTo>
                <a:lnTo>
                  <a:pt x="425093" y="1096556"/>
                </a:lnTo>
                <a:lnTo>
                  <a:pt x="373069" y="1119953"/>
                </a:lnTo>
                <a:lnTo>
                  <a:pt x="330445" y="1130001"/>
                </a:lnTo>
                <a:lnTo>
                  <a:pt x="278373" y="1138678"/>
                </a:lnTo>
                <a:lnTo>
                  <a:pt x="218073" y="1145781"/>
                </a:lnTo>
                <a:lnTo>
                  <a:pt x="150764" y="1151106"/>
                </a:lnTo>
                <a:lnTo>
                  <a:pt x="77666" y="1154451"/>
                </a:lnTo>
                <a:lnTo>
                  <a:pt x="0" y="1155611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95492" y="2636901"/>
            <a:ext cx="864235" cy="1728470"/>
          </a:xfrm>
          <a:custGeom>
            <a:avLst/>
            <a:gdLst/>
            <a:ahLst/>
            <a:cxnLst/>
            <a:rect l="l" t="t" r="r" b="b"/>
            <a:pathLst>
              <a:path w="864235" h="1728470">
                <a:moveTo>
                  <a:pt x="0" y="0"/>
                </a:moveTo>
                <a:lnTo>
                  <a:pt x="77666" y="1160"/>
                </a:lnTo>
                <a:lnTo>
                  <a:pt x="150764" y="4507"/>
                </a:lnTo>
                <a:lnTo>
                  <a:pt x="218073" y="9835"/>
                </a:lnTo>
                <a:lnTo>
                  <a:pt x="278373" y="16941"/>
                </a:lnTo>
                <a:lnTo>
                  <a:pt x="330445" y="25622"/>
                </a:lnTo>
                <a:lnTo>
                  <a:pt x="373069" y="35672"/>
                </a:lnTo>
                <a:lnTo>
                  <a:pt x="425093" y="59070"/>
                </a:lnTo>
                <a:lnTo>
                  <a:pt x="432054" y="72009"/>
                </a:lnTo>
                <a:lnTo>
                  <a:pt x="432054" y="792099"/>
                </a:lnTo>
                <a:lnTo>
                  <a:pt x="439014" y="805037"/>
                </a:lnTo>
                <a:lnTo>
                  <a:pt x="491038" y="828435"/>
                </a:lnTo>
                <a:lnTo>
                  <a:pt x="533662" y="838485"/>
                </a:lnTo>
                <a:lnTo>
                  <a:pt x="585734" y="847166"/>
                </a:lnTo>
                <a:lnTo>
                  <a:pt x="646034" y="854272"/>
                </a:lnTo>
                <a:lnTo>
                  <a:pt x="713343" y="859600"/>
                </a:lnTo>
                <a:lnTo>
                  <a:pt x="786441" y="862947"/>
                </a:lnTo>
                <a:lnTo>
                  <a:pt x="864108" y="864108"/>
                </a:lnTo>
                <a:lnTo>
                  <a:pt x="786441" y="865268"/>
                </a:lnTo>
                <a:lnTo>
                  <a:pt x="713343" y="868615"/>
                </a:lnTo>
                <a:lnTo>
                  <a:pt x="646034" y="873943"/>
                </a:lnTo>
                <a:lnTo>
                  <a:pt x="585734" y="881049"/>
                </a:lnTo>
                <a:lnTo>
                  <a:pt x="533662" y="889730"/>
                </a:lnTo>
                <a:lnTo>
                  <a:pt x="491038" y="899780"/>
                </a:lnTo>
                <a:lnTo>
                  <a:pt x="439014" y="923178"/>
                </a:lnTo>
                <a:lnTo>
                  <a:pt x="432054" y="936116"/>
                </a:lnTo>
                <a:lnTo>
                  <a:pt x="432054" y="1656207"/>
                </a:lnTo>
                <a:lnTo>
                  <a:pt x="425093" y="1669145"/>
                </a:lnTo>
                <a:lnTo>
                  <a:pt x="373069" y="1692543"/>
                </a:lnTo>
                <a:lnTo>
                  <a:pt x="330445" y="1702593"/>
                </a:lnTo>
                <a:lnTo>
                  <a:pt x="278373" y="1711274"/>
                </a:lnTo>
                <a:lnTo>
                  <a:pt x="218073" y="1718380"/>
                </a:lnTo>
                <a:lnTo>
                  <a:pt x="150764" y="1723708"/>
                </a:lnTo>
                <a:lnTo>
                  <a:pt x="77666" y="1727055"/>
                </a:lnTo>
                <a:lnTo>
                  <a:pt x="0" y="1728216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27952" y="3276091"/>
            <a:ext cx="181991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C0504D"/>
                </a:solidFill>
                <a:latin typeface="Cambria"/>
                <a:cs typeface="Cambria"/>
              </a:rPr>
              <a:t>nicht  wissenschaftlich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59320" y="5351475"/>
            <a:ext cx="18199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C0504D"/>
                </a:solidFill>
                <a:latin typeface="Cambria"/>
                <a:cs typeface="Cambria"/>
              </a:rPr>
              <a:t>wissenschaftlich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5" y="277368"/>
            <a:ext cx="8598408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859" y="372897"/>
            <a:ext cx="8380730" cy="11188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0350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2050"/>
              </a:spcBef>
            </a:pPr>
            <a:r>
              <a:rPr sz="3500" dirty="0"/>
              <a:t>3.B)</a:t>
            </a:r>
            <a:r>
              <a:rPr sz="3500" spc="-25" dirty="0"/>
              <a:t> </a:t>
            </a:r>
            <a:r>
              <a:rPr sz="3500" spc="-5" dirty="0"/>
              <a:t>ÜBERSICHT</a:t>
            </a:r>
            <a:endParaRPr sz="35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17182" y="1694433"/>
          <a:ext cx="8496935" cy="4751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96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599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Diagnostik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der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schulischen Leistungen im Lesen</a:t>
                      </a:r>
                      <a:r>
                        <a:rPr sz="24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und</a:t>
                      </a:r>
                      <a:endParaRPr sz="2400">
                        <a:latin typeface="Cambria"/>
                        <a:cs typeface="Cambria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Schreiben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26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latin typeface="Cambria"/>
                          <a:cs typeface="Cambria"/>
                        </a:rPr>
                        <a:t>-&gt; Diagnose </a:t>
                      </a:r>
                      <a:r>
                        <a:rPr sz="2400" dirty="0">
                          <a:latin typeface="Cambria"/>
                          <a:cs typeface="Cambria"/>
                        </a:rPr>
                        <a:t>des </a:t>
                      </a:r>
                      <a:r>
                        <a:rPr sz="2400" spc="-15" dirty="0">
                          <a:latin typeface="Cambria"/>
                          <a:cs typeface="Cambria"/>
                        </a:rPr>
                        <a:t>Worterkennens- </a:t>
                      </a:r>
                      <a:r>
                        <a:rPr sz="2400" spc="-50" dirty="0">
                          <a:latin typeface="Cambria"/>
                          <a:cs typeface="Cambria"/>
                        </a:rPr>
                        <a:t>bzw. </a:t>
                      </a:r>
                      <a:r>
                        <a:rPr sz="2400" dirty="0">
                          <a:latin typeface="Cambria"/>
                          <a:cs typeface="Cambria"/>
                        </a:rPr>
                        <a:t>der</a:t>
                      </a:r>
                      <a:r>
                        <a:rPr sz="2400" spc="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-10" dirty="0">
                          <a:latin typeface="Cambria"/>
                          <a:cs typeface="Cambria"/>
                        </a:rPr>
                        <a:t>Lesegeschwindigkeit</a:t>
                      </a:r>
                      <a:endParaRPr sz="2400">
                        <a:latin typeface="Cambria"/>
                        <a:cs typeface="Cambria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mbria"/>
                          <a:cs typeface="Cambria"/>
                        </a:rPr>
                        <a:t>und</a:t>
                      </a:r>
                      <a:r>
                        <a:rPr sz="24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-5" dirty="0">
                          <a:latin typeface="Cambria"/>
                          <a:cs typeface="Cambria"/>
                        </a:rPr>
                        <a:t>Lesesicherheit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latin typeface="Cambria"/>
                          <a:cs typeface="Cambria"/>
                        </a:rPr>
                        <a:t>-&gt; Diagnose </a:t>
                      </a:r>
                      <a:r>
                        <a:rPr sz="2400" dirty="0">
                          <a:latin typeface="Cambria"/>
                          <a:cs typeface="Cambria"/>
                        </a:rPr>
                        <a:t>des</a:t>
                      </a:r>
                      <a:r>
                        <a:rPr sz="24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-5" dirty="0">
                          <a:latin typeface="Cambria"/>
                          <a:cs typeface="Cambria"/>
                        </a:rPr>
                        <a:t>Leseverständnisses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latin typeface="Cambria"/>
                          <a:cs typeface="Cambria"/>
                        </a:rPr>
                        <a:t>-&gt; Diagnose </a:t>
                      </a:r>
                      <a:r>
                        <a:rPr sz="2400" dirty="0">
                          <a:latin typeface="Cambria"/>
                          <a:cs typeface="Cambria"/>
                        </a:rPr>
                        <a:t>der </a:t>
                      </a:r>
                      <a:r>
                        <a:rPr sz="2400" spc="-5" dirty="0">
                          <a:latin typeface="Cambria"/>
                          <a:cs typeface="Cambria"/>
                        </a:rPr>
                        <a:t>motorischen</a:t>
                      </a:r>
                      <a:r>
                        <a:rPr sz="2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-10" dirty="0">
                          <a:latin typeface="Cambria"/>
                          <a:cs typeface="Cambria"/>
                        </a:rPr>
                        <a:t>Schreibfähigkeit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599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spc="-5" dirty="0">
                          <a:latin typeface="Cambria"/>
                          <a:cs typeface="Cambria"/>
                        </a:rPr>
                        <a:t>-&gt; </a:t>
                      </a:r>
                      <a:r>
                        <a:rPr sz="2400" dirty="0">
                          <a:latin typeface="Cambria"/>
                          <a:cs typeface="Cambria"/>
                        </a:rPr>
                        <a:t>Diagnose </a:t>
                      </a:r>
                      <a:r>
                        <a:rPr sz="2400" spc="-5" dirty="0">
                          <a:latin typeface="Cambria"/>
                          <a:cs typeface="Cambria"/>
                        </a:rPr>
                        <a:t>der </a:t>
                      </a:r>
                      <a:r>
                        <a:rPr sz="2400" spc="-10" dirty="0">
                          <a:latin typeface="Cambria"/>
                          <a:cs typeface="Cambria"/>
                        </a:rPr>
                        <a:t>Rechtschreibfähigkeit: </a:t>
                      </a:r>
                      <a:r>
                        <a:rPr sz="2400" spc="-20" dirty="0">
                          <a:latin typeface="Cambria"/>
                          <a:cs typeface="Cambria"/>
                        </a:rPr>
                        <a:t>Fähigkeit</a:t>
                      </a:r>
                      <a:r>
                        <a:rPr sz="24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-5" dirty="0">
                          <a:latin typeface="Cambria"/>
                          <a:cs typeface="Cambria"/>
                        </a:rPr>
                        <a:t>zum</a:t>
                      </a:r>
                      <a:endParaRPr sz="2400">
                        <a:latin typeface="Cambria"/>
                        <a:cs typeface="Cambria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2400" spc="-15" dirty="0">
                          <a:latin typeface="Cambria"/>
                          <a:cs typeface="Cambria"/>
                        </a:rPr>
                        <a:t>Rekodieren </a:t>
                      </a:r>
                      <a:r>
                        <a:rPr sz="2400" spc="-5" dirty="0">
                          <a:latin typeface="Cambria"/>
                          <a:cs typeface="Cambria"/>
                        </a:rPr>
                        <a:t>und orthographische</a:t>
                      </a:r>
                      <a:r>
                        <a:rPr sz="24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-15" dirty="0">
                          <a:latin typeface="Cambria"/>
                          <a:cs typeface="Cambria"/>
                        </a:rPr>
                        <a:t>Fertigkeiten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spc="-5" dirty="0">
                          <a:latin typeface="Cambria"/>
                          <a:cs typeface="Cambria"/>
                        </a:rPr>
                        <a:t>-&gt;Diagnose </a:t>
                      </a:r>
                      <a:r>
                        <a:rPr sz="2400" dirty="0">
                          <a:latin typeface="Cambria"/>
                          <a:cs typeface="Cambria"/>
                        </a:rPr>
                        <a:t>des </a:t>
                      </a:r>
                      <a:r>
                        <a:rPr sz="2400" spc="-5" dirty="0">
                          <a:latin typeface="Cambria"/>
                          <a:cs typeface="Cambria"/>
                        </a:rPr>
                        <a:t>schriftlichen</a:t>
                      </a:r>
                      <a:r>
                        <a:rPr sz="24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-10" dirty="0">
                          <a:latin typeface="Cambria"/>
                          <a:cs typeface="Cambria"/>
                        </a:rPr>
                        <a:t>Ausdrucksvermögens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5" y="277368"/>
            <a:ext cx="8598408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859" y="372897"/>
            <a:ext cx="8380730" cy="11188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0350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2050"/>
              </a:spcBef>
            </a:pPr>
            <a:r>
              <a:rPr sz="3500" dirty="0"/>
              <a:t>3.B)</a:t>
            </a:r>
            <a:r>
              <a:rPr sz="3500" spc="-25" dirty="0"/>
              <a:t> </a:t>
            </a:r>
            <a:r>
              <a:rPr sz="3500" spc="-5" dirty="0"/>
              <a:t>ÜBERSICHT</a:t>
            </a:r>
            <a:endParaRPr sz="35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17182" y="1694433"/>
          <a:ext cx="8496935" cy="4751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96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599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Diagnostik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der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schulischen Leistungen im Lesen</a:t>
                      </a:r>
                      <a:r>
                        <a:rPr sz="24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und</a:t>
                      </a:r>
                      <a:endParaRPr sz="2400">
                        <a:latin typeface="Cambria"/>
                        <a:cs typeface="Cambria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Schreiben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26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solidFill>
                            <a:srgbClr val="C0504D"/>
                          </a:solidFill>
                          <a:latin typeface="Cambria"/>
                          <a:cs typeface="Cambria"/>
                        </a:rPr>
                        <a:t>-&gt; Diagnose </a:t>
                      </a:r>
                      <a:r>
                        <a:rPr sz="2400" dirty="0">
                          <a:solidFill>
                            <a:srgbClr val="C0504D"/>
                          </a:solidFill>
                          <a:latin typeface="Cambria"/>
                          <a:cs typeface="Cambria"/>
                        </a:rPr>
                        <a:t>des </a:t>
                      </a:r>
                      <a:r>
                        <a:rPr sz="2400" spc="-15" dirty="0">
                          <a:solidFill>
                            <a:srgbClr val="C0504D"/>
                          </a:solidFill>
                          <a:latin typeface="Cambria"/>
                          <a:cs typeface="Cambria"/>
                        </a:rPr>
                        <a:t>Worterkennens- </a:t>
                      </a:r>
                      <a:r>
                        <a:rPr sz="2400" spc="-50" dirty="0">
                          <a:solidFill>
                            <a:srgbClr val="C0504D"/>
                          </a:solidFill>
                          <a:latin typeface="Cambria"/>
                          <a:cs typeface="Cambria"/>
                        </a:rPr>
                        <a:t>bzw. </a:t>
                      </a:r>
                      <a:r>
                        <a:rPr sz="2400" dirty="0">
                          <a:solidFill>
                            <a:srgbClr val="C0504D"/>
                          </a:solidFill>
                          <a:latin typeface="Cambria"/>
                          <a:cs typeface="Cambria"/>
                        </a:rPr>
                        <a:t>der</a:t>
                      </a:r>
                      <a:r>
                        <a:rPr sz="2400" spc="65" dirty="0">
                          <a:solidFill>
                            <a:srgbClr val="C0504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-10" dirty="0">
                          <a:solidFill>
                            <a:srgbClr val="C0504D"/>
                          </a:solidFill>
                          <a:latin typeface="Cambria"/>
                          <a:cs typeface="Cambria"/>
                        </a:rPr>
                        <a:t>Lesegeschwindigkeit</a:t>
                      </a:r>
                      <a:endParaRPr sz="2400">
                        <a:latin typeface="Cambria"/>
                        <a:cs typeface="Cambria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C0504D"/>
                          </a:solidFill>
                          <a:latin typeface="Cambria"/>
                          <a:cs typeface="Cambria"/>
                        </a:rPr>
                        <a:t>und</a:t>
                      </a:r>
                      <a:r>
                        <a:rPr sz="2400" spc="-10" dirty="0">
                          <a:solidFill>
                            <a:srgbClr val="C0504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-5" dirty="0">
                          <a:solidFill>
                            <a:srgbClr val="C0504D"/>
                          </a:solidFill>
                          <a:latin typeface="Cambria"/>
                          <a:cs typeface="Cambria"/>
                        </a:rPr>
                        <a:t>Lesesicherheit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latin typeface="Cambria"/>
                          <a:cs typeface="Cambria"/>
                        </a:rPr>
                        <a:t>-&gt; Diagnose </a:t>
                      </a:r>
                      <a:r>
                        <a:rPr sz="2400" dirty="0">
                          <a:latin typeface="Cambria"/>
                          <a:cs typeface="Cambria"/>
                        </a:rPr>
                        <a:t>des</a:t>
                      </a:r>
                      <a:r>
                        <a:rPr sz="24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-5" dirty="0">
                          <a:latin typeface="Cambria"/>
                          <a:cs typeface="Cambria"/>
                        </a:rPr>
                        <a:t>Leseverständnisses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latin typeface="Cambria"/>
                          <a:cs typeface="Cambria"/>
                        </a:rPr>
                        <a:t>-&gt; Diagnose </a:t>
                      </a:r>
                      <a:r>
                        <a:rPr sz="2400" dirty="0">
                          <a:latin typeface="Cambria"/>
                          <a:cs typeface="Cambria"/>
                        </a:rPr>
                        <a:t>der </a:t>
                      </a:r>
                      <a:r>
                        <a:rPr sz="2400" spc="-5" dirty="0">
                          <a:latin typeface="Cambria"/>
                          <a:cs typeface="Cambria"/>
                        </a:rPr>
                        <a:t>motorischen</a:t>
                      </a:r>
                      <a:r>
                        <a:rPr sz="2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-10" dirty="0">
                          <a:latin typeface="Cambria"/>
                          <a:cs typeface="Cambria"/>
                        </a:rPr>
                        <a:t>Schreibfähigkeit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599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spc="-5" dirty="0">
                          <a:latin typeface="Cambria"/>
                          <a:cs typeface="Cambria"/>
                        </a:rPr>
                        <a:t>-&gt; </a:t>
                      </a:r>
                      <a:r>
                        <a:rPr sz="2400" dirty="0">
                          <a:latin typeface="Cambria"/>
                          <a:cs typeface="Cambria"/>
                        </a:rPr>
                        <a:t>Diagnose </a:t>
                      </a:r>
                      <a:r>
                        <a:rPr sz="2400" spc="-5" dirty="0">
                          <a:latin typeface="Cambria"/>
                          <a:cs typeface="Cambria"/>
                        </a:rPr>
                        <a:t>der </a:t>
                      </a:r>
                      <a:r>
                        <a:rPr sz="2400" spc="-10" dirty="0">
                          <a:latin typeface="Cambria"/>
                          <a:cs typeface="Cambria"/>
                        </a:rPr>
                        <a:t>Rechtschreibfähigkeit: </a:t>
                      </a:r>
                      <a:r>
                        <a:rPr sz="2400" spc="-20" dirty="0">
                          <a:latin typeface="Cambria"/>
                          <a:cs typeface="Cambria"/>
                        </a:rPr>
                        <a:t>Fähigkeit</a:t>
                      </a:r>
                      <a:r>
                        <a:rPr sz="24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-5" dirty="0">
                          <a:latin typeface="Cambria"/>
                          <a:cs typeface="Cambria"/>
                        </a:rPr>
                        <a:t>zum</a:t>
                      </a:r>
                      <a:endParaRPr sz="2400">
                        <a:latin typeface="Cambria"/>
                        <a:cs typeface="Cambria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2400" spc="-15" dirty="0">
                          <a:latin typeface="Cambria"/>
                          <a:cs typeface="Cambria"/>
                        </a:rPr>
                        <a:t>Rekodieren </a:t>
                      </a:r>
                      <a:r>
                        <a:rPr sz="2400" spc="-5" dirty="0">
                          <a:latin typeface="Cambria"/>
                          <a:cs typeface="Cambria"/>
                        </a:rPr>
                        <a:t>und orthographische</a:t>
                      </a:r>
                      <a:r>
                        <a:rPr sz="24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-15" dirty="0">
                          <a:latin typeface="Cambria"/>
                          <a:cs typeface="Cambria"/>
                        </a:rPr>
                        <a:t>Fertigkeiten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spc="-5" dirty="0">
                          <a:latin typeface="Cambria"/>
                          <a:cs typeface="Cambria"/>
                        </a:rPr>
                        <a:t>-&gt;Diagnose </a:t>
                      </a:r>
                      <a:r>
                        <a:rPr sz="2400" dirty="0">
                          <a:latin typeface="Cambria"/>
                          <a:cs typeface="Cambria"/>
                        </a:rPr>
                        <a:t>des </a:t>
                      </a:r>
                      <a:r>
                        <a:rPr sz="2400" spc="-5" dirty="0">
                          <a:latin typeface="Cambria"/>
                          <a:cs typeface="Cambria"/>
                        </a:rPr>
                        <a:t>schriftlichen</a:t>
                      </a:r>
                      <a:r>
                        <a:rPr sz="24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-10" dirty="0">
                          <a:latin typeface="Cambria"/>
                          <a:cs typeface="Cambria"/>
                        </a:rPr>
                        <a:t>Ausdrucksvermögens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5" y="277368"/>
            <a:ext cx="8598408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859" y="372897"/>
            <a:ext cx="8380730" cy="11188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3055"/>
              </a:lnSpc>
            </a:pPr>
            <a:r>
              <a:rPr sz="2800" spc="-20" dirty="0">
                <a:solidFill>
                  <a:srgbClr val="375F92"/>
                </a:solidFill>
                <a:latin typeface="Calibri"/>
                <a:cs typeface="Calibri"/>
              </a:rPr>
              <a:t>3.C) </a:t>
            </a:r>
            <a:r>
              <a:rPr sz="2800" spc="-10" dirty="0">
                <a:solidFill>
                  <a:srgbClr val="375F92"/>
                </a:solidFill>
                <a:latin typeface="Calibri"/>
                <a:cs typeface="Calibri"/>
              </a:rPr>
              <a:t>SLRT </a:t>
            </a:r>
            <a:r>
              <a:rPr sz="2800" spc="-5" dirty="0">
                <a:solidFill>
                  <a:srgbClr val="375F92"/>
                </a:solidFill>
                <a:latin typeface="Calibri"/>
                <a:cs typeface="Calibri"/>
              </a:rPr>
              <a:t>II – </a:t>
            </a:r>
            <a:r>
              <a:rPr sz="2800" spc="-10" dirty="0">
                <a:solidFill>
                  <a:srgbClr val="375F92"/>
                </a:solidFill>
                <a:latin typeface="Calibri"/>
                <a:cs typeface="Calibri"/>
              </a:rPr>
              <a:t>SALZBURGER LESE- </a:t>
            </a:r>
            <a:r>
              <a:rPr sz="2800" spc="-5" dirty="0">
                <a:solidFill>
                  <a:srgbClr val="375F92"/>
                </a:solidFill>
                <a:latin typeface="Calibri"/>
                <a:cs typeface="Calibri"/>
              </a:rPr>
              <a:t>UND</a:t>
            </a:r>
            <a:r>
              <a:rPr sz="2800" spc="114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75F92"/>
                </a:solidFill>
                <a:latin typeface="Calibri"/>
                <a:cs typeface="Calibri"/>
              </a:rPr>
              <a:t>RECHTSCHREIBTEST</a:t>
            </a:r>
            <a:endParaRPr sz="2800">
              <a:latin typeface="Calibri"/>
              <a:cs typeface="Calibri"/>
            </a:endParaRPr>
          </a:p>
          <a:p>
            <a:pPr marL="41910">
              <a:lnSpc>
                <a:spcPct val="100000"/>
              </a:lnSpc>
            </a:pPr>
            <a:r>
              <a:rPr sz="2800" spc="-10" dirty="0">
                <a:solidFill>
                  <a:srgbClr val="375F92"/>
                </a:solidFill>
                <a:latin typeface="Calibri"/>
                <a:cs typeface="Calibri"/>
              </a:rPr>
              <a:t>LANDERL </a:t>
            </a:r>
            <a:r>
              <a:rPr sz="2800" spc="-5" dirty="0">
                <a:solidFill>
                  <a:srgbClr val="375F92"/>
                </a:solidFill>
                <a:latin typeface="Calibri"/>
                <a:cs typeface="Calibri"/>
              </a:rPr>
              <a:t>ET AL.</a:t>
            </a:r>
            <a:r>
              <a:rPr sz="2800" spc="5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75F92"/>
                </a:solidFill>
                <a:latin typeface="Calibri"/>
                <a:cs typeface="Calibri"/>
              </a:rPr>
              <a:t>2010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93851" y="1702054"/>
            <a:ext cx="8006080" cy="449135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97180" marR="5080" indent="-228600">
              <a:lnSpc>
                <a:spcPts val="2400"/>
              </a:lnSpc>
              <a:spcBef>
                <a:spcPts val="675"/>
              </a:spcBef>
              <a:buClr>
                <a:srgbClr val="4F81BC"/>
              </a:buClr>
              <a:buFont typeface="Arial"/>
              <a:buChar char="•"/>
              <a:tabLst>
                <a:tab pos="297815" algn="l"/>
              </a:tabLst>
            </a:pPr>
            <a:r>
              <a:rPr sz="2500" spc="-10" dirty="0">
                <a:solidFill>
                  <a:srgbClr val="1F487C"/>
                </a:solidFill>
                <a:latin typeface="Cambria"/>
                <a:cs typeface="Cambria"/>
              </a:rPr>
              <a:t>ermöglicht Beurteilung </a:t>
            </a:r>
            <a:r>
              <a:rPr sz="2500" spc="-20" dirty="0">
                <a:solidFill>
                  <a:srgbClr val="1F487C"/>
                </a:solidFill>
                <a:latin typeface="Cambria"/>
                <a:cs typeface="Cambria"/>
              </a:rPr>
              <a:t>von </a:t>
            </a:r>
            <a:r>
              <a:rPr sz="2500" spc="-25" dirty="0">
                <a:solidFill>
                  <a:srgbClr val="1F487C"/>
                </a:solidFill>
                <a:latin typeface="Cambria"/>
                <a:cs typeface="Cambria"/>
              </a:rPr>
              <a:t>Teilkomponenten </a:t>
            </a:r>
            <a:r>
              <a:rPr sz="2500" spc="-10" dirty="0">
                <a:solidFill>
                  <a:srgbClr val="1F487C"/>
                </a:solidFill>
                <a:latin typeface="Cambria"/>
                <a:cs typeface="Cambria"/>
              </a:rPr>
              <a:t>des </a:t>
            </a:r>
            <a:r>
              <a:rPr sz="2500" spc="-5" dirty="0">
                <a:solidFill>
                  <a:srgbClr val="1F487C"/>
                </a:solidFill>
                <a:latin typeface="Cambria"/>
                <a:cs typeface="Cambria"/>
              </a:rPr>
              <a:t>Lesens  </a:t>
            </a:r>
            <a:r>
              <a:rPr sz="2500" spc="-10" dirty="0">
                <a:solidFill>
                  <a:srgbClr val="1F487C"/>
                </a:solidFill>
                <a:latin typeface="Cambria"/>
                <a:cs typeface="Cambria"/>
              </a:rPr>
              <a:t>und</a:t>
            </a:r>
            <a:r>
              <a:rPr sz="2500" spc="-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500" spc="-10" dirty="0">
                <a:solidFill>
                  <a:srgbClr val="1F487C"/>
                </a:solidFill>
                <a:latin typeface="Cambria"/>
                <a:cs typeface="Cambria"/>
              </a:rPr>
              <a:t>Rechtschreibens</a:t>
            </a:r>
            <a:endParaRPr sz="25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lr>
                <a:srgbClr val="4F81BC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500" spc="-30" dirty="0">
                <a:solidFill>
                  <a:srgbClr val="1F487C"/>
                </a:solidFill>
                <a:latin typeface="Cambria"/>
                <a:cs typeface="Cambria"/>
              </a:rPr>
              <a:t>Zwei</a:t>
            </a:r>
            <a:r>
              <a:rPr sz="2500" spc="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500" spc="-45" dirty="0">
                <a:solidFill>
                  <a:srgbClr val="1F487C"/>
                </a:solidFill>
                <a:latin typeface="Cambria"/>
                <a:cs typeface="Cambria"/>
              </a:rPr>
              <a:t>Tests:</a:t>
            </a:r>
            <a:endParaRPr sz="2500">
              <a:latin typeface="Cambria"/>
              <a:cs typeface="Cambria"/>
            </a:endParaRPr>
          </a:p>
          <a:p>
            <a:pPr marL="767080" lvl="1" indent="-457200">
              <a:lnSpc>
                <a:spcPct val="100000"/>
              </a:lnSpc>
              <a:buClr>
                <a:srgbClr val="C0504D"/>
              </a:buClr>
              <a:buFont typeface="Arial"/>
              <a:buChar char="•"/>
              <a:tabLst>
                <a:tab pos="767080" algn="l"/>
                <a:tab pos="767715" algn="l"/>
              </a:tabLst>
            </a:pP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Ein-Minuten-Leseflüssigkeitstest</a:t>
            </a:r>
            <a:endParaRPr sz="2400">
              <a:latin typeface="Cambria"/>
              <a:cs typeface="Cambria"/>
            </a:endParaRPr>
          </a:p>
          <a:p>
            <a:pPr marL="767080" lvl="1" indent="-457200">
              <a:lnSpc>
                <a:spcPct val="100000"/>
              </a:lnSpc>
              <a:spcBef>
                <a:spcPts val="5"/>
              </a:spcBef>
              <a:buClr>
                <a:srgbClr val="C0504D"/>
              </a:buClr>
              <a:buFont typeface="Arial"/>
              <a:buChar char="•"/>
              <a:tabLst>
                <a:tab pos="767080" algn="l"/>
                <a:tab pos="767715" algn="l"/>
              </a:tabLst>
            </a:pPr>
            <a:r>
              <a:rPr sz="2400" spc="-10" dirty="0">
                <a:solidFill>
                  <a:srgbClr val="1F487C"/>
                </a:solidFill>
                <a:latin typeface="Cambria"/>
                <a:cs typeface="Cambria"/>
              </a:rPr>
              <a:t>Rechtschreibtest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Times New Roman"/>
              <a:cs typeface="Times New Roman"/>
            </a:endParaRPr>
          </a:p>
          <a:p>
            <a:pPr marL="576580" indent="-508000">
              <a:lnSpc>
                <a:spcPct val="100000"/>
              </a:lnSpc>
              <a:buClr>
                <a:srgbClr val="4F81BC"/>
              </a:buClr>
              <a:buFont typeface="Arial"/>
              <a:buChar char="•"/>
              <a:tabLst>
                <a:tab pos="576580" algn="l"/>
                <a:tab pos="577215" algn="l"/>
              </a:tabLst>
            </a:pPr>
            <a:r>
              <a:rPr sz="2500" spc="-30" dirty="0">
                <a:solidFill>
                  <a:srgbClr val="1F487C"/>
                </a:solidFill>
                <a:latin typeface="Cambria"/>
                <a:cs typeface="Cambria"/>
              </a:rPr>
              <a:t>Verfahren</a:t>
            </a:r>
            <a:r>
              <a:rPr sz="2500" spc="1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500" spc="-20" dirty="0">
                <a:solidFill>
                  <a:srgbClr val="1F487C"/>
                </a:solidFill>
                <a:latin typeface="Cambria"/>
                <a:cs typeface="Cambria"/>
              </a:rPr>
              <a:t>kurz</a:t>
            </a:r>
            <a:endParaRPr sz="25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4F81BC"/>
              </a:buClr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576580" indent="-508000">
              <a:lnSpc>
                <a:spcPct val="100000"/>
              </a:lnSpc>
              <a:spcBef>
                <a:spcPts val="5"/>
              </a:spcBef>
              <a:buClr>
                <a:srgbClr val="4F81BC"/>
              </a:buClr>
              <a:buFont typeface="Arial"/>
              <a:buChar char="•"/>
              <a:tabLst>
                <a:tab pos="576580" algn="l"/>
                <a:tab pos="577215" algn="l"/>
              </a:tabLst>
            </a:pPr>
            <a:r>
              <a:rPr sz="2500" spc="-15" dirty="0">
                <a:solidFill>
                  <a:srgbClr val="1F487C"/>
                </a:solidFill>
                <a:latin typeface="Cambria"/>
                <a:cs typeface="Cambria"/>
              </a:rPr>
              <a:t>Auswertung objektiv </a:t>
            </a:r>
            <a:r>
              <a:rPr sz="2500" spc="-10" dirty="0">
                <a:solidFill>
                  <a:srgbClr val="1F487C"/>
                </a:solidFill>
                <a:latin typeface="Cambria"/>
                <a:cs typeface="Cambria"/>
              </a:rPr>
              <a:t>und</a:t>
            </a:r>
            <a:r>
              <a:rPr sz="2500" spc="10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500" spc="-10" dirty="0">
                <a:solidFill>
                  <a:srgbClr val="1F487C"/>
                </a:solidFill>
                <a:latin typeface="Cambria"/>
                <a:cs typeface="Cambria"/>
              </a:rPr>
              <a:t>einfach</a:t>
            </a:r>
            <a:endParaRPr sz="25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spcBef>
                <a:spcPts val="5"/>
              </a:spcBef>
              <a:buClr>
                <a:srgbClr val="4F81BC"/>
              </a:buClr>
              <a:buFont typeface="Arial"/>
              <a:buChar char="•"/>
              <a:tabLst>
                <a:tab pos="584200" algn="l"/>
                <a:tab pos="584835" algn="l"/>
              </a:tabLst>
            </a:pPr>
            <a:r>
              <a:rPr sz="2500" spc="-40" dirty="0">
                <a:solidFill>
                  <a:srgbClr val="1F487C"/>
                </a:solidFill>
                <a:latin typeface="Cambria"/>
                <a:cs typeface="Cambria"/>
              </a:rPr>
              <a:t>Testgüte</a:t>
            </a:r>
            <a:r>
              <a:rPr sz="2500" spc="4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500" spc="-5" dirty="0">
                <a:solidFill>
                  <a:srgbClr val="1F487C"/>
                </a:solidFill>
                <a:latin typeface="Cambria"/>
                <a:cs typeface="Cambria"/>
              </a:rPr>
              <a:t>hoch</a:t>
            </a:r>
            <a:endParaRPr sz="25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5" y="277368"/>
            <a:ext cx="8598408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859" y="372897"/>
            <a:ext cx="8380730" cy="11188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3055"/>
              </a:lnSpc>
            </a:pPr>
            <a:r>
              <a:rPr sz="2800" spc="-20" dirty="0">
                <a:solidFill>
                  <a:srgbClr val="375F92"/>
                </a:solidFill>
                <a:latin typeface="Calibri"/>
                <a:cs typeface="Calibri"/>
              </a:rPr>
              <a:t>3.C) </a:t>
            </a:r>
            <a:r>
              <a:rPr sz="2800" spc="-10" dirty="0">
                <a:solidFill>
                  <a:srgbClr val="375F92"/>
                </a:solidFill>
                <a:latin typeface="Calibri"/>
                <a:cs typeface="Calibri"/>
              </a:rPr>
              <a:t>SLRT </a:t>
            </a:r>
            <a:r>
              <a:rPr sz="2800" spc="-5" dirty="0">
                <a:solidFill>
                  <a:srgbClr val="375F92"/>
                </a:solidFill>
                <a:latin typeface="Calibri"/>
                <a:cs typeface="Calibri"/>
              </a:rPr>
              <a:t>II – </a:t>
            </a:r>
            <a:r>
              <a:rPr sz="2800" spc="-10" dirty="0">
                <a:solidFill>
                  <a:srgbClr val="375F92"/>
                </a:solidFill>
                <a:latin typeface="Calibri"/>
                <a:cs typeface="Calibri"/>
              </a:rPr>
              <a:t>SALZBURGER LESE- </a:t>
            </a:r>
            <a:r>
              <a:rPr sz="2800" spc="-5" dirty="0">
                <a:solidFill>
                  <a:srgbClr val="375F92"/>
                </a:solidFill>
                <a:latin typeface="Calibri"/>
                <a:cs typeface="Calibri"/>
              </a:rPr>
              <a:t>UND</a:t>
            </a:r>
            <a:r>
              <a:rPr sz="2800" spc="114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75F92"/>
                </a:solidFill>
                <a:latin typeface="Calibri"/>
                <a:cs typeface="Calibri"/>
              </a:rPr>
              <a:t>RECHTSCHREIBTEST</a:t>
            </a:r>
            <a:endParaRPr sz="2800">
              <a:latin typeface="Calibri"/>
              <a:cs typeface="Calibri"/>
            </a:endParaRPr>
          </a:p>
          <a:p>
            <a:pPr marL="41910">
              <a:lnSpc>
                <a:spcPct val="100000"/>
              </a:lnSpc>
            </a:pPr>
            <a:r>
              <a:rPr sz="2800" spc="-10" dirty="0">
                <a:solidFill>
                  <a:srgbClr val="375F92"/>
                </a:solidFill>
                <a:latin typeface="Calibri"/>
                <a:cs typeface="Calibri"/>
              </a:rPr>
              <a:t>LANDERL </a:t>
            </a:r>
            <a:r>
              <a:rPr sz="2800" spc="-5" dirty="0">
                <a:solidFill>
                  <a:srgbClr val="375F92"/>
                </a:solidFill>
                <a:latin typeface="Calibri"/>
                <a:cs typeface="Calibri"/>
              </a:rPr>
              <a:t>ET AL.</a:t>
            </a:r>
            <a:r>
              <a:rPr sz="2800" spc="5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75F92"/>
                </a:solidFill>
                <a:latin typeface="Calibri"/>
                <a:cs typeface="Calibri"/>
              </a:rPr>
              <a:t>2010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50240" y="1773758"/>
            <a:ext cx="7732395" cy="3969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C0504D"/>
                </a:solidFill>
                <a:latin typeface="Cambria"/>
                <a:cs typeface="Cambria"/>
              </a:rPr>
              <a:t>Ein-Minuten-Leseflüssigkeitstest</a:t>
            </a:r>
            <a:endParaRPr sz="32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2130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1F487C"/>
                </a:solidFill>
                <a:latin typeface="Cambria"/>
                <a:cs typeface="Cambria"/>
              </a:rPr>
              <a:t>1. </a:t>
            </a:r>
            <a:r>
              <a:rPr sz="2800" spc="-10" dirty="0">
                <a:solidFill>
                  <a:srgbClr val="1F487C"/>
                </a:solidFill>
                <a:latin typeface="Cambria"/>
                <a:cs typeface="Cambria"/>
              </a:rPr>
              <a:t>Schulstufe </a:t>
            </a:r>
            <a:r>
              <a:rPr sz="2800" spc="-5" dirty="0">
                <a:solidFill>
                  <a:srgbClr val="1F487C"/>
                </a:solidFill>
                <a:latin typeface="Cambria"/>
                <a:cs typeface="Cambria"/>
              </a:rPr>
              <a:t>bis</a:t>
            </a:r>
            <a:r>
              <a:rPr sz="2800" spc="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Cambria"/>
                <a:cs typeface="Cambria"/>
              </a:rPr>
              <a:t>Erwachsenenalter</a:t>
            </a:r>
            <a:endParaRPr sz="2800">
              <a:latin typeface="Cambria"/>
              <a:cs typeface="Cambria"/>
            </a:endParaRPr>
          </a:p>
          <a:p>
            <a:pPr marL="241300" marR="1648460" indent="-228600">
              <a:lnSpc>
                <a:spcPct val="100000"/>
              </a:lnSpc>
              <a:spcBef>
                <a:spcPts val="670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1F487C"/>
                </a:solidFill>
                <a:latin typeface="Cambria"/>
                <a:cs typeface="Cambria"/>
              </a:rPr>
              <a:t>differenziert: </a:t>
            </a:r>
            <a:r>
              <a:rPr sz="2800" spc="-50" dirty="0">
                <a:solidFill>
                  <a:srgbClr val="1F487C"/>
                </a:solidFill>
                <a:latin typeface="Cambria"/>
                <a:cs typeface="Cambria"/>
              </a:rPr>
              <a:t>unterer, </a:t>
            </a:r>
            <a:r>
              <a:rPr sz="2800" spc="-40" dirty="0">
                <a:solidFill>
                  <a:srgbClr val="1F487C"/>
                </a:solidFill>
                <a:latin typeface="Cambria"/>
                <a:cs typeface="Cambria"/>
              </a:rPr>
              <a:t>mittlerer, </a:t>
            </a:r>
            <a:r>
              <a:rPr sz="2800" spc="-10" dirty="0">
                <a:solidFill>
                  <a:srgbClr val="1F487C"/>
                </a:solidFill>
                <a:latin typeface="Cambria"/>
                <a:cs typeface="Cambria"/>
              </a:rPr>
              <a:t>oberer  Leistungsbereich</a:t>
            </a:r>
            <a:endParaRPr sz="2800">
              <a:latin typeface="Cambria"/>
              <a:cs typeface="Cambria"/>
            </a:endParaRPr>
          </a:p>
          <a:p>
            <a:pPr marL="241300" marR="1716405" indent="-228600">
              <a:lnSpc>
                <a:spcPct val="100000"/>
              </a:lnSpc>
              <a:spcBef>
                <a:spcPts val="675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1F487C"/>
                </a:solidFill>
                <a:latin typeface="Cambria"/>
                <a:cs typeface="Cambria"/>
              </a:rPr>
              <a:t>separate </a:t>
            </a:r>
            <a:r>
              <a:rPr sz="2800" spc="-5" dirty="0">
                <a:solidFill>
                  <a:srgbClr val="1F487C"/>
                </a:solidFill>
                <a:latin typeface="Cambria"/>
                <a:cs typeface="Cambria"/>
              </a:rPr>
              <a:t>Diagnose </a:t>
            </a:r>
            <a:r>
              <a:rPr sz="2800" spc="-10" dirty="0">
                <a:solidFill>
                  <a:srgbClr val="1F487C"/>
                </a:solidFill>
                <a:latin typeface="Cambria"/>
                <a:cs typeface="Cambria"/>
              </a:rPr>
              <a:t>zweier wesentliche  </a:t>
            </a:r>
            <a:r>
              <a:rPr sz="2800" spc="-25" dirty="0">
                <a:solidFill>
                  <a:srgbClr val="1F487C"/>
                </a:solidFill>
                <a:latin typeface="Cambria"/>
                <a:cs typeface="Cambria"/>
              </a:rPr>
              <a:t>Teilkomponenten:</a:t>
            </a:r>
            <a:endParaRPr sz="2800">
              <a:latin typeface="Cambria"/>
              <a:cs typeface="Cambria"/>
            </a:endParaRPr>
          </a:p>
          <a:p>
            <a:pPr marL="538480" lvl="1" indent="-228600">
              <a:lnSpc>
                <a:spcPct val="100000"/>
              </a:lnSpc>
              <a:spcBef>
                <a:spcPts val="595"/>
              </a:spcBef>
              <a:buClr>
                <a:srgbClr val="C0504D"/>
              </a:buClr>
              <a:buFont typeface="Arial"/>
              <a:buChar char="•"/>
              <a:tabLst>
                <a:tab pos="539115" algn="l"/>
              </a:tabLst>
            </a:pP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Defizite 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des </a:t>
            </a: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synthetischen, lauttierenden 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Lesens</a:t>
            </a:r>
            <a:r>
              <a:rPr sz="2400" spc="-4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&amp;</a:t>
            </a:r>
            <a:endParaRPr sz="2400">
              <a:latin typeface="Cambria"/>
              <a:cs typeface="Cambria"/>
            </a:endParaRPr>
          </a:p>
          <a:p>
            <a:pPr marL="538480" lvl="1" indent="-228600">
              <a:lnSpc>
                <a:spcPct val="100000"/>
              </a:lnSpc>
              <a:spcBef>
                <a:spcPts val="575"/>
              </a:spcBef>
              <a:buClr>
                <a:srgbClr val="C0504D"/>
              </a:buClr>
              <a:buFont typeface="Arial"/>
              <a:buChar char="•"/>
              <a:tabLst>
                <a:tab pos="539115" algn="l"/>
              </a:tabLst>
            </a:pP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Defizite 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in der </a:t>
            </a: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automatischen, </a:t>
            </a:r>
            <a:r>
              <a:rPr sz="2400" spc="-10" dirty="0">
                <a:solidFill>
                  <a:srgbClr val="1F487C"/>
                </a:solidFill>
                <a:latin typeface="Cambria"/>
                <a:cs typeface="Cambria"/>
              </a:rPr>
              <a:t>direkten</a:t>
            </a:r>
            <a:r>
              <a:rPr sz="2400" spc="-2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-20" dirty="0">
                <a:solidFill>
                  <a:srgbClr val="1F487C"/>
                </a:solidFill>
                <a:latin typeface="Cambria"/>
                <a:cs typeface="Cambria"/>
              </a:rPr>
              <a:t>Worterkennung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638" y="2996996"/>
            <a:ext cx="3960495" cy="34698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2770" y="2172944"/>
            <a:ext cx="3970654" cy="646430"/>
          </a:xfrm>
          <a:prstGeom prst="rect">
            <a:avLst/>
          </a:prstGeom>
          <a:solidFill>
            <a:srgbClr val="B8CDE4"/>
          </a:solidFill>
          <a:ln w="12700">
            <a:solidFill>
              <a:srgbClr val="1F487C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3600" spc="-5" dirty="0">
                <a:latin typeface="Cambria"/>
                <a:cs typeface="Cambria"/>
              </a:rPr>
              <a:t>Richtige</a:t>
            </a:r>
            <a:r>
              <a:rPr sz="3600" spc="-35" dirty="0">
                <a:latin typeface="Cambria"/>
                <a:cs typeface="Cambria"/>
              </a:rPr>
              <a:t> </a:t>
            </a:r>
            <a:r>
              <a:rPr sz="3600" spc="-30" dirty="0">
                <a:latin typeface="Cambria"/>
                <a:cs typeface="Cambria"/>
              </a:rPr>
              <a:t>Wörter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72203" y="2996996"/>
            <a:ext cx="3960495" cy="34698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72203" y="2172944"/>
            <a:ext cx="3960495" cy="646430"/>
          </a:xfrm>
          <a:prstGeom prst="rect">
            <a:avLst/>
          </a:prstGeom>
          <a:solidFill>
            <a:srgbClr val="B8CDE4"/>
          </a:solidFill>
          <a:ln w="12700">
            <a:solidFill>
              <a:srgbClr val="1F487C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65"/>
              </a:spcBef>
            </a:pPr>
            <a:r>
              <a:rPr sz="3600" spc="-15" dirty="0">
                <a:latin typeface="Cambria"/>
                <a:cs typeface="Cambria"/>
              </a:rPr>
              <a:t>Pseudowörter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0136" y="372618"/>
            <a:ext cx="6963664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EIN-MINUTE-LESEFLÜSSIGKEITSTEST: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580136" y="877011"/>
            <a:ext cx="78701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Cambria"/>
                <a:cs typeface="Cambria"/>
              </a:rPr>
              <a:t>Wörter </a:t>
            </a:r>
            <a:r>
              <a:rPr sz="2800" spc="-55" dirty="0">
                <a:latin typeface="Cambria"/>
                <a:cs typeface="Cambria"/>
              </a:rPr>
              <a:t>bzw. </a:t>
            </a:r>
            <a:r>
              <a:rPr sz="2800" spc="-15" dirty="0">
                <a:latin typeface="Cambria"/>
                <a:cs typeface="Cambria"/>
              </a:rPr>
              <a:t>Pseudowörter </a:t>
            </a:r>
            <a:r>
              <a:rPr sz="2800" spc="-20" dirty="0">
                <a:latin typeface="Cambria"/>
                <a:cs typeface="Cambria"/>
              </a:rPr>
              <a:t>werden </a:t>
            </a:r>
            <a:r>
              <a:rPr sz="2800" spc="-10" dirty="0">
                <a:latin typeface="Cambria"/>
                <a:cs typeface="Cambria"/>
              </a:rPr>
              <a:t>laut </a:t>
            </a:r>
            <a:r>
              <a:rPr sz="2800" spc="-5" dirty="0">
                <a:latin typeface="Cambria"/>
                <a:cs typeface="Cambria"/>
              </a:rPr>
              <a:t>eine</a:t>
            </a:r>
            <a:r>
              <a:rPr sz="2800" spc="135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Minute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latin typeface="Cambria"/>
                <a:cs typeface="Cambria"/>
              </a:rPr>
              <a:t>lang </a:t>
            </a:r>
            <a:r>
              <a:rPr sz="2800" spc="-15" dirty="0">
                <a:latin typeface="Cambria"/>
                <a:cs typeface="Cambria"/>
              </a:rPr>
              <a:t>vorgelesen</a:t>
            </a:r>
            <a:r>
              <a:rPr sz="2800" spc="25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(Individualtest)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1729" y="1807972"/>
            <a:ext cx="4320540" cy="3313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762406" y="353695"/>
            <a:ext cx="1562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0000"/>
                </a:solidFill>
                <a:latin typeface="Cambria"/>
                <a:cs typeface="Cambria"/>
              </a:rPr>
              <a:t>SL</a:t>
            </a:r>
            <a:r>
              <a:rPr sz="3600" b="1" spc="-160" dirty="0">
                <a:solidFill>
                  <a:srgbClr val="000000"/>
                </a:solidFill>
                <a:latin typeface="Cambria"/>
                <a:cs typeface="Cambria"/>
              </a:rPr>
              <a:t>R</a:t>
            </a:r>
            <a:r>
              <a:rPr sz="3600" b="1" spc="5" dirty="0">
                <a:solidFill>
                  <a:srgbClr val="000000"/>
                </a:solidFill>
                <a:latin typeface="Cambria"/>
                <a:cs typeface="Cambria"/>
              </a:rPr>
              <a:t>T</a:t>
            </a:r>
            <a:r>
              <a:rPr sz="3600" b="1" spc="-5" dirty="0">
                <a:solidFill>
                  <a:srgbClr val="000000"/>
                </a:solidFill>
                <a:latin typeface="Cambria"/>
                <a:cs typeface="Cambria"/>
              </a:rPr>
              <a:t>-</a:t>
            </a:r>
            <a:r>
              <a:rPr sz="3600" b="1" dirty="0">
                <a:solidFill>
                  <a:srgbClr val="000000"/>
                </a:solidFill>
                <a:latin typeface="Cambria"/>
                <a:cs typeface="Cambria"/>
              </a:rPr>
              <a:t>II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199" y="1828800"/>
            <a:ext cx="4343401" cy="4241038"/>
          </a:xfrm>
          <a:prstGeom prst="rect">
            <a:avLst/>
          </a:prstGeom>
          <a:blipFill>
            <a:blip r:embed="rId2" cstate="print"/>
            <a:srcRect/>
            <a:stretch>
              <a:fillRect l="-25178" r="-11978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095" y="180446"/>
            <a:ext cx="7344664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EIN-MINUTE-LESEFLÜSSIGKEITSTEST:</a:t>
            </a:r>
          </a:p>
          <a:p>
            <a:pPr marL="12700">
              <a:lnSpc>
                <a:spcPct val="100000"/>
              </a:lnSpc>
            </a:pPr>
            <a:r>
              <a:rPr spc="-25" dirty="0"/>
              <a:t>NORMTABELLE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477193" y="1143000"/>
            <a:ext cx="8362008" cy="40697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82245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Korrekt </a:t>
            </a:r>
            <a:r>
              <a:rPr spc="-10" dirty="0"/>
              <a:t>gelesene </a:t>
            </a:r>
            <a:r>
              <a:rPr spc="-20" dirty="0"/>
              <a:t>Wörter </a:t>
            </a:r>
            <a:r>
              <a:rPr spc="-5" dirty="0"/>
              <a:t>und </a:t>
            </a:r>
            <a:r>
              <a:rPr spc="-15" dirty="0"/>
              <a:t>Pseudowörter </a:t>
            </a:r>
            <a:r>
              <a:rPr spc="-20" dirty="0"/>
              <a:t>werden  </a:t>
            </a:r>
            <a:r>
              <a:rPr spc="-10" dirty="0"/>
              <a:t>gezählt und </a:t>
            </a:r>
            <a:r>
              <a:rPr spc="-15" dirty="0"/>
              <a:t>Prozentrang</a:t>
            </a:r>
            <a:r>
              <a:rPr spc="40" dirty="0"/>
              <a:t> </a:t>
            </a:r>
            <a:r>
              <a:rPr spc="-5" dirty="0"/>
              <a:t>bestimmt</a:t>
            </a:r>
          </a:p>
          <a:p>
            <a:pPr marL="6388100">
              <a:lnSpc>
                <a:spcPts val="2155"/>
              </a:lnSpc>
              <a:spcBef>
                <a:spcPts val="1860"/>
              </a:spcBef>
            </a:pPr>
            <a:r>
              <a:rPr sz="1800" spc="-10" dirty="0"/>
              <a:t>Bsp</a:t>
            </a:r>
            <a:r>
              <a:rPr sz="1800" spc="-10" dirty="0" smtClean="0"/>
              <a:t>.:</a:t>
            </a:r>
            <a:r>
              <a:rPr sz="2000" spc="-5" dirty="0" smtClean="0"/>
              <a:t>30</a:t>
            </a:r>
            <a:r>
              <a:rPr sz="2000" spc="-80" dirty="0" smtClean="0"/>
              <a:t> </a:t>
            </a:r>
            <a:r>
              <a:rPr sz="2000" dirty="0"/>
              <a:t>richtig  </a:t>
            </a:r>
            <a:r>
              <a:rPr sz="2000" spc="-5" dirty="0"/>
              <a:t>gelesene  </a:t>
            </a:r>
            <a:r>
              <a:rPr sz="2000" spc="-10" dirty="0"/>
              <a:t>Wörter</a:t>
            </a:r>
            <a:endParaRPr sz="2000" dirty="0"/>
          </a:p>
          <a:p>
            <a:pPr marL="6388100">
              <a:lnSpc>
                <a:spcPts val="2320"/>
              </a:lnSpc>
            </a:pPr>
            <a:r>
              <a:rPr sz="2000" spc="-5" dirty="0"/>
              <a:t>-&gt; </a:t>
            </a:r>
            <a:r>
              <a:rPr sz="2000" dirty="0"/>
              <a:t>PR</a:t>
            </a:r>
            <a:r>
              <a:rPr sz="2000" spc="-20" dirty="0"/>
              <a:t> </a:t>
            </a:r>
            <a:r>
              <a:rPr sz="2000" spc="-5" dirty="0"/>
              <a:t>89</a:t>
            </a:r>
            <a:endParaRPr sz="2000" dirty="0"/>
          </a:p>
          <a:p>
            <a:pPr marL="6388100" marR="5080">
              <a:lnSpc>
                <a:spcPct val="100000"/>
              </a:lnSpc>
            </a:pPr>
            <a:r>
              <a:rPr sz="2000" spc="-5" dirty="0"/>
              <a:t>(89% der  Schüler  schneiden  schlechter ab,  11%</a:t>
            </a:r>
            <a:r>
              <a:rPr sz="2000" spc="-50" dirty="0"/>
              <a:t> </a:t>
            </a:r>
            <a:r>
              <a:rPr sz="2000" spc="-5" dirty="0"/>
              <a:t>schneiden  gleich </a:t>
            </a:r>
            <a:r>
              <a:rPr sz="2000" dirty="0"/>
              <a:t>gut oder  </a:t>
            </a:r>
            <a:r>
              <a:rPr sz="2000" spc="-5" dirty="0"/>
              <a:t>besser</a:t>
            </a:r>
            <a:r>
              <a:rPr sz="2000" spc="-10" dirty="0"/>
              <a:t> </a:t>
            </a:r>
            <a:r>
              <a:rPr sz="2000" spc="-5" dirty="0"/>
              <a:t>ab)</a:t>
            </a:r>
            <a:endParaRPr sz="20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5" y="277368"/>
            <a:ext cx="8598408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859" y="372897"/>
            <a:ext cx="8380730" cy="11188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3055"/>
              </a:lnSpc>
            </a:pPr>
            <a:r>
              <a:rPr sz="2800" spc="-20" dirty="0">
                <a:solidFill>
                  <a:srgbClr val="375F92"/>
                </a:solidFill>
                <a:latin typeface="Calibri"/>
                <a:cs typeface="Calibri"/>
              </a:rPr>
              <a:t>3.C) </a:t>
            </a:r>
            <a:r>
              <a:rPr sz="2800" spc="-10" dirty="0">
                <a:solidFill>
                  <a:srgbClr val="375F92"/>
                </a:solidFill>
                <a:latin typeface="Calibri"/>
                <a:cs typeface="Calibri"/>
              </a:rPr>
              <a:t>SLRT </a:t>
            </a:r>
            <a:r>
              <a:rPr sz="2800" spc="-5" dirty="0">
                <a:solidFill>
                  <a:srgbClr val="375F92"/>
                </a:solidFill>
                <a:latin typeface="Calibri"/>
                <a:cs typeface="Calibri"/>
              </a:rPr>
              <a:t>II – </a:t>
            </a:r>
            <a:r>
              <a:rPr sz="2800" spc="-10" dirty="0">
                <a:solidFill>
                  <a:srgbClr val="375F92"/>
                </a:solidFill>
                <a:latin typeface="Calibri"/>
                <a:cs typeface="Calibri"/>
              </a:rPr>
              <a:t>SALZBURGER LESE- </a:t>
            </a:r>
            <a:r>
              <a:rPr sz="2800" spc="-5" dirty="0">
                <a:solidFill>
                  <a:srgbClr val="375F92"/>
                </a:solidFill>
                <a:latin typeface="Calibri"/>
                <a:cs typeface="Calibri"/>
              </a:rPr>
              <a:t>UND</a:t>
            </a:r>
            <a:r>
              <a:rPr sz="2800" spc="114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75F92"/>
                </a:solidFill>
                <a:latin typeface="Calibri"/>
                <a:cs typeface="Calibri"/>
              </a:rPr>
              <a:t>RECHTSCHREIBTEST</a:t>
            </a:r>
            <a:endParaRPr sz="2800">
              <a:latin typeface="Calibri"/>
              <a:cs typeface="Calibri"/>
            </a:endParaRPr>
          </a:p>
          <a:p>
            <a:pPr marL="41910">
              <a:lnSpc>
                <a:spcPct val="100000"/>
              </a:lnSpc>
            </a:pPr>
            <a:r>
              <a:rPr sz="2800" spc="-10" dirty="0">
                <a:solidFill>
                  <a:srgbClr val="375F92"/>
                </a:solidFill>
                <a:latin typeface="Calibri"/>
                <a:cs typeface="Calibri"/>
              </a:rPr>
              <a:t>LANDERL </a:t>
            </a:r>
            <a:r>
              <a:rPr sz="2800" spc="-5" dirty="0">
                <a:solidFill>
                  <a:srgbClr val="375F92"/>
                </a:solidFill>
                <a:latin typeface="Calibri"/>
                <a:cs typeface="Calibri"/>
              </a:rPr>
              <a:t>ET AL.</a:t>
            </a:r>
            <a:r>
              <a:rPr sz="2800" spc="5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75F92"/>
                </a:solidFill>
                <a:latin typeface="Calibri"/>
                <a:cs typeface="Calibri"/>
              </a:rPr>
              <a:t>1997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50240" y="1659951"/>
            <a:ext cx="7500620" cy="3678554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3600" spc="-15" dirty="0">
                <a:solidFill>
                  <a:srgbClr val="C0504D"/>
                </a:solidFill>
                <a:latin typeface="Cambria"/>
                <a:cs typeface="Cambria"/>
              </a:rPr>
              <a:t>Rechtschreibtest</a:t>
            </a:r>
            <a:endParaRPr sz="36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1F487C"/>
                </a:solidFill>
                <a:latin typeface="Cambria"/>
                <a:cs typeface="Cambria"/>
              </a:rPr>
              <a:t>2. </a:t>
            </a:r>
            <a:r>
              <a:rPr sz="2800" spc="-10" dirty="0">
                <a:solidFill>
                  <a:srgbClr val="1F487C"/>
                </a:solidFill>
                <a:latin typeface="Cambria"/>
                <a:cs typeface="Cambria"/>
              </a:rPr>
              <a:t>bis </a:t>
            </a:r>
            <a:r>
              <a:rPr sz="2800" spc="-5" dirty="0">
                <a:solidFill>
                  <a:srgbClr val="1F487C"/>
                </a:solidFill>
                <a:latin typeface="Cambria"/>
                <a:cs typeface="Cambria"/>
              </a:rPr>
              <a:t>5.</a:t>
            </a:r>
            <a:r>
              <a:rPr sz="2800" spc="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Cambria"/>
                <a:cs typeface="Cambria"/>
              </a:rPr>
              <a:t>Klasse</a:t>
            </a:r>
            <a:endParaRPr sz="28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1F487C"/>
                </a:solidFill>
                <a:latin typeface="Cambria"/>
                <a:cs typeface="Cambria"/>
              </a:rPr>
              <a:t>differenziert: nur </a:t>
            </a:r>
            <a:r>
              <a:rPr sz="2800" spc="-5" dirty="0">
                <a:solidFill>
                  <a:srgbClr val="1F487C"/>
                </a:solidFill>
                <a:latin typeface="Cambria"/>
                <a:cs typeface="Cambria"/>
              </a:rPr>
              <a:t>bedingt im</a:t>
            </a:r>
            <a:r>
              <a:rPr sz="2800" spc="8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Cambria"/>
                <a:cs typeface="Cambria"/>
              </a:rPr>
              <a:t>durchschnittlichen</a:t>
            </a:r>
            <a:endParaRPr sz="2800">
              <a:latin typeface="Cambria"/>
              <a:cs typeface="Cambria"/>
            </a:endParaRPr>
          </a:p>
          <a:p>
            <a:pPr marR="24130" algn="ctr">
              <a:lnSpc>
                <a:spcPct val="100000"/>
              </a:lnSpc>
              <a:spcBef>
                <a:spcPts val="5"/>
              </a:spcBef>
              <a:tabLst>
                <a:tab pos="4389755" algn="l"/>
              </a:tabLst>
            </a:pPr>
            <a:r>
              <a:rPr sz="2800" spc="-5" dirty="0">
                <a:solidFill>
                  <a:srgbClr val="1F487C"/>
                </a:solidFill>
                <a:latin typeface="Cambria"/>
                <a:cs typeface="Cambria"/>
              </a:rPr>
              <a:t>und</a:t>
            </a:r>
            <a:r>
              <a:rPr sz="2800" spc="2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Cambria"/>
                <a:cs typeface="Cambria"/>
              </a:rPr>
              <a:t>überdurchschnittlichen	</a:t>
            </a:r>
            <a:r>
              <a:rPr sz="2800" spc="-5" dirty="0">
                <a:solidFill>
                  <a:srgbClr val="1F487C"/>
                </a:solidFill>
                <a:latin typeface="Cambria"/>
                <a:cs typeface="Cambria"/>
              </a:rPr>
              <a:t>Leistungsbereich</a:t>
            </a:r>
            <a:endParaRPr sz="28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1F487C"/>
                </a:solidFill>
                <a:latin typeface="Cambria"/>
                <a:cs typeface="Cambria"/>
              </a:rPr>
              <a:t>getrennte </a:t>
            </a:r>
            <a:r>
              <a:rPr sz="2800" spc="-10" dirty="0">
                <a:solidFill>
                  <a:srgbClr val="1F487C"/>
                </a:solidFill>
                <a:latin typeface="Cambria"/>
                <a:cs typeface="Cambria"/>
              </a:rPr>
              <a:t>Beurteilung </a:t>
            </a:r>
            <a:r>
              <a:rPr sz="2800" spc="-25" dirty="0">
                <a:solidFill>
                  <a:srgbClr val="1F487C"/>
                </a:solidFill>
                <a:latin typeface="Cambria"/>
                <a:cs typeface="Cambria"/>
              </a:rPr>
              <a:t>von </a:t>
            </a:r>
            <a:r>
              <a:rPr sz="2800" spc="-15" dirty="0">
                <a:solidFill>
                  <a:srgbClr val="1F487C"/>
                </a:solidFill>
                <a:latin typeface="Cambria"/>
                <a:cs typeface="Cambria"/>
              </a:rPr>
              <a:t>Schwächen</a:t>
            </a:r>
            <a:r>
              <a:rPr sz="2800" spc="6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Cambria"/>
                <a:cs typeface="Cambria"/>
              </a:rPr>
              <a:t>in:</a:t>
            </a:r>
            <a:endParaRPr sz="2800">
              <a:latin typeface="Cambria"/>
              <a:cs typeface="Cambria"/>
            </a:endParaRPr>
          </a:p>
          <a:p>
            <a:pPr marL="538480" lvl="1" indent="-228600">
              <a:lnSpc>
                <a:spcPct val="100000"/>
              </a:lnSpc>
              <a:spcBef>
                <a:spcPts val="670"/>
              </a:spcBef>
              <a:buClr>
                <a:srgbClr val="C0504D"/>
              </a:buClr>
              <a:buFont typeface="Arial"/>
              <a:buChar char="•"/>
              <a:tabLst>
                <a:tab pos="539115" algn="l"/>
              </a:tabLst>
            </a:pPr>
            <a:r>
              <a:rPr sz="2800" spc="-5" dirty="0">
                <a:solidFill>
                  <a:srgbClr val="1F487C"/>
                </a:solidFill>
                <a:latin typeface="Cambria"/>
                <a:cs typeface="Cambria"/>
              </a:rPr>
              <a:t>der </a:t>
            </a:r>
            <a:r>
              <a:rPr sz="2800" spc="-10" dirty="0">
                <a:solidFill>
                  <a:srgbClr val="1F487C"/>
                </a:solidFill>
                <a:latin typeface="Cambria"/>
                <a:cs typeface="Cambria"/>
              </a:rPr>
              <a:t>lauttreuen</a:t>
            </a:r>
            <a:r>
              <a:rPr sz="2800" spc="-5" dirty="0">
                <a:solidFill>
                  <a:srgbClr val="1F487C"/>
                </a:solidFill>
                <a:latin typeface="Cambria"/>
                <a:cs typeface="Cambria"/>
              </a:rPr>
              <a:t> &amp;</a:t>
            </a:r>
            <a:endParaRPr sz="2800">
              <a:latin typeface="Cambria"/>
              <a:cs typeface="Cambria"/>
            </a:endParaRPr>
          </a:p>
          <a:p>
            <a:pPr marL="538480" lvl="1" indent="-228600">
              <a:lnSpc>
                <a:spcPct val="100000"/>
              </a:lnSpc>
              <a:spcBef>
                <a:spcPts val="675"/>
              </a:spcBef>
              <a:buClr>
                <a:srgbClr val="C0504D"/>
              </a:buClr>
              <a:buFont typeface="Arial"/>
              <a:buChar char="•"/>
              <a:tabLst>
                <a:tab pos="539115" algn="l"/>
              </a:tabLst>
            </a:pPr>
            <a:r>
              <a:rPr sz="2800" spc="-5" dirty="0">
                <a:solidFill>
                  <a:srgbClr val="1F487C"/>
                </a:solidFill>
                <a:latin typeface="Cambria"/>
                <a:cs typeface="Cambria"/>
              </a:rPr>
              <a:t>in der </a:t>
            </a:r>
            <a:r>
              <a:rPr sz="2800" spc="-10" dirty="0">
                <a:solidFill>
                  <a:srgbClr val="1F487C"/>
                </a:solidFill>
                <a:latin typeface="Cambria"/>
                <a:cs typeface="Cambria"/>
              </a:rPr>
              <a:t>orthographisch </a:t>
            </a:r>
            <a:r>
              <a:rPr sz="2800" spc="-20" dirty="0">
                <a:solidFill>
                  <a:srgbClr val="1F487C"/>
                </a:solidFill>
                <a:latin typeface="Cambria"/>
                <a:cs typeface="Cambria"/>
              </a:rPr>
              <a:t>korrekten</a:t>
            </a:r>
            <a:r>
              <a:rPr sz="2800" spc="5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Cambria"/>
                <a:cs typeface="Cambria"/>
              </a:rPr>
              <a:t>Schreibung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5" y="277368"/>
            <a:ext cx="8598408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859" y="372897"/>
            <a:ext cx="8380730" cy="11188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87020" rIns="0" bIns="0" rtlCol="0">
            <a:spAutoFit/>
          </a:bodyPr>
          <a:lstStyle/>
          <a:p>
            <a:pPr marL="490220">
              <a:lnSpc>
                <a:spcPct val="100000"/>
              </a:lnSpc>
              <a:spcBef>
                <a:spcPts val="2260"/>
              </a:spcBef>
            </a:pPr>
            <a:r>
              <a:rPr sz="2800" spc="-10" dirty="0"/>
              <a:t>LESE- </a:t>
            </a:r>
            <a:r>
              <a:rPr sz="2800" spc="-5" dirty="0"/>
              <a:t>UND </a:t>
            </a:r>
            <a:r>
              <a:rPr sz="2800" spc="-15" dirty="0"/>
              <a:t>RECHTSCHREIBSTÖRUNG NACH</a:t>
            </a:r>
            <a:r>
              <a:rPr sz="2800" spc="90" dirty="0"/>
              <a:t> </a:t>
            </a:r>
            <a:r>
              <a:rPr sz="2800" spc="-5" dirty="0"/>
              <a:t>ICD-10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8485885" y="6439276"/>
            <a:ext cx="135255" cy="20447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3</a:t>
            </a:fld>
            <a:endParaRPr sz="12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240" y="1778253"/>
            <a:ext cx="1802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Klassifikation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0240" y="2656459"/>
            <a:ext cx="981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ICD</a:t>
            </a:r>
            <a:r>
              <a:rPr sz="2400" spc="-9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10: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72742" y="2583307"/>
            <a:ext cx="5701030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3900" marR="5080" indent="-711835">
              <a:lnSpc>
                <a:spcPct val="120000"/>
              </a:lnSpc>
              <a:spcBef>
                <a:spcPts val="100"/>
              </a:spcBef>
            </a:pP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F 81 </a:t>
            </a: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Umschriebene Entwicklungsstörungen  schulischer</a:t>
            </a:r>
            <a:r>
              <a:rPr sz="2400" spc="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1F487C"/>
                </a:solidFill>
                <a:latin typeface="Cambria"/>
                <a:cs typeface="Cambria"/>
              </a:rPr>
              <a:t>Fertigkeiten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1150" y="3900296"/>
            <a:ext cx="4928870" cy="1343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F 81.0 Lese- </a:t>
            </a: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und </a:t>
            </a:r>
            <a:r>
              <a:rPr sz="2400" spc="-10" dirty="0">
                <a:solidFill>
                  <a:srgbClr val="1F487C"/>
                </a:solidFill>
                <a:latin typeface="Cambria"/>
                <a:cs typeface="Cambria"/>
              </a:rPr>
              <a:t>Rechtschreibstörung  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F 81.1 </a:t>
            </a:r>
            <a:r>
              <a:rPr sz="2400" spc="-10" dirty="0">
                <a:solidFill>
                  <a:srgbClr val="1F487C"/>
                </a:solidFill>
                <a:latin typeface="Cambria"/>
                <a:cs typeface="Cambria"/>
              </a:rPr>
              <a:t>Isolierte</a:t>
            </a:r>
            <a:r>
              <a:rPr sz="2400" spc="-4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1F487C"/>
                </a:solidFill>
                <a:latin typeface="Cambria"/>
                <a:cs typeface="Cambria"/>
              </a:rPr>
              <a:t>Rechtschreibstörung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…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8289" y="2492870"/>
            <a:ext cx="6462268" cy="41140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RECHTSCHREIBTEST: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67055" y="902665"/>
            <a:ext cx="7887970" cy="1294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mbria"/>
                <a:cs typeface="Cambria"/>
              </a:rPr>
              <a:t>diktierte </a:t>
            </a:r>
            <a:r>
              <a:rPr sz="2800" spc="-20" dirty="0">
                <a:latin typeface="Cambria"/>
                <a:cs typeface="Cambria"/>
              </a:rPr>
              <a:t>Wortschreibungen </a:t>
            </a:r>
            <a:r>
              <a:rPr sz="2800" spc="-10" dirty="0">
                <a:latin typeface="Cambria"/>
                <a:cs typeface="Cambria"/>
              </a:rPr>
              <a:t>müssen</a:t>
            </a:r>
            <a:r>
              <a:rPr sz="2800" spc="5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orthographisch</a:t>
            </a:r>
            <a:endParaRPr sz="2800">
              <a:latin typeface="Cambria"/>
              <a:cs typeface="Cambria"/>
            </a:endParaRPr>
          </a:p>
          <a:p>
            <a:pPr marL="12700" marR="1509395">
              <a:lnSpc>
                <a:spcPts val="3279"/>
              </a:lnSpc>
              <a:spcBef>
                <a:spcPts val="180"/>
              </a:spcBef>
            </a:pPr>
            <a:r>
              <a:rPr sz="2800" spc="-20" dirty="0">
                <a:latin typeface="Cambria"/>
                <a:cs typeface="Cambria"/>
              </a:rPr>
              <a:t>korrekt </a:t>
            </a:r>
            <a:r>
              <a:rPr sz="2800" spc="-5" dirty="0">
                <a:latin typeface="Cambria"/>
                <a:cs typeface="Cambria"/>
              </a:rPr>
              <a:t>in Rahmensätze eingefügt </a:t>
            </a:r>
            <a:r>
              <a:rPr sz="2800" spc="-20" dirty="0">
                <a:latin typeface="Cambria"/>
                <a:cs typeface="Cambria"/>
              </a:rPr>
              <a:t>werden  </a:t>
            </a:r>
            <a:r>
              <a:rPr sz="2800" spc="-5" dirty="0">
                <a:latin typeface="Cambria"/>
                <a:cs typeface="Cambria"/>
              </a:rPr>
              <a:t>(Einzel- oder</a:t>
            </a:r>
            <a:r>
              <a:rPr sz="280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Klassentest)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055" y="398145"/>
            <a:ext cx="679513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RECHTSCHREIBTEST:</a:t>
            </a:r>
            <a:r>
              <a:rPr spc="25" dirty="0"/>
              <a:t> </a:t>
            </a:r>
            <a:r>
              <a:rPr spc="-20" dirty="0"/>
              <a:t>FEHLERKATEGORIEN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10108" y="1355216"/>
          <a:ext cx="8431530" cy="4514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2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Fehlerkategorie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spc="-4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Was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für</a:t>
                      </a:r>
                      <a:r>
                        <a:rPr sz="2400" b="1" spc="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ein</a:t>
                      </a:r>
                      <a:endParaRPr sz="2400">
                        <a:latin typeface="Cambria"/>
                        <a:cs typeface="Cambria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Fehler?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Beispiel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158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15" dirty="0">
                          <a:latin typeface="Cambria"/>
                          <a:cs typeface="Cambria"/>
                        </a:rPr>
                        <a:t>Fehlertyp</a:t>
                      </a:r>
                      <a:r>
                        <a:rPr sz="24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dirty="0">
                          <a:latin typeface="Cambria"/>
                          <a:cs typeface="Cambria"/>
                        </a:rPr>
                        <a:t>N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332740">
                        <a:lnSpc>
                          <a:spcPct val="100000"/>
                        </a:lnSpc>
                        <a:spcBef>
                          <a:spcPts val="305"/>
                        </a:spcBef>
                        <a:tabLst>
                          <a:tab pos="930910" algn="l"/>
                        </a:tabLst>
                      </a:pPr>
                      <a:r>
                        <a:rPr sz="2400" dirty="0">
                          <a:latin typeface="Cambria"/>
                          <a:cs typeface="Cambria"/>
                        </a:rPr>
                        <a:t>Nicht	</a:t>
                      </a:r>
                      <a:r>
                        <a:rPr sz="2400" spc="-5" dirty="0">
                          <a:latin typeface="Cambria"/>
                          <a:cs typeface="Cambria"/>
                        </a:rPr>
                        <a:t>laut</a:t>
                      </a:r>
                      <a:r>
                        <a:rPr sz="240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2400" spc="-3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2400" dirty="0">
                          <a:latin typeface="Cambria"/>
                          <a:cs typeface="Cambria"/>
                        </a:rPr>
                        <a:t>euer  </a:t>
                      </a:r>
                      <a:r>
                        <a:rPr sz="2400" spc="-20" dirty="0">
                          <a:latin typeface="Cambria"/>
                          <a:cs typeface="Cambria"/>
                        </a:rPr>
                        <a:t>Fehler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latin typeface="Cambria"/>
                          <a:cs typeface="Cambria"/>
                        </a:rPr>
                        <a:t>Wind </a:t>
                      </a:r>
                      <a:r>
                        <a:rPr sz="2400" dirty="0">
                          <a:latin typeface="Cambria"/>
                          <a:cs typeface="Cambria"/>
                        </a:rPr>
                        <a:t>–</a:t>
                      </a:r>
                      <a:r>
                        <a:rPr sz="24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-5" dirty="0">
                          <a:latin typeface="Cambria"/>
                          <a:cs typeface="Cambria"/>
                        </a:rPr>
                        <a:t>Wied</a:t>
                      </a:r>
                      <a:endParaRPr sz="2400">
                        <a:latin typeface="Cambria"/>
                        <a:cs typeface="Cambria"/>
                      </a:endParaRPr>
                    </a:p>
                    <a:p>
                      <a:pPr marL="98425" marR="695325">
                        <a:lnSpc>
                          <a:spcPct val="100000"/>
                        </a:lnSpc>
                      </a:pPr>
                      <a:r>
                        <a:rPr sz="2400" spc="-20" dirty="0">
                          <a:latin typeface="Cambria"/>
                          <a:cs typeface="Cambria"/>
                        </a:rPr>
                        <a:t>Farbe </a:t>
                      </a:r>
                      <a:r>
                        <a:rPr sz="2400" dirty="0">
                          <a:latin typeface="Cambria"/>
                          <a:cs typeface="Cambria"/>
                        </a:rPr>
                        <a:t>– </a:t>
                      </a:r>
                      <a:r>
                        <a:rPr sz="2400" spc="-25" dirty="0">
                          <a:latin typeface="Cambria"/>
                          <a:cs typeface="Cambria"/>
                        </a:rPr>
                        <a:t>Wabe,</a:t>
                      </a:r>
                      <a:r>
                        <a:rPr sz="2400" spc="-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-25" dirty="0">
                          <a:latin typeface="Cambria"/>
                          <a:cs typeface="Cambria"/>
                        </a:rPr>
                        <a:t>Fade  </a:t>
                      </a:r>
                      <a:r>
                        <a:rPr sz="2400" spc="-10" dirty="0">
                          <a:latin typeface="Cambria"/>
                          <a:cs typeface="Cambria"/>
                        </a:rPr>
                        <a:t>Äste </a:t>
                      </a:r>
                      <a:r>
                        <a:rPr sz="2400" dirty="0">
                          <a:latin typeface="Cambria"/>
                          <a:cs typeface="Cambria"/>
                        </a:rPr>
                        <a:t>– </a:t>
                      </a:r>
                      <a:r>
                        <a:rPr sz="2400" spc="0" dirty="0">
                          <a:latin typeface="Cambria"/>
                          <a:cs typeface="Cambria"/>
                        </a:rPr>
                        <a:t>Est,</a:t>
                      </a:r>
                      <a:r>
                        <a:rPr sz="24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-5" dirty="0">
                          <a:latin typeface="Cambria"/>
                          <a:cs typeface="Cambria"/>
                        </a:rPr>
                        <a:t>Äschte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158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15" dirty="0">
                          <a:latin typeface="Cambria"/>
                          <a:cs typeface="Cambria"/>
                        </a:rPr>
                        <a:t>Fehlertyp</a:t>
                      </a:r>
                      <a:r>
                        <a:rPr sz="24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dirty="0">
                          <a:latin typeface="Cambria"/>
                          <a:cs typeface="Cambria"/>
                        </a:rPr>
                        <a:t>O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10" dirty="0">
                          <a:latin typeface="Cambria"/>
                          <a:cs typeface="Cambria"/>
                        </a:rPr>
                        <a:t>Orthographischer</a:t>
                      </a:r>
                      <a:endParaRPr sz="2400">
                        <a:latin typeface="Cambria"/>
                        <a:cs typeface="Cambria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2400" spc="-20" dirty="0">
                          <a:latin typeface="Cambria"/>
                          <a:cs typeface="Cambria"/>
                        </a:rPr>
                        <a:t>Fehler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519430" algn="just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latin typeface="Cambria"/>
                          <a:cs typeface="Cambria"/>
                        </a:rPr>
                        <a:t>Wind </a:t>
                      </a:r>
                      <a:r>
                        <a:rPr sz="2400" dirty="0">
                          <a:latin typeface="Cambria"/>
                          <a:cs typeface="Cambria"/>
                        </a:rPr>
                        <a:t>– Wint, </a:t>
                      </a:r>
                      <a:r>
                        <a:rPr sz="2400" spc="-5" dirty="0">
                          <a:latin typeface="Cambria"/>
                          <a:cs typeface="Cambria"/>
                        </a:rPr>
                        <a:t>Wiend  </a:t>
                      </a:r>
                      <a:r>
                        <a:rPr sz="2400" spc="-20" dirty="0">
                          <a:latin typeface="Cambria"/>
                          <a:cs typeface="Cambria"/>
                        </a:rPr>
                        <a:t>Farbe </a:t>
                      </a:r>
                      <a:r>
                        <a:rPr sz="2400" dirty="0">
                          <a:latin typeface="Cambria"/>
                          <a:cs typeface="Cambria"/>
                        </a:rPr>
                        <a:t>– </a:t>
                      </a:r>
                      <a:r>
                        <a:rPr sz="2400" spc="-20" dirty="0">
                          <a:latin typeface="Cambria"/>
                          <a:cs typeface="Cambria"/>
                        </a:rPr>
                        <a:t>Fabe,</a:t>
                      </a:r>
                      <a:r>
                        <a:rPr sz="2400" spc="-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-20" dirty="0">
                          <a:latin typeface="Cambria"/>
                          <a:cs typeface="Cambria"/>
                        </a:rPr>
                        <a:t>Fahrbe  </a:t>
                      </a:r>
                      <a:r>
                        <a:rPr sz="2400" spc="-10" dirty="0">
                          <a:latin typeface="Cambria"/>
                          <a:cs typeface="Cambria"/>
                        </a:rPr>
                        <a:t>Äste </a:t>
                      </a:r>
                      <a:r>
                        <a:rPr sz="2400" dirty="0">
                          <a:latin typeface="Cambria"/>
                          <a:cs typeface="Cambria"/>
                        </a:rPr>
                        <a:t>– </a:t>
                      </a:r>
                      <a:r>
                        <a:rPr sz="2400" spc="-5" dirty="0">
                          <a:latin typeface="Cambria"/>
                          <a:cs typeface="Cambria"/>
                        </a:rPr>
                        <a:t>Este,</a:t>
                      </a:r>
                      <a:r>
                        <a:rPr sz="24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-5" dirty="0">
                          <a:latin typeface="Cambria"/>
                          <a:cs typeface="Cambria"/>
                        </a:rPr>
                        <a:t>Äsde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08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15" dirty="0">
                          <a:latin typeface="Cambria"/>
                          <a:cs typeface="Cambria"/>
                        </a:rPr>
                        <a:t>Fehlertyp</a:t>
                      </a:r>
                      <a:r>
                        <a:rPr sz="24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dirty="0">
                          <a:latin typeface="Cambria"/>
                          <a:cs typeface="Cambria"/>
                        </a:rPr>
                        <a:t>GK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460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10" dirty="0">
                          <a:latin typeface="Cambria"/>
                          <a:cs typeface="Cambria"/>
                        </a:rPr>
                        <a:t>Groß-/Klein-  schreibungsfehler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3119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latin typeface="Cambria"/>
                          <a:cs typeface="Cambria"/>
                        </a:rPr>
                        <a:t>klein </a:t>
                      </a:r>
                      <a:r>
                        <a:rPr sz="2400" dirty="0">
                          <a:latin typeface="Cambria"/>
                          <a:cs typeface="Cambria"/>
                        </a:rPr>
                        <a:t>– </a:t>
                      </a:r>
                      <a:r>
                        <a:rPr sz="2400" spc="-5" dirty="0">
                          <a:latin typeface="Cambria"/>
                          <a:cs typeface="Cambria"/>
                        </a:rPr>
                        <a:t>Klein  Mama </a:t>
                      </a:r>
                      <a:r>
                        <a:rPr sz="2400" dirty="0">
                          <a:latin typeface="Cambria"/>
                          <a:cs typeface="Cambria"/>
                        </a:rPr>
                        <a:t>–</a:t>
                      </a:r>
                      <a:r>
                        <a:rPr sz="2400" spc="-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-5" dirty="0">
                          <a:latin typeface="Cambria"/>
                          <a:cs typeface="Cambria"/>
                        </a:rPr>
                        <a:t>mama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5" y="277368"/>
            <a:ext cx="8598408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859" y="372897"/>
            <a:ext cx="8380730" cy="11188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8770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2510"/>
              </a:spcBef>
            </a:pPr>
            <a:r>
              <a:rPr sz="2800" spc="-15" dirty="0"/>
              <a:t>3.C) </a:t>
            </a:r>
            <a:r>
              <a:rPr sz="2800" spc="-5" dirty="0"/>
              <a:t>WLLP-R – WÜRZBURGER LEISE</a:t>
            </a:r>
            <a:r>
              <a:rPr sz="2800" spc="65" dirty="0"/>
              <a:t> </a:t>
            </a:r>
            <a:r>
              <a:rPr sz="2800" spc="-15" dirty="0"/>
              <a:t>LESEPROBE</a:t>
            </a:r>
            <a:endParaRPr sz="28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50240" y="1704720"/>
            <a:ext cx="7565390" cy="17818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50" dirty="0">
                <a:solidFill>
                  <a:srgbClr val="1F487C"/>
                </a:solidFill>
                <a:latin typeface="Cambria"/>
                <a:cs typeface="Cambria"/>
              </a:rPr>
              <a:t>Test 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für </a:t>
            </a: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Grundschüler</a:t>
            </a:r>
            <a:r>
              <a:rPr sz="2400" spc="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(1-4)</a:t>
            </a:r>
            <a:endParaRPr sz="24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580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Gruppentest 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in der</a:t>
            </a:r>
            <a:r>
              <a:rPr sz="2400" spc="-1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Grundschule</a:t>
            </a:r>
            <a:endParaRPr sz="24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580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Einzeltest 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für </a:t>
            </a:r>
            <a:r>
              <a:rPr sz="2400" spc="-10" dirty="0">
                <a:solidFill>
                  <a:srgbClr val="1F487C"/>
                </a:solidFill>
                <a:latin typeface="Cambria"/>
                <a:cs typeface="Cambria"/>
              </a:rPr>
              <a:t>Pädagogen, Psychologen,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1F487C"/>
                </a:solidFill>
                <a:latin typeface="Cambria"/>
                <a:cs typeface="Cambria"/>
              </a:rPr>
              <a:t>Lerntherapeuten</a:t>
            </a:r>
            <a:endParaRPr sz="24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Überprüfung 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der</a:t>
            </a:r>
            <a:r>
              <a:rPr sz="2400" spc="-4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Dekodier(=Lese-)geschwindigkeit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1729" y="1807972"/>
            <a:ext cx="4320540" cy="3313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762406" y="353695"/>
            <a:ext cx="1704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000000"/>
                </a:solidFill>
                <a:latin typeface="Cambria"/>
                <a:cs typeface="Cambria"/>
              </a:rPr>
              <a:t>WLLP-R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33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9" y="0"/>
                </a:moveTo>
                <a:lnTo>
                  <a:pt x="0" y="0"/>
                </a:lnTo>
                <a:lnTo>
                  <a:pt x="0" y="6857997"/>
                </a:lnTo>
                <a:lnTo>
                  <a:pt x="9143999" y="6857997"/>
                </a:lnTo>
                <a:lnTo>
                  <a:pt x="9143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27757" y="332651"/>
            <a:ext cx="4162425" cy="5972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9676" y="980766"/>
            <a:ext cx="4334891" cy="5782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330200" y="287477"/>
            <a:ext cx="25654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  <a:latin typeface="Cambria"/>
                <a:cs typeface="Cambria"/>
              </a:rPr>
              <a:t>Normtabelle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35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5" y="277368"/>
            <a:ext cx="8598408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0200" y="321944"/>
            <a:ext cx="20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75F92"/>
                </a:solidFill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748665"/>
            <a:ext cx="1885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375F92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2859" y="372897"/>
            <a:ext cx="8380730" cy="11188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49860">
              <a:lnSpc>
                <a:spcPts val="3055"/>
              </a:lnSpc>
            </a:pPr>
            <a:r>
              <a:rPr sz="2800" spc="-5" dirty="0">
                <a:solidFill>
                  <a:srgbClr val="375F92"/>
                </a:solidFill>
                <a:latin typeface="Calibri"/>
                <a:cs typeface="Calibri"/>
              </a:rPr>
              <a:t>) </a:t>
            </a:r>
            <a:r>
              <a:rPr sz="2800" spc="-10" dirty="0">
                <a:solidFill>
                  <a:srgbClr val="375F92"/>
                </a:solidFill>
                <a:latin typeface="Calibri"/>
                <a:cs typeface="Calibri"/>
              </a:rPr>
              <a:t>DIAGNOSE </a:t>
            </a:r>
            <a:r>
              <a:rPr sz="2800" spc="-20" dirty="0">
                <a:solidFill>
                  <a:srgbClr val="375F92"/>
                </a:solidFill>
                <a:latin typeface="Calibri"/>
                <a:cs typeface="Calibri"/>
              </a:rPr>
              <a:t>VON </a:t>
            </a:r>
            <a:r>
              <a:rPr sz="2800" spc="-5" dirty="0">
                <a:solidFill>
                  <a:srgbClr val="375F92"/>
                </a:solidFill>
                <a:latin typeface="Calibri"/>
                <a:cs typeface="Calibri"/>
              </a:rPr>
              <a:t>WEITEREN </a:t>
            </a:r>
            <a:r>
              <a:rPr sz="2800" spc="-10" dirty="0">
                <a:solidFill>
                  <a:srgbClr val="375F92"/>
                </a:solidFill>
                <a:latin typeface="Calibri"/>
                <a:cs typeface="Calibri"/>
              </a:rPr>
              <a:t>FÜR </a:t>
            </a:r>
            <a:r>
              <a:rPr sz="2800" spc="-15" dirty="0">
                <a:solidFill>
                  <a:srgbClr val="375F92"/>
                </a:solidFill>
                <a:latin typeface="Calibri"/>
                <a:cs typeface="Calibri"/>
              </a:rPr>
              <a:t>LESEN</a:t>
            </a:r>
            <a:r>
              <a:rPr sz="2800" spc="7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75F92"/>
                </a:solidFill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  <a:p>
            <a:pPr marL="132715">
              <a:lnSpc>
                <a:spcPct val="100000"/>
              </a:lnSpc>
            </a:pPr>
            <a:r>
              <a:rPr sz="2800" spc="-5" dirty="0">
                <a:solidFill>
                  <a:srgbClr val="375F92"/>
                </a:solidFill>
                <a:latin typeface="Calibri"/>
                <a:cs typeface="Calibri"/>
              </a:rPr>
              <a:t>CHREIBEN </a:t>
            </a:r>
            <a:r>
              <a:rPr sz="2800" spc="-10" dirty="0">
                <a:solidFill>
                  <a:srgbClr val="375F92"/>
                </a:solidFill>
                <a:latin typeface="Calibri"/>
                <a:cs typeface="Calibri"/>
              </a:rPr>
              <a:t>BEDEUTSAMEN</a:t>
            </a:r>
            <a:r>
              <a:rPr sz="2800" spc="2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375F92"/>
                </a:solidFill>
                <a:latin typeface="Calibri"/>
                <a:cs typeface="Calibri"/>
              </a:rPr>
              <a:t>FÄHIGKEITEN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7582" y="5121948"/>
            <a:ext cx="7587488" cy="1157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0240" y="1704720"/>
            <a:ext cx="7919720" cy="33407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rgbClr val="1F487C"/>
                </a:solidFill>
                <a:latin typeface="Cambria"/>
                <a:cs typeface="Cambria"/>
              </a:rPr>
              <a:t>Benennungsgeschwindigkeit</a:t>
            </a:r>
            <a:endParaRPr sz="24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580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Intelligenz</a:t>
            </a:r>
            <a:endParaRPr sz="24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580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rgbClr val="1F487C"/>
                </a:solidFill>
                <a:latin typeface="Cambria"/>
                <a:cs typeface="Cambria"/>
              </a:rPr>
              <a:t>sprachliche</a:t>
            </a:r>
            <a:r>
              <a:rPr sz="2400" spc="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-20" dirty="0">
                <a:solidFill>
                  <a:srgbClr val="1F487C"/>
                </a:solidFill>
                <a:latin typeface="Cambria"/>
                <a:cs typeface="Cambria"/>
              </a:rPr>
              <a:t>Fähigkeiten</a:t>
            </a:r>
            <a:endParaRPr sz="24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mündliches </a:t>
            </a:r>
            <a:r>
              <a:rPr sz="2400" spc="-15" dirty="0">
                <a:solidFill>
                  <a:srgbClr val="1F487C"/>
                </a:solidFill>
                <a:latin typeface="Cambria"/>
                <a:cs typeface="Cambria"/>
              </a:rPr>
              <a:t>Sprachverständnis 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(Lese- </a:t>
            </a: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und</a:t>
            </a:r>
            <a:r>
              <a:rPr sz="2400" spc="5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Hörverständnis)</a:t>
            </a:r>
            <a:endParaRPr sz="24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Gedächtnisleistung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50">
              <a:latin typeface="Times New Roman"/>
              <a:cs typeface="Times New Roman"/>
            </a:endParaRPr>
          </a:p>
          <a:p>
            <a:pPr marL="259079" marR="3303270">
              <a:lnSpc>
                <a:spcPct val="100000"/>
              </a:lnSpc>
            </a:pP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Beispiel </a:t>
            </a:r>
            <a:r>
              <a:rPr sz="2000" u="heavy" spc="-1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nonverbaler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Intelligenztest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CFT 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-20" dirty="0">
                <a:latin typeface="Cambria"/>
                <a:cs typeface="Cambria"/>
              </a:rPr>
              <a:t>Welches </a:t>
            </a:r>
            <a:r>
              <a:rPr sz="2000" spc="-5" dirty="0">
                <a:latin typeface="Cambria"/>
                <a:cs typeface="Cambria"/>
              </a:rPr>
              <a:t>Bild </a:t>
            </a:r>
            <a:r>
              <a:rPr sz="2000" dirty="0">
                <a:latin typeface="Cambria"/>
                <a:cs typeface="Cambria"/>
              </a:rPr>
              <a:t>setzt die </a:t>
            </a:r>
            <a:r>
              <a:rPr sz="2000" spc="-10" dirty="0">
                <a:latin typeface="Cambria"/>
                <a:cs typeface="Cambria"/>
              </a:rPr>
              <a:t>Reihe </a:t>
            </a:r>
            <a:r>
              <a:rPr sz="2000" dirty="0">
                <a:latin typeface="Cambria"/>
                <a:cs typeface="Cambria"/>
              </a:rPr>
              <a:t>richtig</a:t>
            </a:r>
            <a:r>
              <a:rPr sz="2000" spc="-8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fort?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36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5" y="277368"/>
            <a:ext cx="8598408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859" y="372897"/>
            <a:ext cx="8380730" cy="11188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2490"/>
              </a:lnSpc>
            </a:pPr>
            <a:r>
              <a:rPr sz="2800" spc="-5" dirty="0">
                <a:solidFill>
                  <a:srgbClr val="375F92"/>
                </a:solidFill>
                <a:latin typeface="Calibri"/>
                <a:cs typeface="Calibri"/>
              </a:rPr>
              <a:t>5) </a:t>
            </a:r>
            <a:r>
              <a:rPr sz="2800" spc="-10" dirty="0">
                <a:solidFill>
                  <a:srgbClr val="375F92"/>
                </a:solidFill>
                <a:latin typeface="Calibri"/>
                <a:cs typeface="Calibri"/>
              </a:rPr>
              <a:t>DIAGNOSE </a:t>
            </a:r>
            <a:r>
              <a:rPr sz="2800" spc="-15" dirty="0">
                <a:solidFill>
                  <a:srgbClr val="375F92"/>
                </a:solidFill>
                <a:latin typeface="Calibri"/>
                <a:cs typeface="Calibri"/>
              </a:rPr>
              <a:t>DES </a:t>
            </a:r>
            <a:r>
              <a:rPr sz="2800" spc="-25" dirty="0">
                <a:solidFill>
                  <a:srgbClr val="375F92"/>
                </a:solidFill>
                <a:latin typeface="Calibri"/>
                <a:cs typeface="Calibri"/>
              </a:rPr>
              <a:t>VERHALTENS </a:t>
            </a:r>
            <a:r>
              <a:rPr sz="2800" spc="-10" dirty="0">
                <a:solidFill>
                  <a:srgbClr val="375F92"/>
                </a:solidFill>
                <a:latin typeface="Calibri"/>
                <a:cs typeface="Calibri"/>
              </a:rPr>
              <a:t>SOWIE</a:t>
            </a:r>
            <a:r>
              <a:rPr sz="2800" spc="10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75F92"/>
                </a:solidFill>
                <a:latin typeface="Calibri"/>
                <a:cs typeface="Calibri"/>
              </a:rPr>
              <a:t>DER</a:t>
            </a:r>
            <a:endParaRPr sz="2800">
              <a:latin typeface="Calibri"/>
              <a:cs typeface="Calibri"/>
            </a:endParaRPr>
          </a:p>
          <a:p>
            <a:pPr marL="41910">
              <a:lnSpc>
                <a:spcPct val="100000"/>
              </a:lnSpc>
            </a:pPr>
            <a:r>
              <a:rPr sz="2800" spc="-15" dirty="0">
                <a:solidFill>
                  <a:srgbClr val="375F92"/>
                </a:solidFill>
                <a:latin typeface="Calibri"/>
                <a:cs typeface="Calibri"/>
              </a:rPr>
              <a:t>EMOTIONALEN </a:t>
            </a:r>
            <a:r>
              <a:rPr sz="2800" spc="-5" dirty="0">
                <a:solidFill>
                  <a:srgbClr val="375F92"/>
                </a:solidFill>
                <a:latin typeface="Calibri"/>
                <a:cs typeface="Calibri"/>
              </a:rPr>
              <a:t>UND </a:t>
            </a:r>
            <a:r>
              <a:rPr sz="2800" spc="-20" dirty="0">
                <a:solidFill>
                  <a:srgbClr val="375F92"/>
                </a:solidFill>
                <a:latin typeface="Calibri"/>
                <a:cs typeface="Calibri"/>
              </a:rPr>
              <a:t>PSYCHOSOZIALEN</a:t>
            </a:r>
            <a:r>
              <a:rPr sz="2800" spc="8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375F92"/>
                </a:solidFill>
                <a:latin typeface="Calibri"/>
                <a:cs typeface="Calibri"/>
              </a:rPr>
              <a:t>ANPASSUNG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37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50240" y="1688268"/>
            <a:ext cx="5662930" cy="317627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2800" spc="-5" dirty="0">
                <a:solidFill>
                  <a:srgbClr val="1F487C"/>
                </a:solidFill>
                <a:latin typeface="Cambria"/>
                <a:cs typeface="Cambria"/>
              </a:rPr>
              <a:t>Bisher </a:t>
            </a:r>
            <a:r>
              <a:rPr sz="2800" spc="-10" dirty="0">
                <a:solidFill>
                  <a:srgbClr val="1F487C"/>
                </a:solidFill>
                <a:latin typeface="Cambria"/>
                <a:cs typeface="Cambria"/>
              </a:rPr>
              <a:t>Prüfung</a:t>
            </a:r>
            <a:r>
              <a:rPr sz="2800" spc="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800" spc="-25" dirty="0">
                <a:solidFill>
                  <a:srgbClr val="1F487C"/>
                </a:solidFill>
                <a:latin typeface="Cambria"/>
                <a:cs typeface="Cambria"/>
              </a:rPr>
              <a:t>von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  <a:buClr>
                <a:srgbClr val="4F81BC"/>
              </a:buClr>
              <a:buFont typeface="Wingdings"/>
              <a:buChar char=""/>
              <a:tabLst>
                <a:tab pos="322580" algn="l"/>
              </a:tabLst>
            </a:pP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Leistungen 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im Lesen </a:t>
            </a: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und</a:t>
            </a:r>
            <a:r>
              <a:rPr sz="2400" spc="-4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1F487C"/>
                </a:solidFill>
                <a:latin typeface="Cambria"/>
                <a:cs typeface="Cambria"/>
              </a:rPr>
              <a:t>Rechtschreiben</a:t>
            </a:r>
            <a:endParaRPr sz="2400">
              <a:latin typeface="Cambria"/>
              <a:cs typeface="Cambria"/>
            </a:endParaRPr>
          </a:p>
          <a:p>
            <a:pPr marL="255270" indent="-24257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Font typeface="Wingdings"/>
              <a:buChar char=""/>
              <a:tabLst>
                <a:tab pos="255904" algn="l"/>
              </a:tabLst>
            </a:pPr>
            <a:r>
              <a:rPr sz="2400" spc="-15" dirty="0">
                <a:solidFill>
                  <a:srgbClr val="1F487C"/>
                </a:solidFill>
                <a:latin typeface="Cambria"/>
                <a:cs typeface="Cambria"/>
              </a:rPr>
              <a:t>kognitiven</a:t>
            </a:r>
            <a:r>
              <a:rPr sz="24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1F487C"/>
                </a:solidFill>
                <a:latin typeface="Cambria"/>
                <a:cs typeface="Cambria"/>
              </a:rPr>
              <a:t>Lernvoraussetzungen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4F81BC"/>
              </a:buClr>
              <a:buFont typeface="Wingdings"/>
              <a:buChar char=""/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ABER ebenfalls</a:t>
            </a:r>
            <a:r>
              <a:rPr sz="24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wichtig:</a:t>
            </a:r>
            <a:endParaRPr sz="2400">
              <a:latin typeface="Cambria"/>
              <a:cs typeface="Cambria"/>
            </a:endParaRPr>
          </a:p>
          <a:p>
            <a:pPr marL="12700" marR="263525">
              <a:lnSpc>
                <a:spcPct val="120000"/>
              </a:lnSpc>
              <a:buClr>
                <a:srgbClr val="4F81BC"/>
              </a:buClr>
              <a:buFont typeface="Wingdings"/>
              <a:buChar char=""/>
              <a:tabLst>
                <a:tab pos="255904" algn="l"/>
              </a:tabLst>
            </a:pPr>
            <a:r>
              <a:rPr sz="2400" spc="-20" dirty="0">
                <a:solidFill>
                  <a:srgbClr val="C0504D"/>
                </a:solidFill>
                <a:latin typeface="Cambria"/>
                <a:cs typeface="Cambria"/>
              </a:rPr>
              <a:t>Verarbeitung </a:t>
            </a:r>
            <a:r>
              <a:rPr sz="2400" dirty="0">
                <a:solidFill>
                  <a:srgbClr val="C0504D"/>
                </a:solidFill>
                <a:latin typeface="Cambria"/>
                <a:cs typeface="Cambria"/>
              </a:rPr>
              <a:t>der </a:t>
            </a:r>
            <a:r>
              <a:rPr sz="2400" spc="-5" dirty="0">
                <a:solidFill>
                  <a:srgbClr val="C0504D"/>
                </a:solidFill>
                <a:latin typeface="Cambria"/>
                <a:cs typeface="Cambria"/>
              </a:rPr>
              <a:t>Leistungsentwicklung </a:t>
            </a: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1F487C"/>
                </a:solidFill>
                <a:latin typeface="Cambria"/>
                <a:cs typeface="Cambria"/>
              </a:rPr>
              <a:t>(durch </a:t>
            </a: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Schüler und</a:t>
            </a:r>
            <a:r>
              <a:rPr sz="2400" spc="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1F487C"/>
                </a:solidFill>
                <a:latin typeface="Cambria"/>
                <a:cs typeface="Cambria"/>
              </a:rPr>
              <a:t>Eltern)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5" y="277368"/>
            <a:ext cx="8598408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859" y="372897"/>
            <a:ext cx="8380730" cy="11188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2490"/>
              </a:lnSpc>
            </a:pPr>
            <a:r>
              <a:rPr sz="2800" spc="-5" dirty="0">
                <a:solidFill>
                  <a:srgbClr val="375F92"/>
                </a:solidFill>
                <a:latin typeface="Calibri"/>
                <a:cs typeface="Calibri"/>
              </a:rPr>
              <a:t>5) </a:t>
            </a:r>
            <a:r>
              <a:rPr sz="2800" spc="-10" dirty="0">
                <a:solidFill>
                  <a:srgbClr val="375F92"/>
                </a:solidFill>
                <a:latin typeface="Calibri"/>
                <a:cs typeface="Calibri"/>
              </a:rPr>
              <a:t>DIAGNOSE </a:t>
            </a:r>
            <a:r>
              <a:rPr sz="2800" spc="-15" dirty="0">
                <a:solidFill>
                  <a:srgbClr val="375F92"/>
                </a:solidFill>
                <a:latin typeface="Calibri"/>
                <a:cs typeface="Calibri"/>
              </a:rPr>
              <a:t>DES </a:t>
            </a:r>
            <a:r>
              <a:rPr sz="2800" spc="-25" dirty="0">
                <a:solidFill>
                  <a:srgbClr val="375F92"/>
                </a:solidFill>
                <a:latin typeface="Calibri"/>
                <a:cs typeface="Calibri"/>
              </a:rPr>
              <a:t>VERHALTENS </a:t>
            </a:r>
            <a:r>
              <a:rPr sz="2800" spc="-10" dirty="0">
                <a:solidFill>
                  <a:srgbClr val="375F92"/>
                </a:solidFill>
                <a:latin typeface="Calibri"/>
                <a:cs typeface="Calibri"/>
              </a:rPr>
              <a:t>SOWIE</a:t>
            </a:r>
            <a:r>
              <a:rPr sz="2800" spc="10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75F92"/>
                </a:solidFill>
                <a:latin typeface="Calibri"/>
                <a:cs typeface="Calibri"/>
              </a:rPr>
              <a:t>DER</a:t>
            </a:r>
            <a:endParaRPr sz="2800">
              <a:latin typeface="Calibri"/>
              <a:cs typeface="Calibri"/>
            </a:endParaRPr>
          </a:p>
          <a:p>
            <a:pPr marL="41910">
              <a:lnSpc>
                <a:spcPct val="100000"/>
              </a:lnSpc>
            </a:pPr>
            <a:r>
              <a:rPr sz="2800" spc="-15" dirty="0">
                <a:solidFill>
                  <a:srgbClr val="375F92"/>
                </a:solidFill>
                <a:latin typeface="Calibri"/>
                <a:cs typeface="Calibri"/>
              </a:rPr>
              <a:t>EMOTIONALEN </a:t>
            </a:r>
            <a:r>
              <a:rPr sz="2800" spc="-5" dirty="0">
                <a:solidFill>
                  <a:srgbClr val="375F92"/>
                </a:solidFill>
                <a:latin typeface="Calibri"/>
                <a:cs typeface="Calibri"/>
              </a:rPr>
              <a:t>UND </a:t>
            </a:r>
            <a:r>
              <a:rPr sz="2800" spc="-20" dirty="0">
                <a:solidFill>
                  <a:srgbClr val="375F92"/>
                </a:solidFill>
                <a:latin typeface="Calibri"/>
                <a:cs typeface="Calibri"/>
              </a:rPr>
              <a:t>PSYCHOSOZIALEN</a:t>
            </a:r>
            <a:r>
              <a:rPr sz="2800" spc="8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375F92"/>
                </a:solidFill>
                <a:latin typeface="Calibri"/>
                <a:cs typeface="Calibri"/>
              </a:rPr>
              <a:t>ANPASSUNG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38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50240" y="1778253"/>
            <a:ext cx="7187565" cy="2367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Selbstkonzept,</a:t>
            </a:r>
            <a:r>
              <a:rPr sz="2400" spc="-2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Prüfungsangst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4F81BC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00000"/>
              </a:lnSpc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Einschätzung 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des </a:t>
            </a:r>
            <a:r>
              <a:rPr sz="2400" spc="-20" dirty="0">
                <a:solidFill>
                  <a:srgbClr val="1F487C"/>
                </a:solidFill>
                <a:latin typeface="Cambria"/>
                <a:cs typeface="Cambria"/>
              </a:rPr>
              <a:t>Verhaltens </a:t>
            </a:r>
            <a:r>
              <a:rPr sz="2400" spc="-10" dirty="0">
                <a:solidFill>
                  <a:srgbClr val="1F487C"/>
                </a:solidFill>
                <a:latin typeface="Cambria"/>
                <a:cs typeface="Cambria"/>
              </a:rPr>
              <a:t>durch Lehrer </a:t>
            </a: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und </a:t>
            </a:r>
            <a:r>
              <a:rPr sz="2400" spc="-10" dirty="0">
                <a:solidFill>
                  <a:srgbClr val="1F487C"/>
                </a:solidFill>
                <a:latin typeface="Cambria"/>
                <a:cs typeface="Cambria"/>
              </a:rPr>
              <a:t>Eltern  </a:t>
            </a: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(Impulsivität, motorische 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Unruhe, </a:t>
            </a:r>
            <a:r>
              <a:rPr sz="2400" spc="-10" dirty="0">
                <a:solidFill>
                  <a:srgbClr val="1F487C"/>
                </a:solidFill>
                <a:latin typeface="Cambria"/>
                <a:cs typeface="Cambria"/>
              </a:rPr>
              <a:t>Aufmerksamkeit,  </a:t>
            </a:r>
            <a:r>
              <a:rPr sz="2400" spc="-15" dirty="0">
                <a:solidFill>
                  <a:srgbClr val="1F487C"/>
                </a:solidFill>
                <a:latin typeface="Cambria"/>
                <a:cs typeface="Cambria"/>
              </a:rPr>
              <a:t>depressive Verstimmungen, </a:t>
            </a: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leistungsbezogenen  </a:t>
            </a:r>
            <a:r>
              <a:rPr sz="2400" spc="-10" dirty="0">
                <a:solidFill>
                  <a:srgbClr val="1F487C"/>
                </a:solidFill>
                <a:latin typeface="Cambria"/>
                <a:cs typeface="Cambria"/>
              </a:rPr>
              <a:t>Interaktion)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5" y="277368"/>
            <a:ext cx="8598408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859" y="372897"/>
            <a:ext cx="8380730" cy="11188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0350" rIns="0" bIns="0" rtlCol="0">
            <a:spAutoFit/>
          </a:bodyPr>
          <a:lstStyle/>
          <a:p>
            <a:pPr marL="2032000">
              <a:lnSpc>
                <a:spcPct val="100000"/>
              </a:lnSpc>
              <a:spcBef>
                <a:spcPts val="2050"/>
              </a:spcBef>
            </a:pPr>
            <a:r>
              <a:rPr sz="3500" spc="-20" dirty="0"/>
              <a:t>LITERATURVERZEICHNIS</a:t>
            </a:r>
            <a:endParaRPr sz="35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39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50240" y="1778254"/>
            <a:ext cx="7744459" cy="4250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135255" indent="-228600">
              <a:lnSpc>
                <a:spcPct val="100000"/>
              </a:lnSpc>
              <a:spcBef>
                <a:spcPts val="95"/>
              </a:spcBef>
              <a:buClr>
                <a:srgbClr val="4F81BC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solidFill>
                  <a:srgbClr val="1F487C"/>
                </a:solidFill>
                <a:latin typeface="Cambria"/>
                <a:cs typeface="Cambria"/>
              </a:rPr>
              <a:t>Klicpera, </a:t>
            </a:r>
            <a:r>
              <a:rPr sz="2200" spc="-5" dirty="0">
                <a:solidFill>
                  <a:srgbClr val="1F487C"/>
                </a:solidFill>
                <a:latin typeface="Cambria"/>
                <a:cs typeface="Cambria"/>
              </a:rPr>
              <a:t>Christian; </a:t>
            </a:r>
            <a:r>
              <a:rPr sz="2200" spc="-10" dirty="0">
                <a:solidFill>
                  <a:srgbClr val="1F487C"/>
                </a:solidFill>
                <a:latin typeface="Cambria"/>
                <a:cs typeface="Cambria"/>
              </a:rPr>
              <a:t>Gasteiger-Klicpera, </a:t>
            </a:r>
            <a:r>
              <a:rPr sz="2200" spc="-15" dirty="0">
                <a:solidFill>
                  <a:srgbClr val="1F487C"/>
                </a:solidFill>
                <a:latin typeface="Cambria"/>
                <a:cs typeface="Cambria"/>
              </a:rPr>
              <a:t>Barbara; </a:t>
            </a:r>
            <a:r>
              <a:rPr sz="2200" spc="-10" dirty="0">
                <a:solidFill>
                  <a:srgbClr val="1F487C"/>
                </a:solidFill>
                <a:latin typeface="Cambria"/>
                <a:cs typeface="Cambria"/>
              </a:rPr>
              <a:t>Klicpera-  Schabmann-Gasteiger-Klicpera.; Schabmann, </a:t>
            </a:r>
            <a:r>
              <a:rPr sz="2200" spc="-15" dirty="0">
                <a:solidFill>
                  <a:srgbClr val="1F487C"/>
                </a:solidFill>
                <a:latin typeface="Cambria"/>
                <a:cs typeface="Cambria"/>
              </a:rPr>
              <a:t>Alfred </a:t>
            </a:r>
            <a:r>
              <a:rPr sz="2200" spc="-5" dirty="0">
                <a:solidFill>
                  <a:srgbClr val="1F487C"/>
                </a:solidFill>
                <a:latin typeface="Cambria"/>
                <a:cs typeface="Cambria"/>
              </a:rPr>
              <a:t>(2007):  </a:t>
            </a:r>
            <a:r>
              <a:rPr sz="2200" spc="-10" dirty="0">
                <a:solidFill>
                  <a:srgbClr val="1F487C"/>
                </a:solidFill>
                <a:latin typeface="Cambria"/>
                <a:cs typeface="Cambria"/>
              </a:rPr>
              <a:t>Legasthenie. </a:t>
            </a:r>
            <a:r>
              <a:rPr sz="2200" spc="-5" dirty="0">
                <a:solidFill>
                  <a:srgbClr val="1F487C"/>
                </a:solidFill>
                <a:latin typeface="Cambria"/>
                <a:cs typeface="Cambria"/>
              </a:rPr>
              <a:t>Modelle, </a:t>
            </a:r>
            <a:r>
              <a:rPr sz="2200" spc="-10" dirty="0">
                <a:solidFill>
                  <a:srgbClr val="1F487C"/>
                </a:solidFill>
                <a:latin typeface="Cambria"/>
                <a:cs typeface="Cambria"/>
              </a:rPr>
              <a:t>Diagnose, </a:t>
            </a:r>
            <a:r>
              <a:rPr sz="2200" spc="-15" dirty="0">
                <a:solidFill>
                  <a:srgbClr val="1F487C"/>
                </a:solidFill>
                <a:latin typeface="Cambria"/>
                <a:cs typeface="Cambria"/>
              </a:rPr>
              <a:t>Therapie </a:t>
            </a:r>
            <a:r>
              <a:rPr sz="2200" spc="-10" dirty="0">
                <a:solidFill>
                  <a:srgbClr val="1F487C"/>
                </a:solidFill>
                <a:latin typeface="Cambria"/>
                <a:cs typeface="Cambria"/>
              </a:rPr>
              <a:t>und </a:t>
            </a:r>
            <a:r>
              <a:rPr sz="2200" spc="-20" dirty="0">
                <a:solidFill>
                  <a:srgbClr val="1F487C"/>
                </a:solidFill>
                <a:latin typeface="Cambria"/>
                <a:cs typeface="Cambria"/>
              </a:rPr>
              <a:t>Förderung </a:t>
            </a:r>
            <a:r>
              <a:rPr sz="2200" spc="-5" dirty="0">
                <a:solidFill>
                  <a:srgbClr val="1F487C"/>
                </a:solidFill>
                <a:latin typeface="Cambria"/>
                <a:cs typeface="Cambria"/>
              </a:rPr>
              <a:t>; </a:t>
            </a:r>
            <a:r>
              <a:rPr sz="2200" spc="-10" dirty="0">
                <a:solidFill>
                  <a:srgbClr val="1F487C"/>
                </a:solidFill>
                <a:latin typeface="Cambria"/>
                <a:cs typeface="Cambria"/>
              </a:rPr>
              <a:t>mit  </a:t>
            </a:r>
            <a:r>
              <a:rPr sz="2200" spc="-5" dirty="0">
                <a:solidFill>
                  <a:srgbClr val="1F487C"/>
                </a:solidFill>
                <a:latin typeface="Cambria"/>
                <a:cs typeface="Cambria"/>
              </a:rPr>
              <a:t>94 </a:t>
            </a:r>
            <a:r>
              <a:rPr sz="2200" spc="-10" dirty="0">
                <a:solidFill>
                  <a:srgbClr val="1F487C"/>
                </a:solidFill>
                <a:latin typeface="Cambria"/>
                <a:cs typeface="Cambria"/>
              </a:rPr>
              <a:t>Übungsfragen. </a:t>
            </a:r>
            <a:r>
              <a:rPr sz="2200" spc="-5" dirty="0">
                <a:solidFill>
                  <a:srgbClr val="1F487C"/>
                </a:solidFill>
                <a:latin typeface="Cambria"/>
                <a:cs typeface="Cambria"/>
              </a:rPr>
              <a:t>2., </a:t>
            </a:r>
            <a:r>
              <a:rPr sz="2200" spc="-10" dirty="0">
                <a:solidFill>
                  <a:srgbClr val="1F487C"/>
                </a:solidFill>
                <a:latin typeface="Cambria"/>
                <a:cs typeface="Cambria"/>
              </a:rPr>
              <a:t>aktualisierte </a:t>
            </a:r>
            <a:r>
              <a:rPr sz="2200" spc="-15" dirty="0">
                <a:solidFill>
                  <a:srgbClr val="1F487C"/>
                </a:solidFill>
                <a:latin typeface="Cambria"/>
                <a:cs typeface="Cambria"/>
              </a:rPr>
              <a:t>Aufl.</a:t>
            </a:r>
            <a:r>
              <a:rPr sz="2200" spc="12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Cambria"/>
                <a:cs typeface="Cambria"/>
              </a:rPr>
              <a:t>München.</a:t>
            </a:r>
            <a:endParaRPr sz="2200">
              <a:latin typeface="Cambria"/>
              <a:cs typeface="Cambria"/>
            </a:endParaRPr>
          </a:p>
          <a:p>
            <a:pPr marL="241300" marR="687070" indent="-228600">
              <a:lnSpc>
                <a:spcPct val="100000"/>
              </a:lnSpc>
              <a:spcBef>
                <a:spcPts val="530"/>
              </a:spcBef>
              <a:buClr>
                <a:srgbClr val="4F81BC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1F487C"/>
                </a:solidFill>
                <a:latin typeface="Cambria"/>
                <a:cs typeface="Cambria"/>
              </a:rPr>
              <a:t>Dilling, H. (Hrsg.) (2000): </a:t>
            </a:r>
            <a:r>
              <a:rPr sz="2200" spc="-10" dirty="0">
                <a:solidFill>
                  <a:srgbClr val="1F487C"/>
                </a:solidFill>
                <a:latin typeface="Cambria"/>
                <a:cs typeface="Cambria"/>
              </a:rPr>
              <a:t>Internationale Klassifikation  psychischer Störungen. </a:t>
            </a:r>
            <a:r>
              <a:rPr sz="2200" spc="-5" dirty="0">
                <a:solidFill>
                  <a:srgbClr val="1F487C"/>
                </a:solidFill>
                <a:latin typeface="Cambria"/>
                <a:cs typeface="Cambria"/>
              </a:rPr>
              <a:t>ICD-10 </a:t>
            </a:r>
            <a:r>
              <a:rPr sz="2200" spc="-10" dirty="0">
                <a:solidFill>
                  <a:srgbClr val="1F487C"/>
                </a:solidFill>
                <a:latin typeface="Cambria"/>
                <a:cs typeface="Cambria"/>
              </a:rPr>
              <a:t>Kapitel </a:t>
            </a:r>
            <a:r>
              <a:rPr sz="2200" spc="-5" dirty="0">
                <a:solidFill>
                  <a:srgbClr val="1F487C"/>
                </a:solidFill>
                <a:latin typeface="Cambria"/>
                <a:cs typeface="Cambria"/>
              </a:rPr>
              <a:t>V (F). Klinisch-  diagnostische Leitlinien. 4. </a:t>
            </a:r>
            <a:r>
              <a:rPr sz="2200" spc="-15" dirty="0">
                <a:solidFill>
                  <a:srgbClr val="1F487C"/>
                </a:solidFill>
                <a:latin typeface="Cambria"/>
                <a:cs typeface="Cambria"/>
              </a:rPr>
              <a:t>Aufl. </a:t>
            </a:r>
            <a:r>
              <a:rPr sz="2200" spc="-10" dirty="0">
                <a:solidFill>
                  <a:srgbClr val="1F487C"/>
                </a:solidFill>
                <a:latin typeface="Cambria"/>
                <a:cs typeface="Cambria"/>
              </a:rPr>
              <a:t>Bern: </a:t>
            </a:r>
            <a:r>
              <a:rPr sz="2200" spc="-35" dirty="0">
                <a:solidFill>
                  <a:srgbClr val="1F487C"/>
                </a:solidFill>
                <a:latin typeface="Cambria"/>
                <a:cs typeface="Cambria"/>
              </a:rPr>
              <a:t>Verlag </a:t>
            </a:r>
            <a:r>
              <a:rPr sz="2200" spc="-5" dirty="0">
                <a:solidFill>
                  <a:srgbClr val="1F487C"/>
                </a:solidFill>
                <a:latin typeface="Cambria"/>
                <a:cs typeface="Cambria"/>
              </a:rPr>
              <a:t>Hans</a:t>
            </a:r>
            <a:r>
              <a:rPr sz="2200" spc="19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200" spc="-40" dirty="0">
                <a:solidFill>
                  <a:srgbClr val="1F487C"/>
                </a:solidFill>
                <a:latin typeface="Cambria"/>
                <a:cs typeface="Cambria"/>
              </a:rPr>
              <a:t>Huber.</a:t>
            </a:r>
            <a:endParaRPr sz="2200">
              <a:latin typeface="Cambria"/>
              <a:cs typeface="Cambria"/>
            </a:endParaRPr>
          </a:p>
          <a:p>
            <a:pPr marL="241300" marR="28575" indent="-228600">
              <a:lnSpc>
                <a:spcPct val="100000"/>
              </a:lnSpc>
              <a:spcBef>
                <a:spcPts val="530"/>
              </a:spcBef>
              <a:buClr>
                <a:srgbClr val="4F81BC"/>
              </a:buClr>
              <a:buFont typeface="Arial"/>
              <a:buChar char="•"/>
              <a:tabLst>
                <a:tab pos="303530" algn="l"/>
                <a:tab pos="304165" algn="l"/>
              </a:tabLst>
            </a:pPr>
            <a:r>
              <a:rPr sz="2200" spc="-10" dirty="0">
                <a:solidFill>
                  <a:srgbClr val="1F487C"/>
                </a:solidFill>
                <a:latin typeface="Cambria"/>
                <a:cs typeface="Cambria"/>
              </a:rPr>
              <a:t>Moll, </a:t>
            </a:r>
            <a:r>
              <a:rPr sz="2200" spc="-5" dirty="0">
                <a:solidFill>
                  <a:srgbClr val="1F487C"/>
                </a:solidFill>
                <a:latin typeface="Cambria"/>
                <a:cs typeface="Cambria"/>
              </a:rPr>
              <a:t>K.; </a:t>
            </a:r>
            <a:r>
              <a:rPr sz="2200" spc="-10" dirty="0">
                <a:solidFill>
                  <a:srgbClr val="1F487C"/>
                </a:solidFill>
                <a:latin typeface="Cambria"/>
                <a:cs typeface="Cambria"/>
              </a:rPr>
              <a:t>Landerl, </a:t>
            </a:r>
            <a:r>
              <a:rPr sz="2200" spc="-5" dirty="0">
                <a:solidFill>
                  <a:srgbClr val="1F487C"/>
                </a:solidFill>
                <a:latin typeface="Cambria"/>
                <a:cs typeface="Cambria"/>
              </a:rPr>
              <a:t>K. (2010). Lese- </a:t>
            </a:r>
            <a:r>
              <a:rPr sz="2200" spc="-10" dirty="0">
                <a:solidFill>
                  <a:srgbClr val="1F487C"/>
                </a:solidFill>
                <a:latin typeface="Cambria"/>
                <a:cs typeface="Cambria"/>
              </a:rPr>
              <a:t>und Rechtschreibtest </a:t>
            </a:r>
            <a:r>
              <a:rPr sz="2200" spc="-15" dirty="0">
                <a:solidFill>
                  <a:srgbClr val="1F487C"/>
                </a:solidFill>
                <a:latin typeface="Cambria"/>
                <a:cs typeface="Cambria"/>
              </a:rPr>
              <a:t>(SLRT-  </a:t>
            </a:r>
            <a:r>
              <a:rPr sz="2200" spc="-5" dirty="0">
                <a:solidFill>
                  <a:srgbClr val="1F487C"/>
                </a:solidFill>
                <a:latin typeface="Cambria"/>
                <a:cs typeface="Cambria"/>
              </a:rPr>
              <a:t>II). </a:t>
            </a:r>
            <a:r>
              <a:rPr sz="2200" spc="-15" dirty="0">
                <a:solidFill>
                  <a:srgbClr val="1F487C"/>
                </a:solidFill>
                <a:latin typeface="Cambria"/>
                <a:cs typeface="Cambria"/>
              </a:rPr>
              <a:t>Weiterentwicklung </a:t>
            </a:r>
            <a:r>
              <a:rPr sz="2200" spc="-5" dirty="0">
                <a:solidFill>
                  <a:srgbClr val="1F487C"/>
                </a:solidFill>
                <a:latin typeface="Cambria"/>
                <a:cs typeface="Cambria"/>
              </a:rPr>
              <a:t>des </a:t>
            </a:r>
            <a:r>
              <a:rPr sz="2200" spc="-10" dirty="0">
                <a:solidFill>
                  <a:srgbClr val="1F487C"/>
                </a:solidFill>
                <a:latin typeface="Cambria"/>
                <a:cs typeface="Cambria"/>
              </a:rPr>
              <a:t>Salzburger </a:t>
            </a:r>
            <a:r>
              <a:rPr sz="2200" spc="-5" dirty="0">
                <a:solidFill>
                  <a:srgbClr val="1F487C"/>
                </a:solidFill>
                <a:latin typeface="Cambria"/>
                <a:cs typeface="Cambria"/>
              </a:rPr>
              <a:t>Lese- </a:t>
            </a:r>
            <a:r>
              <a:rPr sz="2200" spc="-10" dirty="0">
                <a:solidFill>
                  <a:srgbClr val="1F487C"/>
                </a:solidFill>
                <a:latin typeface="Cambria"/>
                <a:cs typeface="Cambria"/>
              </a:rPr>
              <a:t>und  Rechtschreibtests </a:t>
            </a:r>
            <a:r>
              <a:rPr sz="2200" spc="-15" dirty="0">
                <a:solidFill>
                  <a:srgbClr val="1F487C"/>
                </a:solidFill>
                <a:latin typeface="Cambria"/>
                <a:cs typeface="Cambria"/>
              </a:rPr>
              <a:t>(SLRT). </a:t>
            </a:r>
            <a:r>
              <a:rPr sz="2200" spc="-10" dirty="0">
                <a:solidFill>
                  <a:srgbClr val="1F487C"/>
                </a:solidFill>
                <a:latin typeface="Cambria"/>
                <a:cs typeface="Cambria"/>
              </a:rPr>
              <a:t>Bern: </a:t>
            </a:r>
            <a:r>
              <a:rPr sz="2200" spc="-35" dirty="0">
                <a:solidFill>
                  <a:srgbClr val="1F487C"/>
                </a:solidFill>
                <a:latin typeface="Cambria"/>
                <a:cs typeface="Cambria"/>
              </a:rPr>
              <a:t>Verlag </a:t>
            </a:r>
            <a:r>
              <a:rPr sz="2200" spc="-5" dirty="0">
                <a:solidFill>
                  <a:srgbClr val="1F487C"/>
                </a:solidFill>
                <a:latin typeface="Cambria"/>
                <a:cs typeface="Cambria"/>
              </a:rPr>
              <a:t>Hans</a:t>
            </a:r>
            <a:r>
              <a:rPr sz="2200" spc="15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200" spc="-40" dirty="0">
                <a:solidFill>
                  <a:srgbClr val="1F487C"/>
                </a:solidFill>
                <a:latin typeface="Cambria"/>
                <a:cs typeface="Cambria"/>
              </a:rPr>
              <a:t>Huber.</a:t>
            </a:r>
            <a:endParaRPr sz="2200">
              <a:latin typeface="Cambria"/>
              <a:cs typeface="Cambria"/>
            </a:endParaRPr>
          </a:p>
          <a:p>
            <a:pPr marL="241300" marR="5080" indent="-228600">
              <a:lnSpc>
                <a:spcPct val="100000"/>
              </a:lnSpc>
              <a:spcBef>
                <a:spcPts val="530"/>
              </a:spcBef>
              <a:buClr>
                <a:srgbClr val="4F81BC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25" dirty="0">
                <a:solidFill>
                  <a:srgbClr val="1F487C"/>
                </a:solidFill>
                <a:latin typeface="Cambria"/>
                <a:cs typeface="Cambria"/>
              </a:rPr>
              <a:t>Warnke, </a:t>
            </a:r>
            <a:r>
              <a:rPr sz="2200" spc="-10" dirty="0">
                <a:solidFill>
                  <a:srgbClr val="1F487C"/>
                </a:solidFill>
                <a:latin typeface="Cambria"/>
                <a:cs typeface="Cambria"/>
              </a:rPr>
              <a:t>Andreas; </a:t>
            </a:r>
            <a:r>
              <a:rPr sz="2200" spc="-30" dirty="0">
                <a:solidFill>
                  <a:srgbClr val="1F487C"/>
                </a:solidFill>
                <a:latin typeface="Cambria"/>
                <a:cs typeface="Cambria"/>
              </a:rPr>
              <a:t>Hemminger, </a:t>
            </a:r>
            <a:r>
              <a:rPr sz="2200" spc="-10" dirty="0">
                <a:solidFill>
                  <a:srgbClr val="1F487C"/>
                </a:solidFill>
                <a:latin typeface="Cambria"/>
                <a:cs typeface="Cambria"/>
              </a:rPr>
              <a:t>Uwe; </a:t>
            </a:r>
            <a:r>
              <a:rPr sz="2200" spc="-5" dirty="0">
                <a:solidFill>
                  <a:srgbClr val="1F487C"/>
                </a:solidFill>
                <a:latin typeface="Cambria"/>
                <a:cs typeface="Cambria"/>
              </a:rPr>
              <a:t>Plume, Ellen (2004): Lese-  </a:t>
            </a:r>
            <a:r>
              <a:rPr sz="2200" spc="-10" dirty="0">
                <a:solidFill>
                  <a:srgbClr val="1F487C"/>
                </a:solidFill>
                <a:latin typeface="Cambria"/>
                <a:cs typeface="Cambria"/>
              </a:rPr>
              <a:t>Rechtschreibstörungen. </a:t>
            </a:r>
            <a:r>
              <a:rPr sz="2200" spc="-5" dirty="0">
                <a:solidFill>
                  <a:srgbClr val="1F487C"/>
                </a:solidFill>
                <a:latin typeface="Cambria"/>
                <a:cs typeface="Cambria"/>
              </a:rPr>
              <a:t>Göttingen [u.a.]:</a:t>
            </a:r>
            <a:r>
              <a:rPr sz="2200" spc="9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200" spc="-15" dirty="0">
                <a:solidFill>
                  <a:srgbClr val="1F487C"/>
                </a:solidFill>
                <a:latin typeface="Cambria"/>
                <a:cs typeface="Cambria"/>
              </a:rPr>
              <a:t>Hogrefe</a:t>
            </a:r>
            <a:endParaRPr sz="22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5" y="277368"/>
            <a:ext cx="8598408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2859" y="372897"/>
            <a:ext cx="8380730" cy="1118870"/>
          </a:xfrm>
          <a:custGeom>
            <a:avLst/>
            <a:gdLst/>
            <a:ahLst/>
            <a:cxnLst/>
            <a:rect l="l" t="t" r="r" b="b"/>
            <a:pathLst>
              <a:path w="8380730" h="1118870">
                <a:moveTo>
                  <a:pt x="0" y="1118590"/>
                </a:moveTo>
                <a:lnTo>
                  <a:pt x="8380476" y="1118590"/>
                </a:lnTo>
                <a:lnTo>
                  <a:pt x="8380476" y="0"/>
                </a:lnTo>
                <a:lnTo>
                  <a:pt x="0" y="0"/>
                </a:lnTo>
                <a:lnTo>
                  <a:pt x="0" y="11185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0240" y="1710207"/>
            <a:ext cx="7836534" cy="384937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30"/>
              </a:spcBef>
              <a:buClr>
                <a:srgbClr val="4F81BC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1F487C"/>
                </a:solidFill>
                <a:latin typeface="Cambria"/>
                <a:cs typeface="Cambria"/>
              </a:rPr>
              <a:t>Doppelte Diskrepanz ( </a:t>
            </a:r>
            <a:r>
              <a:rPr sz="2200" spc="-10" dirty="0">
                <a:solidFill>
                  <a:srgbClr val="1F487C"/>
                </a:solidFill>
                <a:latin typeface="Cambria"/>
                <a:cs typeface="Cambria"/>
              </a:rPr>
              <a:t>Kriterium</a:t>
            </a:r>
            <a:r>
              <a:rPr sz="2200" spc="7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Cambria"/>
                <a:cs typeface="Cambria"/>
              </a:rPr>
              <a:t>A)</a:t>
            </a:r>
            <a:endParaRPr sz="2200">
              <a:latin typeface="Cambria"/>
              <a:cs typeface="Cambria"/>
            </a:endParaRPr>
          </a:p>
          <a:p>
            <a:pPr marL="999490" lvl="1" indent="-429259">
              <a:lnSpc>
                <a:spcPct val="100000"/>
              </a:lnSpc>
              <a:spcBef>
                <a:spcPts val="530"/>
              </a:spcBef>
              <a:buAutoNum type="arabicParenBoth"/>
              <a:tabLst>
                <a:tab pos="1000125" algn="l"/>
              </a:tabLst>
            </a:pPr>
            <a:r>
              <a:rPr sz="2200" spc="-10" dirty="0">
                <a:latin typeface="Cambria"/>
                <a:cs typeface="Cambria"/>
              </a:rPr>
              <a:t>populationsbezogene </a:t>
            </a:r>
            <a:r>
              <a:rPr sz="2200" spc="-5" dirty="0">
                <a:latin typeface="Cambria"/>
                <a:cs typeface="Cambria"/>
              </a:rPr>
              <a:t>Diskrepanz</a:t>
            </a:r>
            <a:r>
              <a:rPr sz="2200" spc="55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(P-Diskrepanz)</a:t>
            </a:r>
            <a:endParaRPr sz="2200">
              <a:latin typeface="Cambria"/>
              <a:cs typeface="Cambria"/>
            </a:endParaRPr>
          </a:p>
          <a:p>
            <a:pPr marL="999490" lvl="1" indent="-429259">
              <a:lnSpc>
                <a:spcPct val="100000"/>
              </a:lnSpc>
              <a:spcBef>
                <a:spcPts val="530"/>
              </a:spcBef>
              <a:buAutoNum type="arabicParenBoth"/>
              <a:tabLst>
                <a:tab pos="1000125" algn="l"/>
              </a:tabLst>
            </a:pPr>
            <a:r>
              <a:rPr sz="2200" spc="-10" dirty="0">
                <a:latin typeface="Cambria"/>
                <a:cs typeface="Cambria"/>
              </a:rPr>
              <a:t>individuelle </a:t>
            </a:r>
            <a:r>
              <a:rPr sz="2200" spc="-5" dirty="0">
                <a:latin typeface="Cambria"/>
                <a:cs typeface="Cambria"/>
              </a:rPr>
              <a:t>Diskrepanz</a:t>
            </a:r>
            <a:r>
              <a:rPr sz="2200" spc="5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(IQ-Diskrepanz)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Clr>
                <a:srgbClr val="4F81BC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solidFill>
                  <a:srgbClr val="375F92"/>
                </a:solidFill>
                <a:latin typeface="Cambria"/>
                <a:cs typeface="Cambria"/>
              </a:rPr>
              <a:t>Kriterium </a:t>
            </a:r>
            <a:r>
              <a:rPr sz="2200" spc="-5" dirty="0">
                <a:solidFill>
                  <a:srgbClr val="375F92"/>
                </a:solidFill>
                <a:latin typeface="Cambria"/>
                <a:cs typeface="Cambria"/>
              </a:rPr>
              <a:t>B</a:t>
            </a:r>
            <a:r>
              <a:rPr sz="2200" spc="-5" dirty="0">
                <a:latin typeface="Cambria"/>
                <a:cs typeface="Cambria"/>
              </a:rPr>
              <a:t>:</a:t>
            </a:r>
            <a:r>
              <a:rPr sz="2200" spc="25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Beeinträchtigung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4F81BC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solidFill>
                  <a:srgbClr val="375F92"/>
                </a:solidFill>
                <a:latin typeface="Cambria"/>
                <a:cs typeface="Cambria"/>
              </a:rPr>
              <a:t>Kriterium </a:t>
            </a:r>
            <a:r>
              <a:rPr sz="2200" spc="-5" dirty="0">
                <a:solidFill>
                  <a:srgbClr val="375F92"/>
                </a:solidFill>
                <a:latin typeface="Cambria"/>
                <a:cs typeface="Cambria"/>
              </a:rPr>
              <a:t>C </a:t>
            </a:r>
            <a:r>
              <a:rPr sz="2200" spc="-5" dirty="0">
                <a:latin typeface="Cambria"/>
                <a:cs typeface="Cambria"/>
              </a:rPr>
              <a:t>: nicht bedingt </a:t>
            </a:r>
            <a:r>
              <a:rPr sz="2200" spc="-10" dirty="0">
                <a:latin typeface="Cambria"/>
                <a:cs typeface="Cambria"/>
              </a:rPr>
              <a:t>durch </a:t>
            </a:r>
            <a:r>
              <a:rPr sz="2200" spc="-5" dirty="0">
                <a:latin typeface="Cambria"/>
                <a:cs typeface="Cambria"/>
              </a:rPr>
              <a:t>Seh- oder Hörstörungen</a:t>
            </a:r>
            <a:r>
              <a:rPr sz="2200" spc="15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oder</a:t>
            </a:r>
            <a:endParaRPr sz="22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</a:pPr>
            <a:r>
              <a:rPr sz="2200" spc="-5" dirty="0">
                <a:latin typeface="Cambria"/>
                <a:cs typeface="Cambria"/>
              </a:rPr>
              <a:t>eine </a:t>
            </a:r>
            <a:r>
              <a:rPr sz="2200" spc="-10" dirty="0">
                <a:latin typeface="Cambria"/>
                <a:cs typeface="Cambria"/>
              </a:rPr>
              <a:t>neurologische</a:t>
            </a:r>
            <a:r>
              <a:rPr sz="2200" spc="40" dirty="0">
                <a:latin typeface="Cambria"/>
                <a:cs typeface="Cambria"/>
              </a:rPr>
              <a:t> </a:t>
            </a:r>
            <a:r>
              <a:rPr sz="2200" spc="-15" dirty="0">
                <a:latin typeface="Cambria"/>
                <a:cs typeface="Cambria"/>
              </a:rPr>
              <a:t>Krankheit</a:t>
            </a:r>
            <a:endParaRPr sz="2200">
              <a:latin typeface="Cambria"/>
              <a:cs typeface="Cambria"/>
            </a:endParaRPr>
          </a:p>
          <a:p>
            <a:pPr marL="241300" marR="5080" indent="-228600">
              <a:lnSpc>
                <a:spcPct val="100000"/>
              </a:lnSpc>
              <a:spcBef>
                <a:spcPts val="530"/>
              </a:spcBef>
              <a:buClr>
                <a:srgbClr val="4F81BC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solidFill>
                  <a:srgbClr val="375F92"/>
                </a:solidFill>
                <a:latin typeface="Cambria"/>
                <a:cs typeface="Cambria"/>
              </a:rPr>
              <a:t>Kriterium </a:t>
            </a:r>
            <a:r>
              <a:rPr sz="2200" spc="-5" dirty="0">
                <a:solidFill>
                  <a:srgbClr val="375F92"/>
                </a:solidFill>
                <a:latin typeface="Cambria"/>
                <a:cs typeface="Cambria"/>
              </a:rPr>
              <a:t>D</a:t>
            </a:r>
            <a:r>
              <a:rPr sz="2200" spc="-5" dirty="0">
                <a:latin typeface="Cambria"/>
                <a:cs typeface="Cambria"/>
              </a:rPr>
              <a:t>: </a:t>
            </a:r>
            <a:r>
              <a:rPr sz="2200" spc="-10" dirty="0">
                <a:latin typeface="Cambria"/>
                <a:cs typeface="Cambria"/>
              </a:rPr>
              <a:t>Beschulung </a:t>
            </a:r>
            <a:r>
              <a:rPr sz="2200" spc="-5" dirty="0">
                <a:latin typeface="Cambria"/>
                <a:cs typeface="Cambria"/>
              </a:rPr>
              <a:t>in einem zu </a:t>
            </a:r>
            <a:r>
              <a:rPr sz="2200" spc="-10" dirty="0">
                <a:latin typeface="Cambria"/>
                <a:cs typeface="Cambria"/>
              </a:rPr>
              <a:t>erwartenden Rahmen, </a:t>
            </a:r>
            <a:r>
              <a:rPr sz="2200" spc="-5" dirty="0">
                <a:latin typeface="Cambria"/>
                <a:cs typeface="Cambria"/>
              </a:rPr>
              <a:t>d.h.  </a:t>
            </a:r>
            <a:r>
              <a:rPr sz="2200" spc="-10" dirty="0">
                <a:latin typeface="Cambria"/>
                <a:cs typeface="Cambria"/>
              </a:rPr>
              <a:t>keine </a:t>
            </a:r>
            <a:r>
              <a:rPr sz="2200" spc="-15" dirty="0">
                <a:latin typeface="Cambria"/>
                <a:cs typeface="Cambria"/>
              </a:rPr>
              <a:t>extremen </a:t>
            </a:r>
            <a:r>
              <a:rPr sz="2200" spc="-10" dirty="0">
                <a:latin typeface="Cambria"/>
                <a:cs typeface="Cambria"/>
              </a:rPr>
              <a:t>Unzulänglichkeiten </a:t>
            </a:r>
            <a:r>
              <a:rPr sz="2200" spc="-5" dirty="0">
                <a:latin typeface="Cambria"/>
                <a:cs typeface="Cambria"/>
              </a:rPr>
              <a:t>in der</a:t>
            </a:r>
            <a:r>
              <a:rPr sz="2200" spc="130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Erziehung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4F81BC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solidFill>
                  <a:srgbClr val="375F92"/>
                </a:solidFill>
                <a:latin typeface="Cambria"/>
                <a:cs typeface="Cambria"/>
              </a:rPr>
              <a:t>Kriterium </a:t>
            </a:r>
            <a:r>
              <a:rPr sz="2200" spc="-5" dirty="0">
                <a:solidFill>
                  <a:srgbClr val="375F92"/>
                </a:solidFill>
                <a:latin typeface="Cambria"/>
                <a:cs typeface="Cambria"/>
              </a:rPr>
              <a:t>E</a:t>
            </a:r>
            <a:r>
              <a:rPr sz="2200" spc="-5" dirty="0">
                <a:latin typeface="Cambria"/>
                <a:cs typeface="Cambria"/>
              </a:rPr>
              <a:t>: </a:t>
            </a:r>
            <a:r>
              <a:rPr sz="2200" spc="-15" dirty="0">
                <a:latin typeface="Cambria"/>
                <a:cs typeface="Cambria"/>
              </a:rPr>
              <a:t>Nonverbaler </a:t>
            </a:r>
            <a:r>
              <a:rPr sz="2200" spc="-5" dirty="0">
                <a:latin typeface="Cambria"/>
                <a:cs typeface="Cambria"/>
              </a:rPr>
              <a:t>IQ </a:t>
            </a:r>
            <a:r>
              <a:rPr sz="2200" spc="-10" dirty="0">
                <a:latin typeface="Cambria"/>
                <a:cs typeface="Cambria"/>
              </a:rPr>
              <a:t>unter </a:t>
            </a:r>
            <a:r>
              <a:rPr sz="2200" spc="-5" dirty="0">
                <a:latin typeface="Cambria"/>
                <a:cs typeface="Cambria"/>
              </a:rPr>
              <a:t>70 in </a:t>
            </a:r>
            <a:r>
              <a:rPr sz="2200" spc="-10" dirty="0">
                <a:latin typeface="Cambria"/>
                <a:cs typeface="Cambria"/>
              </a:rPr>
              <a:t>einem</a:t>
            </a:r>
            <a:r>
              <a:rPr sz="2200" spc="135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standardisierten</a:t>
            </a:r>
            <a:endParaRPr sz="22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</a:pPr>
            <a:r>
              <a:rPr sz="2200" spc="-50" dirty="0">
                <a:latin typeface="Cambria"/>
                <a:cs typeface="Cambria"/>
              </a:rPr>
              <a:t>Test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5541" y="836675"/>
            <a:ext cx="7656449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2859" y="840994"/>
            <a:ext cx="8380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F 81.0 Lese- </a:t>
            </a: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und</a:t>
            </a:r>
            <a:r>
              <a:rPr sz="24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1F487C"/>
                </a:solidFill>
                <a:latin typeface="Cambria"/>
                <a:cs typeface="Cambria"/>
              </a:rPr>
              <a:t>Rechtschreibstörung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85885" y="6439276"/>
            <a:ext cx="135255" cy="20447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4</a:t>
            </a:fld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2859" y="372897"/>
            <a:ext cx="8380730" cy="11188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0350" rIns="0" bIns="0" rtlCol="0">
            <a:spAutoFit/>
          </a:bodyPr>
          <a:lstStyle/>
          <a:p>
            <a:pPr marL="2594610">
              <a:lnSpc>
                <a:spcPct val="100000"/>
              </a:lnSpc>
              <a:spcBef>
                <a:spcPts val="2050"/>
              </a:spcBef>
            </a:pPr>
            <a:r>
              <a:rPr sz="3500" spc="-5" dirty="0">
                <a:solidFill>
                  <a:srgbClr val="375F92"/>
                </a:solidFill>
                <a:latin typeface="Calibri"/>
                <a:cs typeface="Calibri"/>
              </a:rPr>
              <a:t>BILDVERZEICHNIS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40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50240" y="1778253"/>
            <a:ext cx="5875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  <a:hlinkClick r:id="rId2"/>
              </a:rPr>
              <a:t>http://career-test.de/pics/cft20-reihen.jpg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5" y="277368"/>
            <a:ext cx="8598408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2859" y="372897"/>
            <a:ext cx="8380730" cy="1118870"/>
          </a:xfrm>
          <a:custGeom>
            <a:avLst/>
            <a:gdLst/>
            <a:ahLst/>
            <a:cxnLst/>
            <a:rect l="l" t="t" r="r" b="b"/>
            <a:pathLst>
              <a:path w="8380730" h="1118870">
                <a:moveTo>
                  <a:pt x="0" y="1118590"/>
                </a:moveTo>
                <a:lnTo>
                  <a:pt x="8380476" y="1118590"/>
                </a:lnTo>
                <a:lnTo>
                  <a:pt x="8380476" y="0"/>
                </a:lnTo>
                <a:lnTo>
                  <a:pt x="0" y="0"/>
                </a:lnTo>
                <a:lnTo>
                  <a:pt x="0" y="11185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5541" y="836675"/>
            <a:ext cx="7656449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2859" y="840994"/>
            <a:ext cx="8380730" cy="542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F 81.0 Lese- </a:t>
            </a: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und</a:t>
            </a:r>
            <a:r>
              <a:rPr sz="24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1F487C"/>
                </a:solidFill>
                <a:latin typeface="Cambria"/>
                <a:cs typeface="Cambria"/>
              </a:rPr>
              <a:t>Rechtschreibstörung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150">
              <a:latin typeface="Times New Roman"/>
              <a:cs typeface="Times New Roman"/>
            </a:endParaRPr>
          </a:p>
          <a:p>
            <a:pPr marL="22796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1F487C"/>
                </a:solidFill>
                <a:latin typeface="Cambria"/>
                <a:cs typeface="Cambria"/>
              </a:rPr>
              <a:t>Diagnostische</a:t>
            </a:r>
            <a:r>
              <a:rPr sz="18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mbria"/>
                <a:cs typeface="Cambria"/>
              </a:rPr>
              <a:t>Leitlinien: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Times New Roman"/>
              <a:cs typeface="Times New Roman"/>
            </a:endParaRPr>
          </a:p>
          <a:p>
            <a:pPr marL="456565" indent="-228600">
              <a:lnSpc>
                <a:spcPct val="100000"/>
              </a:lnSpc>
              <a:buClr>
                <a:srgbClr val="4F81BC"/>
              </a:buClr>
              <a:buFont typeface="Arial"/>
              <a:buChar char="•"/>
              <a:tabLst>
                <a:tab pos="457200" algn="l"/>
              </a:tabLst>
            </a:pPr>
            <a:r>
              <a:rPr sz="2800" spc="-25" dirty="0">
                <a:latin typeface="Cambria"/>
                <a:cs typeface="Cambria"/>
              </a:rPr>
              <a:t>Fehler </a:t>
            </a:r>
            <a:r>
              <a:rPr sz="2800" spc="-5" dirty="0">
                <a:latin typeface="Cambria"/>
                <a:cs typeface="Cambria"/>
              </a:rPr>
              <a:t>beim</a:t>
            </a:r>
            <a:r>
              <a:rPr sz="2800" spc="5" dirty="0">
                <a:latin typeface="Cambria"/>
                <a:cs typeface="Cambria"/>
              </a:rPr>
              <a:t> </a:t>
            </a:r>
            <a:r>
              <a:rPr sz="2800" b="1" spc="-30" dirty="0">
                <a:latin typeface="Cambria"/>
                <a:cs typeface="Cambria"/>
              </a:rPr>
              <a:t>Vorlesen</a:t>
            </a:r>
            <a:r>
              <a:rPr sz="2800" spc="-30" dirty="0">
                <a:latin typeface="Cambria"/>
                <a:cs typeface="Cambria"/>
              </a:rPr>
              <a:t>:</a:t>
            </a:r>
            <a:endParaRPr sz="2800">
              <a:latin typeface="Cambria"/>
              <a:cs typeface="Cambria"/>
            </a:endParaRPr>
          </a:p>
          <a:p>
            <a:pPr marL="753745" lvl="1" indent="-228600">
              <a:lnSpc>
                <a:spcPct val="100000"/>
              </a:lnSpc>
              <a:spcBef>
                <a:spcPts val="15"/>
              </a:spcBef>
              <a:buClr>
                <a:srgbClr val="C0504D"/>
              </a:buClr>
              <a:buFont typeface="Arial"/>
              <a:buChar char="•"/>
              <a:tabLst>
                <a:tab pos="754380" algn="l"/>
              </a:tabLst>
            </a:pPr>
            <a:r>
              <a:rPr sz="2400" spc="-20" dirty="0">
                <a:latin typeface="Cambria"/>
                <a:cs typeface="Cambria"/>
              </a:rPr>
              <a:t>Fehler </a:t>
            </a:r>
            <a:r>
              <a:rPr sz="2400" dirty="0">
                <a:latin typeface="Cambria"/>
                <a:cs typeface="Cambria"/>
              </a:rPr>
              <a:t>in </a:t>
            </a:r>
            <a:r>
              <a:rPr sz="2400" spc="-5" dirty="0">
                <a:latin typeface="Cambria"/>
                <a:cs typeface="Cambria"/>
              </a:rPr>
              <a:t>Bezug auf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Lesegenauigkeit</a:t>
            </a:r>
            <a:r>
              <a:rPr sz="2400" spc="-5" dirty="0">
                <a:latin typeface="Cambria"/>
                <a:cs typeface="Cambria"/>
              </a:rPr>
              <a:t>:</a:t>
            </a:r>
            <a:endParaRPr sz="2400">
              <a:latin typeface="Cambria"/>
              <a:cs typeface="Cambria"/>
            </a:endParaRPr>
          </a:p>
          <a:p>
            <a:pPr marL="1097280" lvl="2" indent="-297815">
              <a:lnSpc>
                <a:spcPts val="2590"/>
              </a:lnSpc>
              <a:spcBef>
                <a:spcPts val="5"/>
              </a:spcBef>
              <a:buAutoNum type="arabicPeriod"/>
              <a:tabLst>
                <a:tab pos="1097915" algn="l"/>
              </a:tabLst>
            </a:pPr>
            <a:r>
              <a:rPr sz="2400" spc="-10" dirty="0">
                <a:latin typeface="Cambria"/>
                <a:cs typeface="Cambria"/>
              </a:rPr>
              <a:t>Auslassen, </a:t>
            </a:r>
            <a:r>
              <a:rPr sz="2400" spc="-5" dirty="0">
                <a:latin typeface="Cambria"/>
                <a:cs typeface="Cambria"/>
              </a:rPr>
              <a:t>Einsetzen, </a:t>
            </a:r>
            <a:r>
              <a:rPr sz="2400" spc="-30" dirty="0">
                <a:latin typeface="Cambria"/>
                <a:cs typeface="Cambria"/>
              </a:rPr>
              <a:t>Verdrehen </a:t>
            </a:r>
            <a:r>
              <a:rPr sz="2400" dirty="0">
                <a:latin typeface="Cambria"/>
                <a:cs typeface="Cambria"/>
              </a:rPr>
              <a:t>oder </a:t>
            </a:r>
            <a:r>
              <a:rPr sz="2400" spc="-5" dirty="0">
                <a:latin typeface="Cambria"/>
                <a:cs typeface="Cambria"/>
              </a:rPr>
              <a:t>Hinzufügen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von</a:t>
            </a:r>
            <a:endParaRPr sz="2400">
              <a:latin typeface="Cambria"/>
              <a:cs typeface="Cambria"/>
            </a:endParaRPr>
          </a:p>
          <a:p>
            <a:pPr marL="799465">
              <a:lnSpc>
                <a:spcPts val="2590"/>
              </a:lnSpc>
            </a:pPr>
            <a:r>
              <a:rPr sz="2400" spc="-30" dirty="0">
                <a:latin typeface="Cambria"/>
                <a:cs typeface="Cambria"/>
              </a:rPr>
              <a:t>Worten </a:t>
            </a:r>
            <a:r>
              <a:rPr sz="2400" dirty="0">
                <a:latin typeface="Cambria"/>
                <a:cs typeface="Cambria"/>
              </a:rPr>
              <a:t>oder</a:t>
            </a:r>
            <a:r>
              <a:rPr sz="2400" spc="15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Wortteilen</a:t>
            </a:r>
            <a:endParaRPr sz="2400">
              <a:latin typeface="Cambria"/>
              <a:cs typeface="Cambria"/>
            </a:endParaRPr>
          </a:p>
          <a:p>
            <a:pPr marL="799465" marR="1544320">
              <a:lnSpc>
                <a:spcPts val="2300"/>
              </a:lnSpc>
              <a:spcBef>
                <a:spcPts val="560"/>
              </a:spcBef>
            </a:pPr>
            <a:r>
              <a:rPr sz="2400" dirty="0">
                <a:latin typeface="Cambria"/>
                <a:cs typeface="Cambria"/>
              </a:rPr>
              <a:t>4. </a:t>
            </a:r>
            <a:r>
              <a:rPr sz="2400" spc="-20" dirty="0">
                <a:latin typeface="Cambria"/>
                <a:cs typeface="Cambria"/>
              </a:rPr>
              <a:t>Vertauschung </a:t>
            </a:r>
            <a:r>
              <a:rPr sz="2400" spc="-15" dirty="0">
                <a:latin typeface="Cambria"/>
                <a:cs typeface="Cambria"/>
              </a:rPr>
              <a:t>von Wörtern </a:t>
            </a:r>
            <a:r>
              <a:rPr sz="2400" dirty="0">
                <a:latin typeface="Cambria"/>
                <a:cs typeface="Cambria"/>
              </a:rPr>
              <a:t>im </a:t>
            </a:r>
            <a:r>
              <a:rPr sz="2400" spc="-5" dirty="0">
                <a:latin typeface="Cambria"/>
                <a:cs typeface="Cambria"/>
              </a:rPr>
              <a:t>Satz </a:t>
            </a:r>
            <a:r>
              <a:rPr sz="2400" dirty="0">
                <a:latin typeface="Cambria"/>
                <a:cs typeface="Cambria"/>
              </a:rPr>
              <a:t>oder </a:t>
            </a:r>
            <a:r>
              <a:rPr sz="2400" spc="-20" dirty="0">
                <a:latin typeface="Cambria"/>
                <a:cs typeface="Cambria"/>
              </a:rPr>
              <a:t>von  </a:t>
            </a:r>
            <a:r>
              <a:rPr sz="2400" spc="-5" dirty="0">
                <a:latin typeface="Cambria"/>
                <a:cs typeface="Cambria"/>
              </a:rPr>
              <a:t>Buchstaben </a:t>
            </a:r>
            <a:r>
              <a:rPr sz="2400" dirty="0">
                <a:latin typeface="Cambria"/>
                <a:cs typeface="Cambria"/>
              </a:rPr>
              <a:t>in den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Wörtern</a:t>
            </a:r>
            <a:endParaRPr sz="2400">
              <a:latin typeface="Cambria"/>
              <a:cs typeface="Cambria"/>
            </a:endParaRPr>
          </a:p>
          <a:p>
            <a:pPr marL="753745" indent="-228600">
              <a:lnSpc>
                <a:spcPct val="100000"/>
              </a:lnSpc>
              <a:spcBef>
                <a:spcPts val="1105"/>
              </a:spcBef>
              <a:buClr>
                <a:srgbClr val="C0504D"/>
              </a:buClr>
              <a:buFont typeface="Arial"/>
              <a:buChar char="•"/>
              <a:tabLst>
                <a:tab pos="754380" algn="l"/>
              </a:tabLst>
            </a:pPr>
            <a:r>
              <a:rPr sz="2400" spc="-20" dirty="0">
                <a:latin typeface="Cambria"/>
                <a:cs typeface="Cambria"/>
              </a:rPr>
              <a:t>Fehler </a:t>
            </a:r>
            <a:r>
              <a:rPr sz="2400" dirty="0">
                <a:latin typeface="Cambria"/>
                <a:cs typeface="Cambria"/>
              </a:rPr>
              <a:t>in </a:t>
            </a:r>
            <a:r>
              <a:rPr sz="2400" spc="-5" dirty="0">
                <a:latin typeface="Cambria"/>
                <a:cs typeface="Cambria"/>
              </a:rPr>
              <a:t>Bezug auf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b="1" spc="-10" dirty="0">
                <a:latin typeface="Cambria"/>
                <a:cs typeface="Cambria"/>
              </a:rPr>
              <a:t>Lesegeschwindigkeit</a:t>
            </a:r>
            <a:r>
              <a:rPr sz="2400" spc="-10" dirty="0">
                <a:latin typeface="Cambria"/>
                <a:cs typeface="Cambria"/>
              </a:rPr>
              <a:t>:</a:t>
            </a:r>
            <a:endParaRPr sz="2400">
              <a:latin typeface="Cambria"/>
              <a:cs typeface="Cambria"/>
            </a:endParaRPr>
          </a:p>
          <a:p>
            <a:pPr marL="799465" lvl="1">
              <a:lnSpc>
                <a:spcPct val="100000"/>
              </a:lnSpc>
              <a:buAutoNum type="arabicPeriod" startAt="2"/>
              <a:tabLst>
                <a:tab pos="1097915" algn="l"/>
              </a:tabLst>
            </a:pPr>
            <a:r>
              <a:rPr sz="2400" spc="-5" dirty="0">
                <a:latin typeface="Cambria"/>
                <a:cs typeface="Cambria"/>
              </a:rPr>
              <a:t>niedrige</a:t>
            </a:r>
            <a:r>
              <a:rPr sz="2400" spc="-3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Lesegeschwindigkeit</a:t>
            </a:r>
            <a:endParaRPr sz="2400">
              <a:latin typeface="Cambria"/>
              <a:cs typeface="Cambria"/>
            </a:endParaRPr>
          </a:p>
          <a:p>
            <a:pPr marL="799465" marR="709295" lvl="1">
              <a:lnSpc>
                <a:spcPts val="2300"/>
              </a:lnSpc>
              <a:spcBef>
                <a:spcPts val="560"/>
              </a:spcBef>
              <a:buAutoNum type="arabicPeriod" startAt="2"/>
              <a:tabLst>
                <a:tab pos="1097915" algn="l"/>
              </a:tabLst>
            </a:pPr>
            <a:r>
              <a:rPr sz="2400" spc="-10" dirty="0">
                <a:latin typeface="Cambria"/>
                <a:cs typeface="Cambria"/>
              </a:rPr>
              <a:t>Startschwierigkeiten </a:t>
            </a:r>
            <a:r>
              <a:rPr sz="2400" spc="-5" dirty="0">
                <a:latin typeface="Cambria"/>
                <a:cs typeface="Cambria"/>
              </a:rPr>
              <a:t>beim </a:t>
            </a:r>
            <a:r>
              <a:rPr sz="2400" spc="-25" dirty="0">
                <a:latin typeface="Cambria"/>
                <a:cs typeface="Cambria"/>
              </a:rPr>
              <a:t>Vorlesen, </a:t>
            </a:r>
            <a:r>
              <a:rPr sz="2400" spc="-5" dirty="0">
                <a:latin typeface="Cambria"/>
                <a:cs typeface="Cambria"/>
              </a:rPr>
              <a:t>langes </a:t>
            </a:r>
            <a:r>
              <a:rPr sz="2400" dirty="0">
                <a:latin typeface="Cambria"/>
                <a:cs typeface="Cambria"/>
              </a:rPr>
              <a:t>Zögern  oder </a:t>
            </a:r>
            <a:r>
              <a:rPr sz="2400" spc="-25" dirty="0">
                <a:latin typeface="Cambria"/>
                <a:cs typeface="Cambria"/>
              </a:rPr>
              <a:t>Verlieren </a:t>
            </a:r>
            <a:r>
              <a:rPr sz="2400" dirty="0">
                <a:latin typeface="Cambria"/>
                <a:cs typeface="Cambria"/>
              </a:rPr>
              <a:t>der Zeile im </a:t>
            </a:r>
            <a:r>
              <a:rPr sz="2400" spc="-55" dirty="0">
                <a:latin typeface="Cambria"/>
                <a:cs typeface="Cambria"/>
              </a:rPr>
              <a:t>Text </a:t>
            </a:r>
            <a:r>
              <a:rPr sz="2400" spc="-5" dirty="0">
                <a:latin typeface="Cambria"/>
                <a:cs typeface="Cambria"/>
              </a:rPr>
              <a:t>und ungenaues  </a:t>
            </a:r>
            <a:r>
              <a:rPr sz="2400" spc="-10" dirty="0">
                <a:latin typeface="Cambria"/>
                <a:cs typeface="Cambria"/>
              </a:rPr>
              <a:t>Phrasieren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85885" y="6439276"/>
            <a:ext cx="135255" cy="20447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5</a:t>
            </a:fld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5" y="277368"/>
            <a:ext cx="8598408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2859" y="372897"/>
            <a:ext cx="8380730" cy="1118870"/>
          </a:xfrm>
          <a:custGeom>
            <a:avLst/>
            <a:gdLst/>
            <a:ahLst/>
            <a:cxnLst/>
            <a:rect l="l" t="t" r="r" b="b"/>
            <a:pathLst>
              <a:path w="8380730" h="1118870">
                <a:moveTo>
                  <a:pt x="0" y="1118590"/>
                </a:moveTo>
                <a:lnTo>
                  <a:pt x="8380476" y="1118590"/>
                </a:lnTo>
                <a:lnTo>
                  <a:pt x="8380476" y="0"/>
                </a:lnTo>
                <a:lnTo>
                  <a:pt x="0" y="0"/>
                </a:lnTo>
                <a:lnTo>
                  <a:pt x="0" y="11185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5541" y="836675"/>
            <a:ext cx="7656449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2859" y="840994"/>
            <a:ext cx="8380730" cy="5133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8127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F 81.0 Lese- </a:t>
            </a: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und</a:t>
            </a:r>
            <a:r>
              <a:rPr sz="2400" spc="-4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1F487C"/>
                </a:solidFill>
                <a:latin typeface="Cambria"/>
                <a:cs typeface="Cambria"/>
              </a:rPr>
              <a:t>Rechtschreibstörung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900">
              <a:latin typeface="Times New Roman"/>
              <a:cs typeface="Times New Roman"/>
            </a:endParaRPr>
          </a:p>
          <a:p>
            <a:pPr marL="289560">
              <a:lnSpc>
                <a:spcPct val="100000"/>
              </a:lnSpc>
            </a:pP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Diagnostische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Leitlinien: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600">
              <a:latin typeface="Times New Roman"/>
              <a:cs typeface="Times New Roman"/>
            </a:endParaRPr>
          </a:p>
          <a:p>
            <a:pPr marL="289560">
              <a:lnSpc>
                <a:spcPct val="100000"/>
              </a:lnSpc>
            </a:pPr>
            <a:r>
              <a:rPr sz="3200" spc="-5" dirty="0">
                <a:latin typeface="Cambria"/>
                <a:cs typeface="Cambria"/>
              </a:rPr>
              <a:t>Defizite </a:t>
            </a:r>
            <a:r>
              <a:rPr sz="3200" dirty="0">
                <a:latin typeface="Cambria"/>
                <a:cs typeface="Cambria"/>
              </a:rPr>
              <a:t>im</a:t>
            </a:r>
            <a:r>
              <a:rPr sz="3200" spc="-35" dirty="0">
                <a:latin typeface="Cambria"/>
                <a:cs typeface="Cambria"/>
              </a:rPr>
              <a:t> </a:t>
            </a:r>
            <a:r>
              <a:rPr sz="3200" b="1" spc="-10" dirty="0">
                <a:latin typeface="Cambria"/>
                <a:cs typeface="Cambria"/>
              </a:rPr>
              <a:t>Leseverständnis:</a:t>
            </a:r>
            <a:endParaRPr sz="3200">
              <a:latin typeface="Cambria"/>
              <a:cs typeface="Cambria"/>
            </a:endParaRPr>
          </a:p>
          <a:p>
            <a:pPr marL="586740">
              <a:lnSpc>
                <a:spcPct val="100000"/>
              </a:lnSpc>
              <a:spcBef>
                <a:spcPts val="610"/>
              </a:spcBef>
              <a:buAutoNum type="arabicPeriod" startAt="5"/>
              <a:tabLst>
                <a:tab pos="885190" algn="l"/>
              </a:tabLst>
            </a:pPr>
            <a:r>
              <a:rPr sz="2400" spc="-5" dirty="0">
                <a:latin typeface="Cambria"/>
                <a:cs typeface="Cambria"/>
              </a:rPr>
              <a:t>Unfähigkeit, Gelesenes</a:t>
            </a:r>
            <a:r>
              <a:rPr sz="2400" spc="-4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wiederzugeben</a:t>
            </a:r>
            <a:endParaRPr sz="2400">
              <a:latin typeface="Cambria"/>
              <a:cs typeface="Cambria"/>
            </a:endParaRPr>
          </a:p>
          <a:p>
            <a:pPr marL="586740" marR="766445">
              <a:lnSpc>
                <a:spcPct val="100000"/>
              </a:lnSpc>
              <a:spcBef>
                <a:spcPts val="575"/>
              </a:spcBef>
              <a:buAutoNum type="arabicPeriod" startAt="5"/>
              <a:tabLst>
                <a:tab pos="885190" algn="l"/>
              </a:tabLst>
            </a:pPr>
            <a:r>
              <a:rPr sz="2400" spc="-5" dirty="0">
                <a:latin typeface="Cambria"/>
                <a:cs typeface="Cambria"/>
              </a:rPr>
              <a:t>Unfähigkeit, aus Gelesenem Schlüsse </a:t>
            </a:r>
            <a:r>
              <a:rPr sz="2400" dirty="0">
                <a:latin typeface="Cambria"/>
                <a:cs typeface="Cambria"/>
              </a:rPr>
              <a:t>zu ziehen oder  </a:t>
            </a:r>
            <a:r>
              <a:rPr sz="2400" spc="-5" dirty="0">
                <a:latin typeface="Cambria"/>
                <a:cs typeface="Cambria"/>
              </a:rPr>
              <a:t>Zusammenhänge </a:t>
            </a:r>
            <a:r>
              <a:rPr sz="2400" dirty="0">
                <a:latin typeface="Cambria"/>
                <a:cs typeface="Cambria"/>
              </a:rPr>
              <a:t>zu</a:t>
            </a:r>
            <a:r>
              <a:rPr sz="2400" spc="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sehen</a:t>
            </a:r>
            <a:endParaRPr sz="2400">
              <a:latin typeface="Cambria"/>
              <a:cs typeface="Cambria"/>
            </a:endParaRPr>
          </a:p>
          <a:p>
            <a:pPr marL="586740" marR="429895">
              <a:lnSpc>
                <a:spcPct val="100000"/>
              </a:lnSpc>
              <a:spcBef>
                <a:spcPts val="575"/>
              </a:spcBef>
              <a:buAutoNum type="arabicPeriod" startAt="5"/>
              <a:tabLst>
                <a:tab pos="885190" algn="l"/>
                <a:tab pos="3590290" algn="l"/>
              </a:tabLst>
            </a:pPr>
            <a:r>
              <a:rPr sz="2400" spc="-5" dirty="0">
                <a:latin typeface="Cambria"/>
                <a:cs typeface="Cambria"/>
              </a:rPr>
              <a:t>Im </a:t>
            </a:r>
            <a:r>
              <a:rPr sz="2400" spc="-10" dirty="0">
                <a:latin typeface="Cambria"/>
                <a:cs typeface="Cambria"/>
              </a:rPr>
              <a:t>Gebrauch </a:t>
            </a:r>
            <a:r>
              <a:rPr sz="2400" spc="-5" dirty="0">
                <a:latin typeface="Cambria"/>
                <a:cs typeface="Cambria"/>
              </a:rPr>
              <a:t>allgemeinen Wissens als  Hintergrundinformation anstelle </a:t>
            </a:r>
            <a:r>
              <a:rPr sz="2400" spc="-20" dirty="0">
                <a:latin typeface="Cambria"/>
                <a:cs typeface="Cambria"/>
              </a:rPr>
              <a:t>von </a:t>
            </a:r>
            <a:r>
              <a:rPr sz="2400" spc="-5" dirty="0">
                <a:latin typeface="Cambria"/>
                <a:cs typeface="Cambria"/>
              </a:rPr>
              <a:t>Information aus  einer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Geschichte</a:t>
            </a:r>
            <a:r>
              <a:rPr sz="2400" spc="2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beim	</a:t>
            </a:r>
            <a:r>
              <a:rPr sz="2400" spc="-10" dirty="0">
                <a:latin typeface="Cambria"/>
                <a:cs typeface="Cambria"/>
              </a:rPr>
              <a:t>Beantworten </a:t>
            </a:r>
            <a:r>
              <a:rPr sz="2400" spc="-20" dirty="0">
                <a:latin typeface="Cambria"/>
                <a:cs typeface="Cambria"/>
              </a:rPr>
              <a:t>von </a:t>
            </a:r>
            <a:r>
              <a:rPr sz="2400" spc="-15" dirty="0">
                <a:latin typeface="Cambria"/>
                <a:cs typeface="Cambria"/>
              </a:rPr>
              <a:t>Fragen </a:t>
            </a:r>
            <a:r>
              <a:rPr sz="2400" spc="-5" dirty="0">
                <a:latin typeface="Cambria"/>
                <a:cs typeface="Cambria"/>
              </a:rPr>
              <a:t>über </a:t>
            </a:r>
            <a:r>
              <a:rPr sz="2400" dirty="0">
                <a:latin typeface="Cambria"/>
                <a:cs typeface="Cambria"/>
              </a:rPr>
              <a:t>die  </a:t>
            </a:r>
            <a:r>
              <a:rPr sz="2400" spc="-5" dirty="0">
                <a:latin typeface="Cambria"/>
                <a:cs typeface="Cambria"/>
              </a:rPr>
              <a:t>gelesene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Geschichte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85885" y="6439276"/>
            <a:ext cx="135255" cy="20447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6</a:t>
            </a:fld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5" y="277368"/>
            <a:ext cx="8598408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859" y="372897"/>
            <a:ext cx="8380730" cy="11188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0350" rIns="0" bIns="0" rtlCol="0">
            <a:spAutoFit/>
          </a:bodyPr>
          <a:lstStyle/>
          <a:p>
            <a:pPr marL="2417445">
              <a:lnSpc>
                <a:spcPct val="100000"/>
              </a:lnSpc>
              <a:spcBef>
                <a:spcPts val="2050"/>
              </a:spcBef>
            </a:pPr>
            <a:r>
              <a:rPr sz="3500" spc="-20" dirty="0"/>
              <a:t>PRÄVALENZZAHLEN</a:t>
            </a:r>
            <a:endParaRPr sz="3500"/>
          </a:p>
        </p:txBody>
      </p:sp>
      <p:sp>
        <p:nvSpPr>
          <p:cNvPr id="6" name="object 6"/>
          <p:cNvSpPr txBox="1"/>
          <p:nvPr/>
        </p:nvSpPr>
        <p:spPr>
          <a:xfrm>
            <a:off x="8485885" y="6439276"/>
            <a:ext cx="135255" cy="20447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7</a:t>
            </a:fld>
            <a:endParaRPr sz="12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240" y="1778253"/>
            <a:ext cx="3197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  <a:tab pos="1409700" algn="l"/>
                <a:tab pos="1915795" algn="l"/>
              </a:tabLst>
            </a:pP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J</a:t>
            </a:r>
            <a:r>
              <a:rPr sz="2400" spc="-10" dirty="0">
                <a:solidFill>
                  <a:srgbClr val="1F487C"/>
                </a:solidFill>
                <a:latin typeface="Cambria"/>
                <a:cs typeface="Cambria"/>
              </a:rPr>
              <a:t>u</a:t>
            </a: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n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gen	zu	</a:t>
            </a: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Mädche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n: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83738" y="3095371"/>
            <a:ext cx="2371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4410" algn="l"/>
                <a:tab pos="1576070" algn="l"/>
              </a:tabLst>
            </a:pP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1,3</a:t>
            </a:r>
            <a:r>
              <a:rPr sz="2400" spc="-2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: 1	</a:t>
            </a: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bis	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1.5 :</a:t>
            </a:r>
            <a:r>
              <a:rPr sz="2400" spc="-114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1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5" y="277368"/>
            <a:ext cx="8598408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38239" y="326263"/>
          <a:ext cx="8460740" cy="6378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3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4610">
                <a:tc gridSpan="2">
                  <a:txBody>
                    <a:bodyPr/>
                    <a:lstStyle/>
                    <a:p>
                      <a:pPr marL="97790" marR="962660">
                        <a:lnSpc>
                          <a:spcPts val="3360"/>
                        </a:lnSpc>
                        <a:spcBef>
                          <a:spcPts val="105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ÜBERSICHT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ÜBER DIE LEITLINIEN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ZUR 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DIAGNOSTIK  </a:t>
                      </a:r>
                      <a:r>
                        <a:rPr sz="2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PSYCHISCHER </a:t>
                      </a:r>
                      <a:r>
                        <a:rPr sz="2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STÖRUNGEN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BEI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KINDERN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UND 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JUGENDLICHEN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236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spc="-5" dirty="0">
                          <a:latin typeface="Cambria"/>
                          <a:cs typeface="Cambria"/>
                        </a:rPr>
                        <a:t>L1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255651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spc="-10" dirty="0">
                          <a:latin typeface="Cambria"/>
                          <a:cs typeface="Cambria"/>
                        </a:rPr>
                        <a:t>Exploration </a:t>
                      </a:r>
                      <a:r>
                        <a:rPr sz="2400" b="1" spc="-5" dirty="0">
                          <a:latin typeface="Cambria"/>
                          <a:cs typeface="Cambria"/>
                        </a:rPr>
                        <a:t>der </a:t>
                      </a:r>
                      <a:r>
                        <a:rPr sz="2400" b="1" spc="-10" dirty="0">
                          <a:latin typeface="Cambria"/>
                          <a:cs typeface="Cambria"/>
                        </a:rPr>
                        <a:t>Eltern </a:t>
                      </a:r>
                      <a:r>
                        <a:rPr sz="2400" b="1" spc="-5" dirty="0">
                          <a:latin typeface="Cambria"/>
                          <a:cs typeface="Cambria"/>
                        </a:rPr>
                        <a:t>oder </a:t>
                      </a:r>
                      <a:r>
                        <a:rPr sz="2400" b="1" spc="-10" dirty="0">
                          <a:latin typeface="Cambria"/>
                          <a:cs typeface="Cambria"/>
                        </a:rPr>
                        <a:t>anderer  </a:t>
                      </a:r>
                      <a:r>
                        <a:rPr sz="2400" b="1" spc="-5" dirty="0">
                          <a:latin typeface="Cambria"/>
                          <a:cs typeface="Cambria"/>
                        </a:rPr>
                        <a:t>Hauptbezugspersonen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681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b="1" spc="-5" dirty="0">
                          <a:latin typeface="Cambria"/>
                          <a:cs typeface="Cambria"/>
                        </a:rPr>
                        <a:t>L2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6134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b="1" spc="-10" dirty="0">
                          <a:latin typeface="Cambria"/>
                          <a:cs typeface="Cambria"/>
                        </a:rPr>
                        <a:t>Exploration </a:t>
                      </a:r>
                      <a:r>
                        <a:rPr sz="2400" b="1" spc="-5" dirty="0">
                          <a:latin typeface="Cambria"/>
                          <a:cs typeface="Cambria"/>
                        </a:rPr>
                        <a:t>und </a:t>
                      </a:r>
                      <a:r>
                        <a:rPr sz="2400" b="1" spc="-10" dirty="0">
                          <a:latin typeface="Cambria"/>
                          <a:cs typeface="Cambria"/>
                        </a:rPr>
                        <a:t>psychopathologische Beurteilung  </a:t>
                      </a:r>
                      <a:r>
                        <a:rPr sz="2400" b="1" spc="-5" dirty="0">
                          <a:latin typeface="Cambria"/>
                          <a:cs typeface="Cambria"/>
                        </a:rPr>
                        <a:t>des </a:t>
                      </a:r>
                      <a:r>
                        <a:rPr sz="2400" b="1" dirty="0">
                          <a:latin typeface="Cambria"/>
                          <a:cs typeface="Cambria"/>
                        </a:rPr>
                        <a:t>Kindes/ </a:t>
                      </a:r>
                      <a:r>
                        <a:rPr sz="2400" b="1" spc="-5" dirty="0">
                          <a:latin typeface="Cambria"/>
                          <a:cs typeface="Cambria"/>
                        </a:rPr>
                        <a:t>Jugendlichen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05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b="1" spc="-5" dirty="0">
                          <a:latin typeface="Cambria"/>
                          <a:cs typeface="Cambria"/>
                        </a:rPr>
                        <a:t>L3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b="1" spc="-10" dirty="0">
                          <a:latin typeface="Cambria"/>
                          <a:cs typeface="Cambria"/>
                        </a:rPr>
                        <a:t>Exploration </a:t>
                      </a:r>
                      <a:r>
                        <a:rPr sz="2400" b="1" spc="-30" dirty="0">
                          <a:latin typeface="Cambria"/>
                          <a:cs typeface="Cambria"/>
                        </a:rPr>
                        <a:t>von </a:t>
                      </a:r>
                      <a:r>
                        <a:rPr sz="2400" b="1" spc="-5" dirty="0">
                          <a:latin typeface="Cambria"/>
                          <a:cs typeface="Cambria"/>
                        </a:rPr>
                        <a:t>Erziehern oder</a:t>
                      </a:r>
                      <a:r>
                        <a:rPr sz="2400" b="1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b="1" spc="-10" dirty="0">
                          <a:latin typeface="Cambria"/>
                          <a:cs typeface="Cambria"/>
                        </a:rPr>
                        <a:t>Lehrern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681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400" b="1" spc="-5" dirty="0">
                          <a:latin typeface="Cambria"/>
                          <a:cs typeface="Cambria"/>
                        </a:rPr>
                        <a:t>L4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176403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400" b="1" spc="-20" dirty="0">
                          <a:latin typeface="Cambria"/>
                          <a:cs typeface="Cambria"/>
                        </a:rPr>
                        <a:t>Fragebogenverfahren </a:t>
                      </a:r>
                      <a:r>
                        <a:rPr sz="2400" b="1" spc="-5" dirty="0">
                          <a:latin typeface="Cambria"/>
                          <a:cs typeface="Cambria"/>
                        </a:rPr>
                        <a:t>zur </a:t>
                      </a:r>
                      <a:r>
                        <a:rPr sz="2400" b="1" spc="-25" dirty="0">
                          <a:latin typeface="Cambria"/>
                          <a:cs typeface="Cambria"/>
                        </a:rPr>
                        <a:t>Verhaltens- </a:t>
                      </a:r>
                      <a:r>
                        <a:rPr sz="2400" b="1" spc="-5" dirty="0">
                          <a:latin typeface="Cambria"/>
                          <a:cs typeface="Cambria"/>
                        </a:rPr>
                        <a:t>und  </a:t>
                      </a:r>
                      <a:r>
                        <a:rPr sz="2400" b="1" spc="-10" dirty="0">
                          <a:latin typeface="Cambria"/>
                          <a:cs typeface="Cambria"/>
                        </a:rPr>
                        <a:t>Psychodiagnostik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693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400" b="1" spc="-5" dirty="0">
                          <a:latin typeface="Cambria"/>
                          <a:cs typeface="Cambria"/>
                        </a:rPr>
                        <a:t>L5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164338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400" b="1" spc="-30" dirty="0">
                          <a:latin typeface="Cambria"/>
                          <a:cs typeface="Cambria"/>
                        </a:rPr>
                        <a:t>Verfahren </a:t>
                      </a:r>
                      <a:r>
                        <a:rPr sz="2400" b="1" spc="-5" dirty="0">
                          <a:latin typeface="Cambria"/>
                          <a:cs typeface="Cambria"/>
                        </a:rPr>
                        <a:t>der </a:t>
                      </a:r>
                      <a:r>
                        <a:rPr sz="2400" b="1" spc="-15" dirty="0">
                          <a:latin typeface="Cambria"/>
                          <a:cs typeface="Cambria"/>
                        </a:rPr>
                        <a:t>Verhaltensbeobachtung </a:t>
                      </a:r>
                      <a:r>
                        <a:rPr sz="2400" b="1" spc="-5" dirty="0">
                          <a:latin typeface="Cambria"/>
                          <a:cs typeface="Cambria"/>
                        </a:rPr>
                        <a:t>und  Selbstbeobachtung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5" y="277368"/>
            <a:ext cx="8598408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81025" y="326263"/>
          <a:ext cx="8425815" cy="5974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4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1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7005">
                <a:tc gridSpan="2">
                  <a:txBody>
                    <a:bodyPr/>
                    <a:lstStyle/>
                    <a:p>
                      <a:pPr marL="105410" marR="920115">
                        <a:lnSpc>
                          <a:spcPct val="100400"/>
                        </a:lnSpc>
                        <a:spcBef>
                          <a:spcPts val="165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ÜBERSICHT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ÜBER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DIE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LEITLINIEN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ZUR 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DIAGNOSTIK  </a:t>
                      </a:r>
                      <a:r>
                        <a:rPr sz="2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PSYCHISCHER </a:t>
                      </a:r>
                      <a:r>
                        <a:rPr sz="2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STÖRUNGEN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BEI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KINDERN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UND  JUGENDLICHEN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77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b="1" spc="-5" dirty="0">
                          <a:latin typeface="Cambria"/>
                          <a:cs typeface="Cambria"/>
                        </a:rPr>
                        <a:t>L6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b="1" spc="-25" dirty="0">
                          <a:latin typeface="Cambria"/>
                          <a:cs typeface="Cambria"/>
                        </a:rPr>
                        <a:t>Projektive</a:t>
                      </a:r>
                      <a:r>
                        <a:rPr sz="24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b="1" spc="-30" dirty="0">
                          <a:latin typeface="Cambria"/>
                          <a:cs typeface="Cambria"/>
                        </a:rPr>
                        <a:t>Verfahren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205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b="1" spc="-5" dirty="0">
                          <a:latin typeface="Cambria"/>
                          <a:cs typeface="Cambria"/>
                        </a:rPr>
                        <a:t>L7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24041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b="1" spc="-5" dirty="0">
                          <a:latin typeface="Cambria"/>
                          <a:cs typeface="Cambria"/>
                        </a:rPr>
                        <a:t>Spezielle </a:t>
                      </a:r>
                      <a:r>
                        <a:rPr sz="2400" b="1" spc="-30" dirty="0">
                          <a:latin typeface="Cambria"/>
                          <a:cs typeface="Cambria"/>
                        </a:rPr>
                        <a:t>Verfahren </a:t>
                      </a:r>
                      <a:r>
                        <a:rPr sz="2400" b="1" spc="-5" dirty="0">
                          <a:latin typeface="Cambria"/>
                          <a:cs typeface="Cambria"/>
                        </a:rPr>
                        <a:t>der </a:t>
                      </a:r>
                      <a:r>
                        <a:rPr sz="2400" b="1" spc="-20" dirty="0">
                          <a:latin typeface="Cambria"/>
                          <a:cs typeface="Cambria"/>
                        </a:rPr>
                        <a:t>Familien </a:t>
                      </a:r>
                      <a:r>
                        <a:rPr sz="2400" b="1" spc="-5" dirty="0">
                          <a:latin typeface="Cambria"/>
                          <a:cs typeface="Cambria"/>
                        </a:rPr>
                        <a:t>und  </a:t>
                      </a:r>
                      <a:r>
                        <a:rPr sz="2400" b="1" spc="-10" dirty="0">
                          <a:latin typeface="Cambria"/>
                          <a:cs typeface="Cambria"/>
                        </a:rPr>
                        <a:t>Interaktionsdiagnostik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523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400" b="1" spc="-5" dirty="0">
                          <a:latin typeface="Cambria"/>
                          <a:cs typeface="Cambria"/>
                        </a:rPr>
                        <a:t>L8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400" b="1" spc="-5" dirty="0">
                          <a:latin typeface="Cambria"/>
                          <a:cs typeface="Cambria"/>
                        </a:rPr>
                        <a:t>Indikation </a:t>
                      </a:r>
                      <a:r>
                        <a:rPr sz="2400" b="1" spc="-10" dirty="0">
                          <a:latin typeface="Cambria"/>
                          <a:cs typeface="Cambria"/>
                        </a:rPr>
                        <a:t>für </a:t>
                      </a:r>
                      <a:r>
                        <a:rPr sz="2400" b="1" dirty="0">
                          <a:latin typeface="Cambria"/>
                          <a:cs typeface="Cambria"/>
                        </a:rPr>
                        <a:t>eine </a:t>
                      </a:r>
                      <a:r>
                        <a:rPr sz="2400" b="1" spc="-5" dirty="0">
                          <a:latin typeface="Cambria"/>
                          <a:cs typeface="Cambria"/>
                        </a:rPr>
                        <a:t>Entwicklungs-, Intelligenz-,</a:t>
                      </a:r>
                      <a:r>
                        <a:rPr sz="2400" b="1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b="1" spc="-5" dirty="0">
                          <a:latin typeface="Cambria"/>
                          <a:cs typeface="Cambria"/>
                        </a:rPr>
                        <a:t>oder</a:t>
                      </a:r>
                      <a:endParaRPr sz="2400">
                        <a:latin typeface="Cambria"/>
                        <a:cs typeface="Cambria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mbria"/>
                          <a:cs typeface="Cambria"/>
                        </a:rPr>
                        <a:t>Leistungsdiagnostik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660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1" spc="-5" dirty="0">
                          <a:latin typeface="Cambria"/>
                          <a:cs typeface="Cambria"/>
                        </a:rPr>
                        <a:t>L9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1" spc="-10" dirty="0">
                          <a:latin typeface="Cambria"/>
                          <a:cs typeface="Cambria"/>
                        </a:rPr>
                        <a:t>Integration der</a:t>
                      </a:r>
                      <a:r>
                        <a:rPr sz="24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b="1" spc="-5" dirty="0">
                          <a:latin typeface="Cambria"/>
                          <a:cs typeface="Cambria"/>
                        </a:rPr>
                        <a:t>Ergebnisse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1" spc="-5" dirty="0">
                          <a:latin typeface="Cambria"/>
                          <a:cs typeface="Cambria"/>
                        </a:rPr>
                        <a:t>L10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1" spc="-10" dirty="0">
                          <a:latin typeface="Cambria"/>
                          <a:cs typeface="Cambria"/>
                        </a:rPr>
                        <a:t>Bedingungsanalyse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sign5">
  <a:themeElements>
    <a:clrScheme name="ub-cd-neu-v2-4 1">
      <a:dk1>
        <a:srgbClr val="000000"/>
      </a:dk1>
      <a:lt1>
        <a:srgbClr val="C8D0E2"/>
      </a:lt1>
      <a:dk2>
        <a:srgbClr val="00457D"/>
      </a:dk2>
      <a:lt2>
        <a:srgbClr val="808080"/>
      </a:lt2>
      <a:accent1>
        <a:srgbClr val="5D7FAA"/>
      </a:accent1>
      <a:accent2>
        <a:srgbClr val="97BF0D"/>
      </a:accent2>
      <a:accent3>
        <a:srgbClr val="E0E4EE"/>
      </a:accent3>
      <a:accent4>
        <a:srgbClr val="000000"/>
      </a:accent4>
      <a:accent5>
        <a:srgbClr val="B6C0D2"/>
      </a:accent5>
      <a:accent6>
        <a:srgbClr val="88AD0B"/>
      </a:accent6>
      <a:hlink>
        <a:srgbClr val="92A5C5"/>
      </a:hlink>
      <a:folHlink>
        <a:srgbClr val="C6D982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b-cd-neu-v2-4 1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97BF0D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88AD0B"/>
        </a:accent6>
        <a:hlink>
          <a:srgbClr val="92A5C5"/>
        </a:hlink>
        <a:folHlink>
          <a:srgbClr val="C6D9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2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FFD300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E7BF00"/>
        </a:accent6>
        <a:hlink>
          <a:srgbClr val="92A5C5"/>
        </a:hlink>
        <a:folHlink>
          <a:srgbClr val="FFE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3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E6444F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D03D47"/>
        </a:accent6>
        <a:hlink>
          <a:srgbClr val="92A5C5"/>
        </a:hlink>
        <a:folHlink>
          <a:srgbClr val="F199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4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878783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7A7A76"/>
        </a:accent6>
        <a:hlink>
          <a:srgbClr val="92A5C5"/>
        </a:hlink>
        <a:folHlink>
          <a:srgbClr val="B9BA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5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00457D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003E71"/>
        </a:accent6>
        <a:hlink>
          <a:srgbClr val="92A5C5"/>
        </a:hlink>
        <a:folHlink>
          <a:srgbClr val="C8D0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sign5" id="{15EE9D4A-CFBF-4323-A614-4934BFE80E9A}" vid="{875963AA-5991-4D87-BC7F-39E12B1AB9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Design5</Template>
  <TotalTime>0</TotalTime>
  <Words>1237</Words>
  <Application>Microsoft Office PowerPoint</Application>
  <PresentationFormat>Bildschirmpräsentation (4:3)</PresentationFormat>
  <Paragraphs>291</Paragraphs>
  <Slides>40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8" baseType="lpstr">
      <vt:lpstr>Arial</vt:lpstr>
      <vt:lpstr>Calibri</vt:lpstr>
      <vt:lpstr>Cambria</vt:lpstr>
      <vt:lpstr>Courier New</vt:lpstr>
      <vt:lpstr>Times New Roman</vt:lpstr>
      <vt:lpstr>UB Scala</vt:lpstr>
      <vt:lpstr>Wingdings</vt:lpstr>
      <vt:lpstr>Design5</vt:lpstr>
      <vt:lpstr>PowerPoint-Präsentation</vt:lpstr>
      <vt:lpstr>GLIEDERUNG</vt:lpstr>
      <vt:lpstr>LESE- UND RECHTSCHREIBSTÖRUNG NACH ICD-10</vt:lpstr>
      <vt:lpstr>F 81.0 Lese- und Rechtschreibstörung</vt:lpstr>
      <vt:lpstr>PowerPoint-Präsentation</vt:lpstr>
      <vt:lpstr>PowerPoint-Präsentation</vt:lpstr>
      <vt:lpstr>PRÄVALENZZAHLEN</vt:lpstr>
      <vt:lpstr>PowerPoint-Präsentation</vt:lpstr>
      <vt:lpstr>PowerPoint-Präsentation</vt:lpstr>
      <vt:lpstr>PowerPoint-Präsentation</vt:lpstr>
      <vt:lpstr>2) FRÜHERKENNUNG IM VORSCHULALTER</vt:lpstr>
      <vt:lpstr>PowerPoint-Präsentation</vt:lpstr>
      <vt:lpstr>THEORETISCHER HINTERGRUND UND  TESTAUFGABEN DES BISC</vt:lpstr>
      <vt:lpstr>PowerPoint-Präsentation</vt:lpstr>
      <vt:lpstr>PowerPoint-Präsentation</vt:lpstr>
      <vt:lpstr>PowerPoint-Präsentation</vt:lpstr>
      <vt:lpstr>Floh</vt:lpstr>
      <vt:lpstr>THEORETISCHER HINTERGRUND UND  TESTAUFGABEN DES BISC</vt:lpstr>
      <vt:lpstr>PowerPoint-Präsentation</vt:lpstr>
      <vt:lpstr>PowerPoint-Präsentation</vt:lpstr>
      <vt:lpstr>3.A) ORIENTIERUNGEN FÜR TESTVERFAHREN</vt:lpstr>
      <vt:lpstr>3.B) ÜBERSICHT</vt:lpstr>
      <vt:lpstr>3.B) ÜBERSICHT</vt:lpstr>
      <vt:lpstr>PowerPoint-Präsentation</vt:lpstr>
      <vt:lpstr>PowerPoint-Präsentation</vt:lpstr>
      <vt:lpstr>EIN-MINUTE-LESEFLÜSSIGKEITSTEST:</vt:lpstr>
      <vt:lpstr>SLRT-II</vt:lpstr>
      <vt:lpstr>EIN-MINUTE-LESEFLÜSSIGKEITSTEST: NORMTABELLE</vt:lpstr>
      <vt:lpstr>PowerPoint-Präsentation</vt:lpstr>
      <vt:lpstr>RECHTSCHREIBTEST:</vt:lpstr>
      <vt:lpstr>RECHTSCHREIBTEST: FEHLERKATEGORIEN</vt:lpstr>
      <vt:lpstr>3.C) WLLP-R – WÜRZBURGER LEISE LESEPROBE</vt:lpstr>
      <vt:lpstr>WLLP-R</vt:lpstr>
      <vt:lpstr>PowerPoint-Präsentation</vt:lpstr>
      <vt:lpstr>Normtabelle</vt:lpstr>
      <vt:lpstr>PowerPoint-Präsentation</vt:lpstr>
      <vt:lpstr>PowerPoint-Präsentation</vt:lpstr>
      <vt:lpstr>PowerPoint-Präsentation</vt:lpstr>
      <vt:lpstr>LITERATURVERZEICHNIS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Diagnostik</dc:title>
  <dc:creator>erika.fischer@uni-bamberg.de</dc:creator>
  <cp:lastModifiedBy>Fischer, Erika</cp:lastModifiedBy>
  <cp:revision>7</cp:revision>
  <dcterms:created xsi:type="dcterms:W3CDTF">2019-01-05T14:50:46Z</dcterms:created>
  <dcterms:modified xsi:type="dcterms:W3CDTF">2021-01-15T22:28:29Z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2014-10-23T00:00:00Z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2019-01-05T00:00:00Z</vt:filetime>
  </property>
</Properties>
</file>