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77" r:id="rId2"/>
    <p:sldId id="330" r:id="rId3"/>
    <p:sldId id="331" r:id="rId4"/>
    <p:sldId id="333" r:id="rId5"/>
    <p:sldId id="332" r:id="rId6"/>
    <p:sldId id="335" r:id="rId7"/>
    <p:sldId id="334" r:id="rId8"/>
    <p:sldId id="336" r:id="rId9"/>
    <p:sldId id="316" r:id="rId1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2238418A-EEDB-488E-B442-DCE6BCD20413}">
          <p14:sldIdLst>
            <p14:sldId id="277"/>
            <p14:sldId id="330"/>
            <p14:sldId id="331"/>
            <p14:sldId id="333"/>
            <p14:sldId id="332"/>
            <p14:sldId id="335"/>
            <p14:sldId id="334"/>
            <p14:sldId id="336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05" autoAdjust="0"/>
    <p:restoredTop sz="94660"/>
  </p:normalViewPr>
  <p:slideViewPr>
    <p:cSldViewPr>
      <p:cViewPr varScale="1">
        <p:scale>
          <a:sx n="51" d="100"/>
          <a:sy n="51" d="100"/>
        </p:scale>
        <p:origin x="38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3FB8E-CA49-4536-A263-E2F28EDF5D48}" type="datetimeFigureOut">
              <a:rPr lang="de-DE" smtClean="0"/>
              <a:t>21.12.2021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DF6AD-4D5A-4A7A-B799-C0271E20A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211243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latin typeface="UB Scala" panose="0200050407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946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5536" y="356659"/>
            <a:ext cx="7344816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95536" y="1804459"/>
            <a:ext cx="7344816" cy="3552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49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44760" y="348569"/>
            <a:ext cx="7395592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344760" y="1601119"/>
            <a:ext cx="3657600" cy="3748095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154760" y="1601119"/>
            <a:ext cx="3585592" cy="3748095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882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4848" y="260648"/>
            <a:ext cx="7293497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374848" y="1521123"/>
            <a:ext cx="376510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374848" y="2160885"/>
            <a:ext cx="3765105" cy="3325827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283970" y="1521123"/>
            <a:ext cx="33843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283970" y="2160885"/>
            <a:ext cx="3384375" cy="3325827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58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56659"/>
            <a:ext cx="7200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4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67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2" y="45266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75050" y="446845"/>
            <a:ext cx="4165302" cy="538242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700809"/>
            <a:ext cx="3008313" cy="4119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74390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3761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3"/>
          <p:cNvSpPr>
            <a:spLocks noChangeArrowheads="1"/>
          </p:cNvSpPr>
          <p:nvPr/>
        </p:nvSpPr>
        <p:spPr bwMode="auto">
          <a:xfrm>
            <a:off x="152401" y="6369051"/>
            <a:ext cx="6723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900" dirty="0" smtClean="0">
                <a:solidFill>
                  <a:srgbClr val="00407A"/>
                </a:solidFill>
                <a:latin typeface="Arial" charset="0"/>
              </a:rPr>
              <a:t>Referat</a:t>
            </a:r>
            <a:r>
              <a:rPr lang="de-DE" altLang="de-DE" sz="900" baseline="0" dirty="0" smtClean="0">
                <a:solidFill>
                  <a:srgbClr val="00407A"/>
                </a:solidFill>
                <a:latin typeface="Arial" charset="0"/>
              </a:rPr>
              <a:t> Inklusion, ZLB, Erika Fischer</a:t>
            </a:r>
            <a:endParaRPr lang="de-DE" altLang="de-DE" sz="900" dirty="0" smtClean="0">
              <a:solidFill>
                <a:srgbClr val="00407A"/>
              </a:solidFill>
              <a:latin typeface="Arial" charset="0"/>
            </a:endParaRPr>
          </a:p>
        </p:txBody>
      </p:sp>
      <p:cxnSp>
        <p:nvCxnSpPr>
          <p:cNvPr id="101" name="Gerade Verbindung 100"/>
          <p:cNvCxnSpPr/>
          <p:nvPr/>
        </p:nvCxnSpPr>
        <p:spPr>
          <a:xfrm>
            <a:off x="152400" y="6309784"/>
            <a:ext cx="8642350" cy="0"/>
          </a:xfrm>
          <a:prstGeom prst="line">
            <a:avLst/>
          </a:prstGeom>
          <a:ln>
            <a:solidFill>
              <a:srgbClr val="2C5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23"/>
          <p:cNvSpPr>
            <a:spLocks noChangeArrowheads="1"/>
          </p:cNvSpPr>
          <p:nvPr/>
        </p:nvSpPr>
        <p:spPr bwMode="auto">
          <a:xfrm>
            <a:off x="7812088" y="6309784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de-DE" sz="900">
                <a:solidFill>
                  <a:srgbClr val="00407A"/>
                </a:solidFill>
                <a:latin typeface="Arial" panose="020B0604020202020204" pitchFamily="34" charset="0"/>
              </a:rPr>
              <a:t>S. </a:t>
            </a:r>
            <a:fld id="{3A507942-806A-4A1C-A4DB-6F04F85C2606}" type="slidenum">
              <a:rPr lang="de-DE" altLang="de-DE" sz="900">
                <a:solidFill>
                  <a:srgbClr val="00407A"/>
                </a:solidFill>
                <a:latin typeface="Arial" panose="020B0604020202020204" pitchFamily="34" charset="0"/>
              </a:rPr>
              <a:pPr algn="r" eaLnBrk="1" hangingPunct="1"/>
              <a:t>‹Nr.›</a:t>
            </a:fld>
            <a:endParaRPr lang="de-DE" altLang="de-DE" sz="900">
              <a:solidFill>
                <a:srgbClr val="00407A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AutoShape 8"/>
          <p:cNvSpPr>
            <a:spLocks noChangeAspect="1" noChangeArrowheads="1"/>
          </p:cNvSpPr>
          <p:nvPr/>
        </p:nvSpPr>
        <p:spPr bwMode="auto">
          <a:xfrm>
            <a:off x="8172451" y="165100"/>
            <a:ext cx="849313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2400" smtClean="0"/>
          </a:p>
        </p:txBody>
      </p:sp>
      <p:pic>
        <p:nvPicPr>
          <p:cNvPr id="1030" name="Grafi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1" y="332656"/>
            <a:ext cx="706437" cy="55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+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ehrerfortbildung-bw.de/allgschulen/gs/gs_tage_2013/f4/quant/" TargetMode="External"/><Relationship Id="rId2" Type="http://schemas.openxmlformats.org/officeDocument/2006/relationships/hyperlink" Target="http://www.pearsonassessment.de/upload/Test_bilder/ZAREK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1345" y="836399"/>
            <a:ext cx="8503920" cy="45720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de-DE" sz="2500" dirty="0" smtClean="0">
                <a:solidFill>
                  <a:prstClr val="black"/>
                </a:solidFill>
                <a:latin typeface="+mj-lt"/>
              </a:rPr>
              <a:t>                     </a:t>
            </a:r>
            <a:endParaRPr lang="de-DE" sz="2500" dirty="0" smtClean="0"/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de-DE" sz="2400" dirty="0" smtClean="0">
                <a:solidFill>
                  <a:srgbClr val="0070C0"/>
                </a:solidFill>
                <a:latin typeface="+mj-lt"/>
              </a:rPr>
              <a:t>Dyskalkulie-Diagnostik</a:t>
            </a:r>
            <a:r>
              <a:rPr lang="de-DE" sz="2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de-DE" sz="2400" dirty="0">
                <a:solidFill>
                  <a:prstClr val="black"/>
                </a:solidFill>
                <a:latin typeface="+mj-lt"/>
              </a:rPr>
              <a:t>muss mehrdimensional sein, auch nichtnumerische Fähigkeiten abklären</a:t>
            </a:r>
            <a:r>
              <a:rPr lang="de-DE" sz="2400" dirty="0" smtClean="0">
                <a:solidFill>
                  <a:prstClr val="black"/>
                </a:solidFill>
                <a:latin typeface="+mj-lt"/>
              </a:rPr>
              <a:t>:</a:t>
            </a:r>
            <a:endParaRPr lang="de-DE" sz="2400" dirty="0">
              <a:solidFill>
                <a:prstClr val="black"/>
              </a:solidFill>
              <a:latin typeface="+mj-lt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+mj-lt"/>
              </a:rPr>
              <a:t>Sprachentwicklung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+mj-lt"/>
              </a:rPr>
              <a:t>visuell-räumliche Fähigkeiten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+mj-lt"/>
              </a:rPr>
              <a:t>Aufmerksamkeitsleistungen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+mj-lt"/>
              </a:rPr>
              <a:t>allg. Problemlösefähigkeit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+mj-lt"/>
              </a:rPr>
              <a:t>sonstige schulische Leistungen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+mj-lt"/>
              </a:rPr>
              <a:t>emotionale Befindlichkeit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de-DE" sz="2400" dirty="0"/>
              <a:t>Prozessorientierte Diagnostik wichtig –&gt; Wo genau sind Probleme</a:t>
            </a:r>
            <a:r>
              <a:rPr lang="de-DE" sz="2400" dirty="0" smtClean="0"/>
              <a:t>? -&gt; </a:t>
            </a:r>
            <a:r>
              <a:rPr lang="de-DE" sz="2400" dirty="0"/>
              <a:t>Interventionsplanung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41345" y="359935"/>
            <a:ext cx="6447501" cy="95292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07A"/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0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0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0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07A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07A"/>
                </a:solidFill>
                <a:latin typeface="UB Scal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07A"/>
                </a:solidFill>
                <a:latin typeface="UB Scal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07A"/>
                </a:solidFill>
                <a:latin typeface="UB Scal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07A"/>
                </a:solidFill>
                <a:latin typeface="UB Scala" pitchFamily="2" charset="0"/>
              </a:defRPr>
            </a:lvl9pPr>
          </a:lstStyle>
          <a:p>
            <a:r>
              <a:rPr lang="de-DE" sz="2400" u="sng" kern="0" dirty="0" smtClean="0"/>
              <a:t>Diagnosegeleitete Förderung</a:t>
            </a:r>
            <a:endParaRPr lang="de-DE" sz="2400" u="sng" kern="0" dirty="0"/>
          </a:p>
        </p:txBody>
      </p:sp>
    </p:spTree>
    <p:extLst>
      <p:ext uri="{BB962C8B-B14F-4D97-AF65-F5344CB8AC3E}">
        <p14:creationId xmlns:p14="http://schemas.microsoft.com/office/powerpoint/2010/main" val="169098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560" y="692696"/>
            <a:ext cx="8280920" cy="4896544"/>
          </a:xfrm>
        </p:spPr>
        <p:txBody>
          <a:bodyPr>
            <a:normAutofit/>
          </a:bodyPr>
          <a:lstStyle/>
          <a:p>
            <a:pPr marL="342900" indent="-342900"/>
            <a:r>
              <a:rPr lang="de-DE" sz="2400" b="1" dirty="0" smtClean="0">
                <a:solidFill>
                  <a:srgbClr val="0070C0"/>
                </a:solidFill>
              </a:rPr>
              <a:t>Förderung</a:t>
            </a:r>
          </a:p>
          <a:p>
            <a:pPr marL="342900" indent="-342900"/>
            <a:r>
              <a:rPr lang="de-DE" sz="2400" b="1" dirty="0" smtClean="0">
                <a:solidFill>
                  <a:schemeClr val="bg1">
                    <a:lumMod val="10000"/>
                  </a:schemeClr>
                </a:solidFill>
              </a:rPr>
              <a:t>Integrative </a:t>
            </a:r>
            <a:r>
              <a:rPr lang="de-DE" sz="2400" b="1" dirty="0">
                <a:solidFill>
                  <a:schemeClr val="bg1">
                    <a:lumMod val="10000"/>
                  </a:schemeClr>
                </a:solidFill>
              </a:rPr>
              <a:t>Lernintervention</a:t>
            </a:r>
            <a:r>
              <a:rPr lang="de-DE" sz="2400" dirty="0">
                <a:solidFill>
                  <a:schemeClr val="bg1">
                    <a:lumMod val="10000"/>
                  </a:schemeClr>
                </a:solidFill>
              </a:rPr>
              <a:t>: Individualtherapie</a:t>
            </a:r>
          </a:p>
          <a:p>
            <a:pPr marL="342900" indent="-342900"/>
            <a:r>
              <a:rPr lang="de-DE" sz="2400" i="1" dirty="0"/>
              <a:t>     </a:t>
            </a:r>
            <a:r>
              <a:rPr lang="de-DE" sz="2400" i="1" dirty="0" smtClean="0"/>
              <a:t>„berücksichtigt die spezifische Lernausgangslage des Schülers, indem sie kein einheitliches Programm anwendet, sondern in Form einer integrativen Lerntherapie ein individuelles Bedarfsprogramm von Maßnahmen erstellt. </a:t>
            </a:r>
            <a:r>
              <a:rPr lang="de-DE" sz="2400" dirty="0" smtClean="0"/>
              <a:t>Je nach den individuell ausgeprägten Eigenarten und Störungen des Lernprozesses sowie der subjektiven Verarbeitung der Leistungsschwäche werden entsprechende Lehr- und Lernformen gewählt und aktuell variiert.</a:t>
            </a:r>
            <a:r>
              <a:rPr lang="de-DE" sz="2400" i="1" dirty="0" smtClean="0"/>
              <a:t>“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101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514911"/>
            <a:ext cx="6447501" cy="952928"/>
          </a:xfrm>
        </p:spPr>
        <p:txBody>
          <a:bodyPr>
            <a:normAutofit/>
          </a:bodyPr>
          <a:lstStyle/>
          <a:p>
            <a:r>
              <a:rPr lang="de-DE" sz="2400" u="sng" dirty="0" smtClean="0"/>
              <a:t>Fördermaßnahmen</a:t>
            </a:r>
            <a:endParaRPr lang="de-DE" sz="2400" u="sng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4926" y="1258497"/>
            <a:ext cx="8074199" cy="3309108"/>
          </a:xfrm>
        </p:spPr>
        <p:txBody>
          <a:bodyPr>
            <a:normAutofit/>
          </a:bodyPr>
          <a:lstStyle/>
          <a:p>
            <a:pPr marL="342900" indent="-342900"/>
            <a:r>
              <a:rPr lang="de-DE" sz="1950" b="1" dirty="0" smtClean="0">
                <a:solidFill>
                  <a:schemeClr val="accent1"/>
                </a:solidFill>
              </a:rPr>
              <a:t>Digitale Lernprogramme: Beispiele</a:t>
            </a:r>
            <a:r>
              <a:rPr lang="de-DE" sz="1950" b="1" dirty="0">
                <a:solidFill>
                  <a:schemeClr val="accent1"/>
                </a:solidFill>
              </a:rPr>
              <a:t>: </a:t>
            </a:r>
          </a:p>
          <a:p>
            <a:pPr marL="342900" indent="-342900"/>
            <a:endParaRPr lang="de-DE" sz="1800" b="1" dirty="0">
              <a:solidFill>
                <a:schemeClr val="accent1"/>
              </a:solidFill>
            </a:endParaRPr>
          </a:p>
          <a:p>
            <a:pPr marL="342900" indent="-342900"/>
            <a:r>
              <a:rPr lang="de-DE" sz="1950" b="1" dirty="0">
                <a:solidFill>
                  <a:schemeClr val="accent1"/>
                </a:solidFill>
              </a:rPr>
              <a:t>      spezialisierte Computerspiele “Serious Games„ </a:t>
            </a:r>
            <a:endParaRPr lang="de-DE" sz="1800" dirty="0">
              <a:solidFill>
                <a:schemeClr val="tx1"/>
              </a:solidFill>
            </a:endParaRPr>
          </a:p>
          <a:p>
            <a:pPr marL="342900" indent="-342900"/>
            <a:r>
              <a:rPr lang="de-DE" sz="1800" dirty="0">
                <a:solidFill>
                  <a:schemeClr val="tx1"/>
                </a:solidFill>
              </a:rPr>
              <a:t>      </a:t>
            </a:r>
            <a:r>
              <a:rPr lang="de-DE" sz="1575" i="1" dirty="0">
                <a:solidFill>
                  <a:schemeClr val="tx1"/>
                </a:solidFill>
              </a:rPr>
              <a:t>„sie passen sich an den individuellen Lernfortschritt an und gezielt die Schwächen der Betroffenen fördern.“</a:t>
            </a:r>
          </a:p>
          <a:p>
            <a:pPr marL="342900" indent="-342900" algn="ctr"/>
            <a:r>
              <a:rPr lang="de-DE" sz="1800" dirty="0">
                <a:solidFill>
                  <a:schemeClr val="tx1"/>
                </a:solidFill>
              </a:rPr>
              <a:t> </a:t>
            </a:r>
          </a:p>
          <a:p>
            <a:pPr marL="342900" indent="-342900" algn="ctr"/>
            <a:r>
              <a:rPr lang="de-DE" sz="1950" b="1" dirty="0">
                <a:solidFill>
                  <a:srgbClr val="FF0000"/>
                </a:solidFill>
              </a:rPr>
              <a:t>Meister Cody ‒ Talasia</a:t>
            </a:r>
          </a:p>
          <a:p>
            <a:pPr marL="342900" indent="-342900" algn="ctr"/>
            <a:r>
              <a:rPr lang="de-DE" sz="1575" dirty="0">
                <a:solidFill>
                  <a:schemeClr val="tx1"/>
                </a:solidFill>
              </a:rPr>
              <a:t>(entwickelt von Psychologen der Universität Münster)</a:t>
            </a:r>
          </a:p>
          <a:p>
            <a:pPr marL="342900" indent="-342900"/>
            <a:r>
              <a:rPr lang="de-DE" sz="1800" i="1" dirty="0"/>
              <a:t>     </a:t>
            </a:r>
            <a:endParaRPr lang="de-DE" sz="1800" dirty="0"/>
          </a:p>
          <a:p>
            <a:endParaRPr lang="de-DE" dirty="0"/>
          </a:p>
        </p:txBody>
      </p:sp>
      <p:pic>
        <p:nvPicPr>
          <p:cNvPr id="5" name="Picture 2" descr="Meister Cody ‒ Talasia Logo.png"/>
          <p:cNvPicPr>
            <a:picLocks noChangeAspect="1" noChangeArrowheads="1"/>
          </p:cNvPicPr>
          <p:nvPr/>
        </p:nvPicPr>
        <p:blipFill>
          <a:blip r:embed="rId2"/>
          <a:srcRect b="7870"/>
          <a:stretch>
            <a:fillRect/>
          </a:stretch>
        </p:blipFill>
        <p:spPr bwMode="auto">
          <a:xfrm>
            <a:off x="6228184" y="77327"/>
            <a:ext cx="2805534" cy="182809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691680" y="4941168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https://www.youtube.com/watch?v=evtTF3kk1mo</a:t>
            </a:r>
          </a:p>
        </p:txBody>
      </p:sp>
      <p:sp>
        <p:nvSpPr>
          <p:cNvPr id="7" name="Rechteck 6"/>
          <p:cNvSpPr/>
          <p:nvPr/>
        </p:nvSpPr>
        <p:spPr>
          <a:xfrm>
            <a:off x="3059832" y="4369196"/>
            <a:ext cx="3298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de-DE" b="1" dirty="0">
                <a:solidFill>
                  <a:srgbClr val="00B050"/>
                </a:solidFill>
              </a:rPr>
              <a:t>Meister Cody ‒ </a:t>
            </a:r>
            <a:r>
              <a:rPr lang="de-DE" b="1" dirty="0" err="1" smtClean="0">
                <a:solidFill>
                  <a:srgbClr val="00B050"/>
                </a:solidFill>
              </a:rPr>
              <a:t>Namagi</a:t>
            </a:r>
            <a:endParaRPr lang="de-DE" b="1" dirty="0">
              <a:solidFill>
                <a:srgbClr val="00B05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 rot="19077894">
            <a:off x="328861" y="4184531"/>
            <a:ext cx="2121379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  <a:latin typeface="Snap ITC" panose="04040A07060A02020202" pitchFamily="82" charset="0"/>
              </a:rPr>
              <a:t>Jetzt auch für LRS</a:t>
            </a:r>
            <a:endParaRPr lang="de-DE" dirty="0">
              <a:solidFill>
                <a:srgbClr val="00B050"/>
              </a:solid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2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16632"/>
            <a:ext cx="8928992" cy="3210590"/>
          </a:xfrm>
        </p:spPr>
        <p:txBody>
          <a:bodyPr>
            <a:normAutofit/>
          </a:bodyPr>
          <a:lstStyle/>
          <a:p>
            <a:pPr marL="342900" indent="-342900"/>
            <a:r>
              <a:rPr lang="de-DE" sz="2175" u="sng" dirty="0" smtClean="0">
                <a:solidFill>
                  <a:srgbClr val="0070C0"/>
                </a:solidFill>
              </a:rPr>
              <a:t>Pränumerischen </a:t>
            </a:r>
            <a:r>
              <a:rPr lang="de-DE" sz="2175" u="sng" dirty="0">
                <a:solidFill>
                  <a:srgbClr val="0070C0"/>
                </a:solidFill>
              </a:rPr>
              <a:t>Abstraktionsleistungen</a:t>
            </a:r>
            <a:r>
              <a:rPr lang="de-DE" sz="2175" dirty="0">
                <a:solidFill>
                  <a:srgbClr val="0070C0"/>
                </a:solidFill>
              </a:rPr>
              <a:t> :</a:t>
            </a:r>
          </a:p>
          <a:p>
            <a:pPr marL="342900" indent="-342900"/>
            <a:r>
              <a:rPr lang="de-DE" sz="2175" b="1" dirty="0" smtClean="0"/>
              <a:t>Mengeninvarianz: </a:t>
            </a:r>
            <a:r>
              <a:rPr lang="de-DE" sz="2175" dirty="0" smtClean="0"/>
              <a:t>Invariante </a:t>
            </a:r>
            <a:r>
              <a:rPr lang="de-DE" sz="2175" dirty="0"/>
              <a:t>eine zu einem Objekt assoziierte Größe; </a:t>
            </a:r>
          </a:p>
          <a:p>
            <a:pPr marL="342900" indent="-342900"/>
            <a:r>
              <a:rPr lang="de-DE" sz="2175" b="1" dirty="0" smtClean="0"/>
              <a:t>Mengenkonstanz: </a:t>
            </a:r>
            <a:r>
              <a:rPr lang="de-DE" sz="2175" dirty="0" smtClean="0"/>
              <a:t>Konstanz </a:t>
            </a:r>
            <a:r>
              <a:rPr lang="de-DE" sz="2175" dirty="0"/>
              <a:t>einer Objektmenge bei Variation der </a:t>
            </a:r>
          </a:p>
          <a:p>
            <a:pPr marL="342900" indent="-342900"/>
            <a:r>
              <a:rPr lang="de-DE" sz="2175" dirty="0"/>
              <a:t>         räumlichen Anordnung</a:t>
            </a:r>
            <a:r>
              <a:rPr lang="de-DE" sz="2175" dirty="0" smtClean="0"/>
              <a:t>;)</a:t>
            </a:r>
            <a:endParaRPr lang="de-DE" sz="2175" dirty="0"/>
          </a:p>
          <a:p>
            <a:endParaRPr lang="de-DE" sz="1800" dirty="0"/>
          </a:p>
          <a:p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955803" y="5877272"/>
            <a:ext cx="56482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50" i="1" dirty="0"/>
              <a:t>Svenja Lommer: Die Wirkung psychomotorischer Übungen auf Dyskalkulie unter Berücksichtigung von Wahrnehmungsstörungen. (= Sportwissenschaft. Band 5). Sierke, Göttingen 2009, ISBN 978-3-86844-104-8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952575"/>
            <a:ext cx="3998331" cy="39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1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401154"/>
            <a:ext cx="8568952" cy="4972062"/>
          </a:xfrm>
        </p:spPr>
        <p:txBody>
          <a:bodyPr>
            <a:normAutofit fontScale="55000" lnSpcReduction="20000"/>
          </a:bodyPr>
          <a:lstStyle/>
          <a:p>
            <a:pPr marL="342900" indent="-342900"/>
            <a:r>
              <a:rPr lang="de-DE" sz="4000" b="1" dirty="0" smtClean="0">
                <a:solidFill>
                  <a:schemeClr val="accent1"/>
                </a:solidFill>
              </a:rPr>
              <a:t>Arbeitsblätter-Beispiele</a:t>
            </a:r>
            <a:r>
              <a:rPr lang="de-DE" sz="4000" b="1" dirty="0">
                <a:solidFill>
                  <a:schemeClr val="accent1"/>
                </a:solidFill>
              </a:rPr>
              <a:t>: </a:t>
            </a:r>
          </a:p>
          <a:p>
            <a:pPr marL="342900" indent="-342900"/>
            <a:endParaRPr lang="de-DE" sz="1650" b="1" dirty="0" smtClean="0">
              <a:solidFill>
                <a:schemeClr val="accent1"/>
              </a:solidFill>
            </a:endParaRPr>
          </a:p>
          <a:p>
            <a:pPr marL="342900" indent="-342900"/>
            <a:endParaRPr lang="de-DE" sz="1650" b="1" dirty="0">
              <a:solidFill>
                <a:schemeClr val="accent1"/>
              </a:solidFill>
            </a:endParaRPr>
          </a:p>
          <a:p>
            <a:pPr marL="342900" indent="-342900"/>
            <a:endParaRPr lang="de-DE" sz="1650" b="1" dirty="0" smtClean="0">
              <a:solidFill>
                <a:schemeClr val="accent1"/>
              </a:solidFill>
            </a:endParaRPr>
          </a:p>
          <a:p>
            <a:pPr marL="342900" indent="-342900"/>
            <a:endParaRPr lang="de-DE" sz="1650" b="1" dirty="0">
              <a:solidFill>
                <a:schemeClr val="accent1"/>
              </a:solidFill>
            </a:endParaRPr>
          </a:p>
          <a:p>
            <a:pPr marL="342900" indent="-342900"/>
            <a:endParaRPr lang="de-DE" sz="1650" b="1" dirty="0" smtClean="0">
              <a:solidFill>
                <a:schemeClr val="accent1"/>
              </a:solidFill>
            </a:endParaRPr>
          </a:p>
          <a:p>
            <a:pPr marL="342900" indent="-342900"/>
            <a:endParaRPr lang="de-DE" sz="1650" b="1" dirty="0">
              <a:solidFill>
                <a:schemeClr val="accent1"/>
              </a:solidFill>
            </a:endParaRPr>
          </a:p>
          <a:p>
            <a:pPr marL="342900" indent="-342900"/>
            <a:r>
              <a:rPr lang="de-DE" sz="1950" b="1" dirty="0">
                <a:solidFill>
                  <a:schemeClr val="accent1"/>
                </a:solidFill>
              </a:rPr>
              <a:t>      </a:t>
            </a:r>
            <a:endParaRPr lang="de-DE" sz="1950" b="1" dirty="0" smtClean="0">
              <a:solidFill>
                <a:schemeClr val="accent1"/>
              </a:solidFill>
            </a:endParaRPr>
          </a:p>
          <a:p>
            <a:pPr marL="342900" indent="-342900"/>
            <a:endParaRPr lang="de-DE" sz="1950" b="1" dirty="0">
              <a:solidFill>
                <a:schemeClr val="accent1"/>
              </a:solidFill>
            </a:endParaRPr>
          </a:p>
          <a:p>
            <a:pPr marL="342900" indent="-342900"/>
            <a:endParaRPr lang="de-DE" sz="1950" b="1" dirty="0" smtClean="0">
              <a:solidFill>
                <a:schemeClr val="accent1"/>
              </a:solidFill>
            </a:endParaRPr>
          </a:p>
          <a:p>
            <a:pPr marL="342900" indent="-342900"/>
            <a:endParaRPr lang="de-DE" sz="1950" b="1" dirty="0">
              <a:solidFill>
                <a:schemeClr val="accent1"/>
              </a:solidFill>
            </a:endParaRPr>
          </a:p>
          <a:p>
            <a:pPr marL="342900" indent="-342900"/>
            <a:endParaRPr lang="de-DE" sz="1950" b="1" dirty="0" smtClean="0">
              <a:solidFill>
                <a:schemeClr val="accent1"/>
              </a:solidFill>
            </a:endParaRPr>
          </a:p>
          <a:p>
            <a:pPr marL="342900" indent="-342900"/>
            <a:endParaRPr lang="de-DE" sz="1950" b="1" dirty="0">
              <a:solidFill>
                <a:schemeClr val="accent1"/>
              </a:solidFill>
            </a:endParaRPr>
          </a:p>
          <a:p>
            <a:pPr marL="342900" indent="-342900"/>
            <a:endParaRPr lang="de-DE" sz="1950" b="1" dirty="0" smtClean="0">
              <a:solidFill>
                <a:schemeClr val="accent1"/>
              </a:solidFill>
            </a:endParaRPr>
          </a:p>
          <a:p>
            <a:pPr marL="342900" indent="-342900"/>
            <a:endParaRPr lang="de-DE" sz="1950" b="1" dirty="0">
              <a:solidFill>
                <a:schemeClr val="accent1"/>
              </a:solidFill>
            </a:endParaRPr>
          </a:p>
          <a:p>
            <a:pPr marL="342900" indent="-342900"/>
            <a:endParaRPr lang="de-DE" sz="1950" b="1" dirty="0" smtClean="0">
              <a:solidFill>
                <a:schemeClr val="accent1"/>
              </a:solidFill>
            </a:endParaRPr>
          </a:p>
          <a:p>
            <a:pPr marL="342900" indent="-342900"/>
            <a:endParaRPr lang="de-DE" sz="1950" b="1" dirty="0">
              <a:solidFill>
                <a:schemeClr val="accent1"/>
              </a:solidFill>
            </a:endParaRPr>
          </a:p>
          <a:p>
            <a:pPr marL="342900" indent="-342900"/>
            <a:endParaRPr lang="de-DE" sz="1950" b="1" dirty="0" smtClean="0">
              <a:solidFill>
                <a:schemeClr val="accent1"/>
              </a:solidFill>
            </a:endParaRPr>
          </a:p>
          <a:p>
            <a:pPr marL="342900" indent="-342900"/>
            <a:r>
              <a:rPr lang="de-DE" sz="3200" b="1" dirty="0" smtClean="0">
                <a:solidFill>
                  <a:schemeClr val="accent1"/>
                </a:solidFill>
              </a:rPr>
              <a:t>Die </a:t>
            </a:r>
            <a:r>
              <a:rPr lang="de-DE" sz="3200" b="1" dirty="0">
                <a:solidFill>
                  <a:schemeClr val="accent1"/>
                </a:solidFill>
              </a:rPr>
              <a:t>AFS-Methode</a:t>
            </a:r>
            <a:endParaRPr lang="de-DE" sz="3200" dirty="0">
              <a:solidFill>
                <a:schemeClr val="tx1"/>
              </a:solidFill>
            </a:endParaRPr>
          </a:p>
          <a:p>
            <a:pPr marL="342900" indent="-342900"/>
            <a:r>
              <a:rPr lang="de-DE" sz="3200" dirty="0">
                <a:solidFill>
                  <a:schemeClr val="tx1"/>
                </a:solidFill>
              </a:rPr>
              <a:t>      </a:t>
            </a:r>
            <a:r>
              <a:rPr lang="de-DE" sz="3200" i="1" dirty="0">
                <a:solidFill>
                  <a:schemeClr val="tx1"/>
                </a:solidFill>
              </a:rPr>
              <a:t>„</a:t>
            </a:r>
            <a:r>
              <a:rPr lang="de-DE" sz="3200" dirty="0"/>
              <a:t> ... legasthene </a:t>
            </a:r>
            <a:endParaRPr lang="de-DE" sz="3200" dirty="0" smtClean="0"/>
          </a:p>
          <a:p>
            <a:pPr marL="342900" indent="-342900"/>
            <a:r>
              <a:rPr lang="de-DE" sz="3200" dirty="0" smtClean="0"/>
              <a:t>und </a:t>
            </a:r>
            <a:r>
              <a:rPr lang="de-DE" sz="3200" dirty="0"/>
              <a:t>dyskalkule Menschen </a:t>
            </a:r>
            <a:endParaRPr lang="de-DE" sz="3200" dirty="0" smtClean="0"/>
          </a:p>
          <a:p>
            <a:pPr marL="342900" indent="-342900"/>
            <a:r>
              <a:rPr lang="de-DE" sz="3200" dirty="0" smtClean="0"/>
              <a:t>weisen </a:t>
            </a:r>
            <a:r>
              <a:rPr lang="de-DE" sz="3200" dirty="0"/>
              <a:t>lediglich eine andere </a:t>
            </a:r>
            <a:endParaRPr lang="de-DE" sz="3200" dirty="0" smtClean="0"/>
          </a:p>
          <a:p>
            <a:pPr marL="342900" indent="-342900"/>
            <a:r>
              <a:rPr lang="de-DE" sz="3200" dirty="0" smtClean="0"/>
              <a:t>Informationsverarbeitung </a:t>
            </a:r>
            <a:r>
              <a:rPr lang="de-DE" sz="3200" dirty="0"/>
              <a:t>auf</a:t>
            </a:r>
            <a:r>
              <a:rPr lang="de-DE" sz="3200" i="1" dirty="0">
                <a:solidFill>
                  <a:schemeClr val="tx1"/>
                </a:solidFill>
              </a:rPr>
              <a:t>.“</a:t>
            </a:r>
          </a:p>
          <a:p>
            <a:pPr marL="342900" indent="-342900"/>
            <a:endParaRPr lang="de-DE" i="1" dirty="0" smtClean="0">
              <a:solidFill>
                <a:schemeClr val="tx1"/>
              </a:solidFill>
            </a:endParaRPr>
          </a:p>
          <a:p>
            <a:pPr marL="342900" indent="-342900" algn="ctr"/>
            <a:r>
              <a:rPr lang="de-DE" sz="1800" dirty="0">
                <a:solidFill>
                  <a:schemeClr val="tx1"/>
                </a:solidFill>
              </a:rPr>
              <a:t> </a:t>
            </a:r>
          </a:p>
          <a:p>
            <a:pPr marL="342900" indent="-342900"/>
            <a:r>
              <a:rPr lang="de-DE" sz="1800" i="1" dirty="0"/>
              <a:t>     </a:t>
            </a:r>
            <a:endParaRPr lang="de-DE" sz="1800" dirty="0"/>
          </a:p>
          <a:p>
            <a:endParaRPr lang="de-DE" dirty="0"/>
          </a:p>
        </p:txBody>
      </p:sp>
      <p:pic>
        <p:nvPicPr>
          <p:cNvPr id="80898" name="Picture 2" descr="http://www.afs-methode.com/images/9/94/AFS.png"/>
          <p:cNvPicPr>
            <a:picLocks noChangeAspect="1" noChangeArrowheads="1"/>
          </p:cNvPicPr>
          <p:nvPr/>
        </p:nvPicPr>
        <p:blipFill rotWithShape="1">
          <a:blip r:embed="rId2"/>
          <a:srcRect r="24838"/>
          <a:stretch/>
        </p:blipFill>
        <p:spPr bwMode="auto">
          <a:xfrm>
            <a:off x="4860032" y="2616867"/>
            <a:ext cx="3816424" cy="2919643"/>
          </a:xfrm>
          <a:prstGeom prst="rect">
            <a:avLst/>
          </a:prstGeom>
          <a:noFill/>
        </p:spPr>
      </p:pic>
      <p:pic>
        <p:nvPicPr>
          <p:cNvPr id="80900" name="Picture 4" descr="http://arbeitsblaetter.org/hpim/kopflogo.jpg"/>
          <p:cNvPicPr>
            <a:picLocks noChangeAspect="1" noChangeArrowheads="1"/>
          </p:cNvPicPr>
          <p:nvPr/>
        </p:nvPicPr>
        <p:blipFill rotWithShape="1">
          <a:blip r:embed="rId3"/>
          <a:srcRect r="15396"/>
          <a:stretch/>
        </p:blipFill>
        <p:spPr bwMode="auto">
          <a:xfrm>
            <a:off x="417585" y="1039206"/>
            <a:ext cx="8450709" cy="10274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3848" y="5877272"/>
            <a:ext cx="2230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i="1" dirty="0"/>
              <a:t>http://arbeitsblaetter.org/AFS-Anleitung.pdf</a:t>
            </a:r>
          </a:p>
        </p:txBody>
      </p:sp>
      <p:sp>
        <p:nvSpPr>
          <p:cNvPr id="2" name="Rechteck 1"/>
          <p:cNvSpPr/>
          <p:nvPr/>
        </p:nvSpPr>
        <p:spPr>
          <a:xfrm>
            <a:off x="2394675" y="2215654"/>
            <a:ext cx="4051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https://www.arbeitsblaetter.org</a:t>
            </a:r>
            <a:r>
              <a:rPr lang="de-DE" dirty="0"/>
              <a:t>/</a:t>
            </a:r>
          </a:p>
        </p:txBody>
      </p:sp>
      <p:sp>
        <p:nvSpPr>
          <p:cNvPr id="4" name="Rechteck 3"/>
          <p:cNvSpPr/>
          <p:nvPr/>
        </p:nvSpPr>
        <p:spPr>
          <a:xfrm>
            <a:off x="467544" y="2242997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Übungsblätter</a:t>
            </a:r>
          </a:p>
        </p:txBody>
      </p:sp>
    </p:spTree>
    <p:extLst>
      <p:ext uri="{BB962C8B-B14F-4D97-AF65-F5344CB8AC3E}">
        <p14:creationId xmlns:p14="http://schemas.microsoft.com/office/powerpoint/2010/main" val="161727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5803" y="5877272"/>
            <a:ext cx="56482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50" i="1" dirty="0"/>
              <a:t>Svenja Lommer: Die Wirkung psychomotorischer Übungen auf Dyskalkulie unter Berücksichtigung von Wahrnehmungsstörungen. (= Sportwissenschaft. Band 5). Sierke, Göttingen 2009, ISBN 978-3-86844-104-8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016913"/>
              </p:ext>
            </p:extLst>
          </p:nvPr>
        </p:nvGraphicFramePr>
        <p:xfrm>
          <a:off x="92075" y="92075"/>
          <a:ext cx="4533900" cy="64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4533530" imgH="6415777" progId="Acrobat.Document.2017">
                  <p:embed/>
                </p:oleObj>
              </mc:Choice>
              <mc:Fallback>
                <p:oleObj name="Acrobat Document" r:id="rId3" imgW="4533530" imgH="6415777" progId="Acrobat.Document.2017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533900" cy="641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71928"/>
              </p:ext>
            </p:extLst>
          </p:nvPr>
        </p:nvGraphicFramePr>
        <p:xfrm>
          <a:off x="4634251" y="470983"/>
          <a:ext cx="4533900" cy="64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5" imgW="4533530" imgH="6415777" progId="Acrobat.Document.2017">
                  <p:embed/>
                </p:oleObj>
              </mc:Choice>
              <mc:Fallback>
                <p:oleObj name="Acrobat Document" r:id="rId5" imgW="4533530" imgH="6415777" progId="Acrobat.Document.2017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4251" y="470983"/>
                        <a:ext cx="4533900" cy="641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39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093471"/>
              </p:ext>
            </p:extLst>
          </p:nvPr>
        </p:nvGraphicFramePr>
        <p:xfrm>
          <a:off x="92075" y="92075"/>
          <a:ext cx="4533900" cy="64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Acrobat Document" r:id="rId3" imgW="4533530" imgH="6415777" progId="Acrobat.Document.2017">
                  <p:embed/>
                </p:oleObj>
              </mc:Choice>
              <mc:Fallback>
                <p:oleObj name="Acrobat Document" r:id="rId3" imgW="4533530" imgH="6415777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533900" cy="641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758027"/>
              </p:ext>
            </p:extLst>
          </p:nvPr>
        </p:nvGraphicFramePr>
        <p:xfrm>
          <a:off x="184150" y="184150"/>
          <a:ext cx="4533900" cy="64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Acrobat Document" r:id="rId5" imgW="4533530" imgH="6415777" progId="Acrobat.Document.2017">
                  <p:embed/>
                </p:oleObj>
              </mc:Choice>
              <mc:Fallback>
                <p:oleObj name="Acrobat Document" r:id="rId5" imgW="4533530" imgH="6415777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150" y="184150"/>
                        <a:ext cx="4533900" cy="641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988352"/>
              </p:ext>
            </p:extLst>
          </p:nvPr>
        </p:nvGraphicFramePr>
        <p:xfrm>
          <a:off x="276225" y="276225"/>
          <a:ext cx="4533900" cy="64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Acrobat Document" r:id="rId7" imgW="4533530" imgH="6415777" progId="Acrobat.Document.2017">
                  <p:embed/>
                </p:oleObj>
              </mc:Choice>
              <mc:Fallback>
                <p:oleObj name="Acrobat Document" r:id="rId7" imgW="4533530" imgH="6415777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6225" y="276225"/>
                        <a:ext cx="4533900" cy="641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76945"/>
              </p:ext>
            </p:extLst>
          </p:nvPr>
        </p:nvGraphicFramePr>
        <p:xfrm>
          <a:off x="4906705" y="288020"/>
          <a:ext cx="4533900" cy="64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Acrobat Document" r:id="rId9" imgW="4533530" imgH="6415777" progId="Acrobat.Document.2017">
                  <p:embed/>
                </p:oleObj>
              </mc:Choice>
              <mc:Fallback>
                <p:oleObj name="Acrobat Document" r:id="rId9" imgW="4533530" imgH="6415777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06705" y="288020"/>
                        <a:ext cx="4533900" cy="641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220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013457"/>
              </p:ext>
            </p:extLst>
          </p:nvPr>
        </p:nvGraphicFramePr>
        <p:xfrm>
          <a:off x="1475656" y="0"/>
          <a:ext cx="4533900" cy="641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3" imgW="4533530" imgH="6415777" progId="Acrobat.Document.2017">
                  <p:embed/>
                </p:oleObj>
              </mc:Choice>
              <mc:Fallback>
                <p:oleObj name="Acrobat Document" r:id="rId3" imgW="4533530" imgH="6415777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0"/>
                        <a:ext cx="4533900" cy="641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235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de-DE" sz="2000" i="1" dirty="0">
                <a:solidFill>
                  <a:prstClr val="black"/>
                </a:solidFill>
                <a:latin typeface="Calibri"/>
              </a:rPr>
              <a:t>Literaturquellen: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sz="2000" cap="small" dirty="0" err="1">
                <a:solidFill>
                  <a:prstClr val="black"/>
                </a:solidFill>
                <a:latin typeface="Calibri"/>
              </a:rPr>
              <a:t>Landerl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, Karin &amp; </a:t>
            </a:r>
            <a:r>
              <a:rPr lang="de-DE" sz="2000" cap="small" dirty="0">
                <a:solidFill>
                  <a:prstClr val="black"/>
                </a:solidFill>
                <a:latin typeface="Calibri"/>
              </a:rPr>
              <a:t>Kaufmann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, Liane (2013). </a:t>
            </a:r>
            <a:r>
              <a:rPr lang="de-DE" sz="2000" i="1" dirty="0" err="1">
                <a:solidFill>
                  <a:prstClr val="black"/>
                </a:solidFill>
                <a:latin typeface="Calibri"/>
              </a:rPr>
              <a:t>Dyskalkulie</a:t>
            </a:r>
            <a:r>
              <a:rPr lang="de-DE" sz="2000" i="1" dirty="0">
                <a:solidFill>
                  <a:prstClr val="black"/>
                </a:solidFill>
                <a:latin typeface="Calibri"/>
              </a:rPr>
              <a:t>. Modelle, Diagnostik, Intervention.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 München, Basel: Ernst Reinhardt Verlag.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sz="2000" cap="small" dirty="0">
                <a:solidFill>
                  <a:prstClr val="black"/>
                </a:solidFill>
                <a:latin typeface="Calibri"/>
              </a:rPr>
              <a:t>Schardt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, Konstanze (2009): </a:t>
            </a:r>
            <a:r>
              <a:rPr lang="de-DE" sz="2000" i="1" dirty="0" err="1">
                <a:solidFill>
                  <a:prstClr val="black"/>
                </a:solidFill>
                <a:latin typeface="Calibri"/>
              </a:rPr>
              <a:t>Dyskalkulie</a:t>
            </a:r>
            <a:r>
              <a:rPr lang="de-DE" sz="2000" i="1" dirty="0">
                <a:solidFill>
                  <a:prstClr val="black"/>
                </a:solidFill>
                <a:latin typeface="Calibri"/>
              </a:rPr>
              <a:t> und Förderdiagnostik.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 Hamburg: Verlag Dr. Kovac.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sz="2000" cap="small" dirty="0">
                <a:solidFill>
                  <a:prstClr val="black"/>
                </a:solidFill>
                <a:latin typeface="Calibri"/>
              </a:rPr>
              <a:t>von Aster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, Michael, </a:t>
            </a:r>
            <a:r>
              <a:rPr lang="de-DE" sz="2000" cap="small" dirty="0">
                <a:solidFill>
                  <a:prstClr val="black"/>
                </a:solidFill>
                <a:latin typeface="Calibri"/>
              </a:rPr>
              <a:t>Weinhold Zulauf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, Monika &amp; </a:t>
            </a:r>
            <a:r>
              <a:rPr lang="de-DE" sz="2000" cap="small" dirty="0">
                <a:solidFill>
                  <a:prstClr val="black"/>
                </a:solidFill>
                <a:latin typeface="Calibri"/>
              </a:rPr>
              <a:t>Horn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, Ralf (2006). </a:t>
            </a:r>
            <a:r>
              <a:rPr lang="de-DE" sz="2000" i="1" dirty="0">
                <a:solidFill>
                  <a:prstClr val="black"/>
                </a:solidFill>
                <a:latin typeface="Calibri"/>
              </a:rPr>
              <a:t>ZAREKI-R: Die Neuropsychologische Testbatterie für Zahlenverarbeitung und Rechnen bei Kindern, revidierte Version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. Frankfurt: Harcourt Test Services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Haffner, J., </a:t>
            </a:r>
            <a:r>
              <a:rPr lang="de-DE" sz="2000" dirty="0" err="1" smtClean="0">
                <a:solidFill>
                  <a:prstClr val="black"/>
                </a:solidFill>
                <a:latin typeface="Calibri"/>
              </a:rPr>
              <a:t>Baro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, K., </a:t>
            </a:r>
            <a:r>
              <a:rPr lang="de-DE" sz="2000" dirty="0" err="1" smtClean="0">
                <a:solidFill>
                  <a:prstClr val="black"/>
                </a:solidFill>
                <a:latin typeface="Calibri"/>
              </a:rPr>
              <a:t>Parzer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, P., Resch, F. (2005). </a:t>
            </a:r>
            <a:r>
              <a:rPr lang="de-DE" sz="2000" i="1" dirty="0" smtClean="0">
                <a:solidFill>
                  <a:prstClr val="black"/>
                </a:solidFill>
                <a:latin typeface="Calibri"/>
              </a:rPr>
              <a:t>HRT 1-4 Heidelberger Rechentest Erfassung mathematischer Basiskompetenzen im Grundschulalter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. Göttingen: </a:t>
            </a:r>
            <a:r>
              <a:rPr lang="de-DE" sz="2000" dirty="0" err="1" smtClean="0">
                <a:solidFill>
                  <a:prstClr val="black"/>
                </a:solidFill>
                <a:latin typeface="Calibri"/>
              </a:rPr>
              <a:t>Hogrefe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.</a:t>
            </a:r>
            <a:endParaRPr lang="de-DE" sz="2000" dirty="0">
              <a:solidFill>
                <a:prstClr val="black"/>
              </a:solidFill>
              <a:latin typeface="Calibri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endParaRPr lang="de-DE" sz="20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de-DE" sz="2000" i="1" dirty="0">
                <a:solidFill>
                  <a:prstClr val="black"/>
                </a:solidFill>
                <a:latin typeface="Calibri"/>
              </a:rPr>
              <a:t>Bildquellen: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Schema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Diagnostischer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Prozess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de-DE" sz="2000" cap="small" dirty="0">
                <a:solidFill>
                  <a:prstClr val="black"/>
                </a:solidFill>
                <a:latin typeface="Calibri"/>
              </a:rPr>
              <a:t>Dornheim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, Dorothea (2008): </a:t>
            </a:r>
            <a:r>
              <a:rPr lang="de-DE" sz="2000" i="1" dirty="0">
                <a:solidFill>
                  <a:prstClr val="black"/>
                </a:solidFill>
                <a:latin typeface="Calibri"/>
              </a:rPr>
              <a:t>Prädiktion von Rechenleistung und Rechenschwäche: Der Beitrag von Zahlen-Vorwissen und allgemein-kognitiven Fähigkeiten.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 Berlin: Logos Verlag, S. 8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ZAREKI-R-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Testcover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2000" u="sng" dirty="0">
                <a:solidFill>
                  <a:prstClr val="black"/>
                </a:solidFill>
                <a:latin typeface="Calibri"/>
                <a:hlinkClick r:id="rId2"/>
              </a:rPr>
              <a:t>http://www.pearsonassessment.de/upload/Test_bilder/ZAREK.jpg</a:t>
            </a:r>
            <a:endParaRPr lang="de-DE" sz="2000" dirty="0">
              <a:solidFill>
                <a:prstClr val="black"/>
              </a:solidFill>
              <a:latin typeface="Calibri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Triple-Code-Modell: </a:t>
            </a:r>
            <a:r>
              <a:rPr lang="en-US" sz="2000" u="sng" dirty="0">
                <a:solidFill>
                  <a:prstClr val="black"/>
                </a:solidFill>
                <a:latin typeface="Calibri"/>
                <a:hlinkClick r:id="rId3"/>
              </a:rPr>
              <a:t>http://lehrerfortbildung-bw.de/allgschulen/gs/gs_tage_2013/f4/quant/</a:t>
            </a:r>
            <a:endParaRPr lang="de-DE" sz="2000" dirty="0">
              <a:solidFill>
                <a:prstClr val="black"/>
              </a:solidFill>
              <a:latin typeface="Calibri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1027113"/>
            <a:ext cx="457200" cy="441325"/>
          </a:xfrm>
          <a:prstGeom prst="rect">
            <a:avLst/>
          </a:prstGeom>
        </p:spPr>
        <p:txBody>
          <a:bodyPr/>
          <a:lstStyle/>
          <a:p>
            <a:fld id="{6A0B523A-68DC-4926-A921-AD4FD60FD36E}" type="slidenum">
              <a:rPr lang="de-DE" smtClean="0">
                <a:solidFill>
                  <a:srgbClr val="9BBB59">
                    <a:shade val="75000"/>
                  </a:srgbClr>
                </a:solidFill>
              </a:rPr>
              <a:pPr/>
              <a:t>9</a:t>
            </a:fld>
            <a:endParaRPr lang="de-DE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1">
  <a:themeElements>
    <a:clrScheme name="ub-cd-neu-v2-4 1">
      <a:dk1>
        <a:srgbClr val="000000"/>
      </a:dk1>
      <a:lt1>
        <a:srgbClr val="C8D0E2"/>
      </a:lt1>
      <a:dk2>
        <a:srgbClr val="00457D"/>
      </a:dk2>
      <a:lt2>
        <a:srgbClr val="808080"/>
      </a:lt2>
      <a:accent1>
        <a:srgbClr val="5D7FAA"/>
      </a:accent1>
      <a:accent2>
        <a:srgbClr val="97BF0D"/>
      </a:accent2>
      <a:accent3>
        <a:srgbClr val="E0E4EE"/>
      </a:accent3>
      <a:accent4>
        <a:srgbClr val="000000"/>
      </a:accent4>
      <a:accent5>
        <a:srgbClr val="B6C0D2"/>
      </a:accent5>
      <a:accent6>
        <a:srgbClr val="88AD0B"/>
      </a:accent6>
      <a:hlink>
        <a:srgbClr val="92A5C5"/>
      </a:hlink>
      <a:folHlink>
        <a:srgbClr val="C6D98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b-cd-neu-v2-4 1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97BF0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88AD0B"/>
        </a:accent6>
        <a:hlink>
          <a:srgbClr val="92A5C5"/>
        </a:hlink>
        <a:folHlink>
          <a:srgbClr val="C6D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2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FFD300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E7BF00"/>
        </a:accent6>
        <a:hlink>
          <a:srgbClr val="92A5C5"/>
        </a:hlink>
        <a:folHlink>
          <a:srgbClr val="FFE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3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E6444F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D03D47"/>
        </a:accent6>
        <a:hlink>
          <a:srgbClr val="92A5C5"/>
        </a:hlink>
        <a:folHlink>
          <a:srgbClr val="F19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4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878783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7A7A76"/>
        </a:accent6>
        <a:hlink>
          <a:srgbClr val="92A5C5"/>
        </a:hlink>
        <a:folHlink>
          <a:srgbClr val="B9BA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5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00457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003E71"/>
        </a:accent6>
        <a:hlink>
          <a:srgbClr val="92A5C5"/>
        </a:hlink>
        <a:folHlink>
          <a:srgbClr val="C8D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ign1" id="{C4C0DFF4-A2F5-43BE-9FDE-9F18474C5FB3}" vid="{F54EA0FA-DC78-4F45-B9DD-3CF7ADE6FA3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422</Words>
  <Application>Microsoft Office PowerPoint</Application>
  <PresentationFormat>Bildschirmpräsentation (4:3)</PresentationFormat>
  <Paragraphs>72</Paragraphs>
  <Slides>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Calibri</vt:lpstr>
      <vt:lpstr>Snap ITC</vt:lpstr>
      <vt:lpstr>Times New Roman</vt:lpstr>
      <vt:lpstr>UB Scala</vt:lpstr>
      <vt:lpstr>Wingdings</vt:lpstr>
      <vt:lpstr>Design1</vt:lpstr>
      <vt:lpstr>Adobe Acrobat Document</vt:lpstr>
      <vt:lpstr>PowerPoint-Präsentation</vt:lpstr>
      <vt:lpstr>PowerPoint-Präsentation</vt:lpstr>
      <vt:lpstr>Fördermaßnahmen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Quellen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 der Dyskalkulie</dc:title>
  <dc:creator>Debora</dc:creator>
  <cp:lastModifiedBy>Fischer, Erika</cp:lastModifiedBy>
  <cp:revision>60</cp:revision>
  <dcterms:created xsi:type="dcterms:W3CDTF">2014-10-19T17:20:21Z</dcterms:created>
  <dcterms:modified xsi:type="dcterms:W3CDTF">2021-12-21T10:25:52Z</dcterms:modified>
</cp:coreProperties>
</file>