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0" autoAdjust="0"/>
    <p:restoredTop sz="94660"/>
  </p:normalViewPr>
  <p:slideViewPr>
    <p:cSldViewPr snapToGrid="0">
      <p:cViewPr varScale="1">
        <p:scale>
          <a:sx n="31" d="100"/>
          <a:sy n="31" d="100"/>
        </p:scale>
        <p:origin x="60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noFill/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920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Bildplatzhalter 2"/>
          <p:cNvSpPr>
            <a:spLocks noGrp="1"/>
          </p:cNvSpPr>
          <p:nvPr>
            <p:ph type="pic" idx="1"/>
          </p:nvPr>
        </p:nvSpPr>
        <p:spPr>
          <a:xfrm>
            <a:off x="2389717" y="1142984"/>
            <a:ext cx="7315200" cy="3584591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smtClean="0"/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9069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12A4-E4DE-461D-AAE6-2017F869A590}" type="datetimeFigureOut">
              <a:rPr lang="de-DE" smtClean="0"/>
              <a:t>09.11.2020</a:t>
            </a:fld>
            <a:endParaRPr lang="de-DE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959595"/>
                </a:solidFill>
                <a:latin typeface="Arial"/>
                <a:cs typeface="Arial"/>
              </a:defRPr>
            </a:lvl1pPr>
          </a:lstStyle>
          <a:p>
            <a:fld id="{BFAAEBE2-1735-49C1-BB7E-083EB23D56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030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Le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12A4-E4DE-461D-AAE6-2017F869A590}" type="datetimeFigureOut">
              <a:rPr lang="de-DE" smtClean="0"/>
              <a:t>09.11.2020</a:t>
            </a:fld>
            <a:endParaRPr lang="de-DE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959595"/>
                </a:solidFill>
                <a:latin typeface="Arial"/>
                <a:cs typeface="Arial"/>
              </a:defRPr>
            </a:lvl1pPr>
          </a:lstStyle>
          <a:p>
            <a:fld id="{BFAAEBE2-1735-49C1-BB7E-083EB23D56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30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3243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17600" y="1143000"/>
            <a:ext cx="99568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1117600" y="2590800"/>
            <a:ext cx="9956800" cy="355284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117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1117600" y="1143000"/>
            <a:ext cx="99568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1117600" y="2395550"/>
            <a:ext cx="4876800" cy="37480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Inhaltsplatzhalter 3"/>
          <p:cNvSpPr>
            <a:spLocks noGrp="1"/>
          </p:cNvSpPr>
          <p:nvPr>
            <p:ph sz="half" idx="2"/>
          </p:nvPr>
        </p:nvSpPr>
        <p:spPr>
          <a:xfrm>
            <a:off x="6197600" y="2395550"/>
            <a:ext cx="4876800" cy="37480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67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09600" y="1131894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>
          <a:xfrm>
            <a:off x="609600" y="2392369"/>
            <a:ext cx="5386917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609600" y="3032132"/>
            <a:ext cx="5386917" cy="332582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2392369"/>
            <a:ext cx="5389033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3032132"/>
            <a:ext cx="5389033" cy="332582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7554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01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91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09601" y="1004911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766733" y="1000108"/>
            <a:ext cx="6815667" cy="52864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2166962"/>
            <a:ext cx="4011084" cy="41195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40254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117600" y="2590801"/>
            <a:ext cx="9956800" cy="355282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85417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13" descr="Powerpoint-english-02.gif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Grafik 14" descr="Powerpoint-english.gif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51"/>
          <a:stretch>
            <a:fillRect/>
          </a:stretch>
        </p:blipFill>
        <p:spPr bwMode="hidden">
          <a:xfrm>
            <a:off x="0" y="1"/>
            <a:ext cx="12192000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7600" y="1143000"/>
            <a:ext cx="995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</a:t>
            </a:r>
            <a:br>
              <a:rPr lang="de-DE" altLang="de-DE" smtClean="0"/>
            </a:br>
            <a:r>
              <a:rPr lang="de-DE" altLang="de-DE" smtClean="0"/>
              <a:t>zu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7600" y="2590800"/>
            <a:ext cx="9956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Klicken Sie, um die Formate des Vorlagentextes zu bearbeiten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r>
              <a:rPr lang="de-DE" altLang="de-DE" dirty="0" smtClean="0"/>
              <a:t>Vierte Ebene</a:t>
            </a:r>
          </a:p>
          <a:p>
            <a:pPr lvl="4"/>
            <a:r>
              <a:rPr lang="de-DE" altLang="de-DE" dirty="0" smtClean="0"/>
              <a:t>Fünfte Ebene</a:t>
            </a:r>
          </a:p>
        </p:txBody>
      </p:sp>
      <p:sp>
        <p:nvSpPr>
          <p:cNvPr id="1030" name="Rectangle 23"/>
          <p:cNvSpPr>
            <a:spLocks noChangeArrowheads="1"/>
          </p:cNvSpPr>
          <p:nvPr/>
        </p:nvSpPr>
        <p:spPr bwMode="auto">
          <a:xfrm>
            <a:off x="10566400" y="6557963"/>
            <a:ext cx="1422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900">
                <a:solidFill>
                  <a:srgbClr val="00407A"/>
                </a:solidFill>
                <a:latin typeface="Arial" panose="020B0604020202020204" pitchFamily="34" charset="0"/>
              </a:rPr>
              <a:t>p. </a:t>
            </a:r>
            <a:fld id="{71167F4A-9D84-4450-8280-1C756D0FC959}" type="slidenum">
              <a:rPr lang="de-DE" altLang="de-DE" sz="900">
                <a:solidFill>
                  <a:srgbClr val="00407A"/>
                </a:solidFill>
                <a:latin typeface="Arial" panose="020B0604020202020204" pitchFamily="34" charset="0"/>
              </a:rPr>
              <a:pPr algn="r" eaLnBrk="1" hangingPunct="1"/>
              <a:t>‹Nr.›</a:t>
            </a:fld>
            <a:endParaRPr lang="de-DE" altLang="de-DE" sz="900">
              <a:solidFill>
                <a:srgbClr val="00407A"/>
              </a:solidFill>
              <a:latin typeface="Arial" panose="020B0604020202020204" pitchFamily="34" charset="0"/>
            </a:endParaRPr>
          </a:p>
        </p:txBody>
      </p:sp>
      <p:sp>
        <p:nvSpPr>
          <p:cNvPr id="1031" name="Rectangle 23"/>
          <p:cNvSpPr>
            <a:spLocks noChangeArrowheads="1"/>
          </p:cNvSpPr>
          <p:nvPr/>
        </p:nvSpPr>
        <p:spPr bwMode="auto">
          <a:xfrm>
            <a:off x="203200" y="6557963"/>
            <a:ext cx="10058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900" dirty="0" smtClean="0">
                <a:solidFill>
                  <a:srgbClr val="00407A"/>
                </a:solidFill>
                <a:latin typeface="Arial" panose="020B0604020202020204" pitchFamily="34" charset="0"/>
              </a:rPr>
              <a:t>Referat Inklusion Erika Fischer</a:t>
            </a:r>
            <a:endParaRPr lang="de-DE" altLang="de-DE" sz="900" dirty="0">
              <a:solidFill>
                <a:srgbClr val="00407A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82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07A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07A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07A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07A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07A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07A"/>
          </a:solidFill>
          <a:latin typeface="UB Scala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07A"/>
          </a:solidFill>
          <a:latin typeface="UB Scala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07A"/>
          </a:solidFill>
          <a:latin typeface="UB Scala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07A"/>
          </a:solidFill>
          <a:latin typeface="UB Scala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+"/>
        <a:defRPr sz="16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9782"/>
            <a:ext cx="7772400" cy="990600"/>
          </a:xfrm>
        </p:spPr>
        <p:txBody>
          <a:bodyPr anchor="ctr"/>
          <a:lstStyle/>
          <a:p>
            <a:r>
              <a:rPr lang="de-DE" altLang="de-DE" sz="32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ÂVWS </a:t>
            </a:r>
            <a:r>
              <a:rPr lang="de-DE" altLang="de-DE" sz="32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Screening: HASE</a:t>
            </a:r>
            <a:r>
              <a:rPr lang="de-DE" altLang="de-DE" sz="32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endParaRPr lang="de-DE" altLang="de-DE" sz="4400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1828800"/>
            <a:ext cx="6400800" cy="990600"/>
          </a:xfrm>
        </p:spPr>
        <p:txBody>
          <a:bodyPr/>
          <a:lstStyle/>
          <a:p>
            <a:r>
              <a:rPr lang="de-DE" altLang="de-DE">
                <a:latin typeface="Arial" panose="020B0604020202020204" pitchFamily="34" charset="0"/>
              </a:rPr>
              <a:t>Heidelberger auditives Screening in der Einschulungsuntersuchung</a:t>
            </a:r>
            <a:endParaRPr lang="de-DE" altLang="de-DE" sz="320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34000" y="3657600"/>
            <a:ext cx="1676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pic>
        <p:nvPicPr>
          <p:cNvPr id="2053" name="Picture 5" descr="C:\Users\Erika\Bereich AVWS\Bilder\WESTRA_PICT_HA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19400"/>
            <a:ext cx="358140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50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9338" y="2086410"/>
            <a:ext cx="9459036" cy="5195248"/>
          </a:xfrm>
        </p:spPr>
        <p:txBody>
          <a:bodyPr>
            <a:normAutofit/>
          </a:bodyPr>
          <a:lstStyle/>
          <a:p>
            <a:pPr indent="-244475">
              <a:buFont typeface="Webdings" panose="05030102010509060703" pitchFamily="18" charset="2"/>
              <a:buChar char="4"/>
            </a:pPr>
            <a:r>
              <a:rPr lang="de-DE" altLang="de-DE" sz="1800" u="sng" dirty="0">
                <a:latin typeface="Arial" panose="020B0604020202020204" pitchFamily="34" charset="0"/>
              </a:rPr>
              <a:t>Inhalte</a:t>
            </a:r>
            <a:r>
              <a:rPr lang="de-DE" altLang="de-DE" sz="1800" dirty="0">
                <a:latin typeface="Arial" panose="020B0604020202020204" pitchFamily="34" charset="0"/>
              </a:rPr>
              <a:t> </a:t>
            </a:r>
            <a:endParaRPr lang="de-DE" altLang="de-DE" sz="2000" dirty="0">
              <a:latin typeface="Arial" panose="020B0604020202020204" pitchFamily="34" charset="0"/>
            </a:endParaRPr>
          </a:p>
          <a:p>
            <a:pPr indent="-244475"/>
            <a:r>
              <a:rPr lang="de-DE" altLang="de-DE" sz="1800" dirty="0">
                <a:latin typeface="Arial" panose="020B0604020202020204" pitchFamily="34" charset="0"/>
              </a:rPr>
              <a:t>Nachsprechen von Sätzen (NS)</a:t>
            </a:r>
          </a:p>
          <a:p>
            <a:pPr indent="-244475"/>
            <a:r>
              <a:rPr lang="de-DE" altLang="de-DE" sz="1800" dirty="0">
                <a:latin typeface="Arial" panose="020B0604020202020204" pitchFamily="34" charset="0"/>
              </a:rPr>
              <a:t>Wiedergabe von Zahlenfolgen (WZ) </a:t>
            </a:r>
          </a:p>
          <a:p>
            <a:pPr indent="-244475"/>
            <a:r>
              <a:rPr lang="de-DE" altLang="de-DE" sz="1800" dirty="0">
                <a:latin typeface="Arial" panose="020B0604020202020204" pitchFamily="34" charset="0"/>
              </a:rPr>
              <a:t>Erkennen von Wortfamilien (EW)</a:t>
            </a:r>
          </a:p>
          <a:p>
            <a:pPr indent="-244475"/>
            <a:r>
              <a:rPr lang="de-DE" altLang="de-DE" sz="1800" dirty="0">
                <a:latin typeface="Arial" panose="020B0604020202020204" pitchFamily="34" charset="0"/>
              </a:rPr>
              <a:t>Nachsprechen von Kunstwörtern (NK)</a:t>
            </a:r>
          </a:p>
          <a:p>
            <a:pPr indent="-244475"/>
            <a:endParaRPr lang="de-DE" altLang="de-DE" sz="800" dirty="0">
              <a:latin typeface="Arial" panose="020B0604020202020204" pitchFamily="34" charset="0"/>
            </a:endParaRPr>
          </a:p>
          <a:p>
            <a:pPr indent="-244475">
              <a:buFont typeface="Webdings" panose="05030102010509060703" pitchFamily="18" charset="2"/>
              <a:buChar char="4"/>
            </a:pPr>
            <a:r>
              <a:rPr lang="de-DE" altLang="de-DE" sz="1800" u="sng" dirty="0">
                <a:latin typeface="Arial" panose="020B0604020202020204" pitchFamily="34" charset="0"/>
              </a:rPr>
              <a:t>Einsatzbereich</a:t>
            </a:r>
            <a:r>
              <a:rPr lang="de-DE" altLang="de-DE" sz="2000" u="sng" dirty="0">
                <a:latin typeface="Arial" panose="020B0604020202020204" pitchFamily="34" charset="0"/>
              </a:rPr>
              <a:t>:</a:t>
            </a:r>
            <a:r>
              <a:rPr lang="de-DE" altLang="de-DE" sz="2000" dirty="0">
                <a:latin typeface="Arial" panose="020B0604020202020204" pitchFamily="34" charset="0"/>
              </a:rPr>
              <a:t> Kurzform 4;6-5;5 Langform 5;6- 6;11 Jahren </a:t>
            </a:r>
          </a:p>
          <a:p>
            <a:pPr indent="-244475">
              <a:buFont typeface="Webdings" panose="05030102010509060703" pitchFamily="18" charset="2"/>
              <a:buChar char="4"/>
            </a:pPr>
            <a:r>
              <a:rPr lang="de-DE" altLang="de-DE" sz="1800" u="sng" dirty="0">
                <a:latin typeface="Arial" panose="020B0604020202020204" pitchFamily="34" charset="0"/>
              </a:rPr>
              <a:t>Dauer:</a:t>
            </a:r>
            <a:r>
              <a:rPr lang="de-DE" altLang="de-DE" sz="2000" dirty="0">
                <a:latin typeface="Arial" panose="020B0604020202020204" pitchFamily="34" charset="0"/>
              </a:rPr>
              <a:t>10-15 Minuten</a:t>
            </a:r>
          </a:p>
          <a:p>
            <a:pPr indent="-244475">
              <a:buFont typeface="Webdings" panose="05030102010509060703" pitchFamily="18" charset="2"/>
              <a:buChar char="4"/>
            </a:pPr>
            <a:r>
              <a:rPr lang="de-DE" altLang="de-DE" sz="1800" u="sng" dirty="0">
                <a:latin typeface="Arial" panose="020B0604020202020204" pitchFamily="34" charset="0"/>
              </a:rPr>
              <a:t>Zielgruppe</a:t>
            </a:r>
            <a:r>
              <a:rPr lang="de-DE" altLang="de-DE" sz="2000" dirty="0">
                <a:latin typeface="Arial" panose="020B0604020202020204" pitchFamily="34" charset="0"/>
              </a:rPr>
              <a:t>: Risikokinder für den Schriftspracherwerb (ESU BW)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43803" y="5470478"/>
            <a:ext cx="2439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 b="1" u="sng" dirty="0">
                <a:latin typeface="Arial" panose="020B0604020202020204" pitchFamily="34" charset="0"/>
              </a:rPr>
              <a:t>2. Vergleichbarkeit</a:t>
            </a:r>
            <a:endParaRPr lang="de-DE" altLang="de-DE" sz="1600" u="sng" dirty="0">
              <a:latin typeface="Arial" panose="020B0604020202020204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839338" y="1481716"/>
            <a:ext cx="1341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 b="1" u="sng" dirty="0">
                <a:latin typeface="Arial" panose="020B0604020202020204" pitchFamily="34" charset="0"/>
              </a:rPr>
              <a:t>1. Aufbau</a:t>
            </a:r>
            <a:endParaRPr lang="de-DE" altLang="de-DE" sz="1600" b="1" u="sng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90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  <p:bldP spid="3077" grpId="0" autoUpdateAnimBg="0"/>
      <p:bldP spid="307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7397" y="235527"/>
            <a:ext cx="7772400" cy="457200"/>
          </a:xfrm>
        </p:spPr>
        <p:txBody>
          <a:bodyPr/>
          <a:lstStyle/>
          <a:p>
            <a:r>
              <a:rPr lang="de-DE" altLang="de-DE" sz="2400" b="1" u="sng" dirty="0">
                <a:solidFill>
                  <a:schemeClr val="bg1"/>
                </a:solidFill>
                <a:latin typeface="Arial" panose="020B0604020202020204" pitchFamily="34" charset="0"/>
              </a:rPr>
              <a:t>Nachsprechen von Sätzen</a:t>
            </a:r>
            <a:endParaRPr lang="de-DE" altLang="de-DE" u="sng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3651" y="1046018"/>
            <a:ext cx="10703257" cy="6146042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None/>
            </a:pPr>
            <a:r>
              <a:rPr lang="de-DE" altLang="de-DE" sz="4000" dirty="0">
                <a:latin typeface="Arial" panose="020B0604020202020204" pitchFamily="34" charset="0"/>
              </a:rPr>
              <a:t>1. a) Tina singt</a:t>
            </a:r>
          </a:p>
          <a:p>
            <a:pPr>
              <a:buFontTx/>
              <a:buNone/>
            </a:pPr>
            <a:r>
              <a:rPr lang="de-DE" altLang="de-DE" sz="4000" dirty="0">
                <a:latin typeface="Arial" panose="020B0604020202020204" pitchFamily="34" charset="0"/>
              </a:rPr>
              <a:t>    b) Peter rennt</a:t>
            </a:r>
          </a:p>
          <a:p>
            <a:pPr>
              <a:buFontTx/>
              <a:buNone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de-DE" sz="4000" dirty="0">
                <a:latin typeface="Arial" panose="020B0604020202020204" pitchFamily="34" charset="0"/>
              </a:rPr>
              <a:t>2. a) Das Hemd wird gebügelt</a:t>
            </a:r>
          </a:p>
          <a:p>
            <a:pPr>
              <a:buFontTx/>
              <a:buNone/>
            </a:pPr>
            <a:r>
              <a:rPr lang="de-DE" altLang="de-DE" sz="4000" dirty="0">
                <a:latin typeface="Arial" panose="020B0604020202020204" pitchFamily="34" charset="0"/>
              </a:rPr>
              <a:t>    b) Der Hund wird gefüttert</a:t>
            </a:r>
          </a:p>
          <a:p>
            <a:pPr>
              <a:buFontTx/>
              <a:buNone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de-DE" sz="4000" dirty="0">
                <a:latin typeface="Arial" panose="020B0604020202020204" pitchFamily="34" charset="0"/>
              </a:rPr>
              <a:t>3. a) Hinter der Schaukel gräbt Peter ein Loch</a:t>
            </a:r>
          </a:p>
          <a:p>
            <a:pPr>
              <a:buFontTx/>
              <a:buNone/>
            </a:pPr>
            <a:r>
              <a:rPr lang="de-DE" altLang="de-DE" sz="4000" dirty="0">
                <a:latin typeface="Arial" panose="020B0604020202020204" pitchFamily="34" charset="0"/>
              </a:rPr>
              <a:t>    b) Unter der Dusche singt Lisa ein Lied</a:t>
            </a:r>
          </a:p>
          <a:p>
            <a:pPr>
              <a:buFontTx/>
              <a:buNone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de-DE" sz="4000" dirty="0">
                <a:latin typeface="Arial" panose="020B0604020202020204" pitchFamily="34" charset="0"/>
              </a:rPr>
              <a:t>4. a) Die Mutter gibt dem kleinen Kind das Glas</a:t>
            </a:r>
          </a:p>
          <a:p>
            <a:pPr>
              <a:buFontTx/>
              <a:buNone/>
            </a:pPr>
            <a:r>
              <a:rPr lang="de-DE" altLang="de-DE" sz="4000" dirty="0">
                <a:latin typeface="Arial" panose="020B0604020202020204" pitchFamily="34" charset="0"/>
              </a:rPr>
              <a:t>    b) Marco schenkt seinem Freund ein Buch</a:t>
            </a:r>
          </a:p>
          <a:p>
            <a:pPr>
              <a:buFontTx/>
              <a:buNone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de-DE" sz="4000" dirty="0">
                <a:latin typeface="Arial" panose="020B0604020202020204" pitchFamily="34" charset="0"/>
              </a:rPr>
              <a:t>5.a) Der rote Stift liegt auf dem Sessel neben dem Heft</a:t>
            </a:r>
          </a:p>
          <a:p>
            <a:pPr>
              <a:buFontTx/>
              <a:buNone/>
            </a:pPr>
            <a:r>
              <a:rPr lang="de-DE" altLang="de-DE" sz="4000" dirty="0">
                <a:latin typeface="Arial" panose="020B0604020202020204" pitchFamily="34" charset="0"/>
              </a:rPr>
              <a:t>   b )Die große Lampe hängt über dem Tisch im Wohnzimmer</a:t>
            </a:r>
          </a:p>
          <a:p>
            <a:pPr>
              <a:buFontTx/>
              <a:buNone/>
            </a:pPr>
            <a:endParaRPr lang="de-DE" altLang="de-DE" sz="13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de-DE" sz="2900" b="1" dirty="0">
                <a:latin typeface="Arial" panose="020B0604020202020204" pitchFamily="34" charset="0"/>
              </a:rPr>
              <a:t>ABBRUCH</a:t>
            </a:r>
            <a:r>
              <a:rPr lang="de-DE" altLang="de-DE" sz="2900" dirty="0">
                <a:latin typeface="Arial" panose="020B0604020202020204" pitchFamily="34" charset="0"/>
              </a:rPr>
              <a:t>: vier aufeinanderfolgende Sätze nicht korrekt</a:t>
            </a:r>
          </a:p>
          <a:p>
            <a:pPr>
              <a:buFontTx/>
              <a:buNone/>
            </a:pPr>
            <a:r>
              <a:rPr lang="de-DE" altLang="de-DE" sz="2900" b="1" dirty="0">
                <a:latin typeface="Arial" panose="020B0604020202020204" pitchFamily="34" charset="0"/>
              </a:rPr>
              <a:t>BEWERTUNG</a:t>
            </a:r>
            <a:r>
              <a:rPr lang="de-DE" altLang="de-DE" sz="2900" dirty="0">
                <a:latin typeface="Arial" panose="020B0604020202020204" pitchFamily="34" charset="0"/>
              </a:rPr>
              <a:t>: Jeder Satz 1 Punkt, wenn a richtig, wird b nicht durgeführt aber   </a:t>
            </a:r>
          </a:p>
          <a:p>
            <a:pPr>
              <a:buFontTx/>
              <a:buNone/>
            </a:pPr>
            <a:r>
              <a:rPr lang="de-DE" altLang="de-DE" sz="2900" dirty="0">
                <a:latin typeface="Arial" panose="020B0604020202020204" pitchFamily="34" charset="0"/>
              </a:rPr>
              <a:t>                         bewertet, </a:t>
            </a:r>
            <a:r>
              <a:rPr lang="de-DE" altLang="de-DE" sz="2900" b="1" dirty="0">
                <a:latin typeface="Arial" panose="020B0604020202020204" pitchFamily="34" charset="0"/>
              </a:rPr>
              <a:t>Max 10</a:t>
            </a:r>
            <a:endParaRPr lang="de-DE" altLang="de-DE" sz="2900" dirty="0"/>
          </a:p>
        </p:txBody>
      </p:sp>
    </p:spTree>
    <p:extLst>
      <p:ext uri="{BB962C8B-B14F-4D97-AF65-F5344CB8AC3E}">
        <p14:creationId xmlns:p14="http://schemas.microsoft.com/office/powerpoint/2010/main" val="142350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72319" y="268406"/>
            <a:ext cx="7772400" cy="609600"/>
          </a:xfrm>
        </p:spPr>
        <p:txBody>
          <a:bodyPr/>
          <a:lstStyle/>
          <a:p>
            <a:r>
              <a:rPr lang="de-DE" altLang="de-DE" sz="2400" b="1" u="sng" dirty="0">
                <a:solidFill>
                  <a:schemeClr val="bg1"/>
                </a:solidFill>
                <a:latin typeface="Arial" panose="020B0604020202020204" pitchFamily="34" charset="0"/>
              </a:rPr>
              <a:t>Wiedergabe von </a:t>
            </a:r>
            <a:r>
              <a:rPr lang="de-DE" altLang="de-DE" sz="2400" b="1" u="sng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ZahlenfolgeN</a:t>
            </a:r>
            <a:endParaRPr lang="de-DE" altLang="de-DE" b="1" u="sng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2319" y="1314424"/>
            <a:ext cx="10836322" cy="5932227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altLang="de-DE" sz="2000" b="1" dirty="0">
                <a:latin typeface="Arial" panose="020B0604020202020204" pitchFamily="34" charset="0"/>
              </a:rPr>
              <a:t>1a</a:t>
            </a:r>
            <a:r>
              <a:rPr lang="de-DE" altLang="de-DE" sz="2000" dirty="0">
                <a:latin typeface="Arial" panose="020B0604020202020204" pitchFamily="34" charset="0"/>
              </a:rPr>
              <a:t>     6-3</a:t>
            </a:r>
          </a:p>
          <a:p>
            <a:pPr>
              <a:buFontTx/>
              <a:buNone/>
            </a:pPr>
            <a:r>
              <a:rPr lang="de-DE" altLang="de-DE" sz="2000" dirty="0">
                <a:latin typeface="Arial" panose="020B0604020202020204" pitchFamily="34" charset="0"/>
              </a:rPr>
              <a:t>  </a:t>
            </a:r>
            <a:r>
              <a:rPr lang="de-DE" altLang="de-DE" sz="2000" b="1" dirty="0">
                <a:latin typeface="Arial" panose="020B0604020202020204" pitchFamily="34" charset="0"/>
              </a:rPr>
              <a:t>b</a:t>
            </a:r>
            <a:r>
              <a:rPr lang="de-DE" altLang="de-DE" sz="2000" dirty="0">
                <a:latin typeface="Arial" panose="020B0604020202020204" pitchFamily="34" charset="0"/>
              </a:rPr>
              <a:t>     8-5</a:t>
            </a:r>
          </a:p>
          <a:p>
            <a:pPr>
              <a:buFontTx/>
              <a:buNone/>
            </a:pPr>
            <a:r>
              <a:rPr lang="de-DE" altLang="de-DE" sz="2000" b="1" dirty="0">
                <a:latin typeface="Arial" panose="020B0604020202020204" pitchFamily="34" charset="0"/>
              </a:rPr>
              <a:t>2a</a:t>
            </a:r>
            <a:r>
              <a:rPr lang="de-DE" altLang="de-DE" sz="2000" dirty="0">
                <a:latin typeface="Arial" panose="020B0604020202020204" pitchFamily="34" charset="0"/>
              </a:rPr>
              <a:t>     3-1-6</a:t>
            </a:r>
          </a:p>
          <a:p>
            <a:pPr>
              <a:buFontTx/>
              <a:buNone/>
            </a:pPr>
            <a:r>
              <a:rPr lang="de-DE" altLang="de-DE" sz="2000" dirty="0">
                <a:latin typeface="Arial" panose="020B0604020202020204" pitchFamily="34" charset="0"/>
              </a:rPr>
              <a:t>  </a:t>
            </a:r>
            <a:r>
              <a:rPr lang="de-DE" altLang="de-DE" sz="2000" b="1" dirty="0">
                <a:latin typeface="Arial" panose="020B0604020202020204" pitchFamily="34" charset="0"/>
              </a:rPr>
              <a:t>b</a:t>
            </a:r>
            <a:r>
              <a:rPr lang="de-DE" altLang="de-DE" sz="2000" dirty="0">
                <a:latin typeface="Arial" panose="020B0604020202020204" pitchFamily="34" charset="0"/>
              </a:rPr>
              <a:t>     9-2-4</a:t>
            </a:r>
          </a:p>
          <a:p>
            <a:pPr>
              <a:buFontTx/>
              <a:buNone/>
            </a:pPr>
            <a:r>
              <a:rPr lang="de-DE" altLang="de-DE" sz="2000" b="1" dirty="0">
                <a:latin typeface="Arial" panose="020B0604020202020204" pitchFamily="34" charset="0"/>
              </a:rPr>
              <a:t>3a</a:t>
            </a:r>
            <a:r>
              <a:rPr lang="de-DE" altLang="de-DE" sz="2000" dirty="0">
                <a:latin typeface="Arial" panose="020B0604020202020204" pitchFamily="34" charset="0"/>
              </a:rPr>
              <a:t>     6-8-5-3</a:t>
            </a:r>
          </a:p>
          <a:p>
            <a:pPr>
              <a:buFontTx/>
              <a:buNone/>
            </a:pPr>
            <a:r>
              <a:rPr lang="de-DE" altLang="de-DE" sz="2000" dirty="0" smtClean="0">
                <a:latin typeface="Arial" panose="020B0604020202020204" pitchFamily="34" charset="0"/>
              </a:rPr>
              <a:t>  </a:t>
            </a:r>
            <a:r>
              <a:rPr lang="de-DE" altLang="de-DE" sz="2000" b="1" dirty="0" smtClean="0">
                <a:latin typeface="Arial" panose="020B0604020202020204" pitchFamily="34" charset="0"/>
              </a:rPr>
              <a:t>b</a:t>
            </a:r>
            <a:r>
              <a:rPr lang="de-DE" altLang="de-DE" sz="2000" dirty="0" smtClean="0">
                <a:latin typeface="Arial" panose="020B0604020202020204" pitchFamily="34" charset="0"/>
              </a:rPr>
              <a:t>     2-4-9-1</a:t>
            </a:r>
          </a:p>
          <a:p>
            <a:pPr>
              <a:buFontTx/>
              <a:buNone/>
            </a:pPr>
            <a:r>
              <a:rPr lang="de-DE" altLang="de-DE" sz="2000" b="1" dirty="0" smtClean="0">
                <a:latin typeface="Arial" panose="020B0604020202020204" pitchFamily="34" charset="0"/>
              </a:rPr>
              <a:t>4a</a:t>
            </a:r>
            <a:r>
              <a:rPr lang="de-DE" altLang="de-DE" sz="2000" dirty="0" smtClean="0">
                <a:latin typeface="Arial" panose="020B0604020202020204" pitchFamily="34" charset="0"/>
              </a:rPr>
              <a:t>     5-2-8-1-4</a:t>
            </a:r>
          </a:p>
          <a:p>
            <a:pPr>
              <a:buFontTx/>
              <a:buNone/>
            </a:pPr>
            <a:r>
              <a:rPr lang="de-DE" altLang="de-DE" sz="2000" dirty="0" smtClean="0">
                <a:latin typeface="Arial" panose="020B0604020202020204" pitchFamily="34" charset="0"/>
              </a:rPr>
              <a:t>  </a:t>
            </a:r>
            <a:r>
              <a:rPr lang="de-DE" altLang="de-DE" sz="2000" b="1" dirty="0" smtClean="0">
                <a:latin typeface="Arial" panose="020B0604020202020204" pitchFamily="34" charset="0"/>
              </a:rPr>
              <a:t>b</a:t>
            </a:r>
            <a:r>
              <a:rPr lang="de-DE" altLang="de-DE" sz="2000" dirty="0" smtClean="0">
                <a:latin typeface="Arial" panose="020B0604020202020204" pitchFamily="34" charset="0"/>
              </a:rPr>
              <a:t>     8-1-9-3-6</a:t>
            </a:r>
          </a:p>
          <a:p>
            <a:pPr>
              <a:buFontTx/>
              <a:buNone/>
            </a:pPr>
            <a:r>
              <a:rPr lang="de-DE" altLang="de-DE" sz="2000" b="1" dirty="0" smtClean="0">
                <a:latin typeface="Arial" panose="020B0604020202020204" pitchFamily="34" charset="0"/>
              </a:rPr>
              <a:t>5a</a:t>
            </a:r>
            <a:r>
              <a:rPr lang="de-DE" altLang="de-DE" sz="2000" dirty="0" smtClean="0">
                <a:latin typeface="Arial" panose="020B0604020202020204" pitchFamily="34" charset="0"/>
              </a:rPr>
              <a:t>   10-4-1-6-8-3</a:t>
            </a:r>
          </a:p>
          <a:p>
            <a:pPr>
              <a:buFontTx/>
              <a:buNone/>
            </a:pPr>
            <a:r>
              <a:rPr lang="de-DE" altLang="de-DE" sz="2000" dirty="0" smtClean="0">
                <a:latin typeface="Arial" panose="020B0604020202020204" pitchFamily="34" charset="0"/>
              </a:rPr>
              <a:t>  </a:t>
            </a:r>
            <a:r>
              <a:rPr lang="de-DE" altLang="de-DE" sz="2000" b="1" dirty="0" smtClean="0">
                <a:latin typeface="Arial" panose="020B0604020202020204" pitchFamily="34" charset="0"/>
              </a:rPr>
              <a:t>b</a:t>
            </a:r>
            <a:r>
              <a:rPr lang="de-DE" altLang="de-DE" sz="2000" dirty="0" smtClean="0">
                <a:latin typeface="Arial" panose="020B0604020202020204" pitchFamily="34" charset="0"/>
              </a:rPr>
              <a:t>    8-5-9-3-4-10</a:t>
            </a:r>
          </a:p>
          <a:p>
            <a:pPr>
              <a:buFontTx/>
              <a:buNone/>
            </a:pPr>
            <a:endParaRPr lang="de-DE" altLang="de-DE" sz="1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de-DE" sz="1600" b="1" dirty="0">
                <a:latin typeface="Arial" panose="020B0604020202020204" pitchFamily="34" charset="0"/>
              </a:rPr>
              <a:t>ABBRUCH</a:t>
            </a:r>
            <a:r>
              <a:rPr lang="de-DE" altLang="de-DE" sz="1600" dirty="0">
                <a:latin typeface="Arial" panose="020B0604020202020204" pitchFamily="34" charset="0"/>
              </a:rPr>
              <a:t>: Wenn beide Reihen eines Items nicht korrekt</a:t>
            </a:r>
          </a:p>
          <a:p>
            <a:pPr>
              <a:buFontTx/>
              <a:buNone/>
            </a:pPr>
            <a:r>
              <a:rPr lang="de-DE" altLang="de-DE" sz="1600" b="1" dirty="0">
                <a:latin typeface="Arial" panose="020B0604020202020204" pitchFamily="34" charset="0"/>
              </a:rPr>
              <a:t>BEWERTUNG</a:t>
            </a:r>
            <a:r>
              <a:rPr lang="de-DE" altLang="de-DE" sz="1600" dirty="0">
                <a:latin typeface="Arial" panose="020B0604020202020204" pitchFamily="34" charset="0"/>
              </a:rPr>
              <a:t>: MAX10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45355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009" y="322997"/>
            <a:ext cx="7772400" cy="609600"/>
          </a:xfrm>
        </p:spPr>
        <p:txBody>
          <a:bodyPr/>
          <a:lstStyle/>
          <a:p>
            <a:r>
              <a:rPr lang="de-DE" altLang="de-DE" sz="2400" b="1" u="sng" dirty="0">
                <a:solidFill>
                  <a:schemeClr val="bg1"/>
                </a:solidFill>
                <a:latin typeface="Arial" panose="020B0604020202020204" pitchFamily="34" charset="0"/>
              </a:rPr>
              <a:t>Erkennen von Wortfamilien</a:t>
            </a:r>
            <a:endParaRPr lang="de-DE" altLang="de-DE" b="1" u="sng" dirty="0">
              <a:solidFill>
                <a:schemeClr val="bg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5343" y="1219200"/>
            <a:ext cx="10904561" cy="5536442"/>
          </a:xfrm>
        </p:spPr>
        <p:txBody>
          <a:bodyPr>
            <a:normAutofit/>
          </a:bodyPr>
          <a:lstStyle/>
          <a:p>
            <a:r>
              <a:rPr lang="de-DE" altLang="de-DE" sz="2000" dirty="0">
                <a:latin typeface="Arial" panose="020B0604020202020204" pitchFamily="34" charset="0"/>
              </a:rPr>
              <a:t>Haus - Hans - Häuser</a:t>
            </a:r>
          </a:p>
          <a:p>
            <a:r>
              <a:rPr lang="de-DE" altLang="de-DE" sz="2000" dirty="0">
                <a:latin typeface="Arial" panose="020B0604020202020204" pitchFamily="34" charset="0"/>
              </a:rPr>
              <a:t>laufen - Läufer - Leute</a:t>
            </a:r>
          </a:p>
          <a:p>
            <a:r>
              <a:rPr lang="de-DE" altLang="de-DE" sz="2000" dirty="0">
                <a:latin typeface="Arial" panose="020B0604020202020204" pitchFamily="34" charset="0"/>
              </a:rPr>
              <a:t>Wäsche - Wände - waschen</a:t>
            </a:r>
          </a:p>
          <a:p>
            <a:r>
              <a:rPr lang="de-DE" altLang="de-DE" sz="2000" dirty="0">
                <a:latin typeface="Arial" panose="020B0604020202020204" pitchFamily="34" charset="0"/>
              </a:rPr>
              <a:t>Sieger- singen- singt</a:t>
            </a:r>
          </a:p>
          <a:p>
            <a:r>
              <a:rPr lang="de-DE" altLang="de-DE" sz="2000" dirty="0">
                <a:latin typeface="Arial" panose="020B0604020202020204" pitchFamily="34" charset="0"/>
              </a:rPr>
              <a:t>Dach - doch - Dächer</a:t>
            </a:r>
          </a:p>
          <a:p>
            <a:r>
              <a:rPr lang="de-DE" altLang="de-DE" sz="2000" dirty="0">
                <a:latin typeface="Arial" panose="020B0604020202020204" pitchFamily="34" charset="0"/>
              </a:rPr>
              <a:t>Baum - Bäume - Beule</a:t>
            </a:r>
          </a:p>
          <a:p>
            <a:r>
              <a:rPr lang="de-DE" altLang="de-DE" sz="2000" dirty="0">
                <a:latin typeface="Arial" panose="020B0604020202020204" pitchFamily="34" charset="0"/>
              </a:rPr>
              <a:t>kommen - Koffer - kommt</a:t>
            </a:r>
          </a:p>
          <a:p>
            <a:r>
              <a:rPr lang="de-DE" altLang="de-DE" sz="2000" dirty="0">
                <a:latin typeface="Arial" panose="020B0604020202020204" pitchFamily="34" charset="0"/>
              </a:rPr>
              <a:t>Strauch - streichen - Sträucher</a:t>
            </a:r>
          </a:p>
          <a:p>
            <a:pPr>
              <a:buFontTx/>
              <a:buNone/>
            </a:pPr>
            <a:endParaRPr lang="de-DE" altLang="de-DE" sz="16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de-DE" sz="1600" b="1" dirty="0">
                <a:latin typeface="Arial" panose="020B0604020202020204" pitchFamily="34" charset="0"/>
              </a:rPr>
              <a:t>Vorbereitung mit Bildkarten : </a:t>
            </a:r>
            <a:r>
              <a:rPr lang="de-DE" altLang="de-DE" sz="1600" dirty="0">
                <a:latin typeface="Arial" panose="020B0604020202020204" pitchFamily="34" charset="0"/>
              </a:rPr>
              <a:t>Bäcker, baden, backen</a:t>
            </a:r>
            <a:endParaRPr lang="de-DE" altLang="de-DE" sz="1600" b="1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de-DE" sz="1600" b="1" dirty="0">
                <a:latin typeface="Arial" panose="020B0604020202020204" pitchFamily="34" charset="0"/>
              </a:rPr>
              <a:t>ABRRUCH</a:t>
            </a:r>
            <a:r>
              <a:rPr lang="de-DE" altLang="de-DE" sz="1600" dirty="0">
                <a:latin typeface="Arial" panose="020B0604020202020204" pitchFamily="34" charset="0"/>
              </a:rPr>
              <a:t> : keiner</a:t>
            </a:r>
          </a:p>
          <a:p>
            <a:pPr>
              <a:buFontTx/>
              <a:buNone/>
            </a:pPr>
            <a:r>
              <a:rPr lang="de-DE" altLang="de-DE" sz="1600" b="1" dirty="0">
                <a:latin typeface="Arial" panose="020B0604020202020204" pitchFamily="34" charset="0"/>
              </a:rPr>
              <a:t>BEWERTUNG:</a:t>
            </a:r>
            <a:r>
              <a:rPr lang="de-DE" altLang="de-DE" sz="1600" dirty="0">
                <a:latin typeface="Arial" panose="020B0604020202020204" pitchFamily="34" charset="0"/>
              </a:rPr>
              <a:t> MAX 8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16582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31559" y="281434"/>
            <a:ext cx="7772400" cy="609600"/>
          </a:xfrm>
        </p:spPr>
        <p:txBody>
          <a:bodyPr/>
          <a:lstStyle/>
          <a:p>
            <a:r>
              <a:rPr lang="de-DE" altLang="de-DE" sz="2400" b="1" u="sng" dirty="0">
                <a:solidFill>
                  <a:schemeClr val="bg1"/>
                </a:solidFill>
                <a:latin typeface="Arial" panose="020B0604020202020204" pitchFamily="34" charset="0"/>
              </a:rPr>
              <a:t>Nachsprechen von Kunstwörtern</a:t>
            </a:r>
            <a:endParaRPr lang="de-DE" altLang="de-DE" b="1" u="sng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8797" y="1104331"/>
            <a:ext cx="10932994" cy="558307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altLang="de-DE" sz="2000" b="1" dirty="0">
                <a:latin typeface="Arial" panose="020B0604020202020204" pitchFamily="34" charset="0"/>
              </a:rPr>
              <a:t>1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  <a:r>
              <a:rPr lang="de-DE" altLang="de-DE" sz="2000" b="1" dirty="0">
                <a:latin typeface="Arial" panose="020B0604020202020204" pitchFamily="34" charset="0"/>
              </a:rPr>
              <a:t>a</a:t>
            </a:r>
            <a:r>
              <a:rPr lang="de-DE" altLang="de-DE" sz="2000" dirty="0">
                <a:latin typeface="Arial" panose="020B0604020202020204" pitchFamily="34" charset="0"/>
              </a:rPr>
              <a:t>  MALI</a:t>
            </a:r>
          </a:p>
          <a:p>
            <a:pPr>
              <a:buFontTx/>
              <a:buNone/>
            </a:pPr>
            <a:r>
              <a:rPr lang="de-DE" altLang="de-DE" sz="2000" dirty="0">
                <a:latin typeface="Arial" panose="020B0604020202020204" pitchFamily="34" charset="0"/>
              </a:rPr>
              <a:t>   </a:t>
            </a:r>
            <a:r>
              <a:rPr lang="de-DE" altLang="de-DE" sz="2000" b="1" dirty="0">
                <a:latin typeface="Arial" panose="020B0604020202020204" pitchFamily="34" charset="0"/>
              </a:rPr>
              <a:t>b</a:t>
            </a:r>
            <a:r>
              <a:rPr lang="de-DE" altLang="de-DE" sz="2000" dirty="0">
                <a:latin typeface="Arial" panose="020B0604020202020204" pitchFamily="34" charset="0"/>
              </a:rPr>
              <a:t>  LUFA</a:t>
            </a:r>
          </a:p>
          <a:p>
            <a:pPr>
              <a:buFontTx/>
              <a:buNone/>
            </a:pPr>
            <a:r>
              <a:rPr lang="de-DE" altLang="de-DE" sz="2000" dirty="0">
                <a:latin typeface="Arial" panose="020B0604020202020204" pitchFamily="34" charset="0"/>
              </a:rPr>
              <a:t>   </a:t>
            </a:r>
            <a:r>
              <a:rPr lang="de-DE" altLang="de-DE" sz="2000" b="1" dirty="0">
                <a:latin typeface="Arial" panose="020B0604020202020204" pitchFamily="34" charset="0"/>
              </a:rPr>
              <a:t>c</a:t>
            </a:r>
            <a:r>
              <a:rPr lang="de-DE" altLang="de-DE" sz="2000" dirty="0">
                <a:latin typeface="Arial" panose="020B0604020202020204" pitchFamily="34" charset="0"/>
              </a:rPr>
              <a:t>  BIDE</a:t>
            </a:r>
          </a:p>
          <a:p>
            <a:pPr>
              <a:buFontTx/>
              <a:buNone/>
            </a:pPr>
            <a:r>
              <a:rPr lang="de-DE" altLang="de-DE" sz="2000" b="1" dirty="0">
                <a:latin typeface="Arial" panose="020B0604020202020204" pitchFamily="34" charset="0"/>
              </a:rPr>
              <a:t>4</a:t>
            </a:r>
            <a:r>
              <a:rPr lang="de-DE" altLang="de-DE" sz="2000" dirty="0">
                <a:latin typeface="Arial" panose="020B0604020202020204" pitchFamily="34" charset="0"/>
              </a:rPr>
              <a:t>   LAKEMO</a:t>
            </a:r>
          </a:p>
          <a:p>
            <a:pPr>
              <a:buFontTx/>
              <a:buNone/>
            </a:pPr>
            <a:r>
              <a:rPr lang="de-DE" altLang="de-DE" sz="2000" b="1" dirty="0">
                <a:latin typeface="Arial" panose="020B0604020202020204" pitchFamily="34" charset="0"/>
              </a:rPr>
              <a:t>5</a:t>
            </a:r>
            <a:r>
              <a:rPr lang="de-DE" altLang="de-DE" sz="2000" dirty="0">
                <a:latin typeface="Arial" panose="020B0604020202020204" pitchFamily="34" charset="0"/>
              </a:rPr>
              <a:t>   WUNORE</a:t>
            </a:r>
          </a:p>
          <a:p>
            <a:pPr>
              <a:buFontTx/>
              <a:buNone/>
            </a:pPr>
            <a:r>
              <a:rPr lang="de-DE" altLang="de-DE" sz="2000" b="1" dirty="0">
                <a:latin typeface="Arial" panose="020B0604020202020204" pitchFamily="34" charset="0"/>
              </a:rPr>
              <a:t>6</a:t>
            </a:r>
            <a:r>
              <a:rPr lang="de-DE" altLang="de-DE" sz="2000" dirty="0">
                <a:latin typeface="Arial" panose="020B0604020202020204" pitchFamily="34" charset="0"/>
              </a:rPr>
              <a:t>  GODEPI</a:t>
            </a:r>
          </a:p>
          <a:p>
            <a:pPr>
              <a:buFontTx/>
              <a:buNone/>
            </a:pPr>
            <a:r>
              <a:rPr lang="de-DE" altLang="de-DE" sz="2000" b="1" dirty="0">
                <a:latin typeface="Arial" panose="020B0604020202020204" pitchFamily="34" charset="0"/>
              </a:rPr>
              <a:t>7</a:t>
            </a:r>
            <a:r>
              <a:rPr lang="de-DE" altLang="de-DE" sz="2000" dirty="0">
                <a:latin typeface="Arial" panose="020B0604020202020204" pitchFamily="34" charset="0"/>
              </a:rPr>
              <a:t>  PUKAWORE</a:t>
            </a:r>
          </a:p>
          <a:p>
            <a:pPr>
              <a:buFontTx/>
              <a:buNone/>
            </a:pPr>
            <a:r>
              <a:rPr lang="de-DE" altLang="de-DE" sz="2000" b="1" dirty="0">
                <a:latin typeface="Arial" panose="020B0604020202020204" pitchFamily="34" charset="0"/>
              </a:rPr>
              <a:t>8</a:t>
            </a:r>
            <a:r>
              <a:rPr lang="de-DE" altLang="de-DE" sz="2000" dirty="0">
                <a:latin typeface="Arial" panose="020B0604020202020204" pitchFamily="34" charset="0"/>
              </a:rPr>
              <a:t>  FODEKINA</a:t>
            </a:r>
          </a:p>
          <a:p>
            <a:pPr>
              <a:buFontTx/>
              <a:buNone/>
            </a:pPr>
            <a:r>
              <a:rPr lang="de-DE" altLang="de-DE" sz="2000" b="1" dirty="0">
                <a:latin typeface="Arial" panose="020B0604020202020204" pitchFamily="34" charset="0"/>
              </a:rPr>
              <a:t>9</a:t>
            </a:r>
            <a:r>
              <a:rPr lang="de-DE" altLang="de-DE" sz="2000" dirty="0">
                <a:latin typeface="Arial" panose="020B0604020202020204" pitchFamily="34" charset="0"/>
              </a:rPr>
              <a:t>  RIBANELU</a:t>
            </a:r>
          </a:p>
          <a:p>
            <a:pPr>
              <a:buFontTx/>
              <a:buNone/>
            </a:pPr>
            <a:r>
              <a:rPr lang="de-DE" altLang="de-DE" sz="2000" b="1" dirty="0">
                <a:latin typeface="Arial" panose="020B0604020202020204" pitchFamily="34" charset="0"/>
              </a:rPr>
              <a:t>10</a:t>
            </a:r>
            <a:r>
              <a:rPr lang="de-DE" altLang="de-DE" sz="2000" dirty="0">
                <a:latin typeface="Arial" panose="020B0604020202020204" pitchFamily="34" charset="0"/>
              </a:rPr>
              <a:t> ABRAKADABRA </a:t>
            </a:r>
          </a:p>
          <a:p>
            <a:pPr>
              <a:buFontTx/>
              <a:buNone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de-DE" sz="1600" b="1" dirty="0">
                <a:latin typeface="Arial" panose="020B0604020202020204" pitchFamily="34" charset="0"/>
              </a:rPr>
              <a:t>ABRRUCH:</a:t>
            </a:r>
            <a:r>
              <a:rPr lang="de-DE" altLang="de-DE" sz="1600" dirty="0">
                <a:latin typeface="Arial" panose="020B0604020202020204" pitchFamily="34" charset="0"/>
              </a:rPr>
              <a:t> Kein</a:t>
            </a:r>
          </a:p>
          <a:p>
            <a:pPr>
              <a:buFontTx/>
              <a:buNone/>
            </a:pPr>
            <a:r>
              <a:rPr lang="de-DE" altLang="de-DE" sz="1600" b="1" dirty="0">
                <a:latin typeface="Arial" panose="020B0604020202020204" pitchFamily="34" charset="0"/>
              </a:rPr>
              <a:t>BEWERTUNG</a:t>
            </a:r>
            <a:r>
              <a:rPr lang="de-DE" altLang="de-DE" sz="1600" dirty="0">
                <a:latin typeface="Arial" panose="020B0604020202020204" pitchFamily="34" charset="0"/>
              </a:rPr>
              <a:t>: MAX 8</a:t>
            </a:r>
            <a:endParaRPr lang="de-DE" altLang="de-DE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94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C:\Users\Erika\Bereich AVWS\Bilder\Hase Protoko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0"/>
            <a:ext cx="609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28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53231" y="398370"/>
            <a:ext cx="7772400" cy="609600"/>
          </a:xfrm>
        </p:spPr>
        <p:txBody>
          <a:bodyPr/>
          <a:lstStyle/>
          <a:p>
            <a:r>
              <a:rPr lang="de-DE" altLang="de-DE" sz="2400" b="1" u="sng" dirty="0">
                <a:solidFill>
                  <a:schemeClr val="bg1"/>
                </a:solidFill>
                <a:latin typeface="Arial" panose="020B0604020202020204" pitchFamily="34" charset="0"/>
              </a:rPr>
              <a:t>Validität / Korrelation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3231" y="1548297"/>
            <a:ext cx="11068334" cy="5638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altLang="de-DE" sz="1800" b="1" u="sng" dirty="0">
                <a:latin typeface="Arial" panose="020B0604020202020204" pitchFamily="34" charset="0"/>
              </a:rPr>
              <a:t>Modellprojekt Neukonzeption ESU in </a:t>
            </a:r>
            <a:r>
              <a:rPr lang="de-DE" altLang="de-DE" sz="1800" b="1" u="sng" dirty="0" smtClean="0">
                <a:latin typeface="Arial" panose="020B0604020202020204" pitchFamily="34" charset="0"/>
              </a:rPr>
              <a:t>BW</a:t>
            </a:r>
            <a:endParaRPr lang="de-DE" altLang="de-DE" sz="1800" dirty="0">
              <a:latin typeface="Arial" panose="020B0604020202020204" pitchFamily="34" charset="0"/>
            </a:endParaRPr>
          </a:p>
          <a:p>
            <a:r>
              <a:rPr lang="de-DE" altLang="de-DE" dirty="0">
                <a:latin typeface="Arial" panose="020B0604020202020204" pitchFamily="34" charset="0"/>
              </a:rPr>
              <a:t>Normierung an ca. 170.000 Kindern (ESU</a:t>
            </a:r>
            <a:r>
              <a:rPr lang="de-DE" altLang="de-DE" dirty="0" smtClean="0">
                <a:latin typeface="Arial" panose="020B0604020202020204" pitchFamily="34" charset="0"/>
              </a:rPr>
              <a:t>)</a:t>
            </a:r>
            <a:endParaRPr lang="de-DE" altLang="de-DE" dirty="0">
              <a:latin typeface="Arial" panose="020B0604020202020204" pitchFamily="34" charset="0"/>
            </a:endParaRPr>
          </a:p>
          <a:p>
            <a:r>
              <a:rPr lang="de-DE" altLang="de-DE" dirty="0">
                <a:latin typeface="Arial" panose="020B0604020202020204" pitchFamily="34" charset="0"/>
              </a:rPr>
              <a:t>Prädiktive Validität: Längsschnittstudie vom Vorschulalter bis zum Ende der 3. Grundschulklasse (1.000 Kindern). HASE ist das prognostisch </a:t>
            </a:r>
            <a:r>
              <a:rPr lang="de-DE" altLang="de-DE" b="1" dirty="0">
                <a:latin typeface="Arial" panose="020B0604020202020204" pitchFamily="34" charset="0"/>
              </a:rPr>
              <a:t>gültigstes</a:t>
            </a:r>
            <a:r>
              <a:rPr lang="de-DE" altLang="de-DE" dirty="0">
                <a:latin typeface="Arial" panose="020B0604020202020204" pitchFamily="34" charset="0"/>
              </a:rPr>
              <a:t> Verfahren (Schöler &amp; Brunner, 2007</a:t>
            </a:r>
            <a:r>
              <a:rPr lang="de-DE" altLang="de-DE" dirty="0" smtClean="0">
                <a:latin typeface="Arial" panose="020B0604020202020204" pitchFamily="34" charset="0"/>
              </a:rPr>
              <a:t>)</a:t>
            </a:r>
            <a:endParaRPr lang="de-DE" altLang="de-DE" dirty="0">
              <a:latin typeface="Arial" panose="020B0604020202020204" pitchFamily="34" charset="0"/>
            </a:endParaRPr>
          </a:p>
          <a:p>
            <a:r>
              <a:rPr lang="de-DE" altLang="de-DE" dirty="0">
                <a:latin typeface="Arial" panose="020B0604020202020204" pitchFamily="34" charset="0"/>
              </a:rPr>
              <a:t>Bedeutung (Prof. Dr. </a:t>
            </a:r>
            <a:r>
              <a:rPr lang="de-DE" altLang="de-DE" dirty="0" err="1" smtClean="0">
                <a:latin typeface="Arial" panose="020B0604020202020204" pitchFamily="34" charset="0"/>
              </a:rPr>
              <a:t>Bohde</a:t>
            </a:r>
            <a:r>
              <a:rPr lang="de-DE" altLang="de-DE" dirty="0" smtClean="0">
                <a:latin typeface="Arial" panose="020B0604020202020204" pitchFamily="34" charset="0"/>
              </a:rPr>
              <a:t> / </a:t>
            </a:r>
            <a:r>
              <a:rPr lang="de-DE" altLang="de-DE" dirty="0">
                <a:latin typeface="Arial" panose="020B0604020202020204" pitchFamily="34" charset="0"/>
              </a:rPr>
              <a:t>Dr. Brunner 2007):</a:t>
            </a:r>
          </a:p>
          <a:p>
            <a:pPr>
              <a:buFontTx/>
              <a:buNone/>
            </a:pPr>
            <a:r>
              <a:rPr lang="de-DE" altLang="de-DE" dirty="0">
                <a:latin typeface="Arial" panose="020B0604020202020204" pitchFamily="34" charset="0"/>
              </a:rPr>
              <a:t>      - Korrekte Einschätzung der </a:t>
            </a:r>
            <a:r>
              <a:rPr lang="de-DE" altLang="de-DE" dirty="0" err="1">
                <a:latin typeface="Arial" panose="020B0604020202020204" pitchFamily="34" charset="0"/>
              </a:rPr>
              <a:t>ErzieherInnen</a:t>
            </a:r>
            <a:r>
              <a:rPr lang="de-DE" altLang="de-DE" dirty="0">
                <a:latin typeface="Arial" panose="020B0604020202020204" pitchFamily="34" charset="0"/>
              </a:rPr>
              <a:t> von nur 14-19 % der Kinder </a:t>
            </a:r>
          </a:p>
          <a:p>
            <a:pPr>
              <a:buFontTx/>
              <a:buNone/>
            </a:pPr>
            <a:r>
              <a:rPr lang="de-DE" altLang="de-DE" dirty="0">
                <a:latin typeface="Arial" panose="020B0604020202020204" pitchFamily="34" charset="0"/>
              </a:rPr>
              <a:t>      - Geringste Trefferquote im Erkennen von phonematischer Differenzierung   </a:t>
            </a:r>
          </a:p>
          <a:p>
            <a:pPr>
              <a:buFontTx/>
              <a:buNone/>
            </a:pPr>
            <a:r>
              <a:rPr lang="de-DE" altLang="de-DE" dirty="0">
                <a:latin typeface="Arial" panose="020B0604020202020204" pitchFamily="34" charset="0"/>
              </a:rPr>
              <a:t>        </a:t>
            </a:r>
            <a:r>
              <a:rPr lang="de-DE" altLang="de-DE" dirty="0" smtClean="0">
                <a:latin typeface="Arial" panose="020B0604020202020204" pitchFamily="34" charset="0"/>
              </a:rPr>
              <a:t>( </a:t>
            </a:r>
            <a:r>
              <a:rPr lang="de-DE" altLang="de-DE" dirty="0" err="1" smtClean="0">
                <a:latin typeface="Arial" panose="020B0604020202020204" pitchFamily="34" charset="0"/>
              </a:rPr>
              <a:t>ErzieherInnen</a:t>
            </a:r>
            <a:r>
              <a:rPr lang="de-DE" altLang="de-DE" dirty="0" smtClean="0">
                <a:latin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</a:rPr>
              <a:t>/ Eltern</a:t>
            </a:r>
            <a:r>
              <a:rPr lang="de-DE" altLang="de-DE" dirty="0" smtClean="0">
                <a:latin typeface="Arial" panose="020B0604020202020204" pitchFamily="34" charset="0"/>
              </a:rPr>
              <a:t>)  </a:t>
            </a:r>
            <a:r>
              <a:rPr lang="de-DE" altLang="de-DE" dirty="0" smtClean="0">
                <a:latin typeface="Arial" panose="020B0604020202020204" pitchFamily="34" charset="0"/>
                <a:sym typeface="Wingdings" panose="05000000000000000000" pitchFamily="2" charset="2"/>
              </a:rPr>
              <a:t> </a:t>
            </a:r>
            <a:r>
              <a:rPr lang="de-DE" altLang="de-DE" dirty="0">
                <a:latin typeface="Arial" panose="020B0604020202020204" pitchFamily="34" charset="0"/>
              </a:rPr>
              <a:t>Notwendige Ergänzung: Lautdifferenzierungstest  (HVS) </a:t>
            </a:r>
          </a:p>
          <a:p>
            <a:pPr>
              <a:buFontTx/>
              <a:buNone/>
            </a:pPr>
            <a:r>
              <a:rPr lang="de-DE" altLang="de-DE" sz="1600" dirty="0">
                <a:latin typeface="Arial" panose="020B0604020202020204" pitchFamily="34" charset="0"/>
              </a:rPr>
              <a:t>      </a:t>
            </a:r>
          </a:p>
          <a:p>
            <a:pPr>
              <a:buFontTx/>
              <a:buNone/>
            </a:pPr>
            <a:endParaRPr lang="de-DE" altLang="de-DE" sz="1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3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/>
    </p:bldLst>
  </p:timing>
</p:sld>
</file>

<file path=ppt/theme/theme1.xml><?xml version="1.0" encoding="utf-8"?>
<a:theme xmlns:a="http://schemas.openxmlformats.org/drawingml/2006/main" name="Design0">
  <a:themeElements>
    <a:clrScheme name="ub-cd-neu-v2-4 1">
      <a:dk1>
        <a:srgbClr val="000000"/>
      </a:dk1>
      <a:lt1>
        <a:srgbClr val="C8D0E2"/>
      </a:lt1>
      <a:dk2>
        <a:srgbClr val="00457D"/>
      </a:dk2>
      <a:lt2>
        <a:srgbClr val="808080"/>
      </a:lt2>
      <a:accent1>
        <a:srgbClr val="5D7FAA"/>
      </a:accent1>
      <a:accent2>
        <a:srgbClr val="97BF0D"/>
      </a:accent2>
      <a:accent3>
        <a:srgbClr val="E0E4EE"/>
      </a:accent3>
      <a:accent4>
        <a:srgbClr val="000000"/>
      </a:accent4>
      <a:accent5>
        <a:srgbClr val="B6C0D2"/>
      </a:accent5>
      <a:accent6>
        <a:srgbClr val="88AD0B"/>
      </a:accent6>
      <a:hlink>
        <a:srgbClr val="92A5C5"/>
      </a:hlink>
      <a:folHlink>
        <a:srgbClr val="C6D982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b-cd-neu-v2-4 1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97BF0D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88AD0B"/>
        </a:accent6>
        <a:hlink>
          <a:srgbClr val="92A5C5"/>
        </a:hlink>
        <a:folHlink>
          <a:srgbClr val="C6D9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2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FFD300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E7BF00"/>
        </a:accent6>
        <a:hlink>
          <a:srgbClr val="92A5C5"/>
        </a:hlink>
        <a:folHlink>
          <a:srgbClr val="FFE3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3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E6444F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D03D47"/>
        </a:accent6>
        <a:hlink>
          <a:srgbClr val="92A5C5"/>
        </a:hlink>
        <a:folHlink>
          <a:srgbClr val="F199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4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878783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7A7A76"/>
        </a:accent6>
        <a:hlink>
          <a:srgbClr val="92A5C5"/>
        </a:hlink>
        <a:folHlink>
          <a:srgbClr val="B9BA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5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00457D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003E71"/>
        </a:accent6>
        <a:hlink>
          <a:srgbClr val="92A5C5"/>
        </a:hlink>
        <a:folHlink>
          <a:srgbClr val="C8D0E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0" id="{C2601037-D0A3-4983-B5DA-5BB924623650}" vid="{901C635A-177D-4FC8-A0B5-1E74FDC61BA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Design0</Template>
  <TotalTime>0</TotalTime>
  <Words>410</Words>
  <Application>Microsoft Office PowerPoint</Application>
  <PresentationFormat>Breitbild</PresentationFormat>
  <Paragraphs>82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Times New Roman</vt:lpstr>
      <vt:lpstr>UB Scala</vt:lpstr>
      <vt:lpstr>Webdings</vt:lpstr>
      <vt:lpstr>Wingdings</vt:lpstr>
      <vt:lpstr>Design0</vt:lpstr>
      <vt:lpstr>ÂVWS Screening: HASE </vt:lpstr>
      <vt:lpstr>PowerPoint-Präsentation</vt:lpstr>
      <vt:lpstr>Nachsprechen von Sätzen</vt:lpstr>
      <vt:lpstr>Wiedergabe von ZahlenfolgeN</vt:lpstr>
      <vt:lpstr>Erkennen von Wortfamilien</vt:lpstr>
      <vt:lpstr>Nachsprechen von Kunstwörtern</vt:lpstr>
      <vt:lpstr>PowerPoint-Präsentation</vt:lpstr>
      <vt:lpstr>Validität / Korrelation </vt:lpstr>
    </vt:vector>
  </TitlesOfParts>
  <Company>Uni-Bamberg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ÂVWS Screening: HASE </dc:title>
  <dc:creator>Fischer, Erika</dc:creator>
  <cp:lastModifiedBy>Fischer, Erika</cp:lastModifiedBy>
  <cp:revision>1</cp:revision>
  <dcterms:created xsi:type="dcterms:W3CDTF">2020-11-09T11:13:02Z</dcterms:created>
  <dcterms:modified xsi:type="dcterms:W3CDTF">2020-11-09T11:16:39Z</dcterms:modified>
</cp:coreProperties>
</file>