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73860" y="528573"/>
            <a:ext cx="579627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99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99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99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399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225" y="1171575"/>
            <a:ext cx="7289800" cy="5524500"/>
          </a:xfrm>
          <a:custGeom>
            <a:avLst/>
            <a:gdLst/>
            <a:ahLst/>
            <a:cxnLst/>
            <a:rect l="l" t="t" r="r" b="b"/>
            <a:pathLst>
              <a:path w="7289800" h="5524500">
                <a:moveTo>
                  <a:pt x="0" y="5524500"/>
                </a:moveTo>
                <a:lnTo>
                  <a:pt x="7289800" y="5524500"/>
                </a:lnTo>
                <a:lnTo>
                  <a:pt x="7289800" y="0"/>
                </a:lnTo>
                <a:lnTo>
                  <a:pt x="0" y="0"/>
                </a:lnTo>
                <a:lnTo>
                  <a:pt x="0" y="55245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05776" y="155638"/>
            <a:ext cx="1352550" cy="887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3860" y="528573"/>
            <a:ext cx="5796279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399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168" y="2121865"/>
            <a:ext cx="7739380" cy="428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verwaltung.bayern.de/portal/by/ServiceCenter/Broschuerenbestell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5776" y="155638"/>
            <a:ext cx="1352550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5129" y="6472538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225" y="1125537"/>
            <a:ext cx="7373937" cy="561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1940" y="2195238"/>
            <a:ext cx="5399405" cy="16363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355"/>
              </a:spcBef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Inklusion</a:t>
            </a:r>
            <a:endParaRPr sz="3600">
              <a:latin typeface="Arial"/>
              <a:cs typeface="Arial"/>
            </a:endParaRPr>
          </a:p>
          <a:p>
            <a:pPr marL="12065" marR="5080" algn="ctr">
              <a:lnSpc>
                <a:spcPct val="105000"/>
              </a:lnSpc>
              <a:spcBef>
                <a:spcPts val="45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durch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eine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Vielfalt</a:t>
            </a:r>
            <a:r>
              <a:rPr sz="3200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schulischer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Angebote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32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Bayern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43748" y="3743183"/>
            <a:ext cx="1280816" cy="2539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1663" y="4534915"/>
            <a:ext cx="4605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Pädagogische und rechtliche</a:t>
            </a:r>
            <a:r>
              <a:rPr sz="2000" b="1" spc="-1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Aspekte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9364" y="528573"/>
            <a:ext cx="4930775" cy="142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  <a:p>
            <a:pPr marL="3134995" marR="99060" indent="118745">
              <a:lnSpc>
                <a:spcPct val="140000"/>
              </a:lnSpc>
              <a:spcBef>
                <a:spcPts val="640"/>
              </a:spcBef>
            </a:pPr>
            <a:r>
              <a:rPr sz="1800" spc="-5" dirty="0">
                <a:latin typeface="Arial"/>
                <a:cs typeface="Arial"/>
              </a:rPr>
              <a:t>MR Erich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Weigl  </a:t>
            </a:r>
            <a:r>
              <a:rPr sz="1800" spc="-35" dirty="0">
                <a:latin typeface="Arial"/>
                <a:cs typeface="Arial"/>
              </a:rPr>
              <a:t>Dr. </a:t>
            </a:r>
            <a:r>
              <a:rPr sz="1800" spc="-5" dirty="0">
                <a:latin typeface="Arial"/>
                <a:cs typeface="Arial"/>
              </a:rPr>
              <a:t>Monika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Eiber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67753" y="6445402"/>
            <a:ext cx="17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800" y="1582800"/>
            <a:ext cx="7829550" cy="4726305"/>
          </a:xfrm>
          <a:custGeom>
            <a:avLst/>
            <a:gdLst/>
            <a:ahLst/>
            <a:cxnLst/>
            <a:rect l="l" t="t" r="r" b="b"/>
            <a:pathLst>
              <a:path w="7829550" h="4726305">
                <a:moveTo>
                  <a:pt x="0" y="4725924"/>
                </a:moveTo>
                <a:lnTo>
                  <a:pt x="7829550" y="4725924"/>
                </a:lnTo>
                <a:lnTo>
                  <a:pt x="7829550" y="0"/>
                </a:lnTo>
                <a:lnTo>
                  <a:pt x="0" y="0"/>
                </a:lnTo>
                <a:lnTo>
                  <a:pt x="0" y="4725924"/>
                </a:lnTo>
                <a:close/>
              </a:path>
            </a:pathLst>
          </a:custGeom>
          <a:solidFill>
            <a:srgbClr val="B4D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800" y="1582800"/>
            <a:ext cx="7829550" cy="4726305"/>
          </a:xfrm>
          <a:custGeom>
            <a:avLst/>
            <a:gdLst/>
            <a:ahLst/>
            <a:cxnLst/>
            <a:rect l="l" t="t" r="r" b="b"/>
            <a:pathLst>
              <a:path w="7829550" h="4726305">
                <a:moveTo>
                  <a:pt x="0" y="4725924"/>
                </a:moveTo>
                <a:lnTo>
                  <a:pt x="7829550" y="4725924"/>
                </a:lnTo>
                <a:lnTo>
                  <a:pt x="7829550" y="0"/>
                </a:lnTo>
                <a:lnTo>
                  <a:pt x="0" y="0"/>
                </a:lnTo>
                <a:lnTo>
                  <a:pt x="0" y="47259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0643" y="1581150"/>
            <a:ext cx="4133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3000" b="0" i="1" spc="-5" dirty="0">
                <a:solidFill>
                  <a:srgbClr val="333399"/>
                </a:solidFill>
                <a:latin typeface="Arial"/>
                <a:cs typeface="Arial"/>
              </a:rPr>
              <a:t>30a </a:t>
            </a:r>
            <a:r>
              <a:rPr sz="3000" b="0" i="1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sz="3000" b="0" i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3000" b="0" i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000" b="0" i="1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02895" marR="5080">
              <a:lnSpc>
                <a:spcPct val="90000"/>
              </a:lnSpc>
              <a:spcBef>
                <a:spcPts val="490"/>
              </a:spcBef>
            </a:pPr>
            <a:r>
              <a:rPr sz="3200" dirty="0"/>
              <a:t>(3) </a:t>
            </a:r>
            <a:r>
              <a:rPr sz="3150" spc="-7" baseline="25132" dirty="0"/>
              <a:t>1</a:t>
            </a:r>
            <a:r>
              <a:rPr sz="3200" spc="-5" dirty="0"/>
              <a:t>Schülerinnen und Schüler mit und  ohne sonderpädagogischem  Förderbedarf </a:t>
            </a:r>
            <a:r>
              <a:rPr sz="3200" dirty="0"/>
              <a:t>können </a:t>
            </a:r>
            <a:r>
              <a:rPr sz="3200" spc="-5" dirty="0"/>
              <a:t>gemeinsam </a:t>
            </a:r>
            <a:r>
              <a:rPr sz="3200" dirty="0"/>
              <a:t>in  </a:t>
            </a:r>
            <a:r>
              <a:rPr sz="3200" spc="-5" dirty="0"/>
              <a:t>Schulen </a:t>
            </a:r>
            <a:r>
              <a:rPr sz="3200" b="1" spc="-5" dirty="0">
                <a:latin typeface="Arial"/>
                <a:cs typeface="Arial"/>
              </a:rPr>
              <a:t>aller Schularten </a:t>
            </a:r>
            <a:r>
              <a:rPr sz="3200" spc="-5" dirty="0"/>
              <a:t>unterrichtet  werden. </a:t>
            </a:r>
            <a:r>
              <a:rPr sz="3150" spc="7" baseline="25132" dirty="0"/>
              <a:t>2</a:t>
            </a:r>
            <a:r>
              <a:rPr sz="3200" spc="5" dirty="0"/>
              <a:t>Die </a:t>
            </a:r>
            <a:r>
              <a:rPr sz="3200" spc="-5" dirty="0"/>
              <a:t>allgemeinen Schulen  werden bei ihrer Aufgabe, Schülerinnen  und Schüler mit sonderpädagogischem  Förderbedarf </a:t>
            </a:r>
            <a:r>
              <a:rPr sz="3200" dirty="0"/>
              <a:t>zu </a:t>
            </a:r>
            <a:r>
              <a:rPr sz="3200" spc="-5" dirty="0"/>
              <a:t>unterrichten, </a:t>
            </a:r>
            <a:r>
              <a:rPr sz="3200" b="1" dirty="0">
                <a:latin typeface="Arial"/>
                <a:cs typeface="Arial"/>
              </a:rPr>
              <a:t>von den  </a:t>
            </a:r>
            <a:r>
              <a:rPr sz="3200" b="1" spc="-5" dirty="0">
                <a:latin typeface="Arial"/>
                <a:cs typeface="Arial"/>
              </a:rPr>
              <a:t>Förderschulen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unterstützt</a:t>
            </a:r>
            <a:r>
              <a:rPr sz="3200" dirty="0"/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9137" y="5910173"/>
            <a:ext cx="7804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Möglichkeit des </a:t>
            </a:r>
            <a:r>
              <a:rPr sz="2400" b="1" dirty="0">
                <a:latin typeface="Arial"/>
                <a:cs typeface="Arial"/>
              </a:rPr>
              <a:t>lernziel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gleichen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lernziel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differenten</a:t>
            </a:r>
            <a:endParaRPr sz="2400">
              <a:latin typeface="Arial"/>
              <a:cs typeface="Arial"/>
            </a:endParaRPr>
          </a:p>
          <a:p>
            <a:pPr marL="139319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Lernens an Grund- und </a:t>
            </a:r>
            <a:r>
              <a:rPr sz="2400" dirty="0">
                <a:latin typeface="Arial"/>
                <a:cs typeface="Arial"/>
              </a:rPr>
              <a:t>Mittelschulen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1800" spc="-7" baseline="-6944" dirty="0">
                <a:latin typeface="Arial"/>
                <a:cs typeface="Arial"/>
              </a:rPr>
              <a:t>12</a:t>
            </a:r>
            <a:endParaRPr sz="1800" baseline="-6944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341500"/>
            <a:ext cx="8209280" cy="3743325"/>
          </a:xfrm>
          <a:custGeom>
            <a:avLst/>
            <a:gdLst/>
            <a:ahLst/>
            <a:cxnLst/>
            <a:rect l="l" t="t" r="r" b="b"/>
            <a:pathLst>
              <a:path w="8209280" h="3743325">
                <a:moveTo>
                  <a:pt x="0" y="3743325"/>
                </a:moveTo>
                <a:lnTo>
                  <a:pt x="8208899" y="3743325"/>
                </a:lnTo>
                <a:lnTo>
                  <a:pt x="8208899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solidFill>
            <a:srgbClr val="B4D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287" y="1341500"/>
            <a:ext cx="8209280" cy="3743325"/>
          </a:xfrm>
          <a:custGeom>
            <a:avLst/>
            <a:gdLst/>
            <a:ahLst/>
            <a:cxnLst/>
            <a:rect l="l" t="t" r="r" b="b"/>
            <a:pathLst>
              <a:path w="8209280" h="3743325">
                <a:moveTo>
                  <a:pt x="0" y="3743325"/>
                </a:moveTo>
                <a:lnTo>
                  <a:pt x="8208899" y="3743325"/>
                </a:lnTo>
                <a:lnTo>
                  <a:pt x="8208899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077" y="528573"/>
            <a:ext cx="7868284" cy="436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835" marR="973455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Art. 30a Abs. 5 </a:t>
            </a:r>
            <a:r>
              <a:rPr sz="2000" i="1" spc="-5" dirty="0">
                <a:solidFill>
                  <a:srgbClr val="333399"/>
                </a:solidFill>
                <a:latin typeface="Arial"/>
                <a:cs typeface="Arial"/>
              </a:rPr>
              <a:t>Satz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2 und 3</a:t>
            </a:r>
            <a:r>
              <a:rPr sz="2000" i="1" spc="-1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2000">
              <a:latin typeface="Arial"/>
              <a:cs typeface="Arial"/>
            </a:endParaRPr>
          </a:p>
          <a:p>
            <a:pPr marL="12700" marR="147955">
              <a:lnSpc>
                <a:spcPct val="100200"/>
              </a:lnSpc>
              <a:spcBef>
                <a:spcPts val="800"/>
              </a:spcBef>
            </a:pPr>
            <a:r>
              <a:rPr sz="2250" spc="-7" baseline="25925" dirty="0">
                <a:latin typeface="Arial"/>
                <a:cs typeface="Arial"/>
              </a:rPr>
              <a:t>2</a:t>
            </a:r>
            <a:r>
              <a:rPr sz="2300" b="1" spc="-5" dirty="0">
                <a:latin typeface="Arial"/>
                <a:cs typeface="Arial"/>
              </a:rPr>
              <a:t>Schulartspezifische </a:t>
            </a:r>
            <a:r>
              <a:rPr sz="2300" b="1" dirty="0">
                <a:latin typeface="Arial"/>
                <a:cs typeface="Arial"/>
              </a:rPr>
              <a:t>Regelungen </a:t>
            </a:r>
            <a:r>
              <a:rPr sz="2300" dirty="0">
                <a:latin typeface="Arial"/>
                <a:cs typeface="Arial"/>
              </a:rPr>
              <a:t>für die Aufnahme, das  </a:t>
            </a:r>
            <a:r>
              <a:rPr sz="2300" spc="-15" dirty="0">
                <a:latin typeface="Arial"/>
                <a:cs typeface="Arial"/>
              </a:rPr>
              <a:t>Vorrücken, </a:t>
            </a:r>
            <a:r>
              <a:rPr sz="2300" dirty="0">
                <a:latin typeface="Arial"/>
                <a:cs typeface="Arial"/>
              </a:rPr>
              <a:t>den Schulwechsel und die </a:t>
            </a:r>
            <a:r>
              <a:rPr sz="2300" spc="-5" dirty="0">
                <a:latin typeface="Arial"/>
                <a:cs typeface="Arial"/>
              </a:rPr>
              <a:t>Durchführung von  </a:t>
            </a:r>
            <a:r>
              <a:rPr sz="2300" dirty="0">
                <a:latin typeface="Arial"/>
                <a:cs typeface="Arial"/>
              </a:rPr>
              <a:t>Prüfungen an </a:t>
            </a:r>
            <a:r>
              <a:rPr sz="2300" spc="-5" dirty="0">
                <a:latin typeface="Arial"/>
                <a:cs typeface="Arial"/>
              </a:rPr>
              <a:t>weiterführenden </a:t>
            </a:r>
            <a:r>
              <a:rPr sz="2300" dirty="0">
                <a:latin typeface="Arial"/>
                <a:cs typeface="Arial"/>
              </a:rPr>
              <a:t>Schulen </a:t>
            </a:r>
            <a:r>
              <a:rPr sz="2300" b="1" dirty="0">
                <a:latin typeface="Arial"/>
                <a:cs typeface="Arial"/>
              </a:rPr>
              <a:t>bleiben</a:t>
            </a:r>
            <a:r>
              <a:rPr sz="2300" b="1" spc="-15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unberührt</a:t>
            </a:r>
            <a:r>
              <a:rPr sz="2300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05"/>
              </a:spcBef>
            </a:pPr>
            <a:r>
              <a:rPr sz="2250" baseline="25925" dirty="0">
                <a:latin typeface="Arial"/>
                <a:cs typeface="Arial"/>
              </a:rPr>
              <a:t>3</a:t>
            </a:r>
            <a:r>
              <a:rPr sz="2300" dirty="0">
                <a:latin typeface="Arial"/>
                <a:cs typeface="Arial"/>
              </a:rPr>
              <a:t>Schülerinnen und Schüler mit </a:t>
            </a:r>
            <a:r>
              <a:rPr sz="2300" spc="-5" dirty="0">
                <a:latin typeface="Arial"/>
                <a:cs typeface="Arial"/>
              </a:rPr>
              <a:t>sonderpädagogischem  Förderbedarf </a:t>
            </a:r>
            <a:r>
              <a:rPr sz="2300" dirty="0">
                <a:latin typeface="Arial"/>
                <a:cs typeface="Arial"/>
              </a:rPr>
              <a:t>müssen an der </a:t>
            </a:r>
            <a:r>
              <a:rPr sz="2300" spc="-5" dirty="0">
                <a:latin typeface="Arial"/>
                <a:cs typeface="Arial"/>
              </a:rPr>
              <a:t>allgemeinen </a:t>
            </a:r>
            <a:r>
              <a:rPr sz="2300" dirty="0">
                <a:latin typeface="Arial"/>
                <a:cs typeface="Arial"/>
              </a:rPr>
              <a:t>Schule die  </a:t>
            </a:r>
            <a:r>
              <a:rPr sz="2300" b="1" dirty="0">
                <a:latin typeface="Arial"/>
                <a:cs typeface="Arial"/>
              </a:rPr>
              <a:t>Lernziele der besuchten </a:t>
            </a:r>
            <a:r>
              <a:rPr sz="2300" b="1" spc="-5" dirty="0">
                <a:latin typeface="Arial"/>
                <a:cs typeface="Arial"/>
              </a:rPr>
              <a:t>Jahrgangsstufe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nicht</a:t>
            </a:r>
            <a:r>
              <a:rPr sz="2300" b="1" spc="-15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erreichen</a:t>
            </a:r>
            <a:r>
              <a:rPr sz="2300" dirty="0">
                <a:latin typeface="Arial"/>
                <a:cs typeface="Arial"/>
              </a:rPr>
              <a:t>,  soweit keine schulartspezifischen </a:t>
            </a:r>
            <a:r>
              <a:rPr sz="2300" spc="-10" dirty="0">
                <a:latin typeface="Arial"/>
                <a:cs typeface="Arial"/>
              </a:rPr>
              <a:t>Voraussetzungen  </a:t>
            </a:r>
            <a:r>
              <a:rPr sz="2300" spc="-5" dirty="0">
                <a:latin typeface="Arial"/>
                <a:cs typeface="Arial"/>
              </a:rPr>
              <a:t>bestehen.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0626" y="5300726"/>
            <a:ext cx="215900" cy="504825"/>
          </a:xfrm>
          <a:custGeom>
            <a:avLst/>
            <a:gdLst/>
            <a:ahLst/>
            <a:cxnLst/>
            <a:rect l="l" t="t" r="r" b="b"/>
            <a:pathLst>
              <a:path w="215900" h="504825">
                <a:moveTo>
                  <a:pt x="215900" y="378548"/>
                </a:moveTo>
                <a:lnTo>
                  <a:pt x="0" y="378548"/>
                </a:lnTo>
                <a:lnTo>
                  <a:pt x="107950" y="504761"/>
                </a:lnTo>
                <a:lnTo>
                  <a:pt x="215900" y="378548"/>
                </a:lnTo>
                <a:close/>
              </a:path>
              <a:path w="215900" h="504825">
                <a:moveTo>
                  <a:pt x="161925" y="0"/>
                </a:moveTo>
                <a:lnTo>
                  <a:pt x="53975" y="0"/>
                </a:lnTo>
                <a:lnTo>
                  <a:pt x="53975" y="378548"/>
                </a:lnTo>
                <a:lnTo>
                  <a:pt x="161925" y="378548"/>
                </a:lnTo>
                <a:lnTo>
                  <a:pt x="161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0626" y="5300726"/>
            <a:ext cx="215900" cy="504825"/>
          </a:xfrm>
          <a:custGeom>
            <a:avLst/>
            <a:gdLst/>
            <a:ahLst/>
            <a:cxnLst/>
            <a:rect l="l" t="t" r="r" b="b"/>
            <a:pathLst>
              <a:path w="215900" h="504825">
                <a:moveTo>
                  <a:pt x="0" y="378548"/>
                </a:moveTo>
                <a:lnTo>
                  <a:pt x="53975" y="378548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378548"/>
                </a:lnTo>
                <a:lnTo>
                  <a:pt x="215900" y="378548"/>
                </a:lnTo>
                <a:lnTo>
                  <a:pt x="107950" y="504761"/>
                </a:lnTo>
                <a:lnTo>
                  <a:pt x="0" y="3785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196911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776"/>
                </a:moveTo>
                <a:lnTo>
                  <a:pt x="8642350" y="5319776"/>
                </a:lnTo>
                <a:lnTo>
                  <a:pt x="8642350" y="0"/>
                </a:lnTo>
                <a:lnTo>
                  <a:pt x="0" y="0"/>
                </a:lnTo>
                <a:lnTo>
                  <a:pt x="0" y="531977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639" y="1151382"/>
            <a:ext cx="622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33399"/>
                </a:solidFill>
              </a:rPr>
              <a:t>Lernzieldifferenz </a:t>
            </a:r>
            <a:r>
              <a:rPr sz="2400" spc="-5" dirty="0">
                <a:solidFill>
                  <a:srgbClr val="333399"/>
                </a:solidFill>
              </a:rPr>
              <a:t>(an</a:t>
            </a:r>
            <a:r>
              <a:rPr sz="2400" spc="-10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Grund-/Mittelschulen)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86639" y="1693925"/>
            <a:ext cx="8077200" cy="4555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67310" indent="-269240">
              <a:lnSpc>
                <a:spcPct val="100000"/>
              </a:lnSpc>
              <a:spcBef>
                <a:spcPts val="95"/>
              </a:spcBef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latin typeface="Arial"/>
                <a:cs typeface="Arial"/>
              </a:rPr>
              <a:t>Bei </a:t>
            </a:r>
            <a:r>
              <a:rPr sz="2200" b="1" spc="-5" dirty="0">
                <a:latin typeface="Arial"/>
                <a:cs typeface="Arial"/>
              </a:rPr>
              <a:t>Förderbedarf „Lernen“ und „geistige Entwicklung“ </a:t>
            </a:r>
            <a:r>
              <a:rPr sz="2200" dirty="0">
                <a:latin typeface="Arial"/>
                <a:cs typeface="Arial"/>
              </a:rPr>
              <a:t>ist  </a:t>
            </a:r>
            <a:r>
              <a:rPr sz="2200" spc="-5" dirty="0">
                <a:latin typeface="Arial"/>
                <a:cs typeface="Arial"/>
              </a:rPr>
              <a:t>keine „erfolgreiche </a:t>
            </a:r>
            <a:r>
              <a:rPr sz="2200" spc="-30" dirty="0">
                <a:latin typeface="Arial"/>
                <a:cs typeface="Arial"/>
              </a:rPr>
              <a:t>Teilnahme“, </a:t>
            </a:r>
            <a:r>
              <a:rPr sz="2200" spc="-5" dirty="0">
                <a:latin typeface="Arial"/>
                <a:cs typeface="Arial"/>
              </a:rPr>
              <a:t>d.h. Erfüllung der Lernziele </a:t>
            </a:r>
            <a:r>
              <a:rPr sz="2200" spc="-10" dirty="0">
                <a:latin typeface="Arial"/>
                <a:cs typeface="Arial"/>
              </a:rPr>
              <a:t>der  </a:t>
            </a:r>
            <a:r>
              <a:rPr sz="2200" spc="-5" dirty="0">
                <a:latin typeface="Arial"/>
                <a:cs typeface="Arial"/>
              </a:rPr>
              <a:t>Lehrpläne </a:t>
            </a:r>
            <a:r>
              <a:rPr sz="2200" dirty="0">
                <a:latin typeface="Arial"/>
                <a:cs typeface="Arial"/>
              </a:rPr>
              <a:t>(Grund-/ </a:t>
            </a:r>
            <a:r>
              <a:rPr sz="2200" spc="-5" dirty="0">
                <a:latin typeface="Arial"/>
                <a:cs typeface="Arial"/>
              </a:rPr>
              <a:t>Mittelschule)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erforderlich</a:t>
            </a:r>
            <a:endParaRPr sz="2200">
              <a:latin typeface="Arial"/>
              <a:cs typeface="Arial"/>
            </a:endParaRPr>
          </a:p>
          <a:p>
            <a:pPr marL="281940" marR="276860" indent="-269240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200" b="1" spc="-5" dirty="0">
                <a:latin typeface="Arial"/>
                <a:cs typeface="Arial"/>
              </a:rPr>
              <a:t>Beschreibende Bewertung </a:t>
            </a:r>
            <a:r>
              <a:rPr sz="2200" spc="-5" dirty="0">
                <a:latin typeface="Arial"/>
                <a:cs typeface="Arial"/>
              </a:rPr>
              <a:t>statt Noten mit Zustimmung der  Eltern (bereits bisher: Art. 52 Abs. 2 Satz 3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BayEUG)</a:t>
            </a:r>
            <a:endParaRPr sz="2200">
              <a:latin typeface="Arial"/>
              <a:cs typeface="Arial"/>
            </a:endParaRPr>
          </a:p>
          <a:p>
            <a:pPr marL="281940" marR="405765" indent="-269240">
              <a:lnSpc>
                <a:spcPct val="100000"/>
              </a:lnSpc>
              <a:spcBef>
                <a:spcPts val="1395"/>
              </a:spcBef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latin typeface="Arial"/>
                <a:cs typeface="Arial"/>
              </a:rPr>
              <a:t>Mögliche Orientierung am Rahmenlehrplan Lernen </a:t>
            </a:r>
            <a:r>
              <a:rPr sz="2200" spc="-35" dirty="0">
                <a:latin typeface="Arial"/>
                <a:cs typeface="Arial"/>
              </a:rPr>
              <a:t>bzw. </a:t>
            </a:r>
            <a:r>
              <a:rPr sz="2200" spc="-5" dirty="0">
                <a:latin typeface="Arial"/>
                <a:cs typeface="Arial"/>
              </a:rPr>
              <a:t>am  Lehrplan für </a:t>
            </a:r>
            <a:r>
              <a:rPr sz="2200" spc="-10" dirty="0">
                <a:latin typeface="Arial"/>
                <a:cs typeface="Arial"/>
              </a:rPr>
              <a:t>den </a:t>
            </a:r>
            <a:r>
              <a:rPr sz="2200" spc="-5" dirty="0">
                <a:latin typeface="Arial"/>
                <a:cs typeface="Arial"/>
              </a:rPr>
              <a:t>Förderschwerpunkt „geistige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Entwicklung“</a:t>
            </a:r>
            <a:endParaRPr sz="2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1395"/>
              </a:spcBef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latin typeface="Arial"/>
                <a:cs typeface="Arial"/>
              </a:rPr>
              <a:t>Grundlage von Unterricht und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Förderung:</a:t>
            </a:r>
            <a:endParaRPr sz="2200">
              <a:latin typeface="Arial"/>
              <a:cs typeface="Arial"/>
            </a:endParaRPr>
          </a:p>
          <a:p>
            <a:pPr marL="732155" lvl="1" indent="-269875">
              <a:lnSpc>
                <a:spcPct val="100000"/>
              </a:lnSpc>
              <a:spcBef>
                <a:spcPts val="525"/>
              </a:spcBef>
              <a:buChar char="•"/>
              <a:tabLst>
                <a:tab pos="732155" algn="l"/>
                <a:tab pos="732790" algn="l"/>
              </a:tabLst>
            </a:pPr>
            <a:r>
              <a:rPr sz="2200" spc="-5" dirty="0">
                <a:latin typeface="Arial"/>
                <a:cs typeface="Arial"/>
              </a:rPr>
              <a:t>Förderdiagnostischer Bericht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erstellt </a:t>
            </a:r>
            <a:r>
              <a:rPr sz="1600" spc="-5" dirty="0">
                <a:latin typeface="Arial"/>
                <a:cs typeface="Arial"/>
              </a:rPr>
              <a:t>durch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Sonderpädagoge</a:t>
            </a:r>
            <a:r>
              <a:rPr sz="2200" spc="-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732155" lvl="1" indent="-269875">
              <a:lnSpc>
                <a:spcPct val="100000"/>
              </a:lnSpc>
              <a:spcBef>
                <a:spcPts val="530"/>
              </a:spcBef>
              <a:buChar char="•"/>
              <a:tabLst>
                <a:tab pos="732155" algn="l"/>
                <a:tab pos="732790" algn="l"/>
              </a:tabLst>
            </a:pPr>
            <a:r>
              <a:rPr sz="2200" spc="-5" dirty="0">
                <a:latin typeface="Arial"/>
                <a:cs typeface="Arial"/>
              </a:rPr>
              <a:t>Förderplan </a:t>
            </a:r>
            <a:r>
              <a:rPr sz="2200" dirty="0">
                <a:latin typeface="Arial"/>
                <a:cs typeface="Arial"/>
              </a:rPr>
              <a:t>(</a:t>
            </a:r>
            <a:r>
              <a:rPr sz="1600" dirty="0">
                <a:latin typeface="Arial"/>
                <a:cs typeface="Arial"/>
              </a:rPr>
              <a:t>erstellt </a:t>
            </a:r>
            <a:r>
              <a:rPr sz="1600" spc="-5" dirty="0">
                <a:latin typeface="Arial"/>
                <a:cs typeface="Arial"/>
              </a:rPr>
              <a:t>d. allgemeine Schule mit sonderpädagog.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Unterstützung</a:t>
            </a:r>
            <a:r>
              <a:rPr sz="220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1395"/>
              </a:spcBef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latin typeface="Arial"/>
                <a:cs typeface="Arial"/>
              </a:rPr>
              <a:t>Möglichkeit </a:t>
            </a:r>
            <a:r>
              <a:rPr sz="2200" spc="-10" dirty="0">
                <a:latin typeface="Arial"/>
                <a:cs typeface="Arial"/>
              </a:rPr>
              <a:t>des </a:t>
            </a:r>
            <a:r>
              <a:rPr sz="2200" spc="-5" dirty="0">
                <a:latin typeface="Arial"/>
                <a:cs typeface="Arial"/>
              </a:rPr>
              <a:t>„Individuellen Abschlusses“ ohne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Noten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6291478"/>
            <a:ext cx="5795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95"/>
              </a:spcBef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latin typeface="Arial"/>
                <a:cs typeface="Arial"/>
              </a:rPr>
              <a:t>Empfehlungen zur beruflichen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Eingliederung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65" y="1488694"/>
            <a:ext cx="81121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Formen</a:t>
            </a:r>
            <a:r>
              <a:rPr sz="2600" dirty="0">
                <a:solidFill>
                  <a:srgbClr val="333399"/>
                </a:solidFill>
              </a:rPr>
              <a:t> der Umsetzung von inklusiver</a:t>
            </a:r>
            <a:r>
              <a:rPr sz="2600" spc="-35" dirty="0">
                <a:solidFill>
                  <a:srgbClr val="333399"/>
                </a:solidFill>
              </a:rPr>
              <a:t> </a:t>
            </a:r>
            <a:r>
              <a:rPr sz="2600" dirty="0">
                <a:solidFill>
                  <a:srgbClr val="333399"/>
                </a:solidFill>
              </a:rPr>
              <a:t>Beschulung</a:t>
            </a:r>
            <a:r>
              <a:rPr sz="2600" b="0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2166340"/>
            <a:ext cx="8156575" cy="39185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600" dirty="0">
                <a:latin typeface="Arial"/>
                <a:cs typeface="Arial"/>
              </a:rPr>
              <a:t>Kooperationsklassen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30a Abs. 7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Ziff.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1800" i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1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600" dirty="0">
                <a:latin typeface="Arial"/>
                <a:cs typeface="Arial"/>
              </a:rPr>
              <a:t>Partnerklassen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30a Abs. 7 Satz 2</a:t>
            </a:r>
            <a:r>
              <a:rPr sz="1800" i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1800">
              <a:latin typeface="Arial"/>
              <a:cs typeface="Arial"/>
            </a:endParaRPr>
          </a:p>
          <a:p>
            <a:pPr marL="622300" marR="358140" indent="-609600">
              <a:lnSpc>
                <a:spcPct val="96300"/>
              </a:lnSpc>
              <a:spcBef>
                <a:spcPts val="58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600" dirty="0">
                <a:latin typeface="Arial"/>
                <a:cs typeface="Arial"/>
              </a:rPr>
              <a:t>Offene Klassen der Förderschule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30a Abs. 7 Satz 3  BayEUG</a:t>
            </a:r>
            <a:endParaRPr sz="1800">
              <a:latin typeface="Arial"/>
              <a:cs typeface="Arial"/>
            </a:endParaRPr>
          </a:p>
          <a:p>
            <a:pPr marL="622300" marR="36830" indent="-609600">
              <a:lnSpc>
                <a:spcPct val="96200"/>
              </a:lnSpc>
              <a:spcBef>
                <a:spcPts val="5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600" dirty="0">
                <a:latin typeface="Arial"/>
                <a:cs typeface="Arial"/>
              </a:rPr>
              <a:t>Inklusion einzelner Schülerinnen und Schüler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</a:t>
            </a:r>
            <a:r>
              <a:rPr sz="1800" i="1" spc="-204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30b  Abs. 2</a:t>
            </a:r>
            <a:r>
              <a:rPr sz="1800" i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1800">
              <a:latin typeface="Arial"/>
              <a:cs typeface="Arial"/>
            </a:endParaRPr>
          </a:p>
          <a:p>
            <a:pPr marL="622300" marR="5080" indent="-609600">
              <a:lnSpc>
                <a:spcPct val="96200"/>
              </a:lnSpc>
              <a:spcBef>
                <a:spcPts val="5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600" dirty="0">
                <a:latin typeface="Arial"/>
                <a:cs typeface="Arial"/>
              </a:rPr>
              <a:t>Schulen mit dem Schulprofil „Inklusion“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30b Abs. 3-5  BayEUG</a:t>
            </a:r>
            <a:endParaRPr sz="1800">
              <a:latin typeface="Arial"/>
              <a:cs typeface="Arial"/>
            </a:endParaRPr>
          </a:p>
          <a:p>
            <a:pPr marL="622300" marR="176530" indent="-609600">
              <a:lnSpc>
                <a:spcPts val="2960"/>
              </a:lnSpc>
              <a:spcBef>
                <a:spcPts val="68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600" dirty="0">
                <a:latin typeface="Arial"/>
                <a:cs typeface="Arial"/>
              </a:rPr>
              <a:t>Klassen mit festem Lehrertandem* an Schulen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mit  dem </a:t>
            </a:r>
            <a:r>
              <a:rPr sz="2600" spc="-5" dirty="0">
                <a:latin typeface="Arial"/>
                <a:cs typeface="Arial"/>
              </a:rPr>
              <a:t>Schulprofil </a:t>
            </a:r>
            <a:r>
              <a:rPr sz="2600" dirty="0">
                <a:latin typeface="Arial"/>
                <a:cs typeface="Arial"/>
              </a:rPr>
              <a:t>„Inklusion“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30b Abs. 5</a:t>
            </a:r>
            <a:r>
              <a:rPr sz="1800" i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6521297"/>
            <a:ext cx="5948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* Für Schüler mit sehr hohem sonderpädagogischen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Förderbedarf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marR="5080" indent="1139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Bayerisches Staatsministerium </a:t>
            </a:r>
            <a:r>
              <a:rPr dirty="0"/>
              <a:t>für  Bildung und Kultus, </a:t>
            </a:r>
            <a:r>
              <a:rPr spc="-5" dirty="0"/>
              <a:t>Wissenschaft </a:t>
            </a:r>
            <a:r>
              <a:rPr dirty="0"/>
              <a:t>und</a:t>
            </a:r>
            <a:r>
              <a:rPr spc="-50" dirty="0"/>
              <a:t> </a:t>
            </a:r>
            <a:r>
              <a:rPr dirty="0"/>
              <a:t>Kunst</a:t>
            </a:r>
          </a:p>
        </p:txBody>
      </p:sp>
      <p:sp>
        <p:nvSpPr>
          <p:cNvPr id="3" name="object 3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168" y="1249807"/>
            <a:ext cx="5491480" cy="69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1. Kooperationsklassen </a:t>
            </a:r>
            <a:r>
              <a:rPr sz="1800" spc="-5" dirty="0">
                <a:latin typeface="Arial"/>
                <a:cs typeface="Arial"/>
              </a:rPr>
              <a:t>(786 in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2012/13)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30a Abs. 7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Ziff.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1800" i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2373312"/>
            <a:ext cx="8316849" cy="321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316" y="528573"/>
            <a:ext cx="379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</a:t>
            </a:r>
            <a:r>
              <a:rPr sz="1800" b="1" spc="45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9364" y="803275"/>
            <a:ext cx="4930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69784" y="6472538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932180"/>
            <a:ext cx="45186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2. Partnerklassen </a:t>
            </a:r>
            <a:r>
              <a:rPr sz="1800" spc="-5" dirty="0">
                <a:latin typeface="Arial"/>
                <a:cs typeface="Arial"/>
              </a:rPr>
              <a:t>(188 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2012/13)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1331467"/>
            <a:ext cx="78968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(Auch umgekehrt: Partnerklassen der Regelschule an Förderschulen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möglich)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10" dirty="0">
                <a:solidFill>
                  <a:srgbClr val="333399"/>
                </a:solidFill>
                <a:latin typeface="Arial"/>
                <a:cs typeface="Arial"/>
              </a:rPr>
              <a:t>30a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7 Ziff. 2</a:t>
            </a:r>
            <a:r>
              <a:rPr sz="1800" i="1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7675" y="2133600"/>
            <a:ext cx="5707126" cy="456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168" y="1221105"/>
            <a:ext cx="5594350" cy="699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0000"/>
                </a:solidFill>
              </a:rPr>
              <a:t>3. Offene Klassen der</a:t>
            </a:r>
            <a:r>
              <a:rPr sz="2600" spc="-5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Förderschule</a:t>
            </a:r>
            <a:endParaRPr sz="2600"/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b="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b="0" i="1" spc="-10" dirty="0">
                <a:solidFill>
                  <a:srgbClr val="333399"/>
                </a:solidFill>
                <a:latin typeface="Arial"/>
                <a:cs typeface="Arial"/>
              </a:rPr>
              <a:t>30a </a:t>
            </a:r>
            <a:r>
              <a:rPr b="0" i="1" spc="-5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b="0" i="1" dirty="0">
                <a:solidFill>
                  <a:srgbClr val="333399"/>
                </a:solidFill>
                <a:latin typeface="Arial"/>
                <a:cs typeface="Arial"/>
              </a:rPr>
              <a:t>7 Ziff. 3</a:t>
            </a:r>
            <a:r>
              <a:rPr b="0" i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b="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</a:p>
        </p:txBody>
      </p:sp>
      <p:sp>
        <p:nvSpPr>
          <p:cNvPr id="6" name="object 6"/>
          <p:cNvSpPr/>
          <p:nvPr/>
        </p:nvSpPr>
        <p:spPr>
          <a:xfrm>
            <a:off x="2519426" y="2276560"/>
            <a:ext cx="4098039" cy="404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65" y="1296265"/>
            <a:ext cx="7256780" cy="82359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spc="-5" dirty="0">
                <a:solidFill>
                  <a:srgbClr val="000000"/>
                </a:solidFill>
              </a:rPr>
              <a:t>4. Inklusion einzelner Schülerinnen und</a:t>
            </a:r>
            <a:r>
              <a:rPr sz="2500" spc="8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Schüler</a:t>
            </a:r>
            <a:endParaRPr sz="2500"/>
          </a:p>
          <a:p>
            <a:pPr marL="622300">
              <a:lnSpc>
                <a:spcPct val="100000"/>
              </a:lnSpc>
              <a:spcBef>
                <a:spcPts val="475"/>
              </a:spcBef>
            </a:pPr>
            <a:r>
              <a:rPr b="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b="0" i="1" spc="-10" dirty="0">
                <a:solidFill>
                  <a:srgbClr val="333399"/>
                </a:solidFill>
                <a:latin typeface="Arial"/>
                <a:cs typeface="Arial"/>
              </a:rPr>
              <a:t>30b </a:t>
            </a:r>
            <a:r>
              <a:rPr b="0" i="1" spc="-5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b="0" i="1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b="0" i="1" spc="-5" dirty="0">
                <a:solidFill>
                  <a:srgbClr val="333399"/>
                </a:solidFill>
                <a:latin typeface="Arial"/>
                <a:cs typeface="Arial"/>
              </a:rPr>
              <a:t> BayEUG</a:t>
            </a:r>
          </a:p>
        </p:txBody>
      </p:sp>
      <p:sp>
        <p:nvSpPr>
          <p:cNvPr id="6" name="object 6"/>
          <p:cNvSpPr/>
          <p:nvPr/>
        </p:nvSpPr>
        <p:spPr>
          <a:xfrm>
            <a:off x="841375" y="2492375"/>
            <a:ext cx="7459726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65" y="1236345"/>
            <a:ext cx="6791959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000000"/>
                </a:solidFill>
              </a:rPr>
              <a:t>5. </a:t>
            </a:r>
            <a:r>
              <a:rPr sz="2600" dirty="0">
                <a:solidFill>
                  <a:srgbClr val="000000"/>
                </a:solidFill>
              </a:rPr>
              <a:t>Schulen </a:t>
            </a:r>
            <a:r>
              <a:rPr sz="2600" spc="-5" dirty="0">
                <a:solidFill>
                  <a:srgbClr val="000000"/>
                </a:solidFill>
              </a:rPr>
              <a:t>mit </a:t>
            </a:r>
            <a:r>
              <a:rPr sz="2600" dirty="0">
                <a:solidFill>
                  <a:srgbClr val="000000"/>
                </a:solidFill>
              </a:rPr>
              <a:t>dem Schulprofil</a:t>
            </a:r>
            <a:r>
              <a:rPr sz="2600" spc="-65" dirty="0">
                <a:solidFill>
                  <a:srgbClr val="000000"/>
                </a:solidFill>
              </a:rPr>
              <a:t> </a:t>
            </a:r>
            <a:r>
              <a:rPr sz="2600" spc="5" dirty="0">
                <a:solidFill>
                  <a:srgbClr val="000000"/>
                </a:solidFill>
              </a:rPr>
              <a:t>„Inklusion</a:t>
            </a:r>
            <a:r>
              <a:rPr sz="3500" spc="5" dirty="0">
                <a:solidFill>
                  <a:srgbClr val="000000"/>
                </a:solidFill>
              </a:rPr>
              <a:t>“</a:t>
            </a:r>
            <a:endParaRPr sz="3500"/>
          </a:p>
        </p:txBody>
      </p:sp>
      <p:sp>
        <p:nvSpPr>
          <p:cNvPr id="6" name="object 6"/>
          <p:cNvSpPr txBox="1"/>
          <p:nvPr/>
        </p:nvSpPr>
        <p:spPr>
          <a:xfrm>
            <a:off x="474065" y="1810892"/>
            <a:ext cx="35801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2400" i="1" spc="-5" dirty="0">
                <a:solidFill>
                  <a:srgbClr val="333399"/>
                </a:solidFill>
                <a:latin typeface="Arial"/>
                <a:cs typeface="Arial"/>
              </a:rPr>
              <a:t>30b </a:t>
            </a:r>
            <a:r>
              <a:rPr sz="2400" i="1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sz="2400" i="1" spc="-5" dirty="0">
                <a:solidFill>
                  <a:srgbClr val="333399"/>
                </a:solidFill>
                <a:latin typeface="Arial"/>
                <a:cs typeface="Arial"/>
              </a:rPr>
              <a:t>3-5</a:t>
            </a:r>
            <a:r>
              <a:rPr sz="2400" i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8978" y="1887092"/>
            <a:ext cx="16852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(125 in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2013/14)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3412" y="2349589"/>
            <a:ext cx="7865674" cy="4014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2987" y="1989137"/>
            <a:ext cx="7056755" cy="3600450"/>
          </a:xfrm>
          <a:custGeom>
            <a:avLst/>
            <a:gdLst/>
            <a:ahLst/>
            <a:cxnLst/>
            <a:rect l="l" t="t" r="r" b="b"/>
            <a:pathLst>
              <a:path w="7056755" h="3600450">
                <a:moveTo>
                  <a:pt x="0" y="3600450"/>
                </a:moveTo>
                <a:lnTo>
                  <a:pt x="7056374" y="3600450"/>
                </a:lnTo>
                <a:lnTo>
                  <a:pt x="7056374" y="0"/>
                </a:lnTo>
                <a:lnTo>
                  <a:pt x="0" y="0"/>
                </a:lnTo>
                <a:lnTo>
                  <a:pt x="0" y="3600450"/>
                </a:lnTo>
                <a:close/>
              </a:path>
            </a:pathLst>
          </a:custGeom>
          <a:solidFill>
            <a:srgbClr val="AB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987" y="1989137"/>
            <a:ext cx="7056755" cy="3600450"/>
          </a:xfrm>
          <a:custGeom>
            <a:avLst/>
            <a:gdLst/>
            <a:ahLst/>
            <a:cxnLst/>
            <a:rect l="l" t="t" r="r" b="b"/>
            <a:pathLst>
              <a:path w="7056755" h="3600450">
                <a:moveTo>
                  <a:pt x="0" y="3600450"/>
                </a:moveTo>
                <a:lnTo>
                  <a:pt x="7056374" y="3600450"/>
                </a:lnTo>
                <a:lnTo>
                  <a:pt x="7056374" y="0"/>
                </a:lnTo>
                <a:lnTo>
                  <a:pt x="0" y="0"/>
                </a:lnTo>
                <a:lnTo>
                  <a:pt x="0" y="3600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4944" y="1999869"/>
            <a:ext cx="3296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30b Abs. 3</a:t>
            </a:r>
            <a:r>
              <a:rPr sz="2400" b="0" i="1" spc="-1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4944" y="2444877"/>
            <a:ext cx="634174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7" baseline="24305" dirty="0">
                <a:latin typeface="Arial"/>
                <a:cs typeface="Arial"/>
              </a:rPr>
              <a:t>3</a:t>
            </a:r>
            <a:r>
              <a:rPr sz="2400" b="1" spc="-5" dirty="0">
                <a:latin typeface="Arial"/>
                <a:cs typeface="Arial"/>
              </a:rPr>
              <a:t>Unterrichtsformen </a:t>
            </a:r>
            <a:r>
              <a:rPr sz="2400" spc="-5" dirty="0">
                <a:latin typeface="Arial"/>
                <a:cs typeface="Arial"/>
              </a:rPr>
              <a:t>und Schulleben, sowie  Lernen und Erziehung sind </a:t>
            </a:r>
            <a:r>
              <a:rPr sz="2400" b="1" spc="-5" dirty="0">
                <a:latin typeface="Arial"/>
                <a:cs typeface="Arial"/>
              </a:rPr>
              <a:t>auf die </a:t>
            </a:r>
            <a:r>
              <a:rPr sz="2400" b="1" spc="-10" dirty="0">
                <a:latin typeface="Arial"/>
                <a:cs typeface="Arial"/>
              </a:rPr>
              <a:t>Vielfalt </a:t>
            </a:r>
            <a:r>
              <a:rPr sz="2400" spc="-5" dirty="0">
                <a:latin typeface="Arial"/>
                <a:cs typeface="Arial"/>
              </a:rPr>
              <a:t>der  Schülerinnen und Schüler </a:t>
            </a:r>
            <a:r>
              <a:rPr sz="2400" dirty="0">
                <a:latin typeface="Arial"/>
                <a:cs typeface="Arial"/>
              </a:rPr>
              <a:t>mit </a:t>
            </a:r>
            <a:r>
              <a:rPr sz="2400" spc="-5" dirty="0">
                <a:latin typeface="Arial"/>
                <a:cs typeface="Arial"/>
              </a:rPr>
              <a:t>und ohne  sonderpädagogischem Förderbedarf  </a:t>
            </a:r>
            <a:r>
              <a:rPr sz="2400" b="1" spc="-5" dirty="0">
                <a:latin typeface="Arial"/>
                <a:cs typeface="Arial"/>
              </a:rPr>
              <a:t>auszurichten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spc="-7" baseline="24305" dirty="0">
                <a:latin typeface="Arial"/>
                <a:cs typeface="Arial"/>
              </a:rPr>
              <a:t>4</a:t>
            </a:r>
            <a:r>
              <a:rPr sz="2400" spc="-5" dirty="0">
                <a:latin typeface="Arial"/>
                <a:cs typeface="Arial"/>
              </a:rPr>
              <a:t>Den Bedürfnissen der Kinder  und Jugendlichen </a:t>
            </a:r>
            <a:r>
              <a:rPr sz="2400" dirty="0">
                <a:latin typeface="Arial"/>
                <a:cs typeface="Arial"/>
              </a:rPr>
              <a:t>mit </a:t>
            </a:r>
            <a:r>
              <a:rPr sz="2400" spc="-5" dirty="0">
                <a:latin typeface="Arial"/>
                <a:cs typeface="Arial"/>
              </a:rPr>
              <a:t>sonderpädagogischem  Förderbedarf wird in besonderem </a:t>
            </a:r>
            <a:r>
              <a:rPr sz="2400" dirty="0">
                <a:latin typeface="Arial"/>
                <a:cs typeface="Arial"/>
              </a:rPr>
              <a:t>Maße  </a:t>
            </a:r>
            <a:r>
              <a:rPr sz="2400" spc="-5" dirty="0">
                <a:latin typeface="Arial"/>
                <a:cs typeface="Arial"/>
              </a:rPr>
              <a:t>Rechnung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getragen.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marR="5080" indent="1139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Bayerisches Staatsministerium </a:t>
            </a:r>
            <a:r>
              <a:rPr dirty="0"/>
              <a:t>für  Bildung und Kultus, </a:t>
            </a:r>
            <a:r>
              <a:rPr spc="-5" dirty="0"/>
              <a:t>Wissenschaft </a:t>
            </a:r>
            <a:r>
              <a:rPr dirty="0"/>
              <a:t>und</a:t>
            </a:r>
            <a:r>
              <a:rPr spc="-50" dirty="0"/>
              <a:t> </a:t>
            </a:r>
            <a:r>
              <a:rPr dirty="0"/>
              <a:t>Kunst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42429" y="644540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436496"/>
            <a:ext cx="6769734" cy="461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669290" indent="-609600">
              <a:lnSpc>
                <a:spcPct val="110100"/>
              </a:lnSpc>
              <a:spcBef>
                <a:spcPts val="1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Zur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Philosophie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einer inklusiven Schule </a:t>
            </a:r>
            <a:r>
              <a:rPr sz="2400" spc="-5" dirty="0">
                <a:latin typeface="Arial"/>
                <a:cs typeface="Arial"/>
              </a:rPr>
              <a:t> oder: </a:t>
            </a:r>
            <a:r>
              <a:rPr sz="2400" spc="-10" dirty="0">
                <a:latin typeface="Arial"/>
                <a:cs typeface="Arial"/>
              </a:rPr>
              <a:t>Um </a:t>
            </a:r>
            <a:r>
              <a:rPr sz="2400" spc="-5" dirty="0">
                <a:latin typeface="Arial"/>
                <a:cs typeface="Arial"/>
              </a:rPr>
              <a:t>was geht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es?</a:t>
            </a:r>
            <a:endParaRPr sz="2400">
              <a:latin typeface="Arial"/>
              <a:cs typeface="Arial"/>
            </a:endParaRPr>
          </a:p>
          <a:p>
            <a:pPr marL="622300" marR="412115" indent="-609600">
              <a:lnSpc>
                <a:spcPct val="110000"/>
              </a:lnSpc>
              <a:spcBef>
                <a:spcPts val="23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Zur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Geschichte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der inklusiven Schule </a:t>
            </a:r>
            <a:r>
              <a:rPr sz="2400" spc="-5" dirty="0">
                <a:latin typeface="Arial"/>
                <a:cs typeface="Arial"/>
              </a:rPr>
              <a:t> oder: Wie </a:t>
            </a:r>
            <a:r>
              <a:rPr sz="2400" dirty="0">
                <a:latin typeface="Arial"/>
                <a:cs typeface="Arial"/>
              </a:rPr>
              <a:t>kam </a:t>
            </a:r>
            <a:r>
              <a:rPr sz="2400" spc="-5" dirty="0">
                <a:latin typeface="Arial"/>
                <a:cs typeface="Arial"/>
              </a:rPr>
              <a:t>es und wo stehen wir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jetzt?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622300" marR="5080" indent="-609600">
              <a:lnSpc>
                <a:spcPts val="2690"/>
              </a:lnSpc>
              <a:buAutoNum type="arabicPeriod"/>
              <a:tabLst>
                <a:tab pos="621665" algn="l"/>
                <a:tab pos="62230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Zum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Bayerischen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Weg: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Inklusion durch eine  Vielfalt schulischer</a:t>
            </a:r>
            <a:r>
              <a:rPr sz="2400" spc="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Angebote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229"/>
              </a:spcBef>
            </a:pPr>
            <a:r>
              <a:rPr sz="2400" spc="-5" dirty="0">
                <a:latin typeface="Arial"/>
                <a:cs typeface="Arial"/>
              </a:rPr>
              <a:t>oder: Wie kann 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gehen?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AutoNum type="arabicPeriod" startAt="4"/>
              <a:tabLst>
                <a:tab pos="621665" algn="l"/>
                <a:tab pos="62230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Zur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Schule der</a:t>
            </a:r>
            <a:r>
              <a:rPr sz="24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Zukunft</a:t>
            </a:r>
            <a:endParaRPr sz="24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latin typeface="Arial"/>
                <a:cs typeface="Arial"/>
              </a:rPr>
              <a:t>oder: Wie geht 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weiter?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162" y="1727200"/>
            <a:ext cx="8066405" cy="3717925"/>
          </a:xfrm>
          <a:custGeom>
            <a:avLst/>
            <a:gdLst/>
            <a:ahLst/>
            <a:cxnLst/>
            <a:rect l="l" t="t" r="r" b="b"/>
            <a:pathLst>
              <a:path w="8066405" h="3717925">
                <a:moveTo>
                  <a:pt x="0" y="3717925"/>
                </a:moveTo>
                <a:lnTo>
                  <a:pt x="8066024" y="3717925"/>
                </a:lnTo>
                <a:lnTo>
                  <a:pt x="8066024" y="0"/>
                </a:lnTo>
                <a:lnTo>
                  <a:pt x="0" y="0"/>
                </a:lnTo>
                <a:lnTo>
                  <a:pt x="0" y="3717925"/>
                </a:lnTo>
                <a:close/>
              </a:path>
            </a:pathLst>
          </a:custGeom>
          <a:solidFill>
            <a:srgbClr val="AB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162" y="1727200"/>
            <a:ext cx="8066405" cy="3717925"/>
          </a:xfrm>
          <a:custGeom>
            <a:avLst/>
            <a:gdLst/>
            <a:ahLst/>
            <a:cxnLst/>
            <a:rect l="l" t="t" r="r" b="b"/>
            <a:pathLst>
              <a:path w="8066405" h="3717925">
                <a:moveTo>
                  <a:pt x="0" y="3717925"/>
                </a:moveTo>
                <a:lnTo>
                  <a:pt x="8066024" y="3717925"/>
                </a:lnTo>
                <a:lnTo>
                  <a:pt x="8066024" y="0"/>
                </a:lnTo>
                <a:lnTo>
                  <a:pt x="0" y="0"/>
                </a:lnTo>
                <a:lnTo>
                  <a:pt x="0" y="3717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3028" y="1716404"/>
            <a:ext cx="33070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30b </a:t>
            </a:r>
            <a:r>
              <a:rPr sz="2400" b="0" i="1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4</a:t>
            </a:r>
            <a:r>
              <a:rPr sz="2400" b="0" i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925" marR="230504">
              <a:lnSpc>
                <a:spcPts val="3020"/>
              </a:lnSpc>
              <a:spcBef>
                <a:spcPts val="85"/>
              </a:spcBef>
            </a:pPr>
            <a:r>
              <a:rPr dirty="0"/>
              <a:t>(4) </a:t>
            </a:r>
            <a:r>
              <a:rPr sz="2400" spc="-7" baseline="24305" dirty="0"/>
              <a:t>1</a:t>
            </a:r>
            <a:r>
              <a:rPr sz="2400" spc="-5" dirty="0"/>
              <a:t>In Schulen </a:t>
            </a:r>
            <a:r>
              <a:rPr sz="2400" dirty="0"/>
              <a:t>mit </a:t>
            </a:r>
            <a:r>
              <a:rPr sz="2400" spc="-5" dirty="0"/>
              <a:t>dem Schulprofil „Inklusion“ werden  </a:t>
            </a:r>
            <a:r>
              <a:rPr sz="2400" b="1" spc="-5" dirty="0">
                <a:latin typeface="Arial"/>
                <a:cs typeface="Arial"/>
              </a:rPr>
              <a:t>Lehrkräfte der Förderschule </a:t>
            </a:r>
            <a:r>
              <a:rPr sz="2400" spc="-5" dirty="0"/>
              <a:t>in das Kollegium der  allgemeinen Schule eingebunden und </a:t>
            </a:r>
            <a:r>
              <a:rPr sz="2400" b="1" spc="-5" dirty="0">
                <a:latin typeface="Arial"/>
                <a:cs typeface="Arial"/>
              </a:rPr>
              <a:t>unterliegen </a:t>
            </a:r>
            <a:r>
              <a:rPr sz="2400" b="1" dirty="0">
                <a:latin typeface="Arial"/>
                <a:cs typeface="Arial"/>
              </a:rPr>
              <a:t>den  </a:t>
            </a:r>
            <a:r>
              <a:rPr sz="2400" b="1" spc="-5" dirty="0">
                <a:latin typeface="Arial"/>
                <a:cs typeface="Arial"/>
              </a:rPr>
              <a:t>Weisungen der Schulleiterin oder des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Schulleiters*</a:t>
            </a:r>
            <a:r>
              <a:rPr sz="2400" dirty="0"/>
              <a:t>;</a:t>
            </a:r>
            <a:endParaRPr sz="2400">
              <a:latin typeface="Arial"/>
              <a:cs typeface="Arial"/>
            </a:endParaRPr>
          </a:p>
          <a:p>
            <a:pPr marL="34925" marR="5080">
              <a:lnSpc>
                <a:spcPts val="3020"/>
              </a:lnSpc>
              <a:spcBef>
                <a:spcPts val="20"/>
              </a:spcBef>
            </a:pPr>
            <a:r>
              <a:rPr dirty="0"/>
              <a:t>[…]. </a:t>
            </a:r>
            <a:r>
              <a:rPr sz="2400" spc="-7" baseline="24305" dirty="0"/>
              <a:t>2</a:t>
            </a:r>
            <a:r>
              <a:rPr sz="2400" spc="-5" dirty="0"/>
              <a:t>Die Lehrkräfte der allgemeinen Schule </a:t>
            </a:r>
            <a:r>
              <a:rPr sz="2400" b="1" spc="-5" dirty="0">
                <a:latin typeface="Arial"/>
                <a:cs typeface="Arial"/>
              </a:rPr>
              <a:t>gestalten </a:t>
            </a:r>
            <a:r>
              <a:rPr sz="2400" spc="-5" dirty="0"/>
              <a:t>in  Abstimmung </a:t>
            </a:r>
            <a:r>
              <a:rPr sz="2400" dirty="0"/>
              <a:t>mit </a:t>
            </a:r>
            <a:r>
              <a:rPr sz="2400" spc="-5" dirty="0"/>
              <a:t>den Lehrkräften </a:t>
            </a:r>
            <a:r>
              <a:rPr sz="2400" dirty="0"/>
              <a:t>für </a:t>
            </a:r>
            <a:r>
              <a:rPr sz="2400" spc="-5" dirty="0"/>
              <a:t>Sonderpädagogik  und gegebenenfalls weiteren Fachkräften die</a:t>
            </a:r>
            <a:r>
              <a:rPr sz="2400" spc="130" dirty="0"/>
              <a:t> </a:t>
            </a:r>
            <a:r>
              <a:rPr sz="2400" b="1" spc="-5" dirty="0">
                <a:latin typeface="Arial"/>
                <a:cs typeface="Arial"/>
              </a:rPr>
              <a:t>Formen</a:t>
            </a:r>
            <a:endParaRPr sz="240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30"/>
              </a:spcBef>
            </a:pPr>
            <a:r>
              <a:rPr b="1" spc="-5" dirty="0">
                <a:latin typeface="Arial"/>
                <a:cs typeface="Arial"/>
              </a:rPr>
              <a:t>des gemeinsamen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Lernens</a:t>
            </a:r>
            <a:r>
              <a:rPr spc="-5" dirty="0"/>
              <a:t>.</a:t>
            </a: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1800" dirty="0"/>
              <a:t>* </a:t>
            </a:r>
            <a:r>
              <a:rPr sz="1800" spc="-5" dirty="0"/>
              <a:t>Ausnahmen: Mobile </a:t>
            </a:r>
            <a:r>
              <a:rPr sz="1800" spc="-10" dirty="0"/>
              <a:t>Sonderpädagogische </a:t>
            </a:r>
            <a:r>
              <a:rPr sz="1800" spc="-5" dirty="0"/>
              <a:t>Dienste </a:t>
            </a:r>
            <a:r>
              <a:rPr sz="1800" dirty="0"/>
              <a:t>in </a:t>
            </a:r>
            <a:r>
              <a:rPr sz="1800" spc="-5" dirty="0"/>
              <a:t>den</a:t>
            </a:r>
            <a:r>
              <a:rPr sz="1800" spc="40" dirty="0"/>
              <a:t> </a:t>
            </a:r>
            <a:r>
              <a:rPr sz="1800" spc="-10" dirty="0"/>
              <a:t>Förderschwer-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spc="-10" dirty="0"/>
              <a:t>punkten </a:t>
            </a:r>
            <a:r>
              <a:rPr sz="1800" spc="-5" dirty="0"/>
              <a:t>„Hören“, „Sehen“, „Körperliche und motorische </a:t>
            </a:r>
            <a:r>
              <a:rPr sz="1800" spc="-10" dirty="0"/>
              <a:t>Entwicklung“</a:t>
            </a:r>
            <a:r>
              <a:rPr sz="1800" spc="160" dirty="0"/>
              <a:t> </a:t>
            </a:r>
            <a:r>
              <a:rPr sz="1800" spc="-5" dirty="0"/>
              <a:t>und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690168" y="6382613"/>
            <a:ext cx="273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ggf. „Geistige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Entwicklung“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marR="5080" indent="1139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Bayerisches Staatsministerium </a:t>
            </a:r>
            <a:r>
              <a:rPr dirty="0"/>
              <a:t>für  Bildung und Kultus, </a:t>
            </a:r>
            <a:r>
              <a:rPr spc="-5" dirty="0"/>
              <a:t>Wissenschaft </a:t>
            </a:r>
            <a:r>
              <a:rPr dirty="0"/>
              <a:t>und</a:t>
            </a:r>
            <a:r>
              <a:rPr spc="-50" dirty="0"/>
              <a:t> </a:t>
            </a:r>
            <a:r>
              <a:rPr dirty="0"/>
              <a:t>Kunst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225" y="1192212"/>
          <a:ext cx="8743950" cy="549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i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Art. </a:t>
                      </a:r>
                      <a:r>
                        <a:rPr sz="2400" i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30b </a:t>
                      </a:r>
                      <a:r>
                        <a:rPr sz="2400" i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Abs. </a:t>
                      </a:r>
                      <a:r>
                        <a:rPr sz="2400" i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4 Sätze 3 und 4</a:t>
                      </a:r>
                      <a:r>
                        <a:rPr sz="2400" i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BayEUG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400" spc="-7" baseline="2430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Die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Lehrkräfte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für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Sonderpädagogik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 marR="851535" indent="-342900">
                        <a:lnSpc>
                          <a:spcPct val="105000"/>
                        </a:lnSpc>
                        <a:spcBef>
                          <a:spcPts val="57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beraten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die Lehrkräfte, die Schülerinnen und Schüler  sowie die Erziehungsberechtigten</a:t>
                      </a:r>
                      <a:r>
                        <a:rPr sz="24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und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725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diagnostizieren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den sonderpädagogischen</a:t>
                      </a:r>
                      <a:r>
                        <a:rPr sz="24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Förderbedarf.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spc="-7" baseline="2430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Sie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 marR="546100" indent="-342900">
                        <a:lnSpc>
                          <a:spcPct val="105100"/>
                        </a:lnSpc>
                        <a:spcBef>
                          <a:spcPts val="570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fördern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Schülerinnen und Schüler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mit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sonderpädagogi-  schem Förderbedarf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und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 marR="495934" indent="-342900">
                        <a:lnSpc>
                          <a:spcPct val="105000"/>
                        </a:lnSpc>
                        <a:spcBef>
                          <a:spcPts val="580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unterrichten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in Klassen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mit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Schülerinnen und Schülern  ohne und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mit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sonderpädagogischem Förderbedarf.</a:t>
                      </a:r>
                      <a:r>
                        <a:rPr sz="24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7" baseline="2430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Der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720"/>
                        </a:spcBef>
                        <a:buFont typeface="Arial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fachliche Austausch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zwischen allgemeiner Schule</a:t>
                      </a:r>
                      <a:r>
                        <a:rPr sz="24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und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Förderschule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ist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zu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gewährleisten.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BCA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 gridSpan="3">
                  <a:txBody>
                    <a:bodyPr/>
                    <a:lstStyle/>
                    <a:p>
                      <a:pPr marR="154495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605776" y="155638"/>
            <a:ext cx="1352550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742" y="1452117"/>
            <a:ext cx="7167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99"/>
                </a:solidFill>
              </a:rPr>
              <a:t>Voraussetzungen </a:t>
            </a:r>
            <a:r>
              <a:rPr sz="2400" dirty="0">
                <a:solidFill>
                  <a:srgbClr val="333399"/>
                </a:solidFill>
              </a:rPr>
              <a:t>für das Schulprofil</a:t>
            </a:r>
            <a:r>
              <a:rPr sz="2400" spc="-110" dirty="0">
                <a:solidFill>
                  <a:srgbClr val="333399"/>
                </a:solidFill>
              </a:rPr>
              <a:t> </a:t>
            </a:r>
            <a:r>
              <a:rPr sz="2400" dirty="0">
                <a:solidFill>
                  <a:srgbClr val="333399"/>
                </a:solidFill>
              </a:rPr>
              <a:t>„Inklusion“: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2742" y="1817877"/>
            <a:ext cx="8197850" cy="430593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Wertekonsens der gesamten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Schulfamilie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Gemeinsames Bildungs- und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Erziehungskonzept</a:t>
            </a:r>
            <a:endParaRPr sz="2400">
              <a:latin typeface="Arial"/>
              <a:cs typeface="Arial"/>
            </a:endParaRPr>
          </a:p>
          <a:p>
            <a:pPr marL="355600" marR="852169" indent="-342900">
              <a:lnSpc>
                <a:spcPct val="13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Starke </a:t>
            </a:r>
            <a:r>
              <a:rPr sz="2400" spc="-5" dirty="0">
                <a:latin typeface="Arial"/>
                <a:cs typeface="Arial"/>
              </a:rPr>
              <a:t>Gewichtung des </a:t>
            </a:r>
            <a:r>
              <a:rPr sz="2400" dirty="0">
                <a:latin typeface="Arial"/>
                <a:cs typeface="Arial"/>
              </a:rPr>
              <a:t>Themas </a:t>
            </a:r>
            <a:r>
              <a:rPr sz="2400" spc="-5" dirty="0">
                <a:latin typeface="Arial"/>
                <a:cs typeface="Arial"/>
              </a:rPr>
              <a:t>Inklusion im </a:t>
            </a:r>
            <a:r>
              <a:rPr sz="2400" dirty="0">
                <a:latin typeface="Arial"/>
                <a:cs typeface="Arial"/>
              </a:rPr>
              <a:t>Schul-  </a:t>
            </a:r>
            <a:r>
              <a:rPr sz="2400" spc="-5" dirty="0">
                <a:latin typeface="Arial"/>
                <a:cs typeface="Arial"/>
              </a:rPr>
              <a:t>entwicklungsprozess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3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Schülersituation: mindestens </a:t>
            </a:r>
            <a:r>
              <a:rPr sz="2400" dirty="0">
                <a:latin typeface="Arial"/>
                <a:cs typeface="Arial"/>
              </a:rPr>
              <a:t>10 </a:t>
            </a:r>
            <a:r>
              <a:rPr sz="2400" spc="-5" dirty="0">
                <a:latin typeface="Arial"/>
                <a:cs typeface="Arial"/>
              </a:rPr>
              <a:t>Schüler </a:t>
            </a:r>
            <a:r>
              <a:rPr sz="2400" dirty="0">
                <a:latin typeface="Arial"/>
                <a:cs typeface="Arial"/>
              </a:rPr>
              <a:t>mit </a:t>
            </a:r>
            <a:r>
              <a:rPr sz="2400" spc="-5" dirty="0">
                <a:latin typeface="Arial"/>
                <a:cs typeface="Arial"/>
              </a:rPr>
              <a:t>diagnostizier-  </a:t>
            </a:r>
            <a:r>
              <a:rPr sz="2400" dirty="0">
                <a:latin typeface="Arial"/>
                <a:cs typeface="Arial"/>
              </a:rPr>
              <a:t>tem </a:t>
            </a:r>
            <a:r>
              <a:rPr sz="2400" spc="-5" dirty="0">
                <a:latin typeface="Arial"/>
                <a:cs typeface="Arial"/>
              </a:rPr>
              <a:t>sonderpädagog. Förderbedarf (insb. </a:t>
            </a:r>
            <a:r>
              <a:rPr sz="2400" dirty="0">
                <a:latin typeface="Arial"/>
                <a:cs typeface="Arial"/>
              </a:rPr>
              <a:t>S / </a:t>
            </a:r>
            <a:r>
              <a:rPr sz="2400" spc="-5" dirty="0">
                <a:latin typeface="Arial"/>
                <a:cs typeface="Arial"/>
              </a:rPr>
              <a:t>L </a:t>
            </a:r>
            <a:r>
              <a:rPr sz="2400" dirty="0">
                <a:latin typeface="Arial"/>
                <a:cs typeface="Arial"/>
              </a:rPr>
              <a:t>/ </a:t>
            </a:r>
            <a:r>
              <a:rPr sz="2400" spc="-5" dirty="0">
                <a:latin typeface="Arial"/>
                <a:cs typeface="Arial"/>
              </a:rPr>
              <a:t>esE) laut  Förderdiagnostischem Bericht (Zahl variiert nach </a:t>
            </a:r>
            <a:r>
              <a:rPr sz="2400" dirty="0">
                <a:latin typeface="Arial"/>
                <a:cs typeface="Arial"/>
              </a:rPr>
              <a:t>ggf.  </a:t>
            </a:r>
            <a:r>
              <a:rPr sz="2400" spc="-5" dirty="0">
                <a:latin typeface="Arial"/>
                <a:cs typeface="Arial"/>
              </a:rPr>
              <a:t>weiteren und hohen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Förderbedarfen)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Zustimmung </a:t>
            </a:r>
            <a:r>
              <a:rPr sz="2400" spc="-5" dirty="0">
                <a:latin typeface="Arial"/>
                <a:cs typeface="Arial"/>
              </a:rPr>
              <a:t>der Schulaufsicht und des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Schulaufwands-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642" y="6207963"/>
            <a:ext cx="974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trägers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114" y="1213484"/>
            <a:ext cx="804989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2300" algn="l"/>
              </a:tabLst>
            </a:pPr>
            <a:r>
              <a:rPr sz="2600" dirty="0">
                <a:solidFill>
                  <a:srgbClr val="000000"/>
                </a:solidFill>
              </a:rPr>
              <a:t>6.	Klassen mit festem</a:t>
            </a:r>
            <a:r>
              <a:rPr sz="2600" spc="-25" dirty="0">
                <a:solidFill>
                  <a:srgbClr val="000000"/>
                </a:solidFill>
              </a:rPr>
              <a:t> </a:t>
            </a:r>
            <a:r>
              <a:rPr sz="2600" dirty="0">
                <a:solidFill>
                  <a:srgbClr val="000000"/>
                </a:solidFill>
              </a:rPr>
              <a:t>Lehrertandem</a:t>
            </a:r>
            <a:endParaRPr sz="2600"/>
          </a:p>
          <a:p>
            <a:pPr marL="622300">
              <a:lnSpc>
                <a:spcPct val="100000"/>
              </a:lnSpc>
            </a:pPr>
            <a:r>
              <a:rPr sz="2600" spc="-5" dirty="0">
                <a:solidFill>
                  <a:srgbClr val="000000"/>
                </a:solidFill>
              </a:rPr>
              <a:t>an </a:t>
            </a:r>
            <a:r>
              <a:rPr sz="2600" dirty="0">
                <a:solidFill>
                  <a:srgbClr val="000000"/>
                </a:solidFill>
              </a:rPr>
              <a:t>Schulen </a:t>
            </a:r>
            <a:r>
              <a:rPr sz="2600" spc="-5" dirty="0">
                <a:solidFill>
                  <a:srgbClr val="000000"/>
                </a:solidFill>
              </a:rPr>
              <a:t>mit </a:t>
            </a:r>
            <a:r>
              <a:rPr sz="2600" dirty="0">
                <a:solidFill>
                  <a:srgbClr val="000000"/>
                </a:solidFill>
              </a:rPr>
              <a:t>dem Profil „Inklusion“ </a:t>
            </a:r>
            <a:r>
              <a:rPr sz="1600" spc="-5" dirty="0">
                <a:solidFill>
                  <a:srgbClr val="000000"/>
                </a:solidFill>
              </a:rPr>
              <a:t>(17 in</a:t>
            </a:r>
            <a:r>
              <a:rPr sz="1600" spc="15" dirty="0">
                <a:solidFill>
                  <a:srgbClr val="000000"/>
                </a:solidFill>
              </a:rPr>
              <a:t> </a:t>
            </a:r>
            <a:r>
              <a:rPr sz="1600" spc="-5" dirty="0">
                <a:solidFill>
                  <a:srgbClr val="000000"/>
                </a:solidFill>
              </a:rPr>
              <a:t>2013/14)</a:t>
            </a:r>
            <a:endParaRPr sz="1600"/>
          </a:p>
        </p:txBody>
      </p:sp>
      <p:sp>
        <p:nvSpPr>
          <p:cNvPr id="5" name="object 5"/>
          <p:cNvSpPr txBox="1"/>
          <p:nvPr/>
        </p:nvSpPr>
        <p:spPr>
          <a:xfrm>
            <a:off x="1245819" y="2083689"/>
            <a:ext cx="2487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30b Abs. 5</a:t>
            </a:r>
            <a:r>
              <a:rPr sz="1800" i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5255717"/>
            <a:ext cx="7990205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05"/>
              </a:spcBef>
              <a:buChar char="•"/>
              <a:tabLst>
                <a:tab pos="375285" algn="l"/>
                <a:tab pos="375920" algn="l"/>
              </a:tabLst>
            </a:pPr>
            <a:r>
              <a:rPr sz="2000" dirty="0">
                <a:latin typeface="Arial"/>
                <a:cs typeface="Arial"/>
              </a:rPr>
              <a:t>Für Schüler mit </a:t>
            </a:r>
            <a:r>
              <a:rPr sz="2000" b="1" dirty="0">
                <a:latin typeface="Arial"/>
                <a:cs typeface="Arial"/>
              </a:rPr>
              <a:t>sehr hohem </a:t>
            </a:r>
            <a:r>
              <a:rPr sz="2000" dirty="0">
                <a:latin typeface="Arial"/>
                <a:cs typeface="Arial"/>
              </a:rPr>
              <a:t>sonderpädagogischen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Förderbedarf</a:t>
            </a:r>
            <a:endParaRPr sz="2000">
              <a:latin typeface="Arial"/>
              <a:cs typeface="Arial"/>
            </a:endParaRPr>
          </a:p>
          <a:p>
            <a:pPr marL="375285" marR="5080" indent="-362585">
              <a:lnSpc>
                <a:spcPct val="100000"/>
              </a:lnSpc>
              <a:buChar char="•"/>
              <a:tabLst>
                <a:tab pos="375285" algn="l"/>
                <a:tab pos="375920" algn="l"/>
              </a:tabLst>
            </a:pPr>
            <a:r>
              <a:rPr sz="2000" dirty="0">
                <a:latin typeface="Arial"/>
                <a:cs typeface="Arial"/>
              </a:rPr>
              <a:t>Eine Klasse mit festem Lehrertandem ist an allen Profilschulen,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d.h.  an allen Regelschularten,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denkbar.</a:t>
            </a:r>
            <a:endParaRPr sz="200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spcBef>
                <a:spcPts val="600"/>
              </a:spcBef>
              <a:buChar char="•"/>
              <a:tabLst>
                <a:tab pos="375285" algn="l"/>
                <a:tab pos="375920" algn="l"/>
              </a:tabLst>
            </a:pPr>
            <a:r>
              <a:rPr sz="2000" dirty="0">
                <a:latin typeface="Arial"/>
                <a:cs typeface="Arial"/>
              </a:rPr>
              <a:t>Ggf. staatliche Pflegekraft bei mehreren </a:t>
            </a:r>
            <a:r>
              <a:rPr sz="2000" spc="-70" dirty="0">
                <a:latin typeface="Arial"/>
                <a:cs typeface="Arial"/>
              </a:rPr>
              <a:t>pflegebedürftige</a:t>
            </a:r>
            <a:r>
              <a:rPr sz="1800" spc="-104" baseline="-34722" dirty="0">
                <a:latin typeface="Arial"/>
                <a:cs typeface="Arial"/>
              </a:rPr>
              <a:t>24</a:t>
            </a:r>
            <a:r>
              <a:rPr sz="2000" spc="-70" dirty="0">
                <a:latin typeface="Arial"/>
                <a:cs typeface="Arial"/>
              </a:rPr>
              <a:t>n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Kindern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6012" y="2705197"/>
            <a:ext cx="6895995" cy="2379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marR="5080" indent="1139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Bayerisches Staatsministerium </a:t>
            </a:r>
            <a:r>
              <a:rPr dirty="0"/>
              <a:t>für  Bildung und Kultus, </a:t>
            </a:r>
            <a:r>
              <a:rPr spc="-5" dirty="0"/>
              <a:t>Wissenschaft </a:t>
            </a:r>
            <a:r>
              <a:rPr dirty="0"/>
              <a:t>und</a:t>
            </a:r>
            <a:r>
              <a:rPr spc="-50" dirty="0"/>
              <a:t> </a:t>
            </a:r>
            <a:r>
              <a:rPr dirty="0"/>
              <a:t>Kunst</a:t>
            </a: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119" y="2179544"/>
            <a:ext cx="4608830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Elternentscheidungsrecht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Art. 41</a:t>
            </a:r>
            <a:r>
              <a:rPr sz="3200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287" y="1484375"/>
            <a:ext cx="8209280" cy="3600450"/>
          </a:xfrm>
          <a:custGeom>
            <a:avLst/>
            <a:gdLst/>
            <a:ahLst/>
            <a:cxnLst/>
            <a:rect l="l" t="t" r="r" b="b"/>
            <a:pathLst>
              <a:path w="8209280" h="3600450">
                <a:moveTo>
                  <a:pt x="0" y="3600450"/>
                </a:moveTo>
                <a:lnTo>
                  <a:pt x="8208899" y="3600450"/>
                </a:lnTo>
                <a:lnTo>
                  <a:pt x="8208899" y="0"/>
                </a:lnTo>
                <a:lnTo>
                  <a:pt x="0" y="0"/>
                </a:lnTo>
                <a:lnTo>
                  <a:pt x="0" y="3600450"/>
                </a:lnTo>
                <a:close/>
              </a:path>
            </a:pathLst>
          </a:custGeom>
          <a:solidFill>
            <a:srgbClr val="AB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287" y="1484375"/>
            <a:ext cx="8209280" cy="3600450"/>
          </a:xfrm>
          <a:custGeom>
            <a:avLst/>
            <a:gdLst/>
            <a:ahLst/>
            <a:cxnLst/>
            <a:rect l="l" t="t" r="r" b="b"/>
            <a:pathLst>
              <a:path w="8209280" h="3600450">
                <a:moveTo>
                  <a:pt x="0" y="3600450"/>
                </a:moveTo>
                <a:lnTo>
                  <a:pt x="8208899" y="3600450"/>
                </a:lnTo>
                <a:lnTo>
                  <a:pt x="8208899" y="0"/>
                </a:lnTo>
                <a:lnTo>
                  <a:pt x="0" y="0"/>
                </a:lnTo>
                <a:lnTo>
                  <a:pt x="0" y="36004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0077" y="1525270"/>
            <a:ext cx="408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41 </a:t>
            </a:r>
            <a:r>
              <a:rPr sz="2400" b="0" i="1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1 </a:t>
            </a:r>
            <a:r>
              <a:rPr sz="2400" b="0" i="1" dirty="0">
                <a:solidFill>
                  <a:srgbClr val="333399"/>
                </a:solidFill>
                <a:latin typeface="Arial"/>
                <a:cs typeface="Arial"/>
              </a:rPr>
              <a:t>Satz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400" b="0" i="1" spc="-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0" i="1" spc="-5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077" y="1990166"/>
            <a:ext cx="7807959" cy="27692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59385">
              <a:lnSpc>
                <a:spcPts val="3020"/>
              </a:lnSpc>
              <a:spcBef>
                <a:spcPts val="85"/>
              </a:spcBef>
            </a:pPr>
            <a:r>
              <a:rPr sz="2400" dirty="0">
                <a:latin typeface="Arial"/>
                <a:cs typeface="Arial"/>
              </a:rPr>
              <a:t>(1) </a:t>
            </a:r>
            <a:r>
              <a:rPr sz="2400" spc="-7" baseline="24305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Schulpflichtige </a:t>
            </a:r>
            <a:r>
              <a:rPr sz="2400" dirty="0">
                <a:latin typeface="Arial"/>
                <a:cs typeface="Arial"/>
              </a:rPr>
              <a:t>mit </a:t>
            </a:r>
            <a:r>
              <a:rPr sz="2400" spc="-5" dirty="0">
                <a:latin typeface="Arial"/>
                <a:cs typeface="Arial"/>
              </a:rPr>
              <a:t>sonderpädagogischem  Förderbedarf erfüllen ihre Schulpflicht durch den Besuch  der </a:t>
            </a:r>
            <a:r>
              <a:rPr sz="2400" spc="-10" dirty="0">
                <a:latin typeface="Arial"/>
                <a:cs typeface="Arial"/>
              </a:rPr>
              <a:t>allgemeinen </a:t>
            </a:r>
            <a:r>
              <a:rPr sz="2400" spc="-5" dirty="0">
                <a:latin typeface="Arial"/>
                <a:cs typeface="Arial"/>
              </a:rPr>
              <a:t>Schule oder der Förderschule.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[…]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459"/>
              </a:spcBef>
            </a:pPr>
            <a:r>
              <a:rPr sz="2400" spc="-7" baseline="24305" dirty="0">
                <a:latin typeface="Arial"/>
                <a:cs typeface="Arial"/>
              </a:rPr>
              <a:t>3</a:t>
            </a:r>
            <a:r>
              <a:rPr sz="2400" spc="-5" dirty="0">
                <a:latin typeface="Arial"/>
                <a:cs typeface="Arial"/>
              </a:rPr>
              <a:t>Die </a:t>
            </a:r>
            <a:r>
              <a:rPr sz="2400" b="1" spc="-5" dirty="0">
                <a:latin typeface="Arial"/>
                <a:cs typeface="Arial"/>
              </a:rPr>
              <a:t>Erziehungsberechtigten entscheiden</a:t>
            </a:r>
            <a:r>
              <a:rPr sz="2400" spc="-5" dirty="0">
                <a:latin typeface="Arial"/>
                <a:cs typeface="Arial"/>
              </a:rPr>
              <a:t>, an welchem  der im Einzelfall rechtlich und tatsächlich zur Verfügung  stehenden schulischen Lernorte ihr Kind unterrichtet  werden soll;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[…]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0473" y="6094272"/>
            <a:ext cx="4482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2455" algn="l"/>
              </a:tabLst>
            </a:pPr>
            <a:r>
              <a:rPr sz="2400" spc="-5" dirty="0">
                <a:latin typeface="Arial"/>
                <a:cs typeface="Arial"/>
              </a:rPr>
              <a:t>Hoher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Stellenwert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der	</a:t>
            </a:r>
            <a:r>
              <a:rPr sz="2400" b="1" spc="-5" dirty="0">
                <a:latin typeface="Arial"/>
                <a:cs typeface="Arial"/>
              </a:rPr>
              <a:t>Beratung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27601" y="5445125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215900" y="485775"/>
                </a:moveTo>
                <a:lnTo>
                  <a:pt x="0" y="485775"/>
                </a:lnTo>
                <a:lnTo>
                  <a:pt x="107950" y="647700"/>
                </a:lnTo>
                <a:lnTo>
                  <a:pt x="215900" y="485775"/>
                </a:lnTo>
                <a:close/>
              </a:path>
              <a:path w="215900" h="647700">
                <a:moveTo>
                  <a:pt x="161925" y="0"/>
                </a:moveTo>
                <a:lnTo>
                  <a:pt x="53975" y="0"/>
                </a:lnTo>
                <a:lnTo>
                  <a:pt x="53975" y="485775"/>
                </a:lnTo>
                <a:lnTo>
                  <a:pt x="161925" y="485775"/>
                </a:lnTo>
                <a:lnTo>
                  <a:pt x="1619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7601" y="5445125"/>
            <a:ext cx="215900" cy="647700"/>
          </a:xfrm>
          <a:custGeom>
            <a:avLst/>
            <a:gdLst/>
            <a:ahLst/>
            <a:cxnLst/>
            <a:rect l="l" t="t" r="r" b="b"/>
            <a:pathLst>
              <a:path w="215900" h="647700">
                <a:moveTo>
                  <a:pt x="0" y="485775"/>
                </a:moveTo>
                <a:lnTo>
                  <a:pt x="53975" y="485775"/>
                </a:lnTo>
                <a:lnTo>
                  <a:pt x="53975" y="0"/>
                </a:lnTo>
                <a:lnTo>
                  <a:pt x="161925" y="0"/>
                </a:lnTo>
                <a:lnTo>
                  <a:pt x="161925" y="485775"/>
                </a:lnTo>
                <a:lnTo>
                  <a:pt x="215900" y="485775"/>
                </a:lnTo>
                <a:lnTo>
                  <a:pt x="107950" y="647700"/>
                </a:lnTo>
                <a:lnTo>
                  <a:pt x="0" y="485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marR="5080" indent="1139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Bayerisches Staatsministerium </a:t>
            </a:r>
            <a:r>
              <a:rPr dirty="0"/>
              <a:t>für  Bildung und Kultus, </a:t>
            </a:r>
            <a:r>
              <a:rPr spc="-5" dirty="0"/>
              <a:t>Wissenschaft </a:t>
            </a:r>
            <a:r>
              <a:rPr dirty="0"/>
              <a:t>und</a:t>
            </a:r>
            <a:r>
              <a:rPr spc="-50" dirty="0"/>
              <a:t> </a:t>
            </a:r>
            <a:r>
              <a:rPr dirty="0"/>
              <a:t>Kunst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225" y="1171575"/>
          <a:ext cx="8744584" cy="56419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5736">
                <a:tc gridSpan="3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400" b="1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Beratung</a:t>
                      </a:r>
                      <a:r>
                        <a:rPr sz="2400" b="1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26606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Welcher </a:t>
                      </a:r>
                      <a:r>
                        <a:rPr sz="24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Ort ist </a:t>
                      </a:r>
                      <a:r>
                        <a:rPr sz="2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der richtige </a:t>
                      </a:r>
                      <a:r>
                        <a:rPr sz="24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für (m)ein</a:t>
                      </a:r>
                      <a:r>
                        <a:rPr sz="24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Kind?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300" b="1" spc="-5" dirty="0">
                          <a:latin typeface="Arial"/>
                          <a:cs typeface="Arial"/>
                        </a:rPr>
                        <a:t>Beratungskriterien:</a:t>
                      </a:r>
                      <a:endParaRPr sz="2300">
                        <a:latin typeface="Arial"/>
                        <a:cs typeface="Arial"/>
                      </a:endParaRPr>
                    </a:p>
                    <a:p>
                      <a:pPr marL="483870" indent="-362585">
                        <a:lnSpc>
                          <a:spcPct val="100000"/>
                        </a:lnSpc>
                        <a:spcBef>
                          <a:spcPts val="1330"/>
                        </a:spcBef>
                        <a:buChar char="•"/>
                        <a:tabLst>
                          <a:tab pos="483870" algn="l"/>
                          <a:tab pos="484505" algn="l"/>
                        </a:tabLst>
                      </a:pPr>
                      <a:r>
                        <a:rPr sz="2200" spc="-10" dirty="0">
                          <a:latin typeface="Arial"/>
                          <a:cs typeface="Arial"/>
                        </a:rPr>
                        <a:t>Welche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konkreten Möglichkeiten gibt es (vor Ort)?</a:t>
                      </a:r>
                      <a:r>
                        <a:rPr sz="22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Ressourcen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der allgemeinen</a:t>
                      </a:r>
                      <a:r>
                        <a:rPr sz="2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Schule?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83870" indent="-362585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•"/>
                        <a:tabLst>
                          <a:tab pos="483870" algn="l"/>
                          <a:tab pos="484505" algn="l"/>
                        </a:tabLst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Soziale </a:t>
                      </a:r>
                      <a:r>
                        <a:rPr sz="2200" spc="-30" dirty="0">
                          <a:latin typeface="Arial"/>
                          <a:cs typeface="Arial"/>
                        </a:rPr>
                        <a:t>Teilhabe,</a:t>
                      </a:r>
                      <a:r>
                        <a:rPr sz="2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Wohnortnähe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83870" indent="-362585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•"/>
                        <a:tabLst>
                          <a:tab pos="483870" algn="l"/>
                          <a:tab pos="484505" algn="l"/>
                        </a:tabLst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Spezifische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Förderung in der besonderen Atmosphäre</a:t>
                      </a:r>
                      <a:r>
                        <a:rPr sz="2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des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83870">
                        <a:lnSpc>
                          <a:spcPct val="100000"/>
                        </a:lnSpc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Förderzentrums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83870" indent="-362585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•"/>
                        <a:tabLst>
                          <a:tab pos="483870" algn="l"/>
                          <a:tab pos="484505" algn="l"/>
                        </a:tabLst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Schulische, familiäre und sonstige</a:t>
                      </a:r>
                      <a:r>
                        <a:rPr sz="2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Unterstützungssysteme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83870" indent="-362585">
                        <a:lnSpc>
                          <a:spcPct val="100000"/>
                        </a:lnSpc>
                        <a:spcBef>
                          <a:spcPts val="1325"/>
                        </a:spcBef>
                        <a:buChar char="•"/>
                        <a:tabLst>
                          <a:tab pos="483870" algn="l"/>
                          <a:tab pos="484505" algn="l"/>
                        </a:tabLst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Peer-group-Erfahrung, </a:t>
                      </a:r>
                      <a:r>
                        <a:rPr sz="2200" spc="-10" dirty="0">
                          <a:latin typeface="Arial"/>
                          <a:cs typeface="Arial"/>
                        </a:rPr>
                        <a:t>Rollenvorbilder,</a:t>
                      </a:r>
                      <a:r>
                        <a:rPr sz="2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latin typeface="Arial"/>
                          <a:cs typeface="Arial"/>
                        </a:rPr>
                        <a:t>Identitätsentwicklung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483870" indent="-362585">
                        <a:lnSpc>
                          <a:spcPct val="100000"/>
                        </a:lnSpc>
                        <a:spcBef>
                          <a:spcPts val="1320"/>
                        </a:spcBef>
                        <a:buChar char="•"/>
                        <a:tabLst>
                          <a:tab pos="483870" algn="l"/>
                          <a:tab pos="484505" algn="l"/>
                        </a:tabLst>
                      </a:pPr>
                      <a:r>
                        <a:rPr sz="2200" spc="-5" dirty="0">
                          <a:latin typeface="Arial"/>
                          <a:cs typeface="Arial"/>
                        </a:rPr>
                        <a:t>Persönlichkeit des Kindes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614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Grundsätzlich gilt: Keine dauerhafte Festlegung auf eine</a:t>
                      </a:r>
                      <a:r>
                        <a:rPr sz="18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Förderorte</a:t>
                      </a:r>
                      <a:r>
                        <a:rPr sz="1800" spc="-89" baseline="34722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ntscheidung!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605776" y="155638"/>
            <a:ext cx="1352550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78000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825" y="1989201"/>
            <a:ext cx="8498205" cy="4319905"/>
          </a:xfrm>
          <a:custGeom>
            <a:avLst/>
            <a:gdLst/>
            <a:ahLst/>
            <a:cxnLst/>
            <a:rect l="l" t="t" r="r" b="b"/>
            <a:pathLst>
              <a:path w="8498205" h="4319905">
                <a:moveTo>
                  <a:pt x="0" y="4319524"/>
                </a:moveTo>
                <a:lnTo>
                  <a:pt x="8497951" y="4319524"/>
                </a:lnTo>
                <a:lnTo>
                  <a:pt x="8497951" y="0"/>
                </a:lnTo>
                <a:lnTo>
                  <a:pt x="0" y="0"/>
                </a:lnTo>
                <a:lnTo>
                  <a:pt x="0" y="4319524"/>
                </a:lnTo>
                <a:close/>
              </a:path>
            </a:pathLst>
          </a:custGeom>
          <a:solidFill>
            <a:srgbClr val="ABC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825" y="1989201"/>
            <a:ext cx="8498205" cy="4319905"/>
          </a:xfrm>
          <a:custGeom>
            <a:avLst/>
            <a:gdLst/>
            <a:ahLst/>
            <a:cxnLst/>
            <a:rect l="l" t="t" r="r" b="b"/>
            <a:pathLst>
              <a:path w="8498205" h="4319905">
                <a:moveTo>
                  <a:pt x="0" y="4319524"/>
                </a:moveTo>
                <a:lnTo>
                  <a:pt x="8497951" y="4319524"/>
                </a:lnTo>
                <a:lnTo>
                  <a:pt x="8497951" y="0"/>
                </a:lnTo>
                <a:lnTo>
                  <a:pt x="0" y="0"/>
                </a:lnTo>
                <a:lnTo>
                  <a:pt x="0" y="4319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1802" y="1999868"/>
            <a:ext cx="7983855" cy="40665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100" i="1" dirty="0">
                <a:solidFill>
                  <a:srgbClr val="333399"/>
                </a:solidFill>
                <a:latin typeface="Arial"/>
                <a:cs typeface="Arial"/>
              </a:rPr>
              <a:t>Art. </a:t>
            </a:r>
            <a:r>
              <a:rPr sz="2100" i="1" spc="-5" dirty="0">
                <a:solidFill>
                  <a:srgbClr val="333399"/>
                </a:solidFill>
                <a:latin typeface="Arial"/>
                <a:cs typeface="Arial"/>
              </a:rPr>
              <a:t>41 </a:t>
            </a:r>
            <a:r>
              <a:rPr sz="2100" i="1" dirty="0">
                <a:solidFill>
                  <a:srgbClr val="333399"/>
                </a:solidFill>
                <a:latin typeface="Arial"/>
                <a:cs typeface="Arial"/>
              </a:rPr>
              <a:t>Abs. </a:t>
            </a:r>
            <a:r>
              <a:rPr sz="2100" i="1" spc="-5" dirty="0">
                <a:solidFill>
                  <a:srgbClr val="333399"/>
                </a:solidFill>
                <a:latin typeface="Arial"/>
                <a:cs typeface="Arial"/>
              </a:rPr>
              <a:t>5</a:t>
            </a:r>
            <a:r>
              <a:rPr sz="2100" i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333399"/>
                </a:solidFill>
                <a:latin typeface="Arial"/>
                <a:cs typeface="Arial"/>
              </a:rPr>
              <a:t>BayEUG</a:t>
            </a:r>
            <a:endParaRPr sz="2100">
              <a:latin typeface="Arial"/>
              <a:cs typeface="Arial"/>
            </a:endParaRPr>
          </a:p>
          <a:p>
            <a:pPr marL="12700" marR="111125">
              <a:lnSpc>
                <a:spcPct val="105100"/>
              </a:lnSpc>
              <a:spcBef>
                <a:spcPts val="25"/>
              </a:spcBef>
            </a:pPr>
            <a:r>
              <a:rPr sz="2100" spc="-5" dirty="0">
                <a:latin typeface="Arial"/>
                <a:cs typeface="Arial"/>
              </a:rPr>
              <a:t>(5) Kann der individuelle sonderpädagogische Förderbedarf an der  allgemeinen Schule auch unter Berücksichtigung des Gedankens  der </a:t>
            </a:r>
            <a:r>
              <a:rPr sz="2100" dirty="0">
                <a:latin typeface="Arial"/>
                <a:cs typeface="Arial"/>
              </a:rPr>
              <a:t>sozialen </a:t>
            </a:r>
            <a:r>
              <a:rPr sz="2100" spc="-5" dirty="0">
                <a:latin typeface="Arial"/>
                <a:cs typeface="Arial"/>
              </a:rPr>
              <a:t>Teilhabe nach Ausschöpfung der </a:t>
            </a:r>
            <a:r>
              <a:rPr sz="2100" dirty="0">
                <a:latin typeface="Arial"/>
                <a:cs typeface="Arial"/>
              </a:rPr>
              <a:t>an </a:t>
            </a:r>
            <a:r>
              <a:rPr sz="2100" spc="-5" dirty="0">
                <a:latin typeface="Arial"/>
                <a:cs typeface="Arial"/>
              </a:rPr>
              <a:t>der </a:t>
            </a:r>
            <a:r>
              <a:rPr sz="2100" dirty="0">
                <a:latin typeface="Arial"/>
                <a:cs typeface="Arial"/>
              </a:rPr>
              <a:t>Schule  </a:t>
            </a:r>
            <a:r>
              <a:rPr sz="2100" spc="-10" dirty="0">
                <a:latin typeface="Arial"/>
                <a:cs typeface="Arial"/>
              </a:rPr>
              <a:t>vorhandenen </a:t>
            </a:r>
            <a:r>
              <a:rPr sz="2100" spc="-5" dirty="0">
                <a:latin typeface="Arial"/>
                <a:cs typeface="Arial"/>
              </a:rPr>
              <a:t>Unterstützungsmöglichkeiten sowie der </a:t>
            </a:r>
            <a:r>
              <a:rPr sz="2100" dirty="0">
                <a:latin typeface="Arial"/>
                <a:cs typeface="Arial"/>
              </a:rPr>
              <a:t>Möglichkeit  </a:t>
            </a:r>
            <a:r>
              <a:rPr sz="2100" spc="-5" dirty="0">
                <a:latin typeface="Arial"/>
                <a:cs typeface="Arial"/>
              </a:rPr>
              <a:t>des Besuchs einer Schule </a:t>
            </a:r>
            <a:r>
              <a:rPr sz="2100" dirty="0">
                <a:latin typeface="Arial"/>
                <a:cs typeface="Arial"/>
              </a:rPr>
              <a:t>mit </a:t>
            </a:r>
            <a:r>
              <a:rPr sz="2100" spc="-5" dirty="0">
                <a:latin typeface="Arial"/>
                <a:cs typeface="Arial"/>
              </a:rPr>
              <a:t>dem Schulprofil „Inklusion“ nicht  hinreichend gedeckt werden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und</a:t>
            </a:r>
            <a:endParaRPr sz="2100">
              <a:latin typeface="Arial"/>
              <a:cs typeface="Arial"/>
            </a:endParaRPr>
          </a:p>
          <a:p>
            <a:pPr marL="309245" indent="-296545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09880" algn="l"/>
              </a:tabLst>
            </a:pPr>
            <a:r>
              <a:rPr sz="2100" dirty="0">
                <a:latin typeface="Arial"/>
                <a:cs typeface="Arial"/>
              </a:rPr>
              <a:t>ist </a:t>
            </a:r>
            <a:r>
              <a:rPr sz="2100" spc="-5" dirty="0">
                <a:latin typeface="Arial"/>
                <a:cs typeface="Arial"/>
              </a:rPr>
              <a:t>die Schülerin oder der Schüler dadurch </a:t>
            </a:r>
            <a:r>
              <a:rPr sz="2100" b="1" dirty="0">
                <a:latin typeface="Arial"/>
                <a:cs typeface="Arial"/>
              </a:rPr>
              <a:t>in der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Entwicklung</a:t>
            </a:r>
            <a:endParaRPr sz="2100">
              <a:latin typeface="Arial"/>
              <a:cs typeface="Arial"/>
            </a:endParaRPr>
          </a:p>
          <a:p>
            <a:pPr marL="362585">
              <a:lnSpc>
                <a:spcPct val="100000"/>
              </a:lnSpc>
              <a:spcBef>
                <a:spcPts val="130"/>
              </a:spcBef>
            </a:pPr>
            <a:r>
              <a:rPr sz="2100" b="1" spc="-5" dirty="0">
                <a:latin typeface="Arial"/>
                <a:cs typeface="Arial"/>
              </a:rPr>
              <a:t>gefährdet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oder</a:t>
            </a:r>
            <a:endParaRPr sz="2100">
              <a:latin typeface="Arial"/>
              <a:cs typeface="Arial"/>
            </a:endParaRPr>
          </a:p>
          <a:p>
            <a:pPr marL="309880" marR="643890" indent="-309880">
              <a:lnSpc>
                <a:spcPts val="2650"/>
              </a:lnSpc>
              <a:spcBef>
                <a:spcPts val="100"/>
              </a:spcBef>
              <a:buFont typeface="Arial"/>
              <a:buAutoNum type="arabicPeriod" startAt="2"/>
              <a:tabLst>
                <a:tab pos="309880" algn="l"/>
              </a:tabLst>
            </a:pPr>
            <a:r>
              <a:rPr sz="2100" b="1" spc="-5" dirty="0">
                <a:latin typeface="Arial"/>
                <a:cs typeface="Arial"/>
              </a:rPr>
              <a:t>beeinträchtigt </a:t>
            </a:r>
            <a:r>
              <a:rPr sz="2100" dirty="0">
                <a:latin typeface="Arial"/>
                <a:cs typeface="Arial"/>
              </a:rPr>
              <a:t>sie </a:t>
            </a:r>
            <a:r>
              <a:rPr sz="2100" spc="-5" dirty="0">
                <a:latin typeface="Arial"/>
                <a:cs typeface="Arial"/>
              </a:rPr>
              <a:t>oder er die </a:t>
            </a:r>
            <a:r>
              <a:rPr sz="2100" b="1" spc="-5" dirty="0">
                <a:latin typeface="Arial"/>
                <a:cs typeface="Arial"/>
              </a:rPr>
              <a:t>Rechte </a:t>
            </a:r>
            <a:r>
              <a:rPr sz="2100" b="1" dirty="0">
                <a:latin typeface="Arial"/>
                <a:cs typeface="Arial"/>
              </a:rPr>
              <a:t>von Mitgliedern </a:t>
            </a:r>
            <a:r>
              <a:rPr sz="2100" b="1" spc="-5" dirty="0">
                <a:latin typeface="Arial"/>
                <a:cs typeface="Arial"/>
              </a:rPr>
              <a:t>der  Schulgemeinschaft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erheblich</a:t>
            </a:r>
            <a:r>
              <a:rPr sz="2100" dirty="0">
                <a:latin typeface="Arial"/>
                <a:cs typeface="Arial"/>
              </a:rPr>
              <a:t>,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100" spc="-5" dirty="0">
                <a:latin typeface="Arial"/>
                <a:cs typeface="Arial"/>
              </a:rPr>
              <a:t>besucht die Schülerin oder der </a:t>
            </a:r>
            <a:r>
              <a:rPr sz="2100" dirty="0">
                <a:latin typeface="Arial"/>
                <a:cs typeface="Arial"/>
              </a:rPr>
              <a:t>Schüler </a:t>
            </a:r>
            <a:r>
              <a:rPr sz="2100" spc="-5" dirty="0">
                <a:latin typeface="Arial"/>
                <a:cs typeface="Arial"/>
              </a:rPr>
              <a:t>die geeignete Förderschule.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8540" y="1349755"/>
            <a:ext cx="1447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33399"/>
                </a:solidFill>
              </a:rPr>
              <a:t>Grenz</a:t>
            </a:r>
            <a:r>
              <a:rPr sz="2800" spc="5" dirty="0">
                <a:solidFill>
                  <a:srgbClr val="333399"/>
                </a:solidFill>
              </a:rPr>
              <a:t>e</a:t>
            </a:r>
            <a:r>
              <a:rPr sz="2800" spc="-5" dirty="0">
                <a:solidFill>
                  <a:srgbClr val="333399"/>
                </a:solidFill>
              </a:rPr>
              <a:t>n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1222628"/>
            <a:ext cx="397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4525" algn="l"/>
              </a:tabLst>
            </a:pPr>
            <a:r>
              <a:rPr sz="2400" spc="-5" dirty="0">
                <a:solidFill>
                  <a:srgbClr val="333399"/>
                </a:solidFill>
              </a:rPr>
              <a:t>4.	Die Schule der</a:t>
            </a:r>
            <a:r>
              <a:rPr sz="2400" spc="-30" dirty="0">
                <a:solidFill>
                  <a:srgbClr val="333399"/>
                </a:solidFill>
              </a:rPr>
              <a:t> </a:t>
            </a:r>
            <a:r>
              <a:rPr sz="2400" spc="-5" dirty="0">
                <a:solidFill>
                  <a:srgbClr val="333399"/>
                </a:solidFill>
              </a:rPr>
              <a:t>Zukunft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890727" y="1661616"/>
            <a:ext cx="4243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oder: </a:t>
            </a:r>
            <a:r>
              <a:rPr sz="2400" b="1" dirty="0">
                <a:latin typeface="Arial"/>
                <a:cs typeface="Arial"/>
              </a:rPr>
              <a:t>Wie </a:t>
            </a:r>
            <a:r>
              <a:rPr sz="2400" b="1" spc="-5" dirty="0">
                <a:latin typeface="Arial"/>
                <a:cs typeface="Arial"/>
              </a:rPr>
              <a:t>geht’s </a:t>
            </a:r>
            <a:r>
              <a:rPr sz="2400" b="1" dirty="0">
                <a:latin typeface="Arial"/>
                <a:cs typeface="Arial"/>
              </a:rPr>
              <a:t>jetzt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weiter?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3130702"/>
            <a:ext cx="8226425" cy="28428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5" dirty="0">
                <a:latin typeface="Arial"/>
                <a:cs typeface="Arial"/>
              </a:rPr>
              <a:t>Zukünftige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Schritte: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30"/>
              </a:spcBef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Arial"/>
                <a:cs typeface="Arial"/>
              </a:rPr>
              <a:t>Ausbau der </a:t>
            </a:r>
            <a:r>
              <a:rPr sz="2200" spc="-10" dirty="0">
                <a:latin typeface="Arial"/>
                <a:cs typeface="Arial"/>
              </a:rPr>
              <a:t>Vielfalt </a:t>
            </a:r>
            <a:r>
              <a:rPr sz="2200" spc="-5" dirty="0">
                <a:latin typeface="Arial"/>
                <a:cs typeface="Arial"/>
              </a:rPr>
              <a:t>der Lernorte und des gemeinsamen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Lernens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30"/>
              </a:spcBef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Arial"/>
                <a:cs typeface="Arial"/>
              </a:rPr>
              <a:t>Stärkung der allgemeinen Schule in inklusiven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Angelegenheiten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30"/>
              </a:spcBef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Arial"/>
                <a:cs typeface="Arial"/>
              </a:rPr>
              <a:t>Weiterentwicklung der Förderschulen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zu</a:t>
            </a:r>
            <a:endParaRPr sz="2200">
              <a:latin typeface="Arial"/>
              <a:cs typeface="Arial"/>
            </a:endParaRPr>
          </a:p>
          <a:p>
            <a:pPr marL="908685" lvl="1" indent="-362585">
              <a:lnSpc>
                <a:spcPct val="100000"/>
              </a:lnSpc>
              <a:spcBef>
                <a:spcPts val="525"/>
              </a:spcBef>
              <a:buChar char="•"/>
              <a:tabLst>
                <a:tab pos="908685" algn="l"/>
                <a:tab pos="909319" algn="l"/>
              </a:tabLst>
            </a:pPr>
            <a:r>
              <a:rPr sz="2200" spc="-5" dirty="0">
                <a:latin typeface="Arial"/>
                <a:cs typeface="Arial"/>
              </a:rPr>
              <a:t>Sonderpädagogischen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Kompetenzzentren</a:t>
            </a:r>
            <a:endParaRPr sz="2200">
              <a:latin typeface="Arial"/>
              <a:cs typeface="Arial"/>
            </a:endParaRPr>
          </a:p>
          <a:p>
            <a:pPr marL="908685" lvl="1" indent="-362585">
              <a:lnSpc>
                <a:spcPct val="100000"/>
              </a:lnSpc>
              <a:spcBef>
                <a:spcPts val="530"/>
              </a:spcBef>
              <a:buChar char="•"/>
              <a:tabLst>
                <a:tab pos="908685" algn="l"/>
                <a:tab pos="909319" algn="l"/>
              </a:tabLst>
            </a:pPr>
            <a:r>
              <a:rPr sz="2200" spc="-5" dirty="0">
                <a:latin typeface="Arial"/>
                <a:cs typeface="Arial"/>
              </a:rPr>
              <a:t>alternativen Lernorten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und</a:t>
            </a:r>
            <a:endParaRPr sz="2200">
              <a:latin typeface="Arial"/>
              <a:cs typeface="Arial"/>
            </a:endParaRPr>
          </a:p>
          <a:p>
            <a:pPr marL="908685" lvl="1" indent="-362585">
              <a:lnSpc>
                <a:spcPct val="100000"/>
              </a:lnSpc>
              <a:spcBef>
                <a:spcPts val="530"/>
              </a:spcBef>
              <a:buChar char="•"/>
              <a:tabLst>
                <a:tab pos="908685" algn="l"/>
                <a:tab pos="909319" algn="l"/>
              </a:tabLst>
            </a:pPr>
            <a:r>
              <a:rPr sz="2200" spc="-5" dirty="0">
                <a:latin typeface="Arial"/>
                <a:cs typeface="Arial"/>
              </a:rPr>
              <a:t>inklusiven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Schulen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5947664"/>
            <a:ext cx="6113145" cy="8305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625"/>
              </a:spcBef>
              <a:buChar char="•"/>
              <a:tabLst>
                <a:tab pos="278765" algn="l"/>
                <a:tab pos="279400" algn="l"/>
              </a:tabLst>
            </a:pPr>
            <a:r>
              <a:rPr sz="2200" spc="-5" dirty="0">
                <a:latin typeface="Arial"/>
                <a:cs typeface="Arial"/>
              </a:rPr>
              <a:t>Stärkung der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Elternrechte</a:t>
            </a:r>
            <a:endParaRPr sz="22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30"/>
              </a:spcBef>
              <a:buChar char="•"/>
              <a:tabLst>
                <a:tab pos="278765" algn="l"/>
                <a:tab pos="279400" algn="l"/>
              </a:tabLst>
            </a:pPr>
            <a:r>
              <a:rPr sz="2200" spc="-10" dirty="0">
                <a:latin typeface="Arial"/>
                <a:cs typeface="Arial"/>
              </a:rPr>
              <a:t>Schaffen </a:t>
            </a:r>
            <a:r>
              <a:rPr sz="2200" spc="-5" dirty="0">
                <a:latin typeface="Arial"/>
                <a:cs typeface="Arial"/>
              </a:rPr>
              <a:t>von </a:t>
            </a:r>
            <a:r>
              <a:rPr sz="2200" spc="-15" dirty="0">
                <a:latin typeface="Arial"/>
                <a:cs typeface="Arial"/>
              </a:rPr>
              <a:t>Vorbildern, </a:t>
            </a:r>
            <a:r>
              <a:rPr sz="2200" spc="-5" dirty="0">
                <a:latin typeface="Arial"/>
                <a:cs typeface="Arial"/>
              </a:rPr>
              <a:t>die andere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begeistern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825" y="2276475"/>
            <a:ext cx="8209280" cy="8032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200025">
              <a:lnSpc>
                <a:spcPct val="100000"/>
              </a:lnSpc>
              <a:spcBef>
                <a:spcPts val="295"/>
              </a:spcBef>
            </a:pPr>
            <a:r>
              <a:rPr sz="2300" dirty="0">
                <a:latin typeface="Arial"/>
                <a:cs typeface="Arial"/>
              </a:rPr>
              <a:t>Inklusion erfordert als </a:t>
            </a:r>
            <a:r>
              <a:rPr sz="2300" spc="-5" dirty="0">
                <a:latin typeface="Arial"/>
                <a:cs typeface="Arial"/>
              </a:rPr>
              <a:t>gesamtgesellschaftliche </a:t>
            </a:r>
            <a:r>
              <a:rPr sz="2300" dirty="0">
                <a:latin typeface="Arial"/>
                <a:cs typeface="Arial"/>
              </a:rPr>
              <a:t>Aufgabe</a:t>
            </a:r>
            <a:r>
              <a:rPr sz="2300" spc="-254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einen  </a:t>
            </a:r>
            <a:r>
              <a:rPr sz="2300" spc="-5" dirty="0">
                <a:latin typeface="Arial"/>
                <a:cs typeface="Arial"/>
              </a:rPr>
              <a:t>gemeinsamen, längerfristigen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Entwicklungsprozess.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marR="5080" indent="1139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Bayerisches Staatsministerium </a:t>
            </a:r>
            <a:r>
              <a:rPr dirty="0"/>
              <a:t>für  Bildung und Kultus, </a:t>
            </a:r>
            <a:r>
              <a:rPr spc="-5" dirty="0"/>
              <a:t>Wissenschaft </a:t>
            </a:r>
            <a:r>
              <a:rPr dirty="0"/>
              <a:t>und</a:t>
            </a:r>
            <a:r>
              <a:rPr spc="-50" dirty="0"/>
              <a:t> </a:t>
            </a:r>
            <a:r>
              <a:rPr dirty="0"/>
              <a:t>Kunst</a:t>
            </a:r>
          </a:p>
        </p:txBody>
      </p:sp>
      <p:sp>
        <p:nvSpPr>
          <p:cNvPr id="3" name="object 3"/>
          <p:cNvSpPr/>
          <p:nvPr/>
        </p:nvSpPr>
        <p:spPr>
          <a:xfrm>
            <a:off x="250825" y="1538350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641" y="6054496"/>
            <a:ext cx="8042909" cy="59944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8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http://www.verwaltung.bayern.de/portal/by/ServiceCenter/Broschuerenbestellen</a:t>
            </a:r>
            <a:endParaRPr sz="1800">
              <a:latin typeface="Arial"/>
              <a:cs typeface="Arial"/>
            </a:endParaRPr>
          </a:p>
          <a:p>
            <a:pPr marR="1205230" algn="r">
              <a:lnSpc>
                <a:spcPct val="100000"/>
              </a:lnSpc>
              <a:spcBef>
                <a:spcPts val="365"/>
              </a:spcBef>
            </a:pPr>
            <a:r>
              <a:rPr sz="1200" spc="-5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0112" y="1989090"/>
            <a:ext cx="1823299" cy="3673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87675" y="2060741"/>
            <a:ext cx="2551589" cy="3571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325" y="2133614"/>
            <a:ext cx="2388647" cy="3455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2429" y="644540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462" y="1196975"/>
            <a:ext cx="8045450" cy="5346700"/>
          </a:xfrm>
          <a:custGeom>
            <a:avLst/>
            <a:gdLst/>
            <a:ahLst/>
            <a:cxnLst/>
            <a:rect l="l" t="t" r="r" b="b"/>
            <a:pathLst>
              <a:path w="8045450" h="5346700">
                <a:moveTo>
                  <a:pt x="0" y="5346700"/>
                </a:moveTo>
                <a:lnTo>
                  <a:pt x="8045450" y="5346700"/>
                </a:lnTo>
                <a:lnTo>
                  <a:pt x="8045450" y="0"/>
                </a:lnTo>
                <a:lnTo>
                  <a:pt x="0" y="0"/>
                </a:lnTo>
                <a:lnTo>
                  <a:pt x="0" y="53467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316" y="1227200"/>
            <a:ext cx="67157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000000"/>
                </a:solidFill>
              </a:rPr>
              <a:t>Def. </a:t>
            </a:r>
            <a:r>
              <a:rPr sz="2500" spc="-5" dirty="0">
                <a:solidFill>
                  <a:srgbClr val="000000"/>
                </a:solidFill>
              </a:rPr>
              <a:t>„Inklusion“ </a:t>
            </a:r>
            <a:r>
              <a:rPr sz="2500" b="0" spc="-5" dirty="0">
                <a:solidFill>
                  <a:srgbClr val="000000"/>
                </a:solidFill>
                <a:latin typeface="Arial"/>
                <a:cs typeface="Arial"/>
              </a:rPr>
              <a:t>(lat. „includere“:</a:t>
            </a:r>
            <a:r>
              <a:rPr sz="2500" b="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spc="-10" dirty="0">
                <a:solidFill>
                  <a:srgbClr val="000000"/>
                </a:solidFill>
                <a:latin typeface="Arial"/>
                <a:cs typeface="Arial"/>
              </a:rPr>
              <a:t>einbeziehen):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316" y="1706678"/>
            <a:ext cx="7827645" cy="418020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Gesamtkonzept zum menschlichen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Zusammenleben</a:t>
            </a: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1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Grundgedanke: Unantastbarkeit der Menschenwürde  und Wertschätzung der Vielfalt menschlichen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Seins</a:t>
            </a:r>
            <a:endParaRPr sz="2500">
              <a:latin typeface="Arial"/>
              <a:cs typeface="Arial"/>
            </a:endParaRPr>
          </a:p>
          <a:p>
            <a:pPr marL="355600" marR="714375" indent="-342900">
              <a:lnSpc>
                <a:spcPct val="11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Forderung: Anerkennung und Einbeziehung von  Menschen mit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Behinderungen*</a:t>
            </a:r>
            <a:endParaRPr sz="2500">
              <a:latin typeface="Arial"/>
              <a:cs typeface="Arial"/>
            </a:endParaRPr>
          </a:p>
          <a:p>
            <a:pPr marL="355600" marR="377190" indent="-342900">
              <a:lnSpc>
                <a:spcPct val="11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Ziel: Gleichberechtigter Zugang aller Menschen zu  allen gesellschaftlichen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Lebensbereichen</a:t>
            </a:r>
            <a:endParaRPr sz="2500">
              <a:latin typeface="Arial"/>
              <a:cs typeface="Arial"/>
            </a:endParaRPr>
          </a:p>
          <a:p>
            <a:pPr marL="355600" marR="410209" indent="-342900">
              <a:lnSpc>
                <a:spcPct val="1101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Umsetzung der gesamtgesellschaftlichen Aufgabe  liegt in der gemeinsamen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Verantwortung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6545681"/>
            <a:ext cx="825944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5"/>
              </a:lnSpc>
            </a:pPr>
            <a:r>
              <a:rPr sz="1800" spc="-5" dirty="0">
                <a:latin typeface="Arial"/>
                <a:cs typeface="Arial"/>
              </a:rPr>
              <a:t>* </a:t>
            </a:r>
            <a:r>
              <a:rPr sz="1600" spc="-5" dirty="0">
                <a:latin typeface="Arial"/>
                <a:cs typeface="Arial"/>
              </a:rPr>
              <a:t>Im schulischen Bereich </a:t>
            </a:r>
            <a:r>
              <a:rPr sz="1600" spc="-10" dirty="0">
                <a:latin typeface="Arial"/>
                <a:cs typeface="Arial"/>
              </a:rPr>
              <a:t>wird </a:t>
            </a:r>
            <a:r>
              <a:rPr sz="1600" spc="-5" dirty="0">
                <a:latin typeface="Arial"/>
                <a:cs typeface="Arial"/>
              </a:rPr>
              <a:t>i.d.R. von „sonderpädagogischem Förderbedarf“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gesprochen.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7569" marR="5080" indent="113982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Bayerisches Staatsministerium </a:t>
            </a:r>
            <a:r>
              <a:rPr dirty="0"/>
              <a:t>für  Bildung und Kultus, </a:t>
            </a:r>
            <a:r>
              <a:rPr spc="-5" dirty="0"/>
              <a:t>Wissenschaft </a:t>
            </a:r>
            <a:r>
              <a:rPr dirty="0"/>
              <a:t>und</a:t>
            </a:r>
            <a:r>
              <a:rPr spc="-50" dirty="0"/>
              <a:t> </a:t>
            </a:r>
            <a:r>
              <a:rPr dirty="0"/>
              <a:t>Kunst</a:t>
            </a: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57084" y="644540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6260" y="1611249"/>
            <a:ext cx="3878453" cy="302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016" y="5091045"/>
            <a:ext cx="7442834" cy="903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Ein herzliches Dankeschön an all diejenigen, die sich  bereits </a:t>
            </a:r>
            <a:r>
              <a:rPr sz="2400" dirty="0">
                <a:latin typeface="Arial"/>
                <a:cs typeface="Arial"/>
              </a:rPr>
              <a:t>mit </a:t>
            </a:r>
            <a:r>
              <a:rPr sz="2400" spc="-5" dirty="0">
                <a:latin typeface="Arial"/>
                <a:cs typeface="Arial"/>
              </a:rPr>
              <a:t>großem Engagement auf den </a:t>
            </a:r>
            <a:r>
              <a:rPr sz="2400" spc="-15" dirty="0">
                <a:latin typeface="Arial"/>
                <a:cs typeface="Arial"/>
              </a:rPr>
              <a:t>Weg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machen!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5776" y="155638"/>
            <a:ext cx="1352550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52064" y="837629"/>
            <a:ext cx="43243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Bild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238" y="528573"/>
            <a:ext cx="4497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0675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5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1175" y="1171575"/>
            <a:ext cx="5842000" cy="552450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515620" marR="1800225">
              <a:lnSpc>
                <a:spcPct val="100000"/>
              </a:lnSpc>
              <a:spcBef>
                <a:spcPts val="2025"/>
              </a:spcBef>
            </a:pPr>
            <a:r>
              <a:rPr sz="2800" b="1" spc="-5" dirty="0">
                <a:latin typeface="Arial"/>
                <a:cs typeface="Arial"/>
              </a:rPr>
              <a:t>Ansätze möglicher  schulischer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Lernorte</a:t>
            </a:r>
            <a:endParaRPr sz="2800">
              <a:latin typeface="Arial"/>
              <a:cs typeface="Arial"/>
            </a:endParaRPr>
          </a:p>
          <a:p>
            <a:pPr marL="515620" marR="270637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für Schüler mit  Behinderungen  bzw. mit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sonder-  </a:t>
            </a:r>
            <a:r>
              <a:rPr sz="2800" spc="-5" dirty="0">
                <a:latin typeface="Arial"/>
                <a:cs typeface="Arial"/>
              </a:rPr>
              <a:t>pädagogischem  Förderbedarf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marR="1545590" algn="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950" y="231774"/>
            <a:ext cx="2943225" cy="662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67" y="1149473"/>
            <a:ext cx="6760845" cy="90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09600">
              <a:lnSpc>
                <a:spcPct val="120100"/>
              </a:lnSpc>
              <a:spcBef>
                <a:spcPts val="95"/>
              </a:spcBef>
              <a:tabLst>
                <a:tab pos="621665" algn="l"/>
              </a:tabLst>
            </a:pPr>
            <a:r>
              <a:rPr sz="2400" spc="-5" dirty="0">
                <a:solidFill>
                  <a:srgbClr val="333399"/>
                </a:solidFill>
              </a:rPr>
              <a:t>2.	</a:t>
            </a:r>
            <a:r>
              <a:rPr sz="2400" dirty="0">
                <a:solidFill>
                  <a:srgbClr val="333399"/>
                </a:solidFill>
              </a:rPr>
              <a:t>Zur </a:t>
            </a: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Geschichte</a:t>
            </a:r>
            <a:r>
              <a:rPr sz="2400" spc="-5" dirty="0">
                <a:solidFill>
                  <a:srgbClr val="333399"/>
                </a:solidFill>
              </a:rPr>
              <a:t> der </a:t>
            </a:r>
            <a:r>
              <a:rPr sz="2400" dirty="0">
                <a:solidFill>
                  <a:srgbClr val="333399"/>
                </a:solidFill>
              </a:rPr>
              <a:t>inklusiven </a:t>
            </a:r>
            <a:r>
              <a:rPr sz="2400" spc="-5" dirty="0">
                <a:solidFill>
                  <a:srgbClr val="333399"/>
                </a:solidFill>
              </a:rPr>
              <a:t>Schule </a:t>
            </a:r>
            <a:r>
              <a:rPr sz="2400" spc="-5" dirty="0">
                <a:solidFill>
                  <a:srgbClr val="000000"/>
                </a:solidFill>
              </a:rPr>
              <a:t> oder: </a:t>
            </a:r>
            <a:r>
              <a:rPr sz="2400" dirty="0">
                <a:solidFill>
                  <a:srgbClr val="000000"/>
                </a:solidFill>
              </a:rPr>
              <a:t>Wie </a:t>
            </a:r>
            <a:r>
              <a:rPr sz="2400" spc="-5" dirty="0">
                <a:solidFill>
                  <a:srgbClr val="000000"/>
                </a:solidFill>
              </a:rPr>
              <a:t>kam </a:t>
            </a:r>
            <a:r>
              <a:rPr sz="2400" dirty="0">
                <a:solidFill>
                  <a:srgbClr val="000000"/>
                </a:solidFill>
              </a:rPr>
              <a:t>es und </a:t>
            </a:r>
            <a:r>
              <a:rPr sz="2400" spc="10" dirty="0">
                <a:solidFill>
                  <a:srgbClr val="000000"/>
                </a:solidFill>
              </a:rPr>
              <a:t>wo </a:t>
            </a:r>
            <a:r>
              <a:rPr sz="2400" spc="-5" dirty="0">
                <a:solidFill>
                  <a:srgbClr val="000000"/>
                </a:solidFill>
              </a:rPr>
              <a:t>stehen </a:t>
            </a:r>
            <a:r>
              <a:rPr sz="2400" spc="5" dirty="0">
                <a:solidFill>
                  <a:srgbClr val="000000"/>
                </a:solidFill>
              </a:rPr>
              <a:t>wir</a:t>
            </a:r>
            <a:r>
              <a:rPr sz="2400" spc="-14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jetzt?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86639" y="2306827"/>
            <a:ext cx="8540750" cy="443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407034" indent="-354965">
              <a:lnSpc>
                <a:spcPct val="105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Bis </a:t>
            </a:r>
            <a:r>
              <a:rPr sz="2400" dirty="0">
                <a:latin typeface="Arial"/>
                <a:cs typeface="Arial"/>
              </a:rPr>
              <a:t>ca. </a:t>
            </a:r>
            <a:r>
              <a:rPr sz="2400" spc="-5" dirty="0">
                <a:latin typeface="Arial"/>
                <a:cs typeface="Arial"/>
              </a:rPr>
              <a:t>1990: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Separation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(Defizitorientierte Aufgliederung  nach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Behinderungsrichtungen)</a:t>
            </a:r>
            <a:endParaRPr sz="2400">
              <a:latin typeface="Arial"/>
              <a:cs typeface="Arial"/>
            </a:endParaRPr>
          </a:p>
          <a:p>
            <a:pPr marL="367665" marR="1523365" indent="-354965">
              <a:lnSpc>
                <a:spcPct val="105000"/>
              </a:lnSpc>
              <a:spcBef>
                <a:spcPts val="1440"/>
              </a:spcBef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KMK-Empfehlungen 1994: Sonderpädagogischer  Paradigmenwechsel hin zur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Integration</a:t>
            </a:r>
            <a:endParaRPr sz="2400">
              <a:latin typeface="Arial"/>
              <a:cs typeface="Arial"/>
            </a:endParaRPr>
          </a:p>
          <a:p>
            <a:pPr marL="1003300" lvl="1" indent="-364490">
              <a:lnSpc>
                <a:spcPct val="100000"/>
              </a:lnSpc>
              <a:spcBef>
                <a:spcPts val="145"/>
              </a:spcBef>
              <a:buFont typeface="Arial"/>
              <a:buChar char="-"/>
              <a:tabLst>
                <a:tab pos="1069975" algn="l"/>
                <a:tab pos="1071245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Ablösung des </a:t>
            </a:r>
            <a:r>
              <a:rPr sz="2400" spc="-10" dirty="0">
                <a:latin typeface="Arial"/>
                <a:cs typeface="Arial"/>
              </a:rPr>
              <a:t>Begriffs </a:t>
            </a:r>
            <a:r>
              <a:rPr sz="2400" spc="-5" dirty="0">
                <a:latin typeface="Arial"/>
                <a:cs typeface="Arial"/>
              </a:rPr>
              <a:t>„Behinderung“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durch</a:t>
            </a:r>
            <a:endParaRPr sz="240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  <a:spcBef>
                <a:spcPts val="145"/>
              </a:spcBef>
            </a:pPr>
            <a:r>
              <a:rPr sz="2400" spc="-5" dirty="0">
                <a:latin typeface="Arial"/>
                <a:cs typeface="Arial"/>
              </a:rPr>
              <a:t>„sonderpädagogischer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Förderbedarf“</a:t>
            </a:r>
            <a:endParaRPr sz="2400">
              <a:latin typeface="Arial"/>
              <a:cs typeface="Arial"/>
            </a:endParaRPr>
          </a:p>
          <a:p>
            <a:pPr marL="1003300" marR="5080" lvl="1" indent="-364490">
              <a:lnSpc>
                <a:spcPct val="105000"/>
              </a:lnSpc>
              <a:buChar char="-"/>
              <a:tabLst>
                <a:tab pos="1003300" algn="l"/>
                <a:tab pos="1003935" algn="l"/>
              </a:tabLst>
            </a:pPr>
            <a:r>
              <a:rPr sz="2400" spc="-5" dirty="0">
                <a:latin typeface="Arial"/>
                <a:cs typeface="Arial"/>
              </a:rPr>
              <a:t>Ablösung der „Sonderschulbedürftigkeit“ durch die  Möglichkeit der integrativen Beschulung </a:t>
            </a:r>
            <a:r>
              <a:rPr sz="2400" dirty="0">
                <a:latin typeface="Arial"/>
                <a:cs typeface="Arial"/>
              </a:rPr>
              <a:t>mit  </a:t>
            </a:r>
            <a:r>
              <a:rPr sz="2400" spc="-5" dirty="0">
                <a:latin typeface="Arial"/>
                <a:cs typeface="Arial"/>
              </a:rPr>
              <a:t>Unterstützung durch die Mobilen Sonderpädagogischen  Dienste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(MSD)</a:t>
            </a:r>
            <a:endParaRPr sz="24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145"/>
              </a:spcBef>
              <a:tabLst>
                <a:tab pos="927100" algn="l"/>
              </a:tabLst>
            </a:pP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2003 Umsetzung in Bayern (Novellierung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1800" spc="-7" baseline="20833" dirty="0">
                <a:latin typeface="Arial"/>
                <a:cs typeface="Arial"/>
              </a:rPr>
              <a:t>6</a:t>
            </a:r>
            <a:r>
              <a:rPr sz="2400" spc="-5" dirty="0">
                <a:latin typeface="Arial"/>
                <a:cs typeface="Arial"/>
              </a:rPr>
              <a:t>BayEUG)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215" y="528573"/>
            <a:ext cx="8432165" cy="612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8545" marR="118999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367665" marR="841375" indent="-354965" algn="just">
              <a:lnSpc>
                <a:spcPct val="100000"/>
              </a:lnSpc>
              <a:buChar char="•"/>
              <a:tabLst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1994 Salamanca-Erklärung der UNESCO-Konferenz: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Inklusion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als übergeordnetes Ziel der internationalen  Bildungspolitik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spcBef>
                <a:spcPts val="5"/>
              </a:spcBef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2006 </a:t>
            </a:r>
            <a:r>
              <a:rPr sz="2400" spc="-15" dirty="0">
                <a:latin typeface="Arial"/>
                <a:cs typeface="Arial"/>
              </a:rPr>
              <a:t>Verabschiedung </a:t>
            </a:r>
            <a:r>
              <a:rPr sz="2400" spc="-5" dirty="0">
                <a:latin typeface="Arial"/>
                <a:cs typeface="Arial"/>
              </a:rPr>
              <a:t>der</a:t>
            </a:r>
            <a:r>
              <a:rPr sz="2400" spc="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UN-Behindertenrechtskonvention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67665" indent="-354965">
              <a:lnSpc>
                <a:spcPts val="2875"/>
              </a:lnSpc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2009 Ratifizierung der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UN-Behindertenrechtskonvention</a:t>
            </a:r>
            <a:endParaRPr sz="2400">
              <a:latin typeface="Arial"/>
              <a:cs typeface="Arial"/>
            </a:endParaRPr>
          </a:p>
          <a:p>
            <a:pPr marL="367665">
              <a:lnSpc>
                <a:spcPts val="2875"/>
              </a:lnSpc>
            </a:pPr>
            <a:r>
              <a:rPr sz="2400" spc="-5" dirty="0">
                <a:latin typeface="Arial"/>
                <a:cs typeface="Arial"/>
              </a:rPr>
              <a:t>durch die Bundesrepublik Deutschland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erlangt</a:t>
            </a:r>
            <a:r>
              <a:rPr sz="2400" spc="2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Gültigkeit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367665" marR="432434" indent="-35496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2010 und </a:t>
            </a:r>
            <a:r>
              <a:rPr sz="2400" spc="-40" dirty="0">
                <a:latin typeface="Arial"/>
                <a:cs typeface="Arial"/>
              </a:rPr>
              <a:t>2011: </a:t>
            </a:r>
            <a:r>
              <a:rPr sz="2400" spc="-5" dirty="0">
                <a:latin typeface="Arial"/>
                <a:cs typeface="Arial"/>
              </a:rPr>
              <a:t>KMK-Empfehlungen zur Umsetzung von  Inklusion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67665" indent="-35496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400" dirty="0">
                <a:latin typeface="Arial"/>
                <a:cs typeface="Arial"/>
              </a:rPr>
              <a:t>1. </a:t>
            </a:r>
            <a:r>
              <a:rPr sz="2400" spc="-5" dirty="0">
                <a:latin typeface="Arial"/>
                <a:cs typeface="Arial"/>
              </a:rPr>
              <a:t>August </a:t>
            </a:r>
            <a:r>
              <a:rPr sz="2400" spc="-40" dirty="0">
                <a:latin typeface="Arial"/>
                <a:cs typeface="Arial"/>
              </a:rPr>
              <a:t>2011: </a:t>
            </a:r>
            <a:r>
              <a:rPr sz="2400" spc="-5" dirty="0">
                <a:latin typeface="Arial"/>
                <a:cs typeface="Arial"/>
              </a:rPr>
              <a:t>Neufassung des BayEUG </a:t>
            </a:r>
            <a:r>
              <a:rPr sz="2400" dirty="0">
                <a:latin typeface="Arial"/>
                <a:cs typeface="Arial"/>
              </a:rPr>
              <a:t>tritt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Kraft</a:t>
            </a:r>
            <a:endParaRPr sz="2400">
              <a:latin typeface="Arial"/>
              <a:cs typeface="Arial"/>
            </a:endParaRPr>
          </a:p>
          <a:p>
            <a:pPr marR="1307465" algn="r">
              <a:lnSpc>
                <a:spcPct val="100000"/>
              </a:lnSpc>
              <a:spcBef>
                <a:spcPts val="535"/>
              </a:spcBef>
            </a:pPr>
            <a:r>
              <a:rPr sz="1200" spc="-5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2429" y="644540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1392551"/>
            <a:ext cx="7049134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09600">
              <a:lnSpc>
                <a:spcPct val="120100"/>
              </a:lnSpc>
              <a:spcBef>
                <a:spcPts val="95"/>
              </a:spcBef>
              <a:tabLst>
                <a:tab pos="621665" algn="l"/>
              </a:tabLst>
            </a:pPr>
            <a:r>
              <a:rPr sz="2400" spc="-5" dirty="0">
                <a:solidFill>
                  <a:srgbClr val="333399"/>
                </a:solidFill>
              </a:rPr>
              <a:t>3.	</a:t>
            </a:r>
            <a:r>
              <a:rPr sz="2400" dirty="0">
                <a:solidFill>
                  <a:srgbClr val="333399"/>
                </a:solidFill>
              </a:rPr>
              <a:t>Zum </a:t>
            </a: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Bayerischen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Weg</a:t>
            </a:r>
            <a:r>
              <a:rPr sz="2400" dirty="0">
                <a:solidFill>
                  <a:srgbClr val="333399"/>
                </a:solidFill>
              </a:rPr>
              <a:t>: Inklusion </a:t>
            </a:r>
            <a:r>
              <a:rPr sz="2400" spc="-5" dirty="0">
                <a:solidFill>
                  <a:srgbClr val="333399"/>
                </a:solidFill>
              </a:rPr>
              <a:t>durch</a:t>
            </a:r>
            <a:r>
              <a:rPr sz="2400" spc="-60" dirty="0">
                <a:solidFill>
                  <a:srgbClr val="333399"/>
                </a:solidFill>
              </a:rPr>
              <a:t> </a:t>
            </a:r>
            <a:r>
              <a:rPr sz="2400" spc="-5" dirty="0">
                <a:solidFill>
                  <a:srgbClr val="333399"/>
                </a:solidFill>
              </a:rPr>
              <a:t>eine  </a:t>
            </a:r>
            <a:r>
              <a:rPr sz="2400" dirty="0">
                <a:solidFill>
                  <a:srgbClr val="333399"/>
                </a:solidFill>
              </a:rPr>
              <a:t>Vielfalt </a:t>
            </a:r>
            <a:r>
              <a:rPr sz="2400" spc="-5" dirty="0">
                <a:solidFill>
                  <a:srgbClr val="333399"/>
                </a:solidFill>
              </a:rPr>
              <a:t>schulischer</a:t>
            </a:r>
            <a:r>
              <a:rPr sz="2400" spc="-35" dirty="0">
                <a:solidFill>
                  <a:srgbClr val="333399"/>
                </a:solidFill>
              </a:rPr>
              <a:t> </a:t>
            </a:r>
            <a:r>
              <a:rPr sz="2400" spc="-5" dirty="0">
                <a:solidFill>
                  <a:srgbClr val="333399"/>
                </a:solidFill>
              </a:rPr>
              <a:t>Angebote</a:t>
            </a:r>
            <a:endParaRPr sz="2400"/>
          </a:p>
          <a:p>
            <a:pPr marL="6223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00000"/>
                </a:solidFill>
              </a:rPr>
              <a:t>oder: </a:t>
            </a:r>
            <a:r>
              <a:rPr sz="2400" dirty="0">
                <a:solidFill>
                  <a:srgbClr val="000000"/>
                </a:solidFill>
              </a:rPr>
              <a:t>Wie </a:t>
            </a:r>
            <a:r>
              <a:rPr sz="2400" spc="-5" dirty="0">
                <a:solidFill>
                  <a:srgbClr val="000000"/>
                </a:solidFill>
              </a:rPr>
              <a:t>kann es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gehen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4717" y="2012048"/>
            <a:ext cx="2550363" cy="4203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5300" y="3163531"/>
            <a:ext cx="4171950" cy="2763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528573"/>
            <a:ext cx="4930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98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  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825" y="1204975"/>
            <a:ext cx="8642350" cy="5320030"/>
          </a:xfrm>
          <a:custGeom>
            <a:avLst/>
            <a:gdLst/>
            <a:ahLst/>
            <a:cxnLst/>
            <a:rect l="l" t="t" r="r" b="b"/>
            <a:pathLst>
              <a:path w="8642350" h="5320030">
                <a:moveTo>
                  <a:pt x="0" y="5319649"/>
                </a:moveTo>
                <a:lnTo>
                  <a:pt x="8642350" y="5319649"/>
                </a:lnTo>
                <a:lnTo>
                  <a:pt x="8642350" y="0"/>
                </a:lnTo>
                <a:lnTo>
                  <a:pt x="0" y="0"/>
                </a:lnTo>
                <a:lnTo>
                  <a:pt x="0" y="531964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42429" y="644540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047" y="1162329"/>
            <a:ext cx="5080635" cy="9645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solidFill>
                  <a:srgbClr val="000000"/>
                </a:solidFill>
              </a:rPr>
              <a:t>Vielfalt der Kinder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–</a:t>
            </a:r>
            <a:endParaRPr sz="2800"/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000000"/>
                </a:solidFill>
              </a:rPr>
              <a:t>Vielfalt der Förderbedürfnisse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57047" y="2543937"/>
            <a:ext cx="70986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Arial"/>
                <a:cs typeface="Arial"/>
              </a:rPr>
              <a:t>7 sonderpädagogische</a:t>
            </a:r>
            <a:r>
              <a:rPr sz="2600" b="1" spc="-5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Förderschwerpunkte: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047" y="3206876"/>
            <a:ext cx="6909434" cy="1337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9105" indent="-446405">
              <a:lnSpc>
                <a:spcPct val="100000"/>
              </a:lnSpc>
              <a:spcBef>
                <a:spcPts val="105"/>
              </a:spcBef>
              <a:buChar char="•"/>
              <a:tabLst>
                <a:tab pos="459105" algn="l"/>
                <a:tab pos="459740" algn="l"/>
              </a:tabLst>
            </a:pPr>
            <a:r>
              <a:rPr sz="2000" spc="-5" dirty="0">
                <a:latin typeface="Arial"/>
                <a:cs typeface="Arial"/>
              </a:rPr>
              <a:t>Förderschwerpunkt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„Lernen“</a:t>
            </a:r>
            <a:endParaRPr sz="2000">
              <a:latin typeface="Arial"/>
              <a:cs typeface="Arial"/>
            </a:endParaRPr>
          </a:p>
          <a:p>
            <a:pPr marL="459105" indent="-446405">
              <a:lnSpc>
                <a:spcPct val="100000"/>
              </a:lnSpc>
              <a:spcBef>
                <a:spcPts val="1560"/>
              </a:spcBef>
              <a:buChar char="•"/>
              <a:tabLst>
                <a:tab pos="459105" algn="l"/>
                <a:tab pos="459740" algn="l"/>
              </a:tabLst>
            </a:pPr>
            <a:r>
              <a:rPr sz="2000" spc="-5" dirty="0">
                <a:latin typeface="Arial"/>
                <a:cs typeface="Arial"/>
              </a:rPr>
              <a:t>Förderschwerpunkt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„Sprache“</a:t>
            </a:r>
            <a:endParaRPr sz="2000">
              <a:latin typeface="Arial"/>
              <a:cs typeface="Arial"/>
            </a:endParaRPr>
          </a:p>
          <a:p>
            <a:pPr marL="459105" indent="-446405">
              <a:lnSpc>
                <a:spcPct val="100000"/>
              </a:lnSpc>
              <a:spcBef>
                <a:spcPts val="1560"/>
              </a:spcBef>
              <a:buChar char="•"/>
              <a:tabLst>
                <a:tab pos="459105" algn="l"/>
                <a:tab pos="459740" algn="l"/>
              </a:tabLst>
            </a:pPr>
            <a:r>
              <a:rPr sz="2000" spc="-5" dirty="0">
                <a:latin typeface="Arial"/>
                <a:cs typeface="Arial"/>
              </a:rPr>
              <a:t>Förderschwerpunkt </a:t>
            </a:r>
            <a:r>
              <a:rPr sz="2000" dirty="0">
                <a:latin typeface="Arial"/>
                <a:cs typeface="Arial"/>
              </a:rPr>
              <a:t>„emotionale </a:t>
            </a:r>
            <a:r>
              <a:rPr sz="2000" spc="-5" dirty="0">
                <a:latin typeface="Arial"/>
                <a:cs typeface="Arial"/>
              </a:rPr>
              <a:t>und </a:t>
            </a:r>
            <a:r>
              <a:rPr sz="2000" dirty="0">
                <a:latin typeface="Arial"/>
                <a:cs typeface="Arial"/>
              </a:rPr>
              <a:t>soziale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Entwicklung“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047" y="4783023"/>
            <a:ext cx="7186930" cy="1337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9105" indent="-446405">
              <a:lnSpc>
                <a:spcPct val="100000"/>
              </a:lnSpc>
              <a:spcBef>
                <a:spcPts val="105"/>
              </a:spcBef>
              <a:buChar char="•"/>
              <a:tabLst>
                <a:tab pos="459105" algn="l"/>
                <a:tab pos="459740" algn="l"/>
              </a:tabLst>
            </a:pPr>
            <a:r>
              <a:rPr sz="2000" dirty="0">
                <a:latin typeface="Arial"/>
                <a:cs typeface="Arial"/>
              </a:rPr>
              <a:t>Förderschwerpunkt „Geistige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Entwicklung“</a:t>
            </a:r>
            <a:endParaRPr sz="2000">
              <a:latin typeface="Arial"/>
              <a:cs typeface="Arial"/>
            </a:endParaRPr>
          </a:p>
          <a:p>
            <a:pPr marL="459105" indent="-446405">
              <a:lnSpc>
                <a:spcPct val="100000"/>
              </a:lnSpc>
              <a:spcBef>
                <a:spcPts val="1560"/>
              </a:spcBef>
              <a:buChar char="•"/>
              <a:tabLst>
                <a:tab pos="459105" algn="l"/>
                <a:tab pos="459740" algn="l"/>
              </a:tabLst>
            </a:pPr>
            <a:r>
              <a:rPr sz="2000" spc="-5" dirty="0">
                <a:latin typeface="Arial"/>
                <a:cs typeface="Arial"/>
              </a:rPr>
              <a:t>Förderschwerpunkt „Körperliche u. </a:t>
            </a:r>
            <a:r>
              <a:rPr sz="2000" dirty="0">
                <a:latin typeface="Arial"/>
                <a:cs typeface="Arial"/>
              </a:rPr>
              <a:t>motorische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Entwicklung“</a:t>
            </a:r>
            <a:endParaRPr sz="2000">
              <a:latin typeface="Arial"/>
              <a:cs typeface="Arial"/>
            </a:endParaRPr>
          </a:p>
          <a:p>
            <a:pPr marL="459105" indent="-446405">
              <a:lnSpc>
                <a:spcPct val="100000"/>
              </a:lnSpc>
              <a:spcBef>
                <a:spcPts val="1560"/>
              </a:spcBef>
              <a:buChar char="•"/>
              <a:tabLst>
                <a:tab pos="459105" algn="l"/>
                <a:tab pos="459740" algn="l"/>
              </a:tabLst>
            </a:pPr>
            <a:r>
              <a:rPr sz="2000" spc="-5" dirty="0">
                <a:latin typeface="Arial"/>
                <a:cs typeface="Arial"/>
              </a:rPr>
              <a:t>Förderschwerpunkt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„Hören“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047" y="6325920"/>
            <a:ext cx="3620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indent="-446405">
              <a:lnSpc>
                <a:spcPct val="100000"/>
              </a:lnSpc>
              <a:spcBef>
                <a:spcPts val="100"/>
              </a:spcBef>
              <a:buChar char="•"/>
              <a:tabLst>
                <a:tab pos="459105" algn="l"/>
                <a:tab pos="459740" algn="l"/>
              </a:tabLst>
            </a:pPr>
            <a:r>
              <a:rPr sz="2000" spc="-5" dirty="0">
                <a:latin typeface="Arial"/>
                <a:cs typeface="Arial"/>
              </a:rPr>
              <a:t>Förderschwerpunkt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„Sehen“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4886" y="3737864"/>
            <a:ext cx="52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9750" y="3068701"/>
            <a:ext cx="276225" cy="1656080"/>
          </a:xfrm>
          <a:custGeom>
            <a:avLst/>
            <a:gdLst/>
            <a:ahLst/>
            <a:cxnLst/>
            <a:rect l="l" t="t" r="r" b="b"/>
            <a:pathLst>
              <a:path w="276225" h="1656079">
                <a:moveTo>
                  <a:pt x="275971" y="1655699"/>
                </a:moveTo>
                <a:lnTo>
                  <a:pt x="226365" y="1651252"/>
                </a:lnTo>
                <a:lnTo>
                  <a:pt x="179676" y="1638431"/>
                </a:lnTo>
                <a:lnTo>
                  <a:pt x="136683" y="1618017"/>
                </a:lnTo>
                <a:lnTo>
                  <a:pt x="98167" y="1590789"/>
                </a:lnTo>
                <a:lnTo>
                  <a:pt x="64905" y="1557526"/>
                </a:lnTo>
                <a:lnTo>
                  <a:pt x="37678" y="1519009"/>
                </a:lnTo>
                <a:lnTo>
                  <a:pt x="17265" y="1476017"/>
                </a:lnTo>
                <a:lnTo>
                  <a:pt x="4446" y="1429330"/>
                </a:lnTo>
                <a:lnTo>
                  <a:pt x="0" y="1379728"/>
                </a:lnTo>
                <a:lnTo>
                  <a:pt x="0" y="275844"/>
                </a:lnTo>
                <a:lnTo>
                  <a:pt x="4446" y="226246"/>
                </a:lnTo>
                <a:lnTo>
                  <a:pt x="17265" y="179570"/>
                </a:lnTo>
                <a:lnTo>
                  <a:pt x="37678" y="136595"/>
                </a:lnTo>
                <a:lnTo>
                  <a:pt x="64905" y="98098"/>
                </a:lnTo>
                <a:lnTo>
                  <a:pt x="98167" y="64856"/>
                </a:lnTo>
                <a:lnTo>
                  <a:pt x="136683" y="37648"/>
                </a:lnTo>
                <a:lnTo>
                  <a:pt x="179676" y="17251"/>
                </a:lnTo>
                <a:lnTo>
                  <a:pt x="226365" y="4442"/>
                </a:lnTo>
                <a:lnTo>
                  <a:pt x="2759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75754" y="3068701"/>
            <a:ext cx="276225" cy="1656080"/>
          </a:xfrm>
          <a:custGeom>
            <a:avLst/>
            <a:gdLst/>
            <a:ahLst/>
            <a:cxnLst/>
            <a:rect l="l" t="t" r="r" b="b"/>
            <a:pathLst>
              <a:path w="276225" h="1656079">
                <a:moveTo>
                  <a:pt x="0" y="0"/>
                </a:moveTo>
                <a:lnTo>
                  <a:pt x="49602" y="4442"/>
                </a:lnTo>
                <a:lnTo>
                  <a:pt x="96289" y="17251"/>
                </a:lnTo>
                <a:lnTo>
                  <a:pt x="139281" y="37648"/>
                </a:lnTo>
                <a:lnTo>
                  <a:pt x="177798" y="64856"/>
                </a:lnTo>
                <a:lnTo>
                  <a:pt x="211061" y="98098"/>
                </a:lnTo>
                <a:lnTo>
                  <a:pt x="238289" y="136595"/>
                </a:lnTo>
                <a:lnTo>
                  <a:pt x="258703" y="179570"/>
                </a:lnTo>
                <a:lnTo>
                  <a:pt x="271524" y="226246"/>
                </a:lnTo>
                <a:lnTo>
                  <a:pt x="275971" y="275844"/>
                </a:lnTo>
                <a:lnTo>
                  <a:pt x="275971" y="1379728"/>
                </a:lnTo>
                <a:lnTo>
                  <a:pt x="271524" y="1429330"/>
                </a:lnTo>
                <a:lnTo>
                  <a:pt x="258703" y="1476017"/>
                </a:lnTo>
                <a:lnTo>
                  <a:pt x="238289" y="1519009"/>
                </a:lnTo>
                <a:lnTo>
                  <a:pt x="211061" y="1557526"/>
                </a:lnTo>
                <a:lnTo>
                  <a:pt x="177798" y="1590789"/>
                </a:lnTo>
                <a:lnTo>
                  <a:pt x="139281" y="1618017"/>
                </a:lnTo>
                <a:lnTo>
                  <a:pt x="96289" y="1638431"/>
                </a:lnTo>
                <a:lnTo>
                  <a:pt x="49602" y="1651252"/>
                </a:lnTo>
                <a:lnTo>
                  <a:pt x="0" y="16556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225" y="6145212"/>
            <a:ext cx="7289800" cy="551180"/>
          </a:xfrm>
          <a:custGeom>
            <a:avLst/>
            <a:gdLst/>
            <a:ahLst/>
            <a:cxnLst/>
            <a:rect l="l" t="t" r="r" b="b"/>
            <a:pathLst>
              <a:path w="7289800" h="551179">
                <a:moveTo>
                  <a:pt x="0" y="550862"/>
                </a:moveTo>
                <a:lnTo>
                  <a:pt x="7289800" y="550862"/>
                </a:lnTo>
                <a:lnTo>
                  <a:pt x="7289800" y="0"/>
                </a:lnTo>
                <a:lnTo>
                  <a:pt x="0" y="0"/>
                </a:lnTo>
                <a:lnTo>
                  <a:pt x="0" y="55086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5776" y="155638"/>
            <a:ext cx="1352550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52064" y="562928"/>
            <a:ext cx="4905375" cy="53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825">
              <a:lnSpc>
                <a:spcPts val="1989"/>
              </a:lnSpc>
            </a:pP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Bayerisches Staatsministerium</a:t>
            </a:r>
            <a:r>
              <a:rPr sz="1800" b="1" spc="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für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Bildung und Kultus, </a:t>
            </a:r>
            <a:r>
              <a:rPr sz="1800" b="1" spc="-5" dirty="0">
                <a:solidFill>
                  <a:srgbClr val="3399FF"/>
                </a:solidFill>
                <a:latin typeface="Arial"/>
                <a:cs typeface="Arial"/>
              </a:rPr>
              <a:t>Wissenschaft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und</a:t>
            </a:r>
            <a:r>
              <a:rPr sz="1800" b="1" spc="-50" dirty="0">
                <a:solidFill>
                  <a:srgbClr val="3399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99FF"/>
                </a:solidFill>
                <a:latin typeface="Arial"/>
                <a:cs typeface="Arial"/>
              </a:rPr>
              <a:t>Kunst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628775"/>
            <a:ext cx="9144000" cy="4516755"/>
          </a:xfrm>
          <a:custGeom>
            <a:avLst/>
            <a:gdLst/>
            <a:ahLst/>
            <a:cxnLst/>
            <a:rect l="l" t="t" r="r" b="b"/>
            <a:pathLst>
              <a:path w="9144000" h="4516755">
                <a:moveTo>
                  <a:pt x="0" y="4516437"/>
                </a:moveTo>
                <a:lnTo>
                  <a:pt x="9144000" y="4516437"/>
                </a:lnTo>
                <a:lnTo>
                  <a:pt x="9144000" y="0"/>
                </a:lnTo>
                <a:lnTo>
                  <a:pt x="0" y="0"/>
                </a:lnTo>
                <a:lnTo>
                  <a:pt x="0" y="4516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628775"/>
          </a:xfrm>
          <a:custGeom>
            <a:avLst/>
            <a:gdLst/>
            <a:ahLst/>
            <a:cxnLst/>
            <a:rect l="l" t="t" r="r" b="b"/>
            <a:pathLst>
              <a:path w="9144000" h="1628775">
                <a:moveTo>
                  <a:pt x="0" y="1628775"/>
                </a:moveTo>
                <a:lnTo>
                  <a:pt x="9144000" y="1628775"/>
                </a:lnTo>
                <a:lnTo>
                  <a:pt x="9144000" y="0"/>
                </a:lnTo>
                <a:lnTo>
                  <a:pt x="0" y="0"/>
                </a:lnTo>
                <a:lnTo>
                  <a:pt x="0" y="162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6825" y="0"/>
            <a:ext cx="3673475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237" y="7"/>
            <a:ext cx="3919861" cy="6857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1736</Words>
  <Application>Microsoft Office PowerPoint</Application>
  <PresentationFormat>Bildschirmpräsentation (4:3)</PresentationFormat>
  <Paragraphs>222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PowerPoint-Präsentation</vt:lpstr>
      <vt:lpstr>Bayerisches Staatsministerium für  Bildung und Kultus, Wissenschaft und Kunst</vt:lpstr>
      <vt:lpstr>Def. „Inklusion“ (lat. „includere“: einbeziehen):</vt:lpstr>
      <vt:lpstr>PowerPoint-Präsentation</vt:lpstr>
      <vt:lpstr>2. Zur Geschichte der inklusiven Schule  oder: Wie kam es und wo stehen wir jetzt?</vt:lpstr>
      <vt:lpstr>PowerPoint-Präsentation</vt:lpstr>
      <vt:lpstr>3. Zum Bayerischen Weg: Inklusion durch eine  Vielfalt schulischer Angebote oder: Wie kann es gehen?</vt:lpstr>
      <vt:lpstr>Vielfalt der Kinder – Vielfalt der Förderbedürfnisse</vt:lpstr>
      <vt:lpstr>PowerPoint-Präsentation</vt:lpstr>
      <vt:lpstr>Art. 30a Abs. 3 BayEUG</vt:lpstr>
      <vt:lpstr>PowerPoint-Präsentation</vt:lpstr>
      <vt:lpstr>Lernzieldifferenz (an Grund-/Mittelschulen)</vt:lpstr>
      <vt:lpstr>Formen der Umsetzung von inklusiver Beschulung:</vt:lpstr>
      <vt:lpstr>Bayerisches Staatsministerium für  Bildung und Kultus, Wissenschaft und Kunst</vt:lpstr>
      <vt:lpstr>PowerPoint-Präsentation</vt:lpstr>
      <vt:lpstr>3. Offene Klassen der Förderschule Art. 30a Abs. 7 Ziff. 3 BayEUG</vt:lpstr>
      <vt:lpstr>4. Inklusion einzelner Schülerinnen und Schüler Art. 30b Abs. 2 BayEUG</vt:lpstr>
      <vt:lpstr>5. Schulen mit dem Schulprofil „Inklusion“</vt:lpstr>
      <vt:lpstr>Art. 30b Abs. 3 BayEUG</vt:lpstr>
      <vt:lpstr>Art. 30b Abs. 4 BayEUG</vt:lpstr>
      <vt:lpstr>Bayerisches Staatsministerium für  Bildung und Kultus, Wissenschaft und Kunst</vt:lpstr>
      <vt:lpstr>Voraussetzungen für das Schulprofil „Inklusion“:</vt:lpstr>
      <vt:lpstr>6. Klassen mit festem Lehrertandem an Schulen mit dem Profil „Inklusion“ (17 in 2013/14)</vt:lpstr>
      <vt:lpstr>Bayerisches Staatsministerium für  Bildung und Kultus, Wissenschaft und Kunst</vt:lpstr>
      <vt:lpstr>Art. 41 Abs. 1 Satz 3 BayEUG</vt:lpstr>
      <vt:lpstr>Bayerisches Staatsministerium für  Bildung und Kultus, Wissenschaft und Kunst</vt:lpstr>
      <vt:lpstr>Grenzen</vt:lpstr>
      <vt:lpstr>4. Die Schule der Zukunft</vt:lpstr>
      <vt:lpstr>Bayerisches Staatsministerium für  Bildung und Kultus, Wissenschaft und Kunst</vt:lpstr>
      <vt:lpstr>Bayerisches Staatsministerium für  Bildung und Kultus, Wissenschaft und Kunst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Baier</dc:creator>
  <cp:lastModifiedBy>Fischer, Erika</cp:lastModifiedBy>
  <cp:revision>1</cp:revision>
  <dcterms:created xsi:type="dcterms:W3CDTF">2019-10-31T10:36:33Z</dcterms:created>
  <dcterms:modified xsi:type="dcterms:W3CDTF">2021-10-18T19:58:05Z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2019-10-31T00:00:00Z</vt:filetime>
  </property>
</Properties>
</file>