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5" r:id="rId3"/>
    <p:sldId id="257" r:id="rId4"/>
    <p:sldId id="280" r:id="rId5"/>
    <p:sldId id="279" r:id="rId6"/>
    <p:sldId id="264" r:id="rId7"/>
    <p:sldId id="281" r:id="rId8"/>
    <p:sldId id="282" r:id="rId9"/>
    <p:sldId id="260" r:id="rId10"/>
    <p:sldId id="261" r:id="rId11"/>
    <p:sldId id="258" r:id="rId12"/>
    <p:sldId id="263" r:id="rId13"/>
    <p:sldId id="262" r:id="rId14"/>
    <p:sldId id="285" r:id="rId15"/>
    <p:sldId id="284" r:id="rId16"/>
    <p:sldId id="283" r:id="rId17"/>
  </p:sldIdLst>
  <p:sldSz cx="12192000" cy="6858000"/>
  <p:notesSz cx="6858000" cy="9144000"/>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79" d="100"/>
          <a:sy n="79" d="100"/>
        </p:scale>
        <p:origin x="773"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182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18B22-953F-4E85-964D-80326516D3CE}" type="doc">
      <dgm:prSet loTypeId="urn:microsoft.com/office/officeart/2005/8/layout/venn1" loCatId="relationship" qsTypeId="urn:microsoft.com/office/officeart/2005/8/quickstyle/simple1" qsCatId="simple" csTypeId="urn:microsoft.com/office/officeart/2005/8/colors/accent2_2" csCatId="accent2" phldr="1"/>
      <dgm:spPr/>
    </dgm:pt>
    <dgm:pt modelId="{585F4B98-1FAE-448E-945B-A1A832DB9FBB}">
      <dgm:prSet phldrT="[Text]" custT="1"/>
      <dgm:spPr/>
      <dgm:t>
        <a:bodyPr/>
        <a:lstStyle/>
        <a:p>
          <a:r>
            <a:rPr lang="de-DE" sz="2500" dirty="0" smtClean="0"/>
            <a:t> Makroebene </a:t>
          </a:r>
          <a:r>
            <a:rPr lang="de-DE" sz="2000" b="1" dirty="0" smtClean="0"/>
            <a:t>Veränderung des Schulsystem: Umbau des Bildungswesen</a:t>
          </a:r>
        </a:p>
        <a:p>
          <a:r>
            <a:rPr lang="de-DE" sz="2400" b="0" dirty="0" smtClean="0"/>
            <a:t>Mesoebene</a:t>
          </a:r>
          <a:r>
            <a:rPr lang="de-DE" sz="2000" b="1" dirty="0" smtClean="0"/>
            <a:t>: Inklusive Schulentwicklung: Umbau der Einzelschule:</a:t>
          </a:r>
          <a:endParaRPr lang="de-DE" sz="2000" b="1" dirty="0"/>
        </a:p>
      </dgm:t>
    </dgm:pt>
    <dgm:pt modelId="{02A79B88-D16C-44CC-976E-223D88EB18A3}" type="parTrans" cxnId="{DF45B8E4-E12A-4F49-9968-CF793249F963}">
      <dgm:prSet/>
      <dgm:spPr/>
      <dgm:t>
        <a:bodyPr/>
        <a:lstStyle/>
        <a:p>
          <a:endParaRPr lang="de-DE"/>
        </a:p>
      </dgm:t>
    </dgm:pt>
    <dgm:pt modelId="{C795AFA9-6D76-4D39-BD4B-AB43BBB22AED}" type="sibTrans" cxnId="{DF45B8E4-E12A-4F49-9968-CF793249F963}">
      <dgm:prSet/>
      <dgm:spPr/>
      <dgm:t>
        <a:bodyPr/>
        <a:lstStyle/>
        <a:p>
          <a:endParaRPr lang="de-DE"/>
        </a:p>
      </dgm:t>
    </dgm:pt>
    <dgm:pt modelId="{A7225B03-3015-499E-95BB-184C3228314C}">
      <dgm:prSet phldrT="[Text]" custT="1"/>
      <dgm:spPr/>
      <dgm:t>
        <a:bodyPr/>
        <a:lstStyle/>
        <a:p>
          <a:r>
            <a:rPr lang="de-DE" sz="2000" dirty="0" smtClean="0"/>
            <a:t>Pädpsychologische Diagnostik</a:t>
          </a:r>
          <a:endParaRPr lang="de-DE" sz="2000" dirty="0"/>
        </a:p>
      </dgm:t>
    </dgm:pt>
    <dgm:pt modelId="{4795E126-F61F-4B7B-8584-BB05FB267E7D}" type="parTrans" cxnId="{438878DA-6D1D-4CC4-A806-EB993819FECF}">
      <dgm:prSet/>
      <dgm:spPr/>
      <dgm:t>
        <a:bodyPr/>
        <a:lstStyle/>
        <a:p>
          <a:endParaRPr lang="de-DE"/>
        </a:p>
      </dgm:t>
    </dgm:pt>
    <dgm:pt modelId="{72AEF307-658E-4A92-93C1-28563A21A843}" type="sibTrans" cxnId="{438878DA-6D1D-4CC4-A806-EB993819FECF}">
      <dgm:prSet/>
      <dgm:spPr/>
      <dgm:t>
        <a:bodyPr/>
        <a:lstStyle/>
        <a:p>
          <a:endParaRPr lang="de-DE"/>
        </a:p>
      </dgm:t>
    </dgm:pt>
    <dgm:pt modelId="{5AD9E05E-B615-431A-A1B6-7360CAE5CF2F}">
      <dgm:prSet phldrT="[Text]" custT="1"/>
      <dgm:spPr/>
      <dgm:t>
        <a:bodyPr/>
        <a:lstStyle/>
        <a:p>
          <a:pPr>
            <a:lnSpc>
              <a:spcPct val="100000"/>
            </a:lnSpc>
          </a:pPr>
          <a:r>
            <a:rPr lang="de-DE" sz="2000" dirty="0" smtClean="0"/>
            <a:t>Methodenvielfalt für Sus mit besonderen Förderbedarf</a:t>
          </a:r>
          <a:endParaRPr lang="de-DE" sz="2000" dirty="0"/>
        </a:p>
      </dgm:t>
    </dgm:pt>
    <dgm:pt modelId="{4CD4E025-43F4-4E8A-9E4C-BF3CDC4910F8}" type="parTrans" cxnId="{63FE1C06-4834-4D6D-B9AA-03BF5D4CD042}">
      <dgm:prSet/>
      <dgm:spPr/>
      <dgm:t>
        <a:bodyPr/>
        <a:lstStyle/>
        <a:p>
          <a:endParaRPr lang="de-DE"/>
        </a:p>
      </dgm:t>
    </dgm:pt>
    <dgm:pt modelId="{03D8986D-66CC-4DAB-9ED3-BB925C7C0F50}" type="sibTrans" cxnId="{63FE1C06-4834-4D6D-B9AA-03BF5D4CD042}">
      <dgm:prSet/>
      <dgm:spPr/>
      <dgm:t>
        <a:bodyPr/>
        <a:lstStyle/>
        <a:p>
          <a:endParaRPr lang="de-DE"/>
        </a:p>
      </dgm:t>
    </dgm:pt>
    <dgm:pt modelId="{2EEC0032-2861-498D-8F2F-3A0C8A07DEBA}">
      <dgm:prSet phldrT="[Text]" custT="1"/>
      <dgm:spPr/>
      <dgm:t>
        <a:bodyPr/>
        <a:lstStyle/>
        <a:p>
          <a:r>
            <a:rPr lang="de-DE" sz="2000" dirty="0" smtClean="0"/>
            <a:t>Professionalisierung: Einstellung Überzeugungen</a:t>
          </a:r>
          <a:endParaRPr lang="de-DE" sz="2000" dirty="0"/>
        </a:p>
      </dgm:t>
    </dgm:pt>
    <dgm:pt modelId="{D140FC95-5525-4931-BE7B-DF4F8816668C}" type="parTrans" cxnId="{7E5B98FF-DED7-4FA9-A150-F6A668407291}">
      <dgm:prSet/>
      <dgm:spPr/>
      <dgm:t>
        <a:bodyPr/>
        <a:lstStyle/>
        <a:p>
          <a:endParaRPr lang="de-DE"/>
        </a:p>
      </dgm:t>
    </dgm:pt>
    <dgm:pt modelId="{C96264FD-6596-4836-8A27-2BD59308FCC7}" type="sibTrans" cxnId="{7E5B98FF-DED7-4FA9-A150-F6A668407291}">
      <dgm:prSet/>
      <dgm:spPr/>
      <dgm:t>
        <a:bodyPr/>
        <a:lstStyle/>
        <a:p>
          <a:endParaRPr lang="de-DE"/>
        </a:p>
      </dgm:t>
    </dgm:pt>
    <dgm:pt modelId="{6D911506-DB69-44FF-AAE0-31323B79307D}">
      <dgm:prSet phldrT="[Text]" custT="1"/>
      <dgm:spPr/>
      <dgm:t>
        <a:bodyPr/>
        <a:lstStyle/>
        <a:p>
          <a:r>
            <a:rPr lang="de-DE" sz="1400" dirty="0" smtClean="0"/>
            <a:t> </a:t>
          </a:r>
          <a:r>
            <a:rPr lang="de-DE" sz="2000" dirty="0" smtClean="0"/>
            <a:t>Individualisierter-adaptiver Unterricht </a:t>
          </a:r>
          <a:endParaRPr lang="de-DE" sz="2000" dirty="0"/>
        </a:p>
      </dgm:t>
    </dgm:pt>
    <dgm:pt modelId="{A2EE3362-1400-40D4-8B90-9DEFAFE465B8}" type="sibTrans" cxnId="{BF6FD8F4-01AF-45F0-ADFB-AB0D77DC0277}">
      <dgm:prSet/>
      <dgm:spPr/>
      <dgm:t>
        <a:bodyPr/>
        <a:lstStyle/>
        <a:p>
          <a:endParaRPr lang="de-DE"/>
        </a:p>
      </dgm:t>
    </dgm:pt>
    <dgm:pt modelId="{77EC8083-CF4A-47BF-B143-E17AB1DF3DF8}" type="parTrans" cxnId="{BF6FD8F4-01AF-45F0-ADFB-AB0D77DC0277}">
      <dgm:prSet/>
      <dgm:spPr/>
      <dgm:t>
        <a:bodyPr/>
        <a:lstStyle/>
        <a:p>
          <a:endParaRPr lang="de-DE"/>
        </a:p>
      </dgm:t>
    </dgm:pt>
    <dgm:pt modelId="{17E5E628-93C5-4DBE-9075-CBE66BC8E718}">
      <dgm:prSet phldrT="[Text]" custT="1"/>
      <dgm:spPr/>
      <dgm:t>
        <a:bodyPr/>
        <a:lstStyle/>
        <a:p>
          <a:r>
            <a:rPr lang="de-DE" sz="2000" dirty="0" smtClean="0"/>
            <a:t>Allgemeine Didaktik und Lehr-Lern- forschung und ihre Implikationen </a:t>
          </a:r>
        </a:p>
      </dgm:t>
    </dgm:pt>
    <dgm:pt modelId="{A787F17F-3F47-4D00-A2B0-7569C522EF00}" type="sibTrans" cxnId="{84A7433E-33E9-4E29-9C3E-AD9FD6261A09}">
      <dgm:prSet/>
      <dgm:spPr/>
      <dgm:t>
        <a:bodyPr/>
        <a:lstStyle/>
        <a:p>
          <a:endParaRPr lang="de-DE"/>
        </a:p>
      </dgm:t>
    </dgm:pt>
    <dgm:pt modelId="{2409CBFC-5D78-432F-A159-C61655179768}" type="parTrans" cxnId="{84A7433E-33E9-4E29-9C3E-AD9FD6261A09}">
      <dgm:prSet/>
      <dgm:spPr/>
      <dgm:t>
        <a:bodyPr/>
        <a:lstStyle/>
        <a:p>
          <a:endParaRPr lang="de-DE"/>
        </a:p>
      </dgm:t>
    </dgm:pt>
    <dgm:pt modelId="{4BB64EAD-98E2-4F4E-91DD-C6740246FA55}">
      <dgm:prSet phldrT="[Text]" custT="1"/>
      <dgm:spPr/>
      <dgm:t>
        <a:bodyPr/>
        <a:lstStyle/>
        <a:p>
          <a:r>
            <a:rPr lang="de-DE" sz="2000" dirty="0" smtClean="0"/>
            <a:t>Fachdidaktik: heterogene Lernvoraussetzung und Lernstufungen</a:t>
          </a:r>
          <a:endParaRPr lang="de-DE" sz="2000" dirty="0"/>
        </a:p>
      </dgm:t>
    </dgm:pt>
    <dgm:pt modelId="{404A7010-913A-4C03-B753-C8F7D46B389F}" type="sibTrans" cxnId="{CF337655-C009-46FF-8B52-69CC0616D3CD}">
      <dgm:prSet/>
      <dgm:spPr/>
      <dgm:t>
        <a:bodyPr/>
        <a:lstStyle/>
        <a:p>
          <a:endParaRPr lang="de-DE"/>
        </a:p>
      </dgm:t>
    </dgm:pt>
    <dgm:pt modelId="{DECBF6E2-65D7-4384-9FB9-5B8B889FBFCE}" type="parTrans" cxnId="{CF337655-C009-46FF-8B52-69CC0616D3CD}">
      <dgm:prSet/>
      <dgm:spPr/>
      <dgm:t>
        <a:bodyPr/>
        <a:lstStyle/>
        <a:p>
          <a:endParaRPr lang="de-DE"/>
        </a:p>
      </dgm:t>
    </dgm:pt>
    <dgm:pt modelId="{92FA1F46-14B3-49FF-969C-AFEF87F93B61}">
      <dgm:prSet phldrT="[Text]"/>
      <dgm:spPr/>
      <dgm:t>
        <a:bodyPr/>
        <a:lstStyle/>
        <a:p>
          <a:endParaRPr lang="de-DE"/>
        </a:p>
      </dgm:t>
    </dgm:pt>
    <dgm:pt modelId="{754F6A7D-F7F7-451C-B435-5B27E08C9B6E}" type="sibTrans" cxnId="{6ADE665D-AF71-4AFA-9997-9C8F8A986DEB}">
      <dgm:prSet/>
      <dgm:spPr/>
      <dgm:t>
        <a:bodyPr/>
        <a:lstStyle/>
        <a:p>
          <a:endParaRPr lang="de-DE"/>
        </a:p>
      </dgm:t>
    </dgm:pt>
    <dgm:pt modelId="{3C135948-8FA8-48D5-B343-44C45B80E61D}" type="parTrans" cxnId="{6ADE665D-AF71-4AFA-9997-9C8F8A986DEB}">
      <dgm:prSet/>
      <dgm:spPr/>
      <dgm:t>
        <a:bodyPr/>
        <a:lstStyle/>
        <a:p>
          <a:endParaRPr lang="de-DE"/>
        </a:p>
      </dgm:t>
    </dgm:pt>
    <dgm:pt modelId="{8346DC44-5662-43D7-8216-D097AB652E50}" type="pres">
      <dgm:prSet presAssocID="{D8418B22-953F-4E85-964D-80326516D3CE}" presName="compositeShape" presStyleCnt="0">
        <dgm:presLayoutVars>
          <dgm:chMax val="7"/>
          <dgm:dir/>
          <dgm:resizeHandles val="exact"/>
        </dgm:presLayoutVars>
      </dgm:prSet>
      <dgm:spPr/>
    </dgm:pt>
    <dgm:pt modelId="{2C896FAC-F750-4291-A24E-1191B0296FB7}" type="pres">
      <dgm:prSet presAssocID="{585F4B98-1FAE-448E-945B-A1A832DB9FBB}" presName="circ1" presStyleLbl="vennNode1" presStyleIdx="0" presStyleCnt="7"/>
      <dgm:spPr/>
    </dgm:pt>
    <dgm:pt modelId="{8E12AC20-D227-47F4-8F35-926288CDFD8F}" type="pres">
      <dgm:prSet presAssocID="{585F4B98-1FAE-448E-945B-A1A832DB9FBB}" presName="circ1Tx" presStyleLbl="revTx" presStyleIdx="0" presStyleCnt="0" custScaleX="408979" custScaleY="84849">
        <dgm:presLayoutVars>
          <dgm:chMax val="0"/>
          <dgm:chPref val="0"/>
          <dgm:bulletEnabled val="1"/>
        </dgm:presLayoutVars>
      </dgm:prSet>
      <dgm:spPr/>
      <dgm:t>
        <a:bodyPr/>
        <a:lstStyle/>
        <a:p>
          <a:endParaRPr lang="de-DE"/>
        </a:p>
      </dgm:t>
    </dgm:pt>
    <dgm:pt modelId="{9C9F7D60-45C2-4FF6-850B-36146FF01F4F}" type="pres">
      <dgm:prSet presAssocID="{A7225B03-3015-499E-95BB-184C3228314C}" presName="circ2" presStyleLbl="vennNode1" presStyleIdx="1" presStyleCnt="7"/>
      <dgm:spPr/>
      <dgm:t>
        <a:bodyPr/>
        <a:lstStyle/>
        <a:p>
          <a:endParaRPr lang="de-DE"/>
        </a:p>
      </dgm:t>
    </dgm:pt>
    <dgm:pt modelId="{E2F9995C-4509-4CA0-88F7-39CA45152844}" type="pres">
      <dgm:prSet presAssocID="{A7225B03-3015-499E-95BB-184C3228314C}" presName="circ2Tx" presStyleLbl="revTx" presStyleIdx="0" presStyleCnt="0" custScaleX="176506" custScaleY="48670">
        <dgm:presLayoutVars>
          <dgm:chMax val="0"/>
          <dgm:chPref val="0"/>
          <dgm:bulletEnabled val="1"/>
        </dgm:presLayoutVars>
      </dgm:prSet>
      <dgm:spPr/>
      <dgm:t>
        <a:bodyPr/>
        <a:lstStyle/>
        <a:p>
          <a:endParaRPr lang="de-DE"/>
        </a:p>
      </dgm:t>
    </dgm:pt>
    <dgm:pt modelId="{DAE9D1B1-DA10-43E7-9D55-1B1C56F772E8}" type="pres">
      <dgm:prSet presAssocID="{17E5E628-93C5-4DBE-9075-CBE66BC8E718}" presName="circ3" presStyleLbl="vennNode1" presStyleIdx="2" presStyleCnt="7"/>
      <dgm:spPr/>
    </dgm:pt>
    <dgm:pt modelId="{61DB9ADB-9A94-43D8-83EF-37596F25BC7C}" type="pres">
      <dgm:prSet presAssocID="{17E5E628-93C5-4DBE-9075-CBE66BC8E718}" presName="circ3Tx" presStyleLbl="revTx" presStyleIdx="0" presStyleCnt="0" custScaleX="200123" custScaleY="69672" custLinFactNeighborX="33099" custLinFactNeighborY="-12704">
        <dgm:presLayoutVars>
          <dgm:chMax val="0"/>
          <dgm:chPref val="0"/>
          <dgm:bulletEnabled val="1"/>
        </dgm:presLayoutVars>
      </dgm:prSet>
      <dgm:spPr/>
      <dgm:t>
        <a:bodyPr/>
        <a:lstStyle/>
        <a:p>
          <a:endParaRPr lang="de-DE"/>
        </a:p>
      </dgm:t>
    </dgm:pt>
    <dgm:pt modelId="{250745ED-05D4-4FC7-8520-35FB5F7F2C91}" type="pres">
      <dgm:prSet presAssocID="{6D911506-DB69-44FF-AAE0-31323B79307D}" presName="circ4" presStyleLbl="vennNode1" presStyleIdx="3" presStyleCnt="7"/>
      <dgm:spPr/>
    </dgm:pt>
    <dgm:pt modelId="{5AB5B005-9802-4A82-8DAF-CD24B00AC533}" type="pres">
      <dgm:prSet presAssocID="{6D911506-DB69-44FF-AAE0-31323B79307D}" presName="circ4Tx" presStyleLbl="revTx" presStyleIdx="0" presStyleCnt="0" custScaleX="178870" custScaleY="38017" custLinFactX="-100000" custLinFactY="-60782" custLinFactNeighborX="-143853" custLinFactNeighborY="-100000">
        <dgm:presLayoutVars>
          <dgm:chMax val="0"/>
          <dgm:chPref val="0"/>
          <dgm:bulletEnabled val="1"/>
        </dgm:presLayoutVars>
      </dgm:prSet>
      <dgm:spPr/>
      <dgm:t>
        <a:bodyPr/>
        <a:lstStyle/>
        <a:p>
          <a:endParaRPr lang="de-DE"/>
        </a:p>
      </dgm:t>
    </dgm:pt>
    <dgm:pt modelId="{BBEEDF4A-D1BD-44EF-98E5-8FC588F48E33}" type="pres">
      <dgm:prSet presAssocID="{4BB64EAD-98E2-4F4E-91DD-C6740246FA55}" presName="circ5" presStyleLbl="vennNode1" presStyleIdx="4" presStyleCnt="7"/>
      <dgm:spPr/>
    </dgm:pt>
    <dgm:pt modelId="{B7F02FB3-8D9A-4957-AFC0-BBF55CD8E591}" type="pres">
      <dgm:prSet presAssocID="{4BB64EAD-98E2-4F4E-91DD-C6740246FA55}" presName="circ5Tx" presStyleLbl="revTx" presStyleIdx="0" presStyleCnt="0" custScaleX="181552" custLinFactX="100000" custLinFactNeighborX="172789" custLinFactNeighborY="-58318">
        <dgm:presLayoutVars>
          <dgm:chMax val="0"/>
          <dgm:chPref val="0"/>
          <dgm:bulletEnabled val="1"/>
        </dgm:presLayoutVars>
      </dgm:prSet>
      <dgm:spPr/>
      <dgm:t>
        <a:bodyPr/>
        <a:lstStyle/>
        <a:p>
          <a:endParaRPr lang="de-DE"/>
        </a:p>
      </dgm:t>
    </dgm:pt>
    <dgm:pt modelId="{1E2D2F52-6F11-44F4-BA29-949C237C81C6}" type="pres">
      <dgm:prSet presAssocID="{5AD9E05E-B615-431A-A1B6-7360CAE5CF2F}" presName="circ6" presStyleLbl="vennNode1" presStyleIdx="5" presStyleCnt="7"/>
      <dgm:spPr/>
    </dgm:pt>
    <dgm:pt modelId="{14065E70-DA71-4612-8A60-C37CA673F51C}" type="pres">
      <dgm:prSet presAssocID="{5AD9E05E-B615-431A-A1B6-7360CAE5CF2F}" presName="circ6Tx" presStyleLbl="revTx" presStyleIdx="0" presStyleCnt="0" custScaleX="164530" custScaleY="77427" custLinFactNeighborX="16361" custLinFactNeighborY="95614">
        <dgm:presLayoutVars>
          <dgm:chMax val="0"/>
          <dgm:chPref val="0"/>
          <dgm:bulletEnabled val="1"/>
        </dgm:presLayoutVars>
      </dgm:prSet>
      <dgm:spPr/>
      <dgm:t>
        <a:bodyPr/>
        <a:lstStyle/>
        <a:p>
          <a:endParaRPr lang="de-DE"/>
        </a:p>
      </dgm:t>
    </dgm:pt>
    <dgm:pt modelId="{5F6A7C65-0180-4DF1-9075-14E7D01F05AD}" type="pres">
      <dgm:prSet presAssocID="{2EEC0032-2861-498D-8F2F-3A0C8A07DEBA}" presName="circ7" presStyleLbl="vennNode1" presStyleIdx="6" presStyleCnt="7"/>
      <dgm:spPr/>
      <dgm:t>
        <a:bodyPr/>
        <a:lstStyle/>
        <a:p>
          <a:endParaRPr lang="de-DE"/>
        </a:p>
      </dgm:t>
    </dgm:pt>
    <dgm:pt modelId="{9E860B7A-B9C2-4907-A832-923B1801591F}" type="pres">
      <dgm:prSet presAssocID="{2EEC0032-2861-498D-8F2F-3A0C8A07DEBA}" presName="circ7Tx" presStyleLbl="revTx" presStyleIdx="0" presStyleCnt="0" custScaleX="172059" custScaleY="60098" custLinFactNeighborX="-26387" custLinFactNeighborY="-1428">
        <dgm:presLayoutVars>
          <dgm:chMax val="0"/>
          <dgm:chPref val="0"/>
          <dgm:bulletEnabled val="1"/>
        </dgm:presLayoutVars>
      </dgm:prSet>
      <dgm:spPr/>
      <dgm:t>
        <a:bodyPr/>
        <a:lstStyle/>
        <a:p>
          <a:endParaRPr lang="de-DE"/>
        </a:p>
      </dgm:t>
    </dgm:pt>
  </dgm:ptLst>
  <dgm:cxnLst>
    <dgm:cxn modelId="{DD569D68-6DB3-4B4E-B856-86F25178BB95}" type="presOf" srcId="{6D911506-DB69-44FF-AAE0-31323B79307D}" destId="{5AB5B005-9802-4A82-8DAF-CD24B00AC533}" srcOrd="0" destOrd="0" presId="urn:microsoft.com/office/officeart/2005/8/layout/venn1"/>
    <dgm:cxn modelId="{63FE1C06-4834-4D6D-B9AA-03BF5D4CD042}" srcId="{D8418B22-953F-4E85-964D-80326516D3CE}" destId="{5AD9E05E-B615-431A-A1B6-7360CAE5CF2F}" srcOrd="5" destOrd="0" parTransId="{4CD4E025-43F4-4E8A-9E4C-BF3CDC4910F8}" sibTransId="{03D8986D-66CC-4DAB-9ED3-BB925C7C0F50}"/>
    <dgm:cxn modelId="{891A4414-D253-487E-9B0B-F07683635654}" type="presOf" srcId="{D8418B22-953F-4E85-964D-80326516D3CE}" destId="{8346DC44-5662-43D7-8216-D097AB652E50}" srcOrd="0" destOrd="0" presId="urn:microsoft.com/office/officeart/2005/8/layout/venn1"/>
    <dgm:cxn modelId="{84A7433E-33E9-4E29-9C3E-AD9FD6261A09}" srcId="{D8418B22-953F-4E85-964D-80326516D3CE}" destId="{17E5E628-93C5-4DBE-9075-CBE66BC8E718}" srcOrd="2" destOrd="0" parTransId="{2409CBFC-5D78-432F-A159-C61655179768}" sibTransId="{A787F17F-3F47-4D00-A2B0-7569C522EF00}"/>
    <dgm:cxn modelId="{6ADE665D-AF71-4AFA-9997-9C8F8A986DEB}" srcId="{D8418B22-953F-4E85-964D-80326516D3CE}" destId="{92FA1F46-14B3-49FF-969C-AFEF87F93B61}" srcOrd="7" destOrd="0" parTransId="{3C135948-8FA8-48D5-B343-44C45B80E61D}" sibTransId="{754F6A7D-F7F7-451C-B435-5B27E08C9B6E}"/>
    <dgm:cxn modelId="{BF6FD8F4-01AF-45F0-ADFB-AB0D77DC0277}" srcId="{D8418B22-953F-4E85-964D-80326516D3CE}" destId="{6D911506-DB69-44FF-AAE0-31323B79307D}" srcOrd="3" destOrd="0" parTransId="{77EC8083-CF4A-47BF-B143-E17AB1DF3DF8}" sibTransId="{A2EE3362-1400-40D4-8B90-9DEFAFE465B8}"/>
    <dgm:cxn modelId="{9888E323-B73F-4BCB-847E-208A4AD8CB51}" type="presOf" srcId="{4BB64EAD-98E2-4F4E-91DD-C6740246FA55}" destId="{B7F02FB3-8D9A-4957-AFC0-BBF55CD8E591}" srcOrd="0" destOrd="0" presId="urn:microsoft.com/office/officeart/2005/8/layout/venn1"/>
    <dgm:cxn modelId="{438878DA-6D1D-4CC4-A806-EB993819FECF}" srcId="{D8418B22-953F-4E85-964D-80326516D3CE}" destId="{A7225B03-3015-499E-95BB-184C3228314C}" srcOrd="1" destOrd="0" parTransId="{4795E126-F61F-4B7B-8584-BB05FB267E7D}" sibTransId="{72AEF307-658E-4A92-93C1-28563A21A843}"/>
    <dgm:cxn modelId="{DF45B8E4-E12A-4F49-9968-CF793249F963}" srcId="{D8418B22-953F-4E85-964D-80326516D3CE}" destId="{585F4B98-1FAE-448E-945B-A1A832DB9FBB}" srcOrd="0" destOrd="0" parTransId="{02A79B88-D16C-44CC-976E-223D88EB18A3}" sibTransId="{C795AFA9-6D76-4D39-BD4B-AB43BBB22AED}"/>
    <dgm:cxn modelId="{CF337655-C009-46FF-8B52-69CC0616D3CD}" srcId="{D8418B22-953F-4E85-964D-80326516D3CE}" destId="{4BB64EAD-98E2-4F4E-91DD-C6740246FA55}" srcOrd="4" destOrd="0" parTransId="{DECBF6E2-65D7-4384-9FB9-5B8B889FBFCE}" sibTransId="{404A7010-913A-4C03-B753-C8F7D46B389F}"/>
    <dgm:cxn modelId="{D3C7C5F3-BF38-4B38-B9FD-641D7964D896}" type="presOf" srcId="{2EEC0032-2861-498D-8F2F-3A0C8A07DEBA}" destId="{9E860B7A-B9C2-4907-A832-923B1801591F}" srcOrd="0" destOrd="0" presId="urn:microsoft.com/office/officeart/2005/8/layout/venn1"/>
    <dgm:cxn modelId="{58F53AD9-7F03-4863-9FA2-8F4C54FBA1F5}" type="presOf" srcId="{585F4B98-1FAE-448E-945B-A1A832DB9FBB}" destId="{8E12AC20-D227-47F4-8F35-926288CDFD8F}" srcOrd="0" destOrd="0" presId="urn:microsoft.com/office/officeart/2005/8/layout/venn1"/>
    <dgm:cxn modelId="{6A211E26-21A3-4453-A3DE-96B703697C85}" type="presOf" srcId="{17E5E628-93C5-4DBE-9075-CBE66BC8E718}" destId="{61DB9ADB-9A94-43D8-83EF-37596F25BC7C}" srcOrd="0" destOrd="0" presId="urn:microsoft.com/office/officeart/2005/8/layout/venn1"/>
    <dgm:cxn modelId="{7E5B98FF-DED7-4FA9-A150-F6A668407291}" srcId="{D8418B22-953F-4E85-964D-80326516D3CE}" destId="{2EEC0032-2861-498D-8F2F-3A0C8A07DEBA}" srcOrd="6" destOrd="0" parTransId="{D140FC95-5525-4931-BE7B-DF4F8816668C}" sibTransId="{C96264FD-6596-4836-8A27-2BD59308FCC7}"/>
    <dgm:cxn modelId="{5D8F9D8A-1013-4BF7-A71D-88E54AA73745}" type="presOf" srcId="{A7225B03-3015-499E-95BB-184C3228314C}" destId="{E2F9995C-4509-4CA0-88F7-39CA45152844}" srcOrd="0" destOrd="0" presId="urn:microsoft.com/office/officeart/2005/8/layout/venn1"/>
    <dgm:cxn modelId="{F513F55D-369B-4D85-B3B8-2A48796EBB87}" type="presOf" srcId="{5AD9E05E-B615-431A-A1B6-7360CAE5CF2F}" destId="{14065E70-DA71-4612-8A60-C37CA673F51C}" srcOrd="0" destOrd="0" presId="urn:microsoft.com/office/officeart/2005/8/layout/venn1"/>
    <dgm:cxn modelId="{FF6C94B3-C5D6-4F28-A8F1-B1BC6D086785}" type="presParOf" srcId="{8346DC44-5662-43D7-8216-D097AB652E50}" destId="{2C896FAC-F750-4291-A24E-1191B0296FB7}" srcOrd="0" destOrd="0" presId="urn:microsoft.com/office/officeart/2005/8/layout/venn1"/>
    <dgm:cxn modelId="{7B71B3B6-0B43-4DF1-B2CC-6C3242BBB649}" type="presParOf" srcId="{8346DC44-5662-43D7-8216-D097AB652E50}" destId="{8E12AC20-D227-47F4-8F35-926288CDFD8F}" srcOrd="1" destOrd="0" presId="urn:microsoft.com/office/officeart/2005/8/layout/venn1"/>
    <dgm:cxn modelId="{37C5F990-F740-4912-9DAF-61E89BE237F5}" type="presParOf" srcId="{8346DC44-5662-43D7-8216-D097AB652E50}" destId="{9C9F7D60-45C2-4FF6-850B-36146FF01F4F}" srcOrd="2" destOrd="0" presId="urn:microsoft.com/office/officeart/2005/8/layout/venn1"/>
    <dgm:cxn modelId="{E50D4126-3717-4057-B09E-E84C397E4382}" type="presParOf" srcId="{8346DC44-5662-43D7-8216-D097AB652E50}" destId="{E2F9995C-4509-4CA0-88F7-39CA45152844}" srcOrd="3" destOrd="0" presId="urn:microsoft.com/office/officeart/2005/8/layout/venn1"/>
    <dgm:cxn modelId="{68BDE485-CABF-4A34-B987-77936707A4DD}" type="presParOf" srcId="{8346DC44-5662-43D7-8216-D097AB652E50}" destId="{DAE9D1B1-DA10-43E7-9D55-1B1C56F772E8}" srcOrd="4" destOrd="0" presId="urn:microsoft.com/office/officeart/2005/8/layout/venn1"/>
    <dgm:cxn modelId="{021EE822-5DD8-4103-A784-9EDE51289D63}" type="presParOf" srcId="{8346DC44-5662-43D7-8216-D097AB652E50}" destId="{61DB9ADB-9A94-43D8-83EF-37596F25BC7C}" srcOrd="5" destOrd="0" presId="urn:microsoft.com/office/officeart/2005/8/layout/venn1"/>
    <dgm:cxn modelId="{472B21C9-97E7-4334-93EA-32B02960458F}" type="presParOf" srcId="{8346DC44-5662-43D7-8216-D097AB652E50}" destId="{250745ED-05D4-4FC7-8520-35FB5F7F2C91}" srcOrd="6" destOrd="0" presId="urn:microsoft.com/office/officeart/2005/8/layout/venn1"/>
    <dgm:cxn modelId="{6DFA303A-F4BB-43E8-AB8C-E1A7A416FA60}" type="presParOf" srcId="{8346DC44-5662-43D7-8216-D097AB652E50}" destId="{5AB5B005-9802-4A82-8DAF-CD24B00AC533}" srcOrd="7" destOrd="0" presId="urn:microsoft.com/office/officeart/2005/8/layout/venn1"/>
    <dgm:cxn modelId="{2D436C1A-F6C7-4713-9911-DEF1B7BC3030}" type="presParOf" srcId="{8346DC44-5662-43D7-8216-D097AB652E50}" destId="{BBEEDF4A-D1BD-44EF-98E5-8FC588F48E33}" srcOrd="8" destOrd="0" presId="urn:microsoft.com/office/officeart/2005/8/layout/venn1"/>
    <dgm:cxn modelId="{E86C762D-6273-4C11-A47F-3B7237397316}" type="presParOf" srcId="{8346DC44-5662-43D7-8216-D097AB652E50}" destId="{B7F02FB3-8D9A-4957-AFC0-BBF55CD8E591}" srcOrd="9" destOrd="0" presId="urn:microsoft.com/office/officeart/2005/8/layout/venn1"/>
    <dgm:cxn modelId="{A76FDF5D-8A62-4BA6-882A-7B2352614E2A}" type="presParOf" srcId="{8346DC44-5662-43D7-8216-D097AB652E50}" destId="{1E2D2F52-6F11-44F4-BA29-949C237C81C6}" srcOrd="10" destOrd="0" presId="urn:microsoft.com/office/officeart/2005/8/layout/venn1"/>
    <dgm:cxn modelId="{D4D11160-5E54-4B38-A9FD-EDAF3D732DCD}" type="presParOf" srcId="{8346DC44-5662-43D7-8216-D097AB652E50}" destId="{14065E70-DA71-4612-8A60-C37CA673F51C}" srcOrd="11" destOrd="0" presId="urn:microsoft.com/office/officeart/2005/8/layout/venn1"/>
    <dgm:cxn modelId="{7A70D918-B7BB-4681-97F6-7AD5A64D7A2D}" type="presParOf" srcId="{8346DC44-5662-43D7-8216-D097AB652E50}" destId="{5F6A7C65-0180-4DF1-9075-14E7D01F05AD}" srcOrd="12" destOrd="0" presId="urn:microsoft.com/office/officeart/2005/8/layout/venn1"/>
    <dgm:cxn modelId="{C9B1AC65-E27A-4B97-8585-F706EEB2FECF}" type="presParOf" srcId="{8346DC44-5662-43D7-8216-D097AB652E50}" destId="{9E860B7A-B9C2-4907-A832-923B1801591F}"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96FAC-F750-4291-A24E-1191B0296FB7}">
      <dsp:nvSpPr>
        <dsp:cNvPr id="0" name=""/>
        <dsp:cNvSpPr/>
      </dsp:nvSpPr>
      <dsp:spPr>
        <a:xfrm>
          <a:off x="5309167" y="1513212"/>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12AC20-D227-47F4-8F35-926288CDFD8F}">
      <dsp:nvSpPr>
        <dsp:cNvPr id="0" name=""/>
        <dsp:cNvSpPr/>
      </dsp:nvSpPr>
      <dsp:spPr>
        <a:xfrm>
          <a:off x="1626676" y="46405"/>
          <a:ext cx="9362957" cy="10395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de-DE" sz="2500" kern="1200" dirty="0" smtClean="0"/>
            <a:t> Makroebene </a:t>
          </a:r>
          <a:r>
            <a:rPr lang="de-DE" sz="2000" b="1" kern="1200" dirty="0" smtClean="0"/>
            <a:t>Veränderung des Schulsystem: Umbau des Bildungswesen</a:t>
          </a:r>
        </a:p>
        <a:p>
          <a:pPr lvl="0" algn="ctr" defTabSz="1111250">
            <a:lnSpc>
              <a:spcPct val="90000"/>
            </a:lnSpc>
            <a:spcBef>
              <a:spcPct val="0"/>
            </a:spcBef>
            <a:spcAft>
              <a:spcPct val="35000"/>
            </a:spcAft>
          </a:pPr>
          <a:r>
            <a:rPr lang="de-DE" sz="2400" b="0" kern="1200" dirty="0" smtClean="0"/>
            <a:t>Mesoebene</a:t>
          </a:r>
          <a:r>
            <a:rPr lang="de-DE" sz="2000" b="1" kern="1200" dirty="0" smtClean="0"/>
            <a:t>: Inklusive Schulentwicklung: Umbau der Einzelschule:</a:t>
          </a:r>
          <a:endParaRPr lang="de-DE" sz="2000" b="1" kern="1200" dirty="0"/>
        </a:p>
      </dsp:txBody>
      <dsp:txXfrm>
        <a:off x="1626676" y="46405"/>
        <a:ext cx="9362957" cy="1039529"/>
      </dsp:txXfrm>
    </dsp:sp>
    <dsp:sp modelId="{9C9F7D60-45C2-4FF6-850B-36146FF01F4F}">
      <dsp:nvSpPr>
        <dsp:cNvPr id="0" name=""/>
        <dsp:cNvSpPr/>
      </dsp:nvSpPr>
      <dsp:spPr>
        <a:xfrm>
          <a:off x="5895240" y="1794997"/>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2F9995C-4509-4CA0-88F7-39CA45152844}">
      <dsp:nvSpPr>
        <dsp:cNvPr id="0" name=""/>
        <dsp:cNvSpPr/>
      </dsp:nvSpPr>
      <dsp:spPr>
        <a:xfrm>
          <a:off x="7311658" y="1463367"/>
          <a:ext cx="3820429" cy="6559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Pädpsychologische Diagnostik</a:t>
          </a:r>
          <a:endParaRPr lang="de-DE" sz="2000" kern="1200" dirty="0"/>
        </a:p>
      </dsp:txBody>
      <dsp:txXfrm>
        <a:off x="7311658" y="1463367"/>
        <a:ext cx="3820429" cy="655909"/>
      </dsp:txXfrm>
    </dsp:sp>
    <dsp:sp modelId="{DAE9D1B1-DA10-43E7-9D55-1B1C56F772E8}">
      <dsp:nvSpPr>
        <dsp:cNvPr id="0" name=""/>
        <dsp:cNvSpPr/>
      </dsp:nvSpPr>
      <dsp:spPr>
        <a:xfrm>
          <a:off x="6039261" y="2429013"/>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1DB9ADB-9A94-43D8-83EF-37596F25BC7C}">
      <dsp:nvSpPr>
        <dsp:cNvPr id="0" name=""/>
        <dsp:cNvSpPr/>
      </dsp:nvSpPr>
      <dsp:spPr>
        <a:xfrm>
          <a:off x="7987669" y="2868114"/>
          <a:ext cx="4248313" cy="10029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Allgemeine Didaktik und Lehr-Lern- forschung und ihre Implikationen </a:t>
          </a:r>
        </a:p>
      </dsp:txBody>
      <dsp:txXfrm>
        <a:off x="7987669" y="2868114"/>
        <a:ext cx="4248313" cy="1002965"/>
      </dsp:txXfrm>
    </dsp:sp>
    <dsp:sp modelId="{250745ED-05D4-4FC7-8520-35FB5F7F2C91}">
      <dsp:nvSpPr>
        <dsp:cNvPr id="0" name=""/>
        <dsp:cNvSpPr/>
      </dsp:nvSpPr>
      <dsp:spPr>
        <a:xfrm>
          <a:off x="5633838" y="2937451"/>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B5B005-9802-4A82-8DAF-CD24B00AC533}">
      <dsp:nvSpPr>
        <dsp:cNvPr id="0" name=""/>
        <dsp:cNvSpPr/>
      </dsp:nvSpPr>
      <dsp:spPr>
        <a:xfrm>
          <a:off x="946566" y="3052924"/>
          <a:ext cx="4094959" cy="50069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de-DE" sz="1400" kern="1200" dirty="0" smtClean="0"/>
            <a:t> </a:t>
          </a:r>
          <a:r>
            <a:rPr lang="de-DE" sz="2000" kern="1200" dirty="0" smtClean="0"/>
            <a:t>Individualisierter-adaptiver Unterricht </a:t>
          </a:r>
          <a:endParaRPr lang="de-DE" sz="2000" kern="1200" dirty="0"/>
        </a:p>
      </dsp:txBody>
      <dsp:txXfrm>
        <a:off x="946566" y="3052924"/>
        <a:ext cx="4094959" cy="500698"/>
      </dsp:txXfrm>
    </dsp:sp>
    <dsp:sp modelId="{BBEEDF4A-D1BD-44EF-98E5-8FC588F48E33}">
      <dsp:nvSpPr>
        <dsp:cNvPr id="0" name=""/>
        <dsp:cNvSpPr/>
      </dsp:nvSpPr>
      <dsp:spPr>
        <a:xfrm>
          <a:off x="4984495" y="2937451"/>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7F02FB3-8D9A-4957-AFC0-BBF55CD8E591}">
      <dsp:nvSpPr>
        <dsp:cNvPr id="0" name=""/>
        <dsp:cNvSpPr/>
      </dsp:nvSpPr>
      <dsp:spPr>
        <a:xfrm>
          <a:off x="8206532" y="3994244"/>
          <a:ext cx="4156359" cy="13170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Fachdidaktik: heterogene Lernvoraussetzung und Lernstufungen</a:t>
          </a:r>
          <a:endParaRPr lang="de-DE" sz="2000" kern="1200" dirty="0"/>
        </a:p>
      </dsp:txBody>
      <dsp:txXfrm>
        <a:off x="8206532" y="3994244"/>
        <a:ext cx="4156359" cy="1317038"/>
      </dsp:txXfrm>
    </dsp:sp>
    <dsp:sp modelId="{1E2D2F52-6F11-44F4-BA29-949C237C81C6}">
      <dsp:nvSpPr>
        <dsp:cNvPr id="0" name=""/>
        <dsp:cNvSpPr/>
      </dsp:nvSpPr>
      <dsp:spPr>
        <a:xfrm>
          <a:off x="4579072" y="2429013"/>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4065E70-DA71-4612-8A60-C37CA673F51C}">
      <dsp:nvSpPr>
        <dsp:cNvPr id="0" name=""/>
        <dsp:cNvSpPr/>
      </dsp:nvSpPr>
      <dsp:spPr>
        <a:xfrm>
          <a:off x="1808084" y="4371590"/>
          <a:ext cx="3492727" cy="11146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100000"/>
            </a:lnSpc>
            <a:spcBef>
              <a:spcPct val="0"/>
            </a:spcBef>
            <a:spcAft>
              <a:spcPct val="35000"/>
            </a:spcAft>
          </a:pPr>
          <a:r>
            <a:rPr lang="de-DE" sz="2000" kern="1200" dirty="0" smtClean="0"/>
            <a:t>Methodenvielfalt für Sus mit besonderen Förderbedarf</a:t>
          </a:r>
          <a:endParaRPr lang="de-DE" sz="2000" kern="1200" dirty="0"/>
        </a:p>
      </dsp:txBody>
      <dsp:txXfrm>
        <a:off x="1808084" y="4371590"/>
        <a:ext cx="3492727" cy="1114602"/>
      </dsp:txXfrm>
    </dsp:sp>
    <dsp:sp modelId="{5F6A7C65-0180-4DF1-9075-14E7D01F05AD}">
      <dsp:nvSpPr>
        <dsp:cNvPr id="0" name=""/>
        <dsp:cNvSpPr/>
      </dsp:nvSpPr>
      <dsp:spPr>
        <a:xfrm>
          <a:off x="4723093" y="1794997"/>
          <a:ext cx="1997977" cy="19982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860B7A-B9C2-4907-A832-923B1801591F}">
      <dsp:nvSpPr>
        <dsp:cNvPr id="0" name=""/>
        <dsp:cNvSpPr/>
      </dsp:nvSpPr>
      <dsp:spPr>
        <a:xfrm>
          <a:off x="961210" y="1367116"/>
          <a:ext cx="3724175" cy="8099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kern="1200" dirty="0" smtClean="0"/>
            <a:t>Professionalisierung: Einstellung Überzeugungen</a:t>
          </a:r>
          <a:endParaRPr lang="de-DE" sz="2000" kern="1200" dirty="0"/>
        </a:p>
      </dsp:txBody>
      <dsp:txXfrm>
        <a:off x="961210" y="1367116"/>
        <a:ext cx="3724175" cy="8099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C0FBA-471E-4303-A6C4-97AF2A5D73D9}" type="datetimeFigureOut">
              <a:rPr lang="de-DE" smtClean="0"/>
              <a:t>15.04.2021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2C693-F481-4FDB-8974-99F1AF525F9F}" type="slidenum">
              <a:rPr lang="de-DE" smtClean="0"/>
              <a:t>‹Nr.›</a:t>
            </a:fld>
            <a:endParaRPr lang="de-DE" dirty="0"/>
          </a:p>
        </p:txBody>
      </p:sp>
    </p:spTree>
    <p:extLst>
      <p:ext uri="{BB962C8B-B14F-4D97-AF65-F5344CB8AC3E}">
        <p14:creationId xmlns:p14="http://schemas.microsoft.com/office/powerpoint/2010/main" val="341491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E72C693-F481-4FDB-8974-99F1AF525F9F}" type="slidenum">
              <a:rPr lang="de-DE" smtClean="0"/>
              <a:t>1</a:t>
            </a:fld>
            <a:endParaRPr lang="de-DE" dirty="0"/>
          </a:p>
        </p:txBody>
      </p:sp>
    </p:spTree>
    <p:extLst>
      <p:ext uri="{BB962C8B-B14F-4D97-AF65-F5344CB8AC3E}">
        <p14:creationId xmlns:p14="http://schemas.microsoft.com/office/powerpoint/2010/main" val="417326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Anschließend Ziele des Seminars erläutern</a:t>
            </a:r>
            <a:endParaRPr lang="de-DE" dirty="0"/>
          </a:p>
        </p:txBody>
      </p:sp>
      <p:sp>
        <p:nvSpPr>
          <p:cNvPr id="4" name="Foliennummernplatzhalter 3"/>
          <p:cNvSpPr>
            <a:spLocks noGrp="1"/>
          </p:cNvSpPr>
          <p:nvPr>
            <p:ph type="sldNum" sz="quarter" idx="10"/>
          </p:nvPr>
        </p:nvSpPr>
        <p:spPr/>
        <p:txBody>
          <a:bodyPr/>
          <a:lstStyle/>
          <a:p>
            <a:pPr>
              <a:defRPr/>
            </a:pPr>
            <a:fld id="{3A748B1F-4C4A-4E7F-BCA8-545569C60FED}" type="slidenum">
              <a:rPr lang="de-DE" smtClean="0"/>
              <a:pPr>
                <a:defRPr/>
              </a:pPr>
              <a:t>3</a:t>
            </a:fld>
            <a:endParaRPr lang="de-DE" dirty="0"/>
          </a:p>
        </p:txBody>
      </p:sp>
    </p:spTree>
    <p:extLst>
      <p:ext uri="{BB962C8B-B14F-4D97-AF65-F5344CB8AC3E}">
        <p14:creationId xmlns:p14="http://schemas.microsoft.com/office/powerpoint/2010/main" val="36189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smtClean="0"/>
              <a:t>Zusammenfassender Überblick, ergänzen</a:t>
            </a:r>
            <a:r>
              <a:rPr lang="de-DE" baseline="0" dirty="0" smtClean="0"/>
              <a:t> z.B. um: Bildungsaspirationen 10 min.</a:t>
            </a:r>
            <a:endParaRPr lang="de-DE" dirty="0"/>
          </a:p>
        </p:txBody>
      </p:sp>
      <p:sp>
        <p:nvSpPr>
          <p:cNvPr id="4" name="Foliennummernplatzhalter 3"/>
          <p:cNvSpPr>
            <a:spLocks noGrp="1"/>
          </p:cNvSpPr>
          <p:nvPr>
            <p:ph type="sldNum" sz="quarter" idx="10"/>
          </p:nvPr>
        </p:nvSpPr>
        <p:spPr/>
        <p:txBody>
          <a:bodyPr/>
          <a:lstStyle/>
          <a:p>
            <a:fld id="{7608ACB2-0B48-4896-9E78-28868C4E0F7D}" type="slidenum">
              <a:rPr lang="de-DE" smtClean="0"/>
              <a:pPr/>
              <a:t>5</a:t>
            </a:fld>
            <a:endParaRPr lang="de-DE" dirty="0"/>
          </a:p>
        </p:txBody>
      </p:sp>
      <p:sp>
        <p:nvSpPr>
          <p:cNvPr id="5" name="Fußzeilenplatzhalter 4"/>
          <p:cNvSpPr>
            <a:spLocks noGrp="1"/>
          </p:cNvSpPr>
          <p:nvPr>
            <p:ph type="ftr" sz="quarter" idx="11"/>
          </p:nvPr>
        </p:nvSpPr>
        <p:spPr/>
        <p:txBody>
          <a:bodyPr/>
          <a:lstStyle/>
          <a:p>
            <a:r>
              <a:rPr lang="de-DE" dirty="0" smtClean="0"/>
              <a:t>Förderdiagnsotische Unterrichtsplanung</a:t>
            </a:r>
            <a:endParaRPr lang="de-DE" dirty="0"/>
          </a:p>
        </p:txBody>
      </p:sp>
    </p:spTree>
    <p:extLst>
      <p:ext uri="{BB962C8B-B14F-4D97-AF65-F5344CB8AC3E}">
        <p14:creationId xmlns:p14="http://schemas.microsoft.com/office/powerpoint/2010/main" val="269709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 y="188913"/>
            <a:ext cx="1111250" cy="625475"/>
          </a:xfrm>
        </p:spPr>
      </p:sp>
      <p:sp>
        <p:nvSpPr>
          <p:cNvPr id="3" name="Notizenplatzhalter 2"/>
          <p:cNvSpPr>
            <a:spLocks noGrp="1"/>
          </p:cNvSpPr>
          <p:nvPr>
            <p:ph type="body" idx="1"/>
          </p:nvPr>
        </p:nvSpPr>
        <p:spPr>
          <a:xfrm>
            <a:off x="1140427" y="152817"/>
            <a:ext cx="4245068" cy="2621377"/>
          </a:xfrm>
        </p:spPr>
        <p:txBody>
          <a:bodyPr/>
          <a:lstStyle/>
          <a:p>
            <a:r>
              <a:rPr lang="de-DE" sz="1200" dirty="0"/>
              <a:t>Statistische </a:t>
            </a:r>
            <a:r>
              <a:rPr lang="de-DE" sz="1200" dirty="0" smtClean="0"/>
              <a:t>Schüler*innenzahl</a:t>
            </a:r>
            <a:r>
              <a:rPr lang="de-DE" sz="1200" baseline="0" dirty="0" smtClean="0"/>
              <a:t> pro Klasse =</a:t>
            </a:r>
            <a:r>
              <a:rPr lang="de-DE" sz="1200" dirty="0" smtClean="0"/>
              <a:t>21,18 </a:t>
            </a:r>
            <a:r>
              <a:rPr lang="de-DE" sz="1200" dirty="0"/>
              <a:t>Kinder</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Bayerns </a:t>
            </a:r>
            <a:r>
              <a:rPr lang="de-DE" sz="1200" dirty="0"/>
              <a:t>Schulen in Zahlen </a:t>
            </a:r>
            <a:r>
              <a:rPr lang="de-DE" sz="1200" dirty="0" smtClean="0"/>
              <a:t>2018/2019, </a:t>
            </a:r>
            <a:r>
              <a:rPr lang="de-DE" sz="1200" dirty="0"/>
              <a:t>S.6 (</a:t>
            </a:r>
            <a:r>
              <a:rPr lang="de-DE" dirty="0" smtClean="0"/>
              <a:t>1,66Mio:</a:t>
            </a:r>
            <a:r>
              <a:rPr lang="de-DE" baseline="0" dirty="0" smtClean="0"/>
              <a:t> </a:t>
            </a:r>
            <a:r>
              <a:rPr lang="de-DE" dirty="0" smtClean="0"/>
              <a:t>74760 Klassen)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insgesamt 74.614 SPF (4,5% an der Gesamtschülerzahl)</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Exkl. mit SPF 69.287; 70,9% =4,17 %</a:t>
            </a:r>
            <a:r>
              <a:rPr lang="de-DE" baseline="0" dirty="0" smtClean="0"/>
              <a:t> an der GSZ</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21.724</a:t>
            </a:r>
            <a:r>
              <a:rPr lang="de-DE" baseline="0" dirty="0" smtClean="0"/>
              <a:t> inkl 29,1%=1,3% an der GSZ)</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Mit Migrations insgesamt 3 52.022  22,3 %,</a:t>
            </a:r>
            <a:r>
              <a:rPr lang="de-DE" sz="1200" baseline="0" dirty="0" smtClean="0"/>
              <a:t> abs 73015 </a:t>
            </a:r>
            <a:r>
              <a:rPr lang="de-DE" sz="1200" dirty="0" smtClean="0"/>
              <a:t>18% in der beruflichen Bildung </a:t>
            </a:r>
            <a:endParaRPr lang="de-DE" sz="1200" dirty="0"/>
          </a:p>
          <a:p>
            <a:r>
              <a:rPr lang="de-DE" dirty="0" smtClean="0"/>
              <a:t>chronisch </a:t>
            </a:r>
            <a:r>
              <a:rPr lang="de-DE" dirty="0"/>
              <a:t>Kranke	Wiederholer</a:t>
            </a:r>
          </a:p>
          <a:p>
            <a:r>
              <a:rPr lang="de-DE" dirty="0"/>
              <a:t>LRS		Hochbegabte</a:t>
            </a:r>
          </a:p>
          <a:p>
            <a:r>
              <a:rPr lang="de-DE" dirty="0"/>
              <a:t>ADHS		AVWS	</a:t>
            </a:r>
          </a:p>
          <a:p>
            <a:r>
              <a:rPr lang="de-DE" dirty="0"/>
              <a:t>Gewalterfahrungen	Alleinerzogene	 Migration		Armut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t>Klassenstärke: Bayerisches Staatsministerium für Unterricht und Kultus: Bayerns Schulen in Zahlen 2017/2018, 80327 München, S.6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t>chronisch</a:t>
            </a:r>
            <a:r>
              <a:rPr lang="de-DE" sz="1200" baseline="0" dirty="0" smtClean="0"/>
              <a:t> Kranke</a:t>
            </a:r>
            <a:r>
              <a:rPr lang="de-DE" sz="1200" b="0" baseline="0" dirty="0" smtClean="0"/>
              <a:t>: </a:t>
            </a:r>
            <a:r>
              <a:rPr lang="de-DE" sz="1200" b="0" i="0" u="none" strike="noStrike" kern="1200" baseline="0" dirty="0" smtClean="0">
                <a:solidFill>
                  <a:schemeClr val="tx1"/>
                </a:solidFill>
                <a:latin typeface="+mn-lt"/>
                <a:ea typeface="+mn-ea"/>
                <a:cs typeface="+mn-cs"/>
              </a:rPr>
              <a:t>Robert Koch-Institut (Hg.): Die Gesundheit von Kindern und Jugendlichen in Deutschland. KIGGS April 2014. Berlin: Medialis Offsetdruck. </a:t>
            </a:r>
            <a:r>
              <a:rPr lang="de-DE" dirty="0" smtClean="0"/>
              <a:t>Zugriff am 17. Oktober 2019 </a:t>
            </a:r>
            <a:r>
              <a:rPr lang="de-DE" sz="1200" b="0" i="0" u="none" strike="noStrike" kern="1200" baseline="0" dirty="0" smtClean="0">
                <a:solidFill>
                  <a:schemeClr val="tx1"/>
                </a:solidFill>
                <a:latin typeface="+mn-lt"/>
                <a:ea typeface="+mn-ea"/>
                <a:cs typeface="+mn-cs"/>
              </a:rPr>
              <a:t>von https://www.kiggs-studie.de/deutsch/ergebnisse/kiggs-welle-1/ergebnisbroschuere.html</a:t>
            </a:r>
            <a:endParaRPr lang="de-DE"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Wiederholer: Statistisches Bundesamt. (22. August, 2018). Anteil der Klassenwiederholer im Schuljahr 2017/2018 in Deutschland nach Bundesländern [Graph]. In Statista. Zugriff am 17. Oktober 2019, von https://de.statista.com/statistik/daten/studie/254796/umfrage/anteil-der-klassenwiederholer-in-deutschland-nach-bundeslaendern/ : 2,4%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psychische </a:t>
            </a:r>
            <a:r>
              <a:rPr lang="de-DE" dirty="0"/>
              <a:t>Auffälligkeiten: </a:t>
            </a:r>
            <a:r>
              <a:rPr lang="de-DE" dirty="0" smtClean="0"/>
              <a:t>Robert Koch-Institut. (27. August, 2014). Verbreitung von psychischen Auffälligkeiten unter 0- bis 17-jährigen Mädchen und Jungen in Deutschland nach Alter 2012 [Graph]. In Statista. Zugriff am 17. Oktober 2019, von https://de.statista.com/statistik/daten/studie/323272/umfrage/verbreitung-von-psychischen-auffaelligkeiten-unter-maedchen-in-deutschland/ : 20,2%</a:t>
            </a:r>
          </a:p>
          <a:p>
            <a:pPr marL="171450" indent="-171450">
              <a:buFont typeface="Arial" panose="020B0604020202020204" pitchFamily="34" charset="0"/>
              <a:buChar char="•"/>
            </a:pPr>
            <a:r>
              <a:rPr lang="de-DE" sz="1200" dirty="0" smtClean="0"/>
              <a:t>ADHS: </a:t>
            </a:r>
            <a:r>
              <a:rPr lang="de-DE" dirty="0" smtClean="0"/>
              <a:t>17. Oktober 2019 von </a:t>
            </a:r>
            <a:r>
              <a:rPr lang="de-DE" sz="1200" dirty="0" smtClean="0"/>
              <a:t>http://www.adhs-deutschland.de/Home/ADHS/ADHS-ADS/Haeufigkeit.aspx</a:t>
            </a:r>
            <a:endParaRPr lang="de-DE" dirty="0" smtClean="0"/>
          </a:p>
          <a:p>
            <a:pPr marL="171450" indent="-171450">
              <a:buFont typeface="Arial" panose="020B0604020202020204" pitchFamily="34" charset="0"/>
              <a:buChar char="•"/>
            </a:pPr>
            <a:r>
              <a:rPr lang="de-DE" sz="1200" dirty="0" smtClean="0"/>
              <a:t>Armut:</a:t>
            </a:r>
            <a:r>
              <a:rPr lang="de-DE" sz="1200" baseline="0" dirty="0" smtClean="0"/>
              <a:t> </a:t>
            </a:r>
            <a:r>
              <a:rPr lang="de-DE" dirty="0" smtClean="0"/>
              <a:t>Statistisches Bundesamt. (22. August, 2019). Armutsgefährdungsquote von Kindern in Deutschland von 2005 bis 2018 [Graph]. In Statista. Zugriff am 17. Oktober 2019, von https://de.statista.com/statistik/daten/studie/785520/umfrage/armutsgefaehrdungsquote-von-kindern-in-deutschland/</a:t>
            </a:r>
            <a:endParaRPr lang="de-DE" sz="1200" dirty="0" smtClean="0"/>
          </a:p>
          <a:p>
            <a:pPr marL="171450" indent="-171450">
              <a:buFont typeface="Arial" panose="020B0604020202020204" pitchFamily="34" charset="0"/>
              <a:buChar char="•"/>
            </a:pPr>
            <a:r>
              <a:rPr lang="de-DE" sz="1200" dirty="0" smtClean="0"/>
              <a:t>Migration: </a:t>
            </a:r>
            <a:r>
              <a:rPr lang="de-DE" dirty="0" smtClean="0"/>
              <a:t>Statistisches Bundesamt. Anzahl der Personen* in Deutschland mit Migrationshintergrund (im weiteren Sinne) nach Altersgruppen im Jahr 2018 (in 1.000) [Graph]. In Statista. Zugriff am 17. Oktober 2019, von https://de.statista.com/statistik/daten/studie/730159/umfrage/migrationshintergrund-der-bevoelkerung-in-deutschland-nach-alter/</a:t>
            </a:r>
            <a:r>
              <a:rPr lang="de-DE" sz="1200" dirty="0" smtClean="0"/>
              <a:t>https://www.isb.bayern.de/download/17337/isb_bb15_gesamt.pdf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t>AVWS: </a:t>
            </a:r>
            <a:r>
              <a:rPr lang="de-DE" sz="1200" b="0" i="0" u="none" strike="noStrike" kern="1200" baseline="0" dirty="0" smtClean="0">
                <a:solidFill>
                  <a:schemeClr val="tx1"/>
                </a:solidFill>
                <a:latin typeface="+mn-lt"/>
                <a:ea typeface="+mn-ea"/>
                <a:cs typeface="+mn-cs"/>
              </a:rPr>
              <a:t>Nickisch, Andreas (2015): Leitlinie Auditive Verarbeitungs- und Wahrnehmungsstörungen. S1- Leitlinie „Auditive Verarbeitungs- und Wahrnehmungstörungen“. Hg. v. Deutschen Gesellschaft für Phoniatrie und Pädaudiologie. </a:t>
            </a:r>
            <a:r>
              <a:rPr lang="de-DE" dirty="0" smtClean="0"/>
              <a:t>Zugriff am </a:t>
            </a:r>
            <a:r>
              <a:rPr lang="de-DE" baseline="0" dirty="0" smtClean="0"/>
              <a:t>31.1.2019</a:t>
            </a:r>
            <a:r>
              <a:rPr lang="de-DE" sz="1200" baseline="0" dirty="0" smtClean="0"/>
              <a:t> von </a:t>
            </a:r>
            <a:r>
              <a:rPr lang="de-DE" sz="1200" b="0" i="0" u="none" strike="noStrike" kern="1200" baseline="0" dirty="0" smtClean="0">
                <a:solidFill>
                  <a:schemeClr val="tx1"/>
                </a:solidFill>
                <a:latin typeface="+mn-lt"/>
                <a:ea typeface="+mn-ea"/>
                <a:cs typeface="+mn-cs"/>
              </a:rPr>
              <a:t>http://www.dgpp.de/cms/media/download_gallery/DGPP-Leitlinie-AVWS-2015.pdf.</a:t>
            </a:r>
            <a:endParaRPr lang="de-DE" sz="1200" dirty="0" smtClean="0"/>
          </a:p>
          <a:p>
            <a:pPr marL="171450" indent="-171450">
              <a:buFont typeface="Arial" panose="020B0604020202020204" pitchFamily="34" charset="0"/>
              <a:buChar char="•"/>
            </a:pPr>
            <a:r>
              <a:rPr lang="de-DE" sz="1200" dirty="0" smtClean="0"/>
              <a:t>Hochbegabung:</a:t>
            </a:r>
            <a:r>
              <a:rPr lang="de-DE" sz="1200" baseline="0" dirty="0" smtClean="0"/>
              <a:t> </a:t>
            </a:r>
            <a:r>
              <a:rPr lang="de-DE" dirty="0" smtClean="0"/>
              <a:t>Zugriff am </a:t>
            </a:r>
            <a:r>
              <a:rPr lang="de-DE" baseline="0" dirty="0" smtClean="0"/>
              <a:t>31.1.2019</a:t>
            </a:r>
            <a:r>
              <a:rPr lang="de-DE" sz="1200" baseline="0" dirty="0" smtClean="0"/>
              <a:t> von </a:t>
            </a:r>
            <a:r>
              <a:rPr lang="de-DE" sz="1200" dirty="0" smtClean="0"/>
              <a:t>https://www.isb.bayern.de/download/18681/bayerische_bildungsberichterstattung_aktuelles_2016.pdf</a:t>
            </a:r>
          </a:p>
          <a:p>
            <a:pPr marL="171450" indent="-171450">
              <a:buFont typeface="Arial" panose="020B0604020202020204" pitchFamily="34" charset="0"/>
              <a:buChar char="•"/>
            </a:pPr>
            <a:r>
              <a:rPr lang="de-DE" sz="1200" dirty="0" smtClean="0"/>
              <a:t>Gewalt: https://www.welt.de/politik/deutschland/article116779958/Jedes-vierte-Kind-in-Deutschland-wird-geschlagen.html, </a:t>
            </a:r>
            <a:r>
              <a:rPr lang="de-DE" dirty="0" smtClean="0"/>
              <a:t>Zugriff am </a:t>
            </a:r>
            <a:r>
              <a:rPr lang="de-DE" baseline="0" dirty="0" smtClean="0"/>
              <a:t>31.1.2019</a:t>
            </a:r>
            <a:endParaRPr lang="de-DE" sz="1200" dirty="0" smtClean="0"/>
          </a:p>
          <a:p>
            <a:pPr marL="171450" indent="-171450">
              <a:buFont typeface="Arial" panose="020B0604020202020204" pitchFamily="34" charset="0"/>
              <a:buChar char="•"/>
            </a:pPr>
            <a:r>
              <a:rPr lang="de-DE" sz="1200" dirty="0" smtClean="0"/>
              <a:t>LRS: https://www.zeit.de/2003/42/C-Legasthenie-Schule, </a:t>
            </a:r>
            <a:r>
              <a:rPr lang="de-DE" dirty="0" smtClean="0"/>
              <a:t>Zugriff am </a:t>
            </a:r>
            <a:r>
              <a:rPr lang="de-DE" baseline="0" dirty="0" smtClean="0"/>
              <a:t>31.1.2019</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t>weitere statistische Daten,</a:t>
            </a:r>
            <a:r>
              <a:rPr lang="de-DE" sz="1200" baseline="0" dirty="0" smtClean="0"/>
              <a:t> Alleinerziehende</a:t>
            </a:r>
            <a:r>
              <a:rPr lang="de-DE" sz="1200" dirty="0" smtClean="0"/>
              <a:t>: Zugriff am </a:t>
            </a:r>
            <a:r>
              <a:rPr lang="de-DE" dirty="0" smtClean="0"/>
              <a:t>17. Oktober 2019 </a:t>
            </a:r>
            <a:r>
              <a:rPr lang="de-DE" sz="1200" dirty="0" smtClean="0"/>
              <a:t>https://www.kindergartenpaedagogik.de/2358.html</a:t>
            </a:r>
          </a:p>
          <a:p>
            <a:pPr marL="171450" indent="-171450">
              <a:buFont typeface="Arial" panose="020B0604020202020204" pitchFamily="34" charset="0"/>
              <a:buChar cha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a:xfrm>
            <a:off x="3850443" y="9378824"/>
            <a:ext cx="2945659" cy="495426"/>
          </a:xfrm>
          <a:prstGeom prst="rect">
            <a:avLst/>
          </a:prstGeom>
        </p:spPr>
        <p:txBody>
          <a:bodyPr/>
          <a:lstStyle/>
          <a:p>
            <a:fld id="{A10817C8-78E6-C846-9F93-826333F9587F}" type="slidenum">
              <a:rPr lang="de-DE" smtClean="0"/>
              <a:t>7</a:t>
            </a:fld>
            <a:endParaRPr lang="de-DE" dirty="0"/>
          </a:p>
        </p:txBody>
      </p:sp>
      <p:sp>
        <p:nvSpPr>
          <p:cNvPr id="5" name="Rechteck 4"/>
          <p:cNvSpPr/>
          <p:nvPr/>
        </p:nvSpPr>
        <p:spPr>
          <a:xfrm>
            <a:off x="140045" y="152817"/>
            <a:ext cx="5416785" cy="239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59290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Anschließend Ziele des Seminars erläutern</a:t>
            </a:r>
            <a:endParaRPr lang="de-DE" dirty="0"/>
          </a:p>
        </p:txBody>
      </p:sp>
      <p:sp>
        <p:nvSpPr>
          <p:cNvPr id="4" name="Foliennummernplatzhalter 3"/>
          <p:cNvSpPr>
            <a:spLocks noGrp="1"/>
          </p:cNvSpPr>
          <p:nvPr>
            <p:ph type="sldNum" sz="quarter" idx="10"/>
          </p:nvPr>
        </p:nvSpPr>
        <p:spPr/>
        <p:txBody>
          <a:bodyPr/>
          <a:lstStyle/>
          <a:p>
            <a:pPr>
              <a:defRPr/>
            </a:pPr>
            <a:fld id="{3A748B1F-4C4A-4E7F-BCA8-545569C60FED}" type="slidenum">
              <a:rPr lang="de-DE" smtClean="0"/>
              <a:pPr>
                <a:defRPr/>
              </a:pPr>
              <a:t>11</a:t>
            </a:fld>
            <a:endParaRPr lang="de-DE" dirty="0"/>
          </a:p>
        </p:txBody>
      </p:sp>
    </p:spTree>
    <p:extLst>
      <p:ext uri="{BB962C8B-B14F-4D97-AF65-F5344CB8AC3E}">
        <p14:creationId xmlns:p14="http://schemas.microsoft.com/office/powerpoint/2010/main" val="415852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mn-lt"/>
              </a:rPr>
              <a:t>Es gibt 4 Reaktionsmöglichkeiten auf Lern- und Leistungsunterschiede: Ignorieren (Passiv), Anpassen der Schülerschaft (Substitutiv), Adaptierter Unterricht (aktiv)</a:t>
            </a:r>
            <a:r>
              <a:rPr lang="de-DE" sz="1200" baseline="0" dirty="0" smtClean="0">
                <a:latin typeface="+mn-lt"/>
              </a:rPr>
              <a:t> und </a:t>
            </a:r>
            <a:r>
              <a:rPr lang="de-DE" sz="1200" dirty="0" smtClean="0">
                <a:latin typeface="+mn-lt"/>
              </a:rPr>
              <a:t>proaktive Reaktion (Förderung anhand  diagnostizierter LV innerhalb einer adaptiven Unterrichtsgestaltung</a:t>
            </a:r>
            <a:endParaRPr lang="de-DE" dirty="0"/>
          </a:p>
        </p:txBody>
      </p:sp>
      <p:sp>
        <p:nvSpPr>
          <p:cNvPr id="4" name="Foliennummernplatzhalter 3"/>
          <p:cNvSpPr>
            <a:spLocks noGrp="1"/>
          </p:cNvSpPr>
          <p:nvPr>
            <p:ph type="sldNum" sz="quarter" idx="10"/>
          </p:nvPr>
        </p:nvSpPr>
        <p:spPr/>
        <p:txBody>
          <a:bodyPr/>
          <a:lstStyle/>
          <a:p>
            <a:fld id="{DE72C693-F481-4FDB-8974-99F1AF525F9F}" type="slidenum">
              <a:rPr lang="de-DE" smtClean="0"/>
              <a:t>15</a:t>
            </a:fld>
            <a:endParaRPr lang="de-DE" dirty="0"/>
          </a:p>
        </p:txBody>
      </p:sp>
    </p:spTree>
    <p:extLst>
      <p:ext uri="{BB962C8B-B14F-4D97-AF65-F5344CB8AC3E}">
        <p14:creationId xmlns:p14="http://schemas.microsoft.com/office/powerpoint/2010/main" val="39785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noFill/>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5249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dirty="0"/>
          </a:p>
        </p:txBody>
      </p:sp>
      <p:sp>
        <p:nvSpPr>
          <p:cNvPr id="6" name="Bildplatzhalter 2"/>
          <p:cNvSpPr>
            <a:spLocks noGrp="1"/>
          </p:cNvSpPr>
          <p:nvPr>
            <p:ph type="pic" idx="1"/>
          </p:nvPr>
        </p:nvSpPr>
        <p:spPr>
          <a:xfrm>
            <a:off x="2389717" y="1142984"/>
            <a:ext cx="73152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7"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Tree>
    <p:extLst>
      <p:ext uri="{BB962C8B-B14F-4D97-AF65-F5344CB8AC3E}">
        <p14:creationId xmlns:p14="http://schemas.microsoft.com/office/powerpoint/2010/main" val="268277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eere Folie ohne Siegel">
    <p:spTree>
      <p:nvGrpSpPr>
        <p:cNvPr id="1" name=""/>
        <p:cNvGrpSpPr/>
        <p:nvPr/>
      </p:nvGrpSpPr>
      <p:grpSpPr>
        <a:xfrm>
          <a:off x="0" y="0"/>
          <a:ext cx="0" cy="0"/>
          <a:chOff x="0" y="0"/>
          <a:chExt cx="0" cy="0"/>
        </a:xfrm>
      </p:grpSpPr>
      <p:sp>
        <p:nvSpPr>
          <p:cNvPr id="4" name="Titel 1"/>
          <p:cNvSpPr>
            <a:spLocks noGrp="1"/>
          </p:cNvSpPr>
          <p:nvPr>
            <p:ph type="title" hasCustomPrompt="1"/>
          </p:nvPr>
        </p:nvSpPr>
        <p:spPr>
          <a:xfrm>
            <a:off x="929312" y="1109452"/>
            <a:ext cx="10972800" cy="711081"/>
          </a:xfrm>
          <a:prstGeom prst="rect">
            <a:avLst/>
          </a:prstGeom>
        </p:spPr>
        <p:txBody>
          <a:bodyPr vert="horz"/>
          <a:lstStyle>
            <a:lvl1pPr algn="l">
              <a:defRPr sz="3200"/>
            </a:lvl1pPr>
          </a:lstStyle>
          <a:p>
            <a:r>
              <a:rPr lang="de-DE" dirty="0"/>
              <a:t>Überschrift</a:t>
            </a:r>
          </a:p>
        </p:txBody>
      </p:sp>
      <p:sp>
        <p:nvSpPr>
          <p:cNvPr id="5" name="Textplatzhalter 4"/>
          <p:cNvSpPr>
            <a:spLocks noGrp="1"/>
          </p:cNvSpPr>
          <p:nvPr>
            <p:ph type="body" sz="quarter" idx="11" hasCustomPrompt="1"/>
          </p:nvPr>
        </p:nvSpPr>
        <p:spPr>
          <a:xfrm>
            <a:off x="929312" y="1976368"/>
            <a:ext cx="10972800" cy="4355461"/>
          </a:xfrm>
          <a:prstGeom prst="rect">
            <a:avLst/>
          </a:prstGeom>
        </p:spPr>
        <p:txBody>
          <a:bodyPr vert="horz"/>
          <a:lstStyle>
            <a:lvl1pPr marL="457189" indent="-457189" algn="l">
              <a:buFont typeface="Wingdings" charset="2"/>
              <a:buChar char="§"/>
              <a:defRPr sz="2800"/>
            </a:lvl1pPr>
            <a:lvl2pPr marL="609585" indent="0" algn="ctr">
              <a:buFontTx/>
              <a:buNone/>
              <a:defRPr/>
            </a:lvl2pPr>
            <a:lvl3pPr marL="1219170" indent="0" algn="ctr">
              <a:buFontTx/>
              <a:buNone/>
              <a:defRPr/>
            </a:lvl3pPr>
            <a:lvl4pPr marL="1828754" indent="0" algn="ctr">
              <a:buFontTx/>
              <a:buNone/>
              <a:defRPr/>
            </a:lvl4pPr>
            <a:lvl5pPr marL="2438339" indent="0" algn="ctr">
              <a:buFontTx/>
              <a:buNone/>
              <a:defRPr/>
            </a:lvl5pPr>
          </a:lstStyle>
          <a:p>
            <a:pPr lvl="0"/>
            <a:r>
              <a:rPr lang="de-DE" dirty="0"/>
              <a:t>Aufzählung</a:t>
            </a:r>
          </a:p>
        </p:txBody>
      </p:sp>
    </p:spTree>
    <p:extLst>
      <p:ext uri="{BB962C8B-B14F-4D97-AF65-F5344CB8AC3E}">
        <p14:creationId xmlns:p14="http://schemas.microsoft.com/office/powerpoint/2010/main" val="51350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00407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Arial"/>
                <a:cs typeface="Arial"/>
              </a:defRPr>
            </a:lvl1pPr>
          </a:lstStyle>
          <a:p>
            <a:endParaRPr/>
          </a:p>
        </p:txBody>
      </p:sp>
      <p:sp>
        <p:nvSpPr>
          <p:cNvPr id="6" name="Holder 6"/>
          <p:cNvSpPr>
            <a:spLocks noGrp="1"/>
          </p:cNvSpPr>
          <p:nvPr>
            <p:ph type="sldNum" sz="quarter" idx="7"/>
          </p:nvPr>
        </p:nvSpPr>
        <p:spPr/>
        <p:txBody>
          <a:bodyPr lIns="0" tIns="0" rIns="0" bIns="0"/>
          <a:lstStyle>
            <a:lvl1pPr>
              <a:defRPr sz="900" b="0" i="0">
                <a:solidFill>
                  <a:srgbClr val="004079"/>
                </a:solidFill>
                <a:latin typeface="Arial"/>
                <a:cs typeface="Arial"/>
              </a:defRPr>
            </a:lvl1pPr>
          </a:lstStyle>
          <a:p>
            <a:pPr marL="12700">
              <a:spcBef>
                <a:spcPts val="15"/>
              </a:spcBef>
            </a:pPr>
            <a:r>
              <a:rPr lang="de-DE" dirty="0" smtClean="0"/>
              <a:t>S.</a:t>
            </a:r>
            <a:r>
              <a:rPr lang="de-DE" spc="-45" dirty="0" smtClean="0"/>
              <a:t> </a:t>
            </a:r>
            <a:fld id="{81D60167-4931-47E6-BA6A-407CBD079E47}" type="slidenum">
              <a:rPr spc="-5" smtClean="0"/>
              <a:pPr marL="12700">
                <a:spcBef>
                  <a:spcPts val="15"/>
                </a:spcBef>
              </a:pPr>
              <a:t>‹Nr.›</a:t>
            </a:fld>
            <a:endParaRPr spc="-5" dirty="0"/>
          </a:p>
        </p:txBody>
      </p:sp>
    </p:spTree>
    <p:extLst>
      <p:ext uri="{BB962C8B-B14F-4D97-AF65-F5344CB8AC3E}">
        <p14:creationId xmlns:p14="http://schemas.microsoft.com/office/powerpoint/2010/main" val="98987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2382572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1117600" y="1143000"/>
            <a:ext cx="9956800" cy="1143000"/>
          </a:xfrm>
        </p:spPr>
        <p:txBody>
          <a:bodyPr/>
          <a:lstStyle/>
          <a:p>
            <a:r>
              <a:rPr lang="de-DE" smtClean="0"/>
              <a:t>Titelmasterformat durch Klicken bearbeiten</a:t>
            </a:r>
            <a:endParaRPr lang="de-DE" dirty="0"/>
          </a:p>
        </p:txBody>
      </p:sp>
      <p:sp>
        <p:nvSpPr>
          <p:cNvPr id="5" name="Inhaltsplatzhalter 2"/>
          <p:cNvSpPr>
            <a:spLocks noGrp="1"/>
          </p:cNvSpPr>
          <p:nvPr>
            <p:ph idx="1"/>
          </p:nvPr>
        </p:nvSpPr>
        <p:spPr>
          <a:xfrm>
            <a:off x="1117600" y="2590800"/>
            <a:ext cx="9956800" cy="355284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0692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1117600" y="1143000"/>
            <a:ext cx="9956800" cy="1143000"/>
          </a:xfrm>
        </p:spPr>
        <p:txBody>
          <a:bodyPr/>
          <a:lstStyle/>
          <a:p>
            <a:r>
              <a:rPr lang="de-DE" smtClean="0"/>
              <a:t>Titelmasterformat durch Klicken bearbeiten</a:t>
            </a:r>
            <a:endParaRPr lang="de-DE" dirty="0"/>
          </a:p>
        </p:txBody>
      </p:sp>
      <p:sp>
        <p:nvSpPr>
          <p:cNvPr id="6" name="Inhaltsplatzhalter 2"/>
          <p:cNvSpPr>
            <a:spLocks noGrp="1"/>
          </p:cNvSpPr>
          <p:nvPr>
            <p:ph sz="half" idx="1"/>
          </p:nvPr>
        </p:nvSpPr>
        <p:spPr>
          <a:xfrm>
            <a:off x="1117600" y="2395550"/>
            <a:ext cx="48768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Inhaltsplatzhalter 3"/>
          <p:cNvSpPr>
            <a:spLocks noGrp="1"/>
          </p:cNvSpPr>
          <p:nvPr>
            <p:ph sz="half" idx="2"/>
          </p:nvPr>
        </p:nvSpPr>
        <p:spPr>
          <a:xfrm>
            <a:off x="6197600" y="2395550"/>
            <a:ext cx="48768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81491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609600" y="1131894"/>
            <a:ext cx="10972800" cy="1143000"/>
          </a:xfrm>
        </p:spPr>
        <p:txBody>
          <a:bodyPr/>
          <a:lstStyle>
            <a:lvl1pPr>
              <a:defRPr/>
            </a:lvl1pPr>
          </a:lstStyle>
          <a:p>
            <a:r>
              <a:rPr lang="de-DE" smtClean="0"/>
              <a:t>Titelmasterformat durch Klicken bearbeiten</a:t>
            </a:r>
            <a:endParaRPr lang="de-DE" dirty="0"/>
          </a:p>
        </p:txBody>
      </p:sp>
      <p:sp>
        <p:nvSpPr>
          <p:cNvPr id="8" name="Textplatzhalter 2"/>
          <p:cNvSpPr>
            <a:spLocks noGrp="1"/>
          </p:cNvSpPr>
          <p:nvPr>
            <p:ph type="body" idx="1"/>
          </p:nvPr>
        </p:nvSpPr>
        <p:spPr>
          <a:xfrm>
            <a:off x="609600" y="2392369"/>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9" name="Inhaltsplatzhalter 3"/>
          <p:cNvSpPr>
            <a:spLocks noGrp="1"/>
          </p:cNvSpPr>
          <p:nvPr>
            <p:ph sz="half" idx="2"/>
          </p:nvPr>
        </p:nvSpPr>
        <p:spPr>
          <a:xfrm>
            <a:off x="609600" y="3032132"/>
            <a:ext cx="5386917"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extplatzhalter 4"/>
          <p:cNvSpPr>
            <a:spLocks noGrp="1"/>
          </p:cNvSpPr>
          <p:nvPr>
            <p:ph type="body" sz="quarter" idx="3"/>
          </p:nvPr>
        </p:nvSpPr>
        <p:spPr>
          <a:xfrm>
            <a:off x="6193368" y="2392369"/>
            <a:ext cx="5389033"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1" name="Inhaltsplatzhalter 5"/>
          <p:cNvSpPr>
            <a:spLocks noGrp="1"/>
          </p:cNvSpPr>
          <p:nvPr>
            <p:ph sz="quarter" idx="4"/>
          </p:nvPr>
        </p:nvSpPr>
        <p:spPr>
          <a:xfrm>
            <a:off x="6193368" y="3032132"/>
            <a:ext cx="5389033"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9818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6338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609601" y="1004911"/>
            <a:ext cx="4011084" cy="1162050"/>
          </a:xfrm>
        </p:spPr>
        <p:txBody>
          <a:bodyPr anchor="b"/>
          <a:lstStyle>
            <a:lvl1pPr algn="l">
              <a:defRPr sz="2000" b="1"/>
            </a:lvl1pPr>
          </a:lstStyle>
          <a:p>
            <a:r>
              <a:rPr lang="de-DE" smtClean="0"/>
              <a:t>Titelmasterformat durch Klicken bearbeiten</a:t>
            </a:r>
            <a:endParaRPr lang="de-DE" dirty="0"/>
          </a:p>
        </p:txBody>
      </p:sp>
      <p:sp>
        <p:nvSpPr>
          <p:cNvPr id="6" name="Inhaltsplatzhalter 2"/>
          <p:cNvSpPr>
            <a:spLocks noGrp="1"/>
          </p:cNvSpPr>
          <p:nvPr>
            <p:ph idx="1"/>
          </p:nvPr>
        </p:nvSpPr>
        <p:spPr>
          <a:xfrm>
            <a:off x="4766733" y="1000108"/>
            <a:ext cx="6815667"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3"/>
          <p:cNvSpPr>
            <a:spLocks noGrp="1"/>
          </p:cNvSpPr>
          <p:nvPr>
            <p:ph type="body" sz="half" idx="2"/>
          </p:nvPr>
        </p:nvSpPr>
        <p:spPr>
          <a:xfrm>
            <a:off x="609601" y="2166962"/>
            <a:ext cx="4011084"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Tree>
    <p:extLst>
      <p:ext uri="{BB962C8B-B14F-4D97-AF65-F5344CB8AC3E}">
        <p14:creationId xmlns:p14="http://schemas.microsoft.com/office/powerpoint/2010/main" val="428359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Inhaltsplatzhalter 4"/>
          <p:cNvSpPr>
            <a:spLocks noGrp="1"/>
          </p:cNvSpPr>
          <p:nvPr>
            <p:ph idx="1"/>
          </p:nvPr>
        </p:nvSpPr>
        <p:spPr>
          <a:xfrm>
            <a:off x="1117600" y="2590801"/>
            <a:ext cx="9956800" cy="3552825"/>
          </a:xfrm>
        </p:spPr>
        <p:txBody>
          <a:bodyPr/>
          <a:lstStyle/>
          <a:p>
            <a:pPr lvl="0"/>
            <a:r>
              <a:rPr lang="de-DE" smtClean="0"/>
              <a:t>Formatvorlagen des Textmasters bearbeiten</a:t>
            </a:r>
          </a:p>
        </p:txBody>
      </p:sp>
    </p:spTree>
    <p:extLst>
      <p:ext uri="{BB962C8B-B14F-4D97-AF65-F5344CB8AC3E}">
        <p14:creationId xmlns:p14="http://schemas.microsoft.com/office/powerpoint/2010/main" val="24366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Grafik 13" descr="Powerpoint-english-02.gi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14" descr="Powerpoint-english.gif"/>
          <p:cNvPicPr>
            <a:picLocks noChangeAspect="1"/>
          </p:cNvPicPr>
          <p:nvPr/>
        </p:nvPicPr>
        <p:blipFill>
          <a:blip r:embed="rId15" cstate="print">
            <a:extLst>
              <a:ext uri="{28A0092B-C50C-407E-A947-70E740481C1C}">
                <a14:useLocalDpi xmlns:a14="http://schemas.microsoft.com/office/drawing/2010/main" val="0"/>
              </a:ext>
            </a:extLst>
          </a:blip>
          <a:srcRect b="4851"/>
          <a:stretch>
            <a:fillRect/>
          </a:stretch>
        </p:blipFill>
        <p:spPr bwMode="hidden">
          <a:xfrm>
            <a:off x="0" y="1"/>
            <a:ext cx="12192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117600" y="1143000"/>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a:t>
            </a:r>
            <a:br>
              <a:rPr lang="de-DE" altLang="de-DE" smtClean="0"/>
            </a:br>
            <a:r>
              <a:rPr lang="de-DE" altLang="de-DE" smtClean="0"/>
              <a:t>zu bearbeiten</a:t>
            </a:r>
          </a:p>
        </p:txBody>
      </p:sp>
      <p:sp>
        <p:nvSpPr>
          <p:cNvPr id="1029" name="Rectangle 3"/>
          <p:cNvSpPr>
            <a:spLocks noGrp="1" noChangeArrowheads="1"/>
          </p:cNvSpPr>
          <p:nvPr>
            <p:ph type="body" idx="1"/>
          </p:nvPr>
        </p:nvSpPr>
        <p:spPr bwMode="auto">
          <a:xfrm>
            <a:off x="1117600" y="2590800"/>
            <a:ext cx="995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23"/>
          <p:cNvSpPr>
            <a:spLocks noChangeArrowheads="1"/>
          </p:cNvSpPr>
          <p:nvPr/>
        </p:nvSpPr>
        <p:spPr bwMode="auto">
          <a:xfrm>
            <a:off x="10566400" y="6557963"/>
            <a:ext cx="142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dirty="0">
                <a:solidFill>
                  <a:srgbClr val="00407A"/>
                </a:solidFill>
                <a:latin typeface="Arial" panose="020B0604020202020204" pitchFamily="34" charset="0"/>
              </a:rPr>
              <a:t>p. </a:t>
            </a:r>
            <a:fld id="{71167F4A-9D84-4450-8280-1C756D0FC959}" type="slidenum">
              <a:rPr lang="de-DE" altLang="de-DE" sz="900">
                <a:solidFill>
                  <a:srgbClr val="00407A"/>
                </a:solidFill>
                <a:latin typeface="Arial" panose="020B0604020202020204" pitchFamily="34" charset="0"/>
              </a:rPr>
              <a:pPr algn="r" eaLnBrk="1" hangingPunct="1"/>
              <a:t>‹Nr.›</a:t>
            </a:fld>
            <a:endParaRPr lang="de-DE" altLang="de-DE" sz="900" dirty="0">
              <a:solidFill>
                <a:srgbClr val="00407A"/>
              </a:solidFill>
              <a:latin typeface="Arial" panose="020B0604020202020204" pitchFamily="34" charset="0"/>
            </a:endParaRPr>
          </a:p>
        </p:txBody>
      </p:sp>
      <p:sp>
        <p:nvSpPr>
          <p:cNvPr id="1031" name="Rectangle 23"/>
          <p:cNvSpPr>
            <a:spLocks noChangeArrowheads="1"/>
          </p:cNvSpPr>
          <p:nvPr/>
        </p:nvSpPr>
        <p:spPr bwMode="auto">
          <a:xfrm>
            <a:off x="203200" y="6557963"/>
            <a:ext cx="1005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dirty="0">
                <a:solidFill>
                  <a:srgbClr val="00407A"/>
                </a:solidFill>
                <a:latin typeface="Arial" panose="020B0604020202020204" pitchFamily="34" charset="0"/>
              </a:rPr>
              <a:t>Thema | Name | Fachbereich/Lehrstuhl</a:t>
            </a:r>
          </a:p>
        </p:txBody>
      </p:sp>
    </p:spTree>
    <p:extLst>
      <p:ext uri="{BB962C8B-B14F-4D97-AF65-F5344CB8AC3E}">
        <p14:creationId xmlns:p14="http://schemas.microsoft.com/office/powerpoint/2010/main" val="4078024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6" Type="http://schemas.openxmlformats.org/officeDocument/2006/relationships/image" Target="NULL"/><Relationship Id="rId13" Type="http://schemas.openxmlformats.org/officeDocument/2006/relationships/image" Target="NULL"/><Relationship Id="rId8" Type="http://schemas.openxmlformats.org/officeDocument/2006/relationships/image" Target="NULL"/><Relationship Id="rId51"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4.png"/><Relationship Id="rId47" Type="http://schemas.openxmlformats.org/officeDocument/2006/relationships/image" Target="../media/image11.png"/><Relationship Id="rId55" Type="http://schemas.openxmlformats.org/officeDocument/2006/relationships/image" Target="NULL"/><Relationship Id="rId63" Type="http://schemas.openxmlformats.org/officeDocument/2006/relationships/image" Target="NULL"/><Relationship Id="rId68" Type="http://schemas.openxmlformats.org/officeDocument/2006/relationships/image" Target="NULL"/><Relationship Id="rId46" Type="http://schemas.openxmlformats.org/officeDocument/2006/relationships/image" Target="../media/image10.png"/><Relationship Id="rId59" Type="http://schemas.openxmlformats.org/officeDocument/2006/relationships/image" Target="../media/image18.png"/><Relationship Id="rId67" Type="http://schemas.openxmlformats.org/officeDocument/2006/relationships/image" Target="../media/image25.png"/><Relationship Id="rId2" Type="http://schemas.openxmlformats.org/officeDocument/2006/relationships/notesSlide" Target="../notesSlides/notesSlide4.xml"/><Relationship Id="rId29" Type="http://schemas.openxmlformats.org/officeDocument/2006/relationships/image" Target="../media/image7.png"/><Relationship Id="rId54" Type="http://schemas.openxmlformats.org/officeDocument/2006/relationships/image" Target="../media/image15.png"/><Relationship Id="rId62" Type="http://schemas.openxmlformats.org/officeDocument/2006/relationships/image" Target="../media/image21.png"/><Relationship Id="rId1" Type="http://schemas.openxmlformats.org/officeDocument/2006/relationships/slideLayout" Target="../slideLayouts/slideLayout11.xml"/><Relationship Id="rId32" Type="http://schemas.microsoft.com/office/2007/relationships/hdphoto" Target="../media/hdphoto3.wdp"/><Relationship Id="rId45" Type="http://schemas.microsoft.com/office/2007/relationships/hdphoto" Target="../media/hdphoto4.wdp"/><Relationship Id="rId6" Type="http://schemas.openxmlformats.org/officeDocument/2006/relationships/image" Target="NULL"/><Relationship Id="rId53" Type="http://schemas.openxmlformats.org/officeDocument/2006/relationships/image" Target="NULL"/><Relationship Id="rId24" Type="http://schemas.openxmlformats.org/officeDocument/2006/relationships/image" Target="NULL"/><Relationship Id="rId58" Type="http://schemas.openxmlformats.org/officeDocument/2006/relationships/image" Target="NULL"/><Relationship Id="rId66" Type="http://schemas.openxmlformats.org/officeDocument/2006/relationships/image" Target="../media/image24.png"/><Relationship Id="rId23" Type="http://schemas.openxmlformats.org/officeDocument/2006/relationships/image" Target="../media/image5.png"/><Relationship Id="rId28" Type="http://schemas.microsoft.com/office/2007/relationships/hdphoto" Target="../media/hdphoto1.wdp"/><Relationship Id="rId49" Type="http://schemas.openxmlformats.org/officeDocument/2006/relationships/image" Target="../media/image13.png"/><Relationship Id="rId57" Type="http://schemas.openxmlformats.org/officeDocument/2006/relationships/image" Target="../media/image17.png"/><Relationship Id="rId61" Type="http://schemas.openxmlformats.org/officeDocument/2006/relationships/image" Target="../media/image20.png"/><Relationship Id="rId10" Type="http://schemas.openxmlformats.org/officeDocument/2006/relationships/image" Target="NULL"/><Relationship Id="rId31" Type="http://schemas.openxmlformats.org/officeDocument/2006/relationships/image" Target="../media/image8.png"/><Relationship Id="rId44" Type="http://schemas.openxmlformats.org/officeDocument/2006/relationships/image" Target="../media/image9.png"/><Relationship Id="rId52" Type="http://schemas.openxmlformats.org/officeDocument/2006/relationships/image" Target="../media/image14.png"/><Relationship Id="rId60" Type="http://schemas.openxmlformats.org/officeDocument/2006/relationships/image" Target="../media/image19.png"/><Relationship Id="rId65" Type="http://schemas.openxmlformats.org/officeDocument/2006/relationships/image" Target="../media/image23.png"/><Relationship Id="rId22" Type="http://schemas.openxmlformats.org/officeDocument/2006/relationships/image" Target="NULL"/><Relationship Id="rId27" Type="http://schemas.openxmlformats.org/officeDocument/2006/relationships/image" Target="../media/image6.png"/><Relationship Id="rId30" Type="http://schemas.microsoft.com/office/2007/relationships/hdphoto" Target="../media/hdphoto2.wdp"/><Relationship Id="rId43" Type="http://schemas.openxmlformats.org/officeDocument/2006/relationships/image" Target="NULL"/><Relationship Id="rId48" Type="http://schemas.openxmlformats.org/officeDocument/2006/relationships/image" Target="../media/image12.png"/><Relationship Id="rId56" Type="http://schemas.openxmlformats.org/officeDocument/2006/relationships/image" Target="../media/image16.png"/><Relationship Id="rId6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6718" y="198338"/>
            <a:ext cx="10234863" cy="1024071"/>
          </a:xfrm>
        </p:spPr>
        <p:txBody>
          <a:bodyPr>
            <a:normAutofit/>
          </a:bodyPr>
          <a:lstStyle/>
          <a:p>
            <a:r>
              <a:rPr lang="de-DE" sz="3600" b="1" dirty="0" smtClean="0">
                <a:solidFill>
                  <a:schemeClr val="bg1"/>
                </a:solidFill>
              </a:rPr>
              <a:t>Didaktische Umgang mit Heterogenität</a:t>
            </a:r>
            <a:endParaRPr lang="de-DE" sz="3600" b="1" dirty="0">
              <a:solidFill>
                <a:schemeClr val="bg1"/>
              </a:solidFill>
            </a:endParaRPr>
          </a:p>
        </p:txBody>
      </p:sp>
      <p:sp>
        <p:nvSpPr>
          <p:cNvPr id="3" name="Untertitel 2"/>
          <p:cNvSpPr>
            <a:spLocks noGrp="1"/>
          </p:cNvSpPr>
          <p:nvPr>
            <p:ph type="subTitle" idx="1"/>
          </p:nvPr>
        </p:nvSpPr>
        <p:spPr>
          <a:xfrm>
            <a:off x="619222" y="3028218"/>
            <a:ext cx="11325726" cy="1655762"/>
          </a:xfrm>
        </p:spPr>
        <p:txBody>
          <a:bodyPr/>
          <a:lstStyle/>
          <a:p>
            <a:r>
              <a:rPr lang="de-DE" sz="2400" dirty="0" smtClean="0"/>
              <a:t>„Umgang mit </a:t>
            </a:r>
            <a:r>
              <a:rPr lang="de-DE" sz="2400" dirty="0"/>
              <a:t>H</a:t>
            </a:r>
            <a:r>
              <a:rPr lang="de-DE" sz="2400" dirty="0" smtClean="0"/>
              <a:t>eterogenität ist das Schlüsselthema der Schul- und Unterrichtsentwicklung“</a:t>
            </a:r>
          </a:p>
          <a:p>
            <a:endParaRPr lang="de-DE" sz="2400" dirty="0" smtClean="0"/>
          </a:p>
          <a:p>
            <a:r>
              <a:rPr lang="de-DE" sz="1600" dirty="0"/>
              <a:t>(</a:t>
            </a:r>
            <a:r>
              <a:rPr lang="de-DE" sz="1600" dirty="0" smtClean="0"/>
              <a:t>Kultusmininterkonferenz zum Bildungsmonitoring, KMK 2015: 15)</a:t>
            </a:r>
          </a:p>
          <a:p>
            <a:endParaRPr lang="de-DE" sz="1600" dirty="0" smtClean="0"/>
          </a:p>
          <a:p>
            <a:r>
              <a:rPr lang="de-DE" sz="1600" dirty="0"/>
              <a:t> </a:t>
            </a:r>
          </a:p>
        </p:txBody>
      </p:sp>
      <p:sp>
        <p:nvSpPr>
          <p:cNvPr id="4" name="Rechteck 3"/>
          <p:cNvSpPr/>
          <p:nvPr/>
        </p:nvSpPr>
        <p:spPr>
          <a:xfrm>
            <a:off x="827773" y="2277644"/>
            <a:ext cx="11117175" cy="523220"/>
          </a:xfrm>
          <a:prstGeom prst="rect">
            <a:avLst/>
          </a:prstGeom>
        </p:spPr>
        <p:txBody>
          <a:bodyPr wrap="square">
            <a:spAutoFit/>
          </a:bodyPr>
          <a:lstStyle/>
          <a:p>
            <a:r>
              <a:rPr lang="de-DE" sz="2800" b="1" dirty="0">
                <a:latin typeface="+mn-lt"/>
              </a:rPr>
              <a:t>Schule im Spannungsfeld </a:t>
            </a:r>
            <a:r>
              <a:rPr lang="de-DE" sz="2800" b="1" dirty="0" smtClean="0">
                <a:latin typeface="+mn-lt"/>
              </a:rPr>
              <a:t>von </a:t>
            </a:r>
            <a:r>
              <a:rPr lang="de-DE" sz="2800" b="1" dirty="0">
                <a:latin typeface="+mn-lt"/>
              </a:rPr>
              <a:t>Heterogenität und Homogenität</a:t>
            </a:r>
            <a:endParaRPr lang="de-DE" sz="2800" dirty="0">
              <a:latin typeface="+mn-lt"/>
            </a:endParaRPr>
          </a:p>
        </p:txBody>
      </p:sp>
    </p:spTree>
    <p:extLst>
      <p:ext uri="{BB962C8B-B14F-4D97-AF65-F5344CB8AC3E}">
        <p14:creationId xmlns:p14="http://schemas.microsoft.com/office/powerpoint/2010/main" val="313979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Lehrbuch Heterogenität in der Schule: Amazon.de: Tanja Sturm: BÃ¼cher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32099" t="53106" r="41379" b="6031"/>
          <a:stretch/>
        </p:blipFill>
        <p:spPr>
          <a:xfrm>
            <a:off x="1212783" y="855895"/>
            <a:ext cx="7016816" cy="5800695"/>
          </a:xfrm>
        </p:spPr>
      </p:pic>
      <p:sp>
        <p:nvSpPr>
          <p:cNvPr id="2" name="Textfeld 1"/>
          <p:cNvSpPr txBox="1"/>
          <p:nvPr/>
        </p:nvSpPr>
        <p:spPr>
          <a:xfrm>
            <a:off x="8701237" y="2366906"/>
            <a:ext cx="2579571" cy="1846659"/>
          </a:xfrm>
          <a:prstGeom prst="rect">
            <a:avLst/>
          </a:prstGeom>
          <a:noFill/>
        </p:spPr>
        <p:txBody>
          <a:bodyPr wrap="square" rtlCol="0">
            <a:spAutoFit/>
          </a:bodyPr>
          <a:lstStyle/>
          <a:p>
            <a:r>
              <a:rPr lang="de-DE" sz="1800" dirty="0" smtClean="0">
                <a:latin typeface="+mj-lt"/>
              </a:rPr>
              <a:t>Sozioökonomischer Status am Gymnasium</a:t>
            </a:r>
          </a:p>
          <a:p>
            <a:endParaRPr lang="de-DE" dirty="0" smtClean="0"/>
          </a:p>
          <a:p>
            <a:r>
              <a:rPr lang="de-DE" sz="1800" dirty="0" smtClean="0">
                <a:latin typeface="+mj-lt"/>
              </a:rPr>
              <a:t>Sprachkompetenz abhängig vom Migrationshintergrund</a:t>
            </a:r>
            <a:endParaRPr lang="de-DE" sz="1800" dirty="0">
              <a:latin typeface="+mj-lt"/>
            </a:endParaRPr>
          </a:p>
        </p:txBody>
      </p:sp>
      <p:sp>
        <p:nvSpPr>
          <p:cNvPr id="5" name="Textfeld 4"/>
          <p:cNvSpPr txBox="1"/>
          <p:nvPr/>
        </p:nvSpPr>
        <p:spPr>
          <a:xfrm>
            <a:off x="8701237" y="1259471"/>
            <a:ext cx="2154455" cy="646331"/>
          </a:xfrm>
          <a:prstGeom prst="rect">
            <a:avLst/>
          </a:prstGeom>
          <a:noFill/>
        </p:spPr>
        <p:txBody>
          <a:bodyPr wrap="square" rtlCol="0">
            <a:spAutoFit/>
          </a:bodyPr>
          <a:lstStyle/>
          <a:p>
            <a:r>
              <a:rPr lang="de-DE" sz="1800" dirty="0" smtClean="0">
                <a:latin typeface="+mj-lt"/>
              </a:rPr>
              <a:t>Heterogenität -Chancengleichheit</a:t>
            </a:r>
            <a:endParaRPr lang="de-DE" sz="1800" dirty="0">
              <a:latin typeface="+mj-lt"/>
            </a:endParaRPr>
          </a:p>
        </p:txBody>
      </p:sp>
      <p:sp>
        <p:nvSpPr>
          <p:cNvPr id="6" name="Textfeld 5"/>
          <p:cNvSpPr txBox="1"/>
          <p:nvPr/>
        </p:nvSpPr>
        <p:spPr>
          <a:xfrm>
            <a:off x="8701237" y="4674669"/>
            <a:ext cx="2579571" cy="923330"/>
          </a:xfrm>
          <a:prstGeom prst="rect">
            <a:avLst/>
          </a:prstGeom>
          <a:noFill/>
        </p:spPr>
        <p:txBody>
          <a:bodyPr wrap="square" rtlCol="0">
            <a:spAutoFit/>
          </a:bodyPr>
          <a:lstStyle/>
          <a:p>
            <a:r>
              <a:rPr lang="de-DE" sz="1800" dirty="0" smtClean="0">
                <a:latin typeface="+mj-lt"/>
              </a:rPr>
              <a:t>Schule als Verstärkung der sozialen Ungerechtigkeit</a:t>
            </a:r>
            <a:endParaRPr lang="de-DE" sz="1800" dirty="0">
              <a:latin typeface="+mj-lt"/>
            </a:endParaRPr>
          </a:p>
        </p:txBody>
      </p:sp>
      <p:sp>
        <p:nvSpPr>
          <p:cNvPr id="3" name="Textfeld 2"/>
          <p:cNvSpPr txBox="1"/>
          <p:nvPr/>
        </p:nvSpPr>
        <p:spPr>
          <a:xfrm>
            <a:off x="721895" y="240632"/>
            <a:ext cx="6978316" cy="461665"/>
          </a:xfrm>
          <a:prstGeom prst="rect">
            <a:avLst/>
          </a:prstGeom>
          <a:noFill/>
        </p:spPr>
        <p:txBody>
          <a:bodyPr wrap="square" rtlCol="0">
            <a:spAutoFit/>
          </a:bodyPr>
          <a:lstStyle/>
          <a:p>
            <a:r>
              <a:rPr lang="de-DE" dirty="0" smtClean="0">
                <a:solidFill>
                  <a:schemeClr val="bg1"/>
                </a:solidFill>
                <a:latin typeface="+mn-lt"/>
              </a:rPr>
              <a:t>Heterogenität und </a:t>
            </a:r>
            <a:r>
              <a:rPr lang="de-DE" dirty="0">
                <a:solidFill>
                  <a:schemeClr val="bg1"/>
                </a:solidFill>
                <a:latin typeface="+mn-lt"/>
              </a:rPr>
              <a:t>C</a:t>
            </a:r>
            <a:r>
              <a:rPr lang="de-DE" dirty="0" smtClean="0">
                <a:solidFill>
                  <a:schemeClr val="bg1"/>
                </a:solidFill>
                <a:latin typeface="+mn-lt"/>
              </a:rPr>
              <a:t>hancengleichheit</a:t>
            </a:r>
            <a:endParaRPr lang="de-DE" dirty="0">
              <a:solidFill>
                <a:schemeClr val="bg1"/>
              </a:solidFill>
              <a:latin typeface="+mn-lt"/>
            </a:endParaRPr>
          </a:p>
        </p:txBody>
      </p:sp>
    </p:spTree>
    <p:extLst>
      <p:ext uri="{BB962C8B-B14F-4D97-AF65-F5344CB8AC3E}">
        <p14:creationId xmlns:p14="http://schemas.microsoft.com/office/powerpoint/2010/main" val="55826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8918" y="229907"/>
            <a:ext cx="11213432" cy="742557"/>
          </a:xfrm>
        </p:spPr>
        <p:txBody>
          <a:bodyPr>
            <a:normAutofit fontScale="90000"/>
          </a:bodyPr>
          <a:lstStyle/>
          <a:p>
            <a:r>
              <a:rPr lang="de-DE" sz="2700" dirty="0" smtClean="0">
                <a:solidFill>
                  <a:schemeClr val="bg1"/>
                </a:solidFill>
              </a:rPr>
              <a:t/>
            </a:r>
            <a:br>
              <a:rPr lang="de-DE" sz="2700" dirty="0" smtClean="0">
                <a:solidFill>
                  <a:schemeClr val="bg1"/>
                </a:solidFill>
              </a:rPr>
            </a:br>
            <a:r>
              <a:rPr lang="de-DE" sz="2700" dirty="0" smtClean="0">
                <a:solidFill>
                  <a:schemeClr val="bg1"/>
                </a:solidFill>
              </a:rPr>
              <a:t>Heterogenitätslinie Leistung</a:t>
            </a:r>
            <a:br>
              <a:rPr lang="de-DE" sz="2700" dirty="0" smtClean="0">
                <a:solidFill>
                  <a:schemeClr val="bg1"/>
                </a:solidFill>
              </a:rPr>
            </a:br>
            <a:endParaRPr lang="de-DE" sz="2700" dirty="0">
              <a:solidFill>
                <a:schemeClr val="bg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7290" y="1678304"/>
            <a:ext cx="7620954" cy="415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9234243" y="6185019"/>
            <a:ext cx="1350050" cy="276999"/>
          </a:xfrm>
          <a:prstGeom prst="rect">
            <a:avLst/>
          </a:prstGeom>
          <a:noFill/>
        </p:spPr>
        <p:txBody>
          <a:bodyPr wrap="none" rtlCol="0">
            <a:spAutoFit/>
          </a:bodyPr>
          <a:lstStyle/>
          <a:p>
            <a:r>
              <a:rPr lang="de-DE" sz="1200" dirty="0">
                <a:latin typeface="+mj-lt"/>
              </a:rPr>
              <a:t>nach Scholz (2016)</a:t>
            </a:r>
          </a:p>
        </p:txBody>
      </p:sp>
      <p:sp>
        <p:nvSpPr>
          <p:cNvPr id="3" name="Textfeld 2"/>
          <p:cNvSpPr txBox="1"/>
          <p:nvPr/>
        </p:nvSpPr>
        <p:spPr>
          <a:xfrm>
            <a:off x="327259" y="3287162"/>
            <a:ext cx="2081644" cy="2031325"/>
          </a:xfrm>
          <a:prstGeom prst="rect">
            <a:avLst/>
          </a:prstGeom>
          <a:noFill/>
        </p:spPr>
        <p:txBody>
          <a:bodyPr wrap="square" rtlCol="0">
            <a:spAutoFit/>
          </a:bodyPr>
          <a:lstStyle/>
          <a:p>
            <a:r>
              <a:rPr lang="de-DE" sz="1800" dirty="0" smtClean="0">
                <a:latin typeface="+mn-lt"/>
              </a:rPr>
              <a:t>Allokationsfunk- tion: Positionie-rung für berufliche Laufbahn und</a:t>
            </a:r>
            <a:endParaRPr lang="de-DE" sz="1800" dirty="0">
              <a:latin typeface="+mn-lt"/>
            </a:endParaRPr>
          </a:p>
          <a:p>
            <a:r>
              <a:rPr lang="de-DE" sz="1800" dirty="0" smtClean="0">
                <a:latin typeface="+mn-lt"/>
              </a:rPr>
              <a:t>Reproduktion sozialer Unge-rechtigkeit</a:t>
            </a:r>
            <a:endParaRPr lang="de-DE" sz="1800" dirty="0">
              <a:latin typeface="+mn-lt"/>
            </a:endParaRPr>
          </a:p>
        </p:txBody>
      </p:sp>
      <p:sp>
        <p:nvSpPr>
          <p:cNvPr id="5" name="Textfeld 4"/>
          <p:cNvSpPr txBox="1"/>
          <p:nvPr/>
        </p:nvSpPr>
        <p:spPr>
          <a:xfrm>
            <a:off x="10257322" y="3667057"/>
            <a:ext cx="1934678" cy="646331"/>
          </a:xfrm>
          <a:prstGeom prst="rect">
            <a:avLst/>
          </a:prstGeom>
          <a:noFill/>
        </p:spPr>
        <p:txBody>
          <a:bodyPr wrap="square" rtlCol="0">
            <a:spAutoFit/>
          </a:bodyPr>
          <a:lstStyle/>
          <a:p>
            <a:r>
              <a:rPr lang="de-DE" sz="1800" dirty="0" smtClean="0">
                <a:latin typeface="+mn-lt"/>
              </a:rPr>
              <a:t>Individualität- Universalität</a:t>
            </a:r>
            <a:endParaRPr lang="de-DE" sz="1800" dirty="0">
              <a:latin typeface="+mn-lt"/>
            </a:endParaRPr>
          </a:p>
        </p:txBody>
      </p:sp>
    </p:spTree>
    <p:extLst>
      <p:ext uri="{BB962C8B-B14F-4D97-AF65-F5344CB8AC3E}">
        <p14:creationId xmlns:p14="http://schemas.microsoft.com/office/powerpoint/2010/main" val="2478540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198" y="316999"/>
            <a:ext cx="10515600" cy="597401"/>
          </a:xfrm>
        </p:spPr>
        <p:txBody>
          <a:bodyPr>
            <a:normAutofit fontScale="90000"/>
          </a:bodyPr>
          <a:lstStyle/>
          <a:p>
            <a:r>
              <a:rPr lang="de-DE" sz="2400" dirty="0">
                <a:solidFill>
                  <a:schemeClr val="bg1"/>
                </a:solidFill>
              </a:rPr>
              <a:t>Bewußtmachung der (Re-) Konstruktion am Bsp.</a:t>
            </a:r>
            <a:br>
              <a:rPr lang="de-DE" sz="2400" dirty="0">
                <a:solidFill>
                  <a:schemeClr val="bg1"/>
                </a:solidFill>
              </a:rPr>
            </a:br>
            <a:r>
              <a:rPr lang="de-DE" sz="2400" dirty="0">
                <a:solidFill>
                  <a:schemeClr val="bg1"/>
                </a:solidFill>
              </a:rPr>
              <a:t>Heterogenitätslinie Leistung</a:t>
            </a:r>
            <a:endParaRPr lang="de-DE" sz="2400" b="1" dirty="0">
              <a:solidFill>
                <a:schemeClr val="bg1"/>
              </a:solidFill>
            </a:endParaRPr>
          </a:p>
        </p:txBody>
      </p:sp>
      <p:sp>
        <p:nvSpPr>
          <p:cNvPr id="3" name="Inhaltsplatzhalter 2"/>
          <p:cNvSpPr>
            <a:spLocks noGrp="1"/>
          </p:cNvSpPr>
          <p:nvPr>
            <p:ph idx="1"/>
          </p:nvPr>
        </p:nvSpPr>
        <p:spPr>
          <a:xfrm>
            <a:off x="655320" y="1363612"/>
            <a:ext cx="10515600" cy="4351338"/>
          </a:xfrm>
        </p:spPr>
        <p:txBody>
          <a:bodyPr>
            <a:normAutofit lnSpcReduction="10000"/>
          </a:bodyPr>
          <a:lstStyle/>
          <a:p>
            <a:pPr marL="0" indent="0">
              <a:buNone/>
            </a:pPr>
            <a:r>
              <a:rPr lang="de-DE" dirty="0" smtClean="0"/>
              <a:t>Muss Allokationsaufgabe (Legitimation </a:t>
            </a:r>
            <a:r>
              <a:rPr lang="de-DE" dirty="0"/>
              <a:t>für Berufs- und </a:t>
            </a:r>
            <a:r>
              <a:rPr lang="de-DE" dirty="0" smtClean="0"/>
              <a:t>Ausbildungsplätze) </a:t>
            </a:r>
            <a:endParaRPr lang="de-DE" dirty="0"/>
          </a:p>
          <a:p>
            <a:pPr marL="0" indent="0">
              <a:buNone/>
            </a:pPr>
            <a:r>
              <a:rPr lang="de-DE" dirty="0" smtClean="0"/>
              <a:t>der Schule gleich Selektion bedeuten </a:t>
            </a:r>
          </a:p>
          <a:p>
            <a:pPr marL="0" indent="0">
              <a:buNone/>
            </a:pPr>
            <a:r>
              <a:rPr lang="de-DE" dirty="0" smtClean="0"/>
              <a:t>Erreichen leistungshomogene </a:t>
            </a:r>
            <a:r>
              <a:rPr lang="de-DE" dirty="0"/>
              <a:t>Gruppen bessere Leistungen? </a:t>
            </a:r>
            <a:endParaRPr lang="de-DE" dirty="0" smtClean="0"/>
          </a:p>
          <a:p>
            <a:r>
              <a:rPr lang="de-DE" dirty="0" smtClean="0"/>
              <a:t>Hattie: Schulsystem spielen weniger eine Rolle als unterschiedliche individuelle bzw. </a:t>
            </a:r>
            <a:r>
              <a:rPr lang="de-DE" dirty="0"/>
              <a:t>intraindividuelle Lernvoraussetzungen und Kompositionseffekte des Klassenleistungsniveau </a:t>
            </a:r>
            <a:r>
              <a:rPr lang="de-DE" dirty="0" smtClean="0"/>
              <a:t>(Lehrkräfte </a:t>
            </a:r>
            <a:r>
              <a:rPr lang="de-DE" dirty="0"/>
              <a:t>unterrichten besser in leistungsstärkeren </a:t>
            </a:r>
            <a:r>
              <a:rPr lang="de-DE" dirty="0" smtClean="0"/>
              <a:t>Gruppen)</a:t>
            </a:r>
            <a:endParaRPr lang="de-DE" dirty="0"/>
          </a:p>
          <a:p>
            <a:endParaRPr lang="de-DE" dirty="0" smtClean="0"/>
          </a:p>
          <a:p>
            <a:r>
              <a:rPr lang="de-DE" dirty="0"/>
              <a:t>Die soziale Ungerechtigkeit </a:t>
            </a:r>
            <a:r>
              <a:rPr lang="de-DE" dirty="0" smtClean="0"/>
              <a:t>mit unterschiedlichen Voraussetzungen (</a:t>
            </a:r>
            <a:r>
              <a:rPr lang="de-DE" dirty="0"/>
              <a:t>soziales, ökonomisches und kulturelles Kapital, Maaz </a:t>
            </a:r>
            <a:r>
              <a:rPr lang="de-DE" dirty="0" smtClean="0"/>
              <a:t>2010:152) wird durch  Komposi-tionseffekte </a:t>
            </a:r>
            <a:r>
              <a:rPr lang="de-DE" dirty="0"/>
              <a:t>verstärkt (ability grouping: leistungsschwächere </a:t>
            </a:r>
            <a:r>
              <a:rPr lang="de-DE" dirty="0" smtClean="0"/>
              <a:t>profitieren von Leistungsstärkeren Lou 1996,)</a:t>
            </a:r>
            <a:endParaRPr lang="de-DE" dirty="0"/>
          </a:p>
        </p:txBody>
      </p:sp>
    </p:spTree>
    <p:extLst>
      <p:ext uri="{BB962C8B-B14F-4D97-AF65-F5344CB8AC3E}">
        <p14:creationId xmlns:p14="http://schemas.microsoft.com/office/powerpoint/2010/main" val="367678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45140" y="1598856"/>
            <a:ext cx="11432227" cy="1143000"/>
          </a:xfrm>
        </p:spPr>
        <p:txBody>
          <a:bodyPr>
            <a:normAutofit fontScale="90000"/>
          </a:bodyPr>
          <a:lstStyle/>
          <a:p>
            <a:r>
              <a:rPr lang="de-DE" sz="2000" dirty="0" smtClean="0"/>
              <a:t> </a:t>
            </a:r>
            <a:r>
              <a:rPr lang="de-DE" sz="2700" dirty="0" smtClean="0"/>
              <a:t>„</a:t>
            </a:r>
            <a:r>
              <a:rPr lang="de-DE" sz="2400" dirty="0" smtClean="0">
                <a:solidFill>
                  <a:schemeClr val="tx1"/>
                </a:solidFill>
              </a:rPr>
              <a:t>Was </a:t>
            </a:r>
            <a:r>
              <a:rPr lang="de-DE" sz="2400" dirty="0">
                <a:solidFill>
                  <a:schemeClr val="tx1"/>
                </a:solidFill>
              </a:rPr>
              <a:t>ist das Neue an dem </a:t>
            </a:r>
            <a:r>
              <a:rPr lang="de-DE" sz="2400" dirty="0" smtClean="0">
                <a:solidFill>
                  <a:schemeClr val="tx1"/>
                </a:solidFill>
              </a:rPr>
              <a:t>Altbekannten [Heterogenität], </a:t>
            </a:r>
            <a:r>
              <a:rPr lang="de-DE" sz="2400" dirty="0">
                <a:solidFill>
                  <a:schemeClr val="tx1"/>
                </a:solidFill>
              </a:rPr>
              <a:t>dass es jeden Schüler nur einmal gibt (Arnold </a:t>
            </a:r>
            <a:r>
              <a:rPr lang="de-DE" sz="2400" dirty="0" smtClean="0">
                <a:solidFill>
                  <a:schemeClr val="tx1"/>
                </a:solidFill>
              </a:rPr>
              <a:t>2010)? Nicht </a:t>
            </a:r>
            <a:r>
              <a:rPr lang="de-DE" sz="2400" dirty="0">
                <a:solidFill>
                  <a:schemeClr val="tx1"/>
                </a:solidFill>
              </a:rPr>
              <a:t>die Heterogenität der </a:t>
            </a:r>
            <a:r>
              <a:rPr lang="de-DE" sz="2400" dirty="0" smtClean="0">
                <a:solidFill>
                  <a:schemeClr val="tx1"/>
                </a:solidFill>
              </a:rPr>
              <a:t>Schülerschaft </a:t>
            </a:r>
            <a:r>
              <a:rPr lang="de-DE" sz="2400" dirty="0">
                <a:solidFill>
                  <a:schemeClr val="tx1"/>
                </a:solidFill>
              </a:rPr>
              <a:t>ist das Problem, sondern die Verstärkung der Sozialen </a:t>
            </a:r>
            <a:r>
              <a:rPr lang="de-DE" sz="2400" dirty="0" smtClean="0">
                <a:solidFill>
                  <a:schemeClr val="tx1"/>
                </a:solidFill>
              </a:rPr>
              <a:t>Ungerechtigkeit </a:t>
            </a:r>
            <a:r>
              <a:rPr lang="de-DE" sz="2400" dirty="0">
                <a:solidFill>
                  <a:schemeClr val="tx1"/>
                </a:solidFill>
              </a:rPr>
              <a:t>durch das </a:t>
            </a:r>
            <a:r>
              <a:rPr lang="de-DE" sz="2400" dirty="0" smtClean="0">
                <a:solidFill>
                  <a:schemeClr val="tx1"/>
                </a:solidFill>
              </a:rPr>
              <a:t>separierende Schulsystem und die Lehrkraftkompetenz </a:t>
            </a:r>
            <a:r>
              <a:rPr lang="de-DE" sz="2000" b="1" dirty="0" smtClean="0">
                <a:solidFill>
                  <a:schemeClr val="tx1"/>
                </a:solidFill>
              </a:rPr>
              <a:t/>
            </a:r>
            <a:br>
              <a:rPr lang="de-DE" sz="2000" b="1" dirty="0" smtClean="0">
                <a:solidFill>
                  <a:schemeClr val="tx1"/>
                </a:solidFill>
              </a:rPr>
            </a:br>
            <a:r>
              <a:rPr lang="de-DE" sz="2000" dirty="0"/>
              <a:t/>
            </a:r>
            <a:br>
              <a:rPr lang="de-DE" sz="2000" dirty="0"/>
            </a:br>
            <a:endParaRPr lang="de-DE" sz="2000" dirty="0"/>
          </a:p>
        </p:txBody>
      </p:sp>
      <p:sp>
        <p:nvSpPr>
          <p:cNvPr id="5" name="object 7"/>
          <p:cNvSpPr txBox="1">
            <a:spLocks noGrp="1"/>
          </p:cNvSpPr>
          <p:nvPr>
            <p:ph idx="1"/>
          </p:nvPr>
        </p:nvSpPr>
        <p:spPr>
          <a:xfrm>
            <a:off x="619760" y="3374464"/>
            <a:ext cx="9956800" cy="2193036"/>
          </a:xfrm>
          <a:prstGeom prst="rect">
            <a:avLst/>
          </a:prstGeom>
        </p:spPr>
        <p:txBody>
          <a:bodyPr vert="horz" wrap="square" lIns="0" tIns="13335" rIns="0" bIns="0" numCol="1" rtlCol="0" anchor="t" anchorCtr="0" compatLnSpc="1">
            <a:prstTxWarp prst="textNoShape">
              <a:avLst/>
            </a:prstTxWarp>
            <a:spAutoFit/>
          </a:bodyPr>
          <a:lstStyle/>
          <a:p>
            <a:pPr marL="12065" marR="5080" indent="0" algn="just">
              <a:spcBef>
                <a:spcPts val="105"/>
              </a:spcBef>
              <a:buNone/>
            </a:pPr>
            <a:endParaRPr lang="de-DE" dirty="0"/>
          </a:p>
          <a:p>
            <a:pPr marL="12065" marR="5080" indent="0" algn="just">
              <a:spcBef>
                <a:spcPts val="105"/>
              </a:spcBef>
              <a:buNone/>
            </a:pPr>
            <a:r>
              <a:rPr lang="de-DE" dirty="0" smtClean="0"/>
              <a:t>Die heterogene Schülerschaft ist eine anthropologische </a:t>
            </a:r>
            <a:r>
              <a:rPr dirty="0" smtClean="0"/>
              <a:t>Tatsache</a:t>
            </a:r>
            <a:r>
              <a:rPr dirty="0"/>
              <a:t>, die zu </a:t>
            </a:r>
            <a:r>
              <a:rPr spc="-5" dirty="0"/>
              <a:t>jeder Unterrichtszeit und in </a:t>
            </a:r>
            <a:r>
              <a:rPr dirty="0"/>
              <a:t>jedem Konzept –  übrigens </a:t>
            </a:r>
            <a:r>
              <a:rPr spc="-5" dirty="0"/>
              <a:t>auch in </a:t>
            </a:r>
            <a:r>
              <a:rPr dirty="0"/>
              <a:t>solchen, die vom </a:t>
            </a:r>
            <a:r>
              <a:rPr spc="-5" dirty="0"/>
              <a:t>viel </a:t>
            </a:r>
            <a:r>
              <a:rPr dirty="0"/>
              <a:t>kritisierten </a:t>
            </a:r>
            <a:r>
              <a:rPr spc="-5" dirty="0"/>
              <a:t>und  </a:t>
            </a:r>
            <a:r>
              <a:rPr dirty="0"/>
              <a:t>didaktisch</a:t>
            </a:r>
            <a:r>
              <a:rPr spc="285" dirty="0"/>
              <a:t> </a:t>
            </a:r>
            <a:r>
              <a:rPr spc="-5" dirty="0"/>
              <a:t>unterschätzten</a:t>
            </a:r>
            <a:r>
              <a:rPr spc="285" dirty="0"/>
              <a:t> </a:t>
            </a:r>
            <a:r>
              <a:rPr spc="-5" dirty="0"/>
              <a:t>Frontalunterricht</a:t>
            </a:r>
            <a:r>
              <a:rPr spc="295" dirty="0"/>
              <a:t> </a:t>
            </a:r>
            <a:r>
              <a:rPr spc="-5" dirty="0"/>
              <a:t>dominiert</a:t>
            </a:r>
            <a:r>
              <a:rPr spc="280" dirty="0"/>
              <a:t> </a:t>
            </a:r>
            <a:r>
              <a:rPr dirty="0"/>
              <a:t>werden</a:t>
            </a:r>
          </a:p>
          <a:p>
            <a:pPr marL="12065" indent="0" algn="just">
              <a:buNone/>
            </a:pPr>
            <a:r>
              <a:rPr lang="de-DE" dirty="0" smtClean="0"/>
              <a:t>    </a:t>
            </a:r>
            <a:r>
              <a:rPr dirty="0" smtClean="0"/>
              <a:t>– </a:t>
            </a:r>
            <a:r>
              <a:rPr dirty="0"/>
              <a:t>pädagogische Reaktionen auslöst (Coriand 2017: </a:t>
            </a:r>
            <a:r>
              <a:rPr spc="-5" dirty="0"/>
              <a:t>S.</a:t>
            </a:r>
            <a:r>
              <a:rPr spc="-155" dirty="0"/>
              <a:t> </a:t>
            </a:r>
            <a:r>
              <a:rPr dirty="0"/>
              <a:t>137</a:t>
            </a:r>
            <a:r>
              <a:rPr dirty="0" smtClean="0"/>
              <a:t>)</a:t>
            </a:r>
            <a:endParaRPr lang="de-DE" dirty="0" smtClean="0"/>
          </a:p>
          <a:p>
            <a:pPr marL="354965" algn="just"/>
            <a:endParaRPr dirty="0"/>
          </a:p>
        </p:txBody>
      </p:sp>
      <p:sp>
        <p:nvSpPr>
          <p:cNvPr id="6" name="object 2"/>
          <p:cNvSpPr txBox="1">
            <a:spLocks/>
          </p:cNvSpPr>
          <p:nvPr/>
        </p:nvSpPr>
        <p:spPr bwMode="auto">
          <a:xfrm>
            <a:off x="619760" y="2835984"/>
            <a:ext cx="8821090" cy="4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3335" rIns="0" bIns="0" numCol="1" rtlCol="0" anchor="ctr" anchorCtr="0" compatLnSpc="1">
            <a:prstTxWarp prst="textNoShape">
              <a:avLst/>
            </a:prstTxWarp>
            <a:spAutoFit/>
          </a:bodyPr>
          <a:lst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a:lstStyle>
          <a:p>
            <a:pPr marL="12700">
              <a:spcBef>
                <a:spcPts val="105"/>
              </a:spcBef>
            </a:pPr>
            <a:r>
              <a:rPr lang="de-DE" kern="0" dirty="0" smtClean="0"/>
              <a:t>Lehrkräfte können nicht </a:t>
            </a:r>
            <a:r>
              <a:rPr lang="de-DE" b="1" kern="0" dirty="0" smtClean="0">
                <a:latin typeface="Arial"/>
                <a:cs typeface="Arial"/>
              </a:rPr>
              <a:t>nicht</a:t>
            </a:r>
            <a:r>
              <a:rPr lang="de-DE" b="1" kern="0" spc="-35" dirty="0" smtClean="0"/>
              <a:t> </a:t>
            </a:r>
            <a:r>
              <a:rPr lang="de-DE" kern="0" dirty="0" smtClean="0"/>
              <a:t>differenzieren</a:t>
            </a:r>
            <a:endParaRPr lang="de-DE" kern="0" dirty="0"/>
          </a:p>
        </p:txBody>
      </p:sp>
    </p:spTree>
    <p:extLst>
      <p:ext uri="{BB962C8B-B14F-4D97-AF65-F5344CB8AC3E}">
        <p14:creationId xmlns:p14="http://schemas.microsoft.com/office/powerpoint/2010/main" val="3263989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092" y="245320"/>
            <a:ext cx="12605886" cy="800219"/>
          </a:xfrm>
        </p:spPr>
        <p:txBody>
          <a:bodyPr/>
          <a:lstStyle/>
          <a:p>
            <a:r>
              <a:rPr lang="de-DE" dirty="0" smtClean="0">
                <a:solidFill>
                  <a:schemeClr val="accent3"/>
                </a:solidFill>
              </a:rPr>
              <a:t>Reproduktion-Produktion von Heterogenität in der Schule</a:t>
            </a:r>
            <a:br>
              <a:rPr lang="de-DE" dirty="0" smtClean="0">
                <a:solidFill>
                  <a:schemeClr val="accent3"/>
                </a:solidFill>
              </a:rPr>
            </a:br>
            <a:r>
              <a:rPr lang="de-DE" sz="1200" spc="-5" dirty="0">
                <a:solidFill>
                  <a:schemeClr val="accent1">
                    <a:lumMod val="20000"/>
                    <a:lumOff val="80000"/>
                  </a:schemeClr>
                </a:solidFill>
              </a:rPr>
              <a:t> </a:t>
            </a:r>
            <a:r>
              <a:rPr lang="de-DE" sz="1200" spc="-5" dirty="0" smtClean="0">
                <a:solidFill>
                  <a:schemeClr val="accent1">
                    <a:lumMod val="20000"/>
                    <a:lumOff val="80000"/>
                  </a:schemeClr>
                </a:solidFill>
              </a:rPr>
              <a:t>(Budde </a:t>
            </a:r>
            <a:r>
              <a:rPr lang="de-DE" sz="1200" spc="-5" dirty="0">
                <a:solidFill>
                  <a:schemeClr val="accent1">
                    <a:lumMod val="20000"/>
                    <a:lumOff val="80000"/>
                  </a:schemeClr>
                </a:solidFill>
              </a:rPr>
              <a:t>2012:</a:t>
            </a:r>
            <a:r>
              <a:rPr lang="de-DE" sz="1200" spc="105" dirty="0">
                <a:solidFill>
                  <a:schemeClr val="accent1">
                    <a:lumMod val="20000"/>
                    <a:lumOff val="80000"/>
                  </a:schemeClr>
                </a:solidFill>
              </a:rPr>
              <a:t> </a:t>
            </a:r>
            <a:r>
              <a:rPr lang="de-DE" sz="1200" spc="-5" dirty="0">
                <a:solidFill>
                  <a:schemeClr val="accent1">
                    <a:lumMod val="20000"/>
                    <a:lumOff val="80000"/>
                  </a:schemeClr>
                </a:solidFill>
              </a:rPr>
              <a:t>525-530)</a:t>
            </a:r>
            <a:r>
              <a:rPr lang="de-DE" dirty="0" smtClean="0"/>
              <a:t/>
            </a:r>
            <a:br>
              <a:rPr lang="de-DE" dirty="0" smtClean="0"/>
            </a:br>
            <a:endParaRPr lang="de-DE" dirty="0">
              <a:solidFill>
                <a:schemeClr val="accent3"/>
              </a:solidFill>
            </a:endParaRPr>
          </a:p>
        </p:txBody>
      </p:sp>
      <p:sp>
        <p:nvSpPr>
          <p:cNvPr id="4" name="Rechteck 3"/>
          <p:cNvSpPr/>
          <p:nvPr/>
        </p:nvSpPr>
        <p:spPr>
          <a:xfrm>
            <a:off x="591523" y="2525431"/>
            <a:ext cx="11459306" cy="1079783"/>
          </a:xfrm>
          <a:prstGeom prst="rect">
            <a:avLst/>
          </a:prstGeom>
        </p:spPr>
        <p:txBody>
          <a:bodyPr wrap="square">
            <a:spAutoFit/>
          </a:bodyPr>
          <a:lstStyle/>
          <a:p>
            <a:pPr marL="354965" marR="792480" indent="-342265">
              <a:spcBef>
                <a:spcPts val="105"/>
              </a:spcBef>
              <a:buChar char="•"/>
              <a:tabLst>
                <a:tab pos="354965" algn="l"/>
                <a:tab pos="355600" algn="l"/>
              </a:tabLst>
            </a:pPr>
            <a:r>
              <a:rPr lang="de-DE" sz="2000" spc="-5" dirty="0" smtClean="0">
                <a:latin typeface="Arial"/>
                <a:cs typeface="Arial"/>
              </a:rPr>
              <a:t>“</a:t>
            </a:r>
            <a:r>
              <a:rPr lang="de-DE" sz="2000" dirty="0">
                <a:latin typeface="Arial"/>
                <a:cs typeface="Arial"/>
              </a:rPr>
              <a:t>Das schulische Feld </a:t>
            </a:r>
            <a:r>
              <a:rPr lang="de-DE" sz="2000" spc="-5" dirty="0">
                <a:latin typeface="Arial"/>
                <a:cs typeface="Arial"/>
              </a:rPr>
              <a:t>trägt </a:t>
            </a:r>
            <a:r>
              <a:rPr lang="de-DE" sz="2000" dirty="0">
                <a:latin typeface="Arial"/>
                <a:cs typeface="Arial"/>
              </a:rPr>
              <a:t>selber zur Konstruktion</a:t>
            </a:r>
            <a:r>
              <a:rPr lang="de-DE" sz="2000" spc="-150" dirty="0">
                <a:latin typeface="Arial"/>
                <a:cs typeface="Arial"/>
              </a:rPr>
              <a:t> </a:t>
            </a:r>
            <a:r>
              <a:rPr lang="de-DE" sz="2000" dirty="0">
                <a:latin typeface="Arial"/>
                <a:cs typeface="Arial"/>
              </a:rPr>
              <a:t>von  Heterogenität</a:t>
            </a:r>
            <a:r>
              <a:rPr lang="de-DE" sz="2000" spc="-125" dirty="0">
                <a:latin typeface="Arial"/>
                <a:cs typeface="Arial"/>
              </a:rPr>
              <a:t> </a:t>
            </a:r>
            <a:r>
              <a:rPr lang="de-DE" sz="2000" dirty="0">
                <a:latin typeface="Arial"/>
                <a:cs typeface="Arial"/>
              </a:rPr>
              <a:t>bei</a:t>
            </a:r>
          </a:p>
          <a:p>
            <a:pPr marL="354965" indent="-342265">
              <a:spcBef>
                <a:spcPts val="475"/>
              </a:spcBef>
              <a:buChar char="•"/>
              <a:tabLst>
                <a:tab pos="354965" algn="l"/>
                <a:tab pos="355600" algn="l"/>
              </a:tabLst>
            </a:pPr>
            <a:r>
              <a:rPr lang="de-DE" sz="2000" dirty="0">
                <a:latin typeface="Arial"/>
                <a:cs typeface="Arial"/>
              </a:rPr>
              <a:t>Soziokulturelle Ungleichheit, Leistungsheterogenität, Differenz</a:t>
            </a:r>
          </a:p>
          <a:p>
            <a:pPr marL="354965"/>
            <a:r>
              <a:rPr lang="de-DE" sz="2000" dirty="0">
                <a:latin typeface="Arial"/>
                <a:cs typeface="Arial"/>
              </a:rPr>
              <a:t>sind nicht einfach da oder kommen </a:t>
            </a:r>
            <a:r>
              <a:rPr lang="de-DE" sz="2000" spc="-5" dirty="0">
                <a:latin typeface="Arial"/>
                <a:cs typeface="Arial"/>
              </a:rPr>
              <a:t>nicht allein </a:t>
            </a:r>
            <a:r>
              <a:rPr lang="de-DE" sz="2000" dirty="0">
                <a:latin typeface="Arial"/>
                <a:cs typeface="Arial"/>
              </a:rPr>
              <a:t>„von</a:t>
            </a:r>
            <a:r>
              <a:rPr lang="de-DE" sz="2000" spc="-70" dirty="0">
                <a:latin typeface="Arial"/>
                <a:cs typeface="Arial"/>
              </a:rPr>
              <a:t> </a:t>
            </a:r>
            <a:r>
              <a:rPr lang="de-DE" sz="2000" spc="-5" dirty="0" smtClean="0">
                <a:latin typeface="Arial"/>
                <a:cs typeface="Arial"/>
              </a:rPr>
              <a:t>außen, </a:t>
            </a:r>
          </a:p>
        </p:txBody>
      </p:sp>
      <p:sp>
        <p:nvSpPr>
          <p:cNvPr id="5" name="Rechteck 4"/>
          <p:cNvSpPr/>
          <p:nvPr/>
        </p:nvSpPr>
        <p:spPr>
          <a:xfrm>
            <a:off x="263091" y="1014761"/>
            <a:ext cx="13472159" cy="1264449"/>
          </a:xfrm>
          <a:prstGeom prst="rect">
            <a:avLst/>
          </a:prstGeom>
        </p:spPr>
        <p:txBody>
          <a:bodyPr wrap="square">
            <a:spAutoFit/>
          </a:bodyPr>
          <a:lstStyle/>
          <a:p>
            <a:pPr marL="12700" marR="500380">
              <a:spcBef>
                <a:spcPts val="484"/>
              </a:spcBef>
            </a:pPr>
            <a:endParaRPr lang="de-DE" sz="800" dirty="0" smtClean="0">
              <a:latin typeface="Arial"/>
              <a:cs typeface="Arial"/>
            </a:endParaRPr>
          </a:p>
          <a:p>
            <a:pPr marL="12700"/>
            <a:r>
              <a:rPr lang="de-DE" dirty="0">
                <a:latin typeface="Arial"/>
                <a:cs typeface="Arial"/>
              </a:rPr>
              <a:t>Perspektivwechsel:</a:t>
            </a:r>
          </a:p>
          <a:p>
            <a:pPr marL="12700" marR="500380">
              <a:spcBef>
                <a:spcPts val="484"/>
              </a:spcBef>
            </a:pPr>
            <a:r>
              <a:rPr lang="de-DE" sz="2000" dirty="0" smtClean="0">
                <a:latin typeface="Arial"/>
                <a:cs typeface="Arial"/>
              </a:rPr>
              <a:t>Inwieweit </a:t>
            </a:r>
            <a:r>
              <a:rPr lang="de-DE" sz="2000" dirty="0">
                <a:latin typeface="Arial"/>
                <a:cs typeface="Arial"/>
              </a:rPr>
              <a:t>sind schulische Akteure, Routinen, </a:t>
            </a:r>
            <a:r>
              <a:rPr lang="de-DE" sz="2000" dirty="0" smtClean="0">
                <a:latin typeface="Arial"/>
                <a:cs typeface="Arial"/>
              </a:rPr>
              <a:t>Unterrichtsverläufe etc</a:t>
            </a:r>
            <a:r>
              <a:rPr lang="de-DE" sz="2000" dirty="0">
                <a:latin typeface="Arial"/>
                <a:cs typeface="Arial"/>
              </a:rPr>
              <a:t>. selber an der Konstruktion von </a:t>
            </a:r>
            <a:r>
              <a:rPr lang="de-DE" sz="2000" dirty="0" smtClean="0">
                <a:latin typeface="Arial"/>
                <a:cs typeface="Arial"/>
              </a:rPr>
              <a:t>Heterogenität </a:t>
            </a:r>
            <a:r>
              <a:rPr lang="de-DE" sz="2000" dirty="0">
                <a:latin typeface="Arial"/>
                <a:cs typeface="Arial"/>
              </a:rPr>
              <a:t>/ Homogenität</a:t>
            </a:r>
            <a:r>
              <a:rPr lang="de-DE" sz="2000" spc="-180" dirty="0">
                <a:latin typeface="Arial"/>
                <a:cs typeface="Arial"/>
              </a:rPr>
              <a:t> </a:t>
            </a:r>
            <a:r>
              <a:rPr lang="de-DE" sz="2000" dirty="0">
                <a:latin typeface="Arial"/>
                <a:cs typeface="Arial"/>
              </a:rPr>
              <a:t>beteiligt</a:t>
            </a:r>
            <a:r>
              <a:rPr lang="de-DE" sz="2000" dirty="0" smtClean="0">
                <a:latin typeface="Arial"/>
                <a:cs typeface="Arial"/>
              </a:rPr>
              <a:t>?</a:t>
            </a:r>
            <a:endParaRPr lang="de-DE" sz="2000" dirty="0">
              <a:latin typeface="Arial"/>
              <a:cs typeface="Arial"/>
            </a:endParaRPr>
          </a:p>
        </p:txBody>
      </p:sp>
      <p:sp>
        <p:nvSpPr>
          <p:cNvPr id="3" name="Rechteck 2"/>
          <p:cNvSpPr/>
          <p:nvPr/>
        </p:nvSpPr>
        <p:spPr>
          <a:xfrm>
            <a:off x="591523" y="3605214"/>
            <a:ext cx="10254113" cy="1956946"/>
          </a:xfrm>
          <a:prstGeom prst="rect">
            <a:avLst/>
          </a:prstGeom>
        </p:spPr>
        <p:txBody>
          <a:bodyPr wrap="square">
            <a:spAutoFit/>
          </a:bodyPr>
          <a:lstStyle/>
          <a:p>
            <a:pPr marL="355600" indent="-342900">
              <a:spcBef>
                <a:spcPts val="630"/>
              </a:spcBef>
              <a:buFont typeface="Arial" panose="020B0604020202020204" pitchFamily="34" charset="0"/>
              <a:buChar char="•"/>
              <a:tabLst>
                <a:tab pos="469265" algn="l"/>
                <a:tab pos="469900" algn="l"/>
              </a:tabLst>
            </a:pPr>
            <a:r>
              <a:rPr lang="de-DE" sz="2000" dirty="0" smtClean="0">
                <a:latin typeface="Arial"/>
                <a:cs typeface="Arial"/>
              </a:rPr>
              <a:t>Sie entstehen auch durch pädagogisch-didaktische</a:t>
            </a:r>
            <a:r>
              <a:rPr lang="de-DE" sz="2000" spc="-5" dirty="0" smtClean="0">
                <a:latin typeface="Arial"/>
                <a:cs typeface="Arial"/>
              </a:rPr>
              <a:t> Praktiken</a:t>
            </a:r>
            <a:r>
              <a:rPr lang="de-DE" sz="2000" dirty="0" smtClean="0">
                <a:latin typeface="Arial"/>
                <a:cs typeface="Arial"/>
              </a:rPr>
              <a:t>, Bewertungs- </a:t>
            </a:r>
            <a:r>
              <a:rPr lang="de-DE" sz="2000" spc="-5" dirty="0">
                <a:latin typeface="Arial"/>
                <a:cs typeface="Arial"/>
              </a:rPr>
              <a:t>und</a:t>
            </a:r>
            <a:r>
              <a:rPr lang="de-DE" sz="2000" spc="30" dirty="0">
                <a:latin typeface="Arial"/>
                <a:cs typeface="Arial"/>
              </a:rPr>
              <a:t> </a:t>
            </a:r>
            <a:r>
              <a:rPr lang="de-DE" sz="2000" spc="-5" dirty="0" smtClean="0">
                <a:latin typeface="Arial"/>
                <a:cs typeface="Arial"/>
              </a:rPr>
              <a:t>Beurteilungsmechanismen</a:t>
            </a:r>
            <a:r>
              <a:rPr lang="de-DE" sz="2000" dirty="0" smtClean="0">
                <a:latin typeface="Arial"/>
                <a:cs typeface="Arial"/>
              </a:rPr>
              <a:t>, </a:t>
            </a:r>
            <a:r>
              <a:rPr lang="de-DE" sz="2000" spc="-5" dirty="0" smtClean="0">
                <a:latin typeface="Arial"/>
                <a:cs typeface="Arial"/>
              </a:rPr>
              <a:t>Konstruktion </a:t>
            </a:r>
            <a:r>
              <a:rPr lang="de-DE" sz="2000" spc="-5" dirty="0">
                <a:latin typeface="Arial"/>
                <a:cs typeface="Arial"/>
              </a:rPr>
              <a:t>von</a:t>
            </a:r>
            <a:r>
              <a:rPr lang="de-DE" sz="2000" spc="25" dirty="0">
                <a:latin typeface="Arial"/>
                <a:cs typeface="Arial"/>
              </a:rPr>
              <a:t> </a:t>
            </a:r>
            <a:r>
              <a:rPr lang="de-DE" sz="2000" spc="-5" dirty="0">
                <a:latin typeface="Arial"/>
                <a:cs typeface="Arial"/>
              </a:rPr>
              <a:t>Wissen (</a:t>
            </a:r>
            <a:r>
              <a:rPr lang="de-DE" sz="2000" spc="-5" dirty="0" smtClean="0">
                <a:latin typeface="Arial"/>
                <a:cs typeface="Arial"/>
              </a:rPr>
              <a:t>Mint), Einstellungen </a:t>
            </a:r>
            <a:r>
              <a:rPr lang="de-DE" sz="2000" spc="-5" dirty="0">
                <a:latin typeface="Arial"/>
                <a:cs typeface="Arial"/>
              </a:rPr>
              <a:t>und Verhaltensweisen</a:t>
            </a:r>
            <a:r>
              <a:rPr lang="de-DE" sz="2000" spc="40" dirty="0">
                <a:latin typeface="Arial"/>
                <a:cs typeface="Arial"/>
              </a:rPr>
              <a:t> </a:t>
            </a:r>
            <a:r>
              <a:rPr lang="de-DE" sz="2000" spc="-5" dirty="0">
                <a:latin typeface="Arial"/>
                <a:cs typeface="Arial"/>
              </a:rPr>
              <a:t>der</a:t>
            </a:r>
            <a:r>
              <a:rPr lang="de-DE" sz="2000" dirty="0">
                <a:latin typeface="Arial"/>
                <a:cs typeface="Arial"/>
              </a:rPr>
              <a:t> </a:t>
            </a:r>
            <a:r>
              <a:rPr lang="de-DE" sz="2000" spc="-5" dirty="0">
                <a:latin typeface="Arial"/>
                <a:cs typeface="Arial"/>
              </a:rPr>
              <a:t>Lehrkräfte</a:t>
            </a:r>
            <a:r>
              <a:rPr lang="de-DE" sz="2000" spc="5" dirty="0">
                <a:latin typeface="Arial"/>
                <a:cs typeface="Arial"/>
              </a:rPr>
              <a:t> </a:t>
            </a:r>
            <a:r>
              <a:rPr lang="de-DE" sz="2000" spc="-5" dirty="0" smtClean="0">
                <a:latin typeface="Arial"/>
                <a:cs typeface="Arial"/>
              </a:rPr>
              <a:t>selbst (Budde 2012:530 ff)</a:t>
            </a:r>
          </a:p>
          <a:p>
            <a:pPr marL="12700">
              <a:spcBef>
                <a:spcPts val="630"/>
              </a:spcBef>
              <a:tabLst>
                <a:tab pos="469265" algn="l"/>
                <a:tab pos="469900" algn="l"/>
              </a:tabLst>
            </a:pPr>
            <a:endParaRPr lang="de-DE" sz="800" dirty="0">
              <a:latin typeface="Times New Roman"/>
              <a:cs typeface="Times New Roman"/>
            </a:endParaRPr>
          </a:p>
          <a:p>
            <a:pPr marL="12700"/>
            <a:r>
              <a:rPr lang="de-DE" spc="-5" dirty="0" smtClean="0">
                <a:latin typeface="Wingdings"/>
                <a:cs typeface="Wingdings"/>
              </a:rPr>
              <a:t>   </a:t>
            </a:r>
            <a:r>
              <a:rPr lang="de-DE" spc="-5" dirty="0" smtClean="0">
                <a:latin typeface="Times New Roman"/>
                <a:cs typeface="Times New Roman"/>
              </a:rPr>
              <a:t> </a:t>
            </a:r>
            <a:r>
              <a:rPr lang="de-DE" spc="-5" dirty="0">
                <a:latin typeface="Arial"/>
                <a:cs typeface="Arial"/>
              </a:rPr>
              <a:t>„</a:t>
            </a:r>
            <a:r>
              <a:rPr lang="de-DE" sz="2000" spc="-5" dirty="0">
                <a:latin typeface="Arial"/>
                <a:cs typeface="Arial"/>
              </a:rPr>
              <a:t>Doing </a:t>
            </a:r>
            <a:r>
              <a:rPr lang="de-DE" sz="2000" dirty="0">
                <a:latin typeface="Arial"/>
                <a:cs typeface="Arial"/>
              </a:rPr>
              <a:t>Differences“ </a:t>
            </a:r>
            <a:r>
              <a:rPr lang="de-DE" sz="2000" spc="-5" dirty="0">
                <a:latin typeface="Arial"/>
                <a:cs typeface="Arial"/>
              </a:rPr>
              <a:t>(Fenstermaker &amp;West,</a:t>
            </a:r>
            <a:r>
              <a:rPr lang="de-DE" sz="2000" spc="70" dirty="0">
                <a:latin typeface="Arial"/>
                <a:cs typeface="Arial"/>
              </a:rPr>
              <a:t> </a:t>
            </a:r>
            <a:r>
              <a:rPr lang="de-DE" sz="2000" spc="-5" dirty="0">
                <a:latin typeface="Arial"/>
                <a:cs typeface="Arial"/>
              </a:rPr>
              <a:t>2001)</a:t>
            </a:r>
            <a:endParaRPr lang="de-DE" sz="2000" dirty="0">
              <a:latin typeface="Arial"/>
              <a:cs typeface="Arial"/>
            </a:endParaRPr>
          </a:p>
          <a:p>
            <a:pPr marL="354965" marR="5080" indent="-342900">
              <a:spcBef>
                <a:spcPts val="530"/>
              </a:spcBef>
            </a:pPr>
            <a:r>
              <a:rPr lang="de-DE" sz="2000" spc="-5" dirty="0" smtClean="0">
                <a:latin typeface="Wingdings"/>
                <a:cs typeface="Wingdings"/>
              </a:rPr>
              <a:t>    </a:t>
            </a:r>
            <a:r>
              <a:rPr lang="de-DE" sz="2000" spc="-5" dirty="0" smtClean="0">
                <a:latin typeface="Times New Roman"/>
                <a:cs typeface="Times New Roman"/>
              </a:rPr>
              <a:t> </a:t>
            </a:r>
            <a:r>
              <a:rPr lang="de-DE" sz="2000" spc="-5" dirty="0">
                <a:latin typeface="Arial"/>
                <a:cs typeface="Arial"/>
              </a:rPr>
              <a:t>Interaktion, Sprache, Mehrdimensionalität von Milieus  (Sturm 2018:</a:t>
            </a:r>
            <a:r>
              <a:rPr lang="de-DE" sz="2000" spc="30" dirty="0">
                <a:latin typeface="Arial"/>
                <a:cs typeface="Arial"/>
              </a:rPr>
              <a:t> </a:t>
            </a:r>
            <a:r>
              <a:rPr lang="de-DE" sz="2000" dirty="0">
                <a:latin typeface="Arial"/>
                <a:cs typeface="Arial"/>
              </a:rPr>
              <a:t>254)</a:t>
            </a:r>
          </a:p>
        </p:txBody>
      </p:sp>
    </p:spTree>
    <p:extLst>
      <p:ext uri="{BB962C8B-B14F-4D97-AF65-F5344CB8AC3E}">
        <p14:creationId xmlns:p14="http://schemas.microsoft.com/office/powerpoint/2010/main" val="3247317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25120" y="1160373"/>
            <a:ext cx="11927840" cy="4154984"/>
          </a:xfrm>
          <a:prstGeom prst="rect">
            <a:avLst/>
          </a:prstGeom>
        </p:spPr>
        <p:txBody>
          <a:bodyPr wrap="square">
            <a:spAutoFit/>
          </a:bodyPr>
          <a:lstStyle/>
          <a:p>
            <a:r>
              <a:rPr lang="de-DE" sz="2000" dirty="0">
                <a:latin typeface="+mn-lt"/>
              </a:rPr>
              <a:t>Einstellung der Lehrkräfte reproduziert soziale Ungerechtigkeit: </a:t>
            </a:r>
            <a:endParaRPr lang="de-DE" sz="2000" dirty="0" smtClean="0">
              <a:latin typeface="+mn-lt"/>
            </a:endParaRPr>
          </a:p>
          <a:p>
            <a:r>
              <a:rPr lang="de-DE" sz="2000" dirty="0" smtClean="0">
                <a:latin typeface="+mn-lt"/>
              </a:rPr>
              <a:t>-Abhängigkeit des Fördereinsatz </a:t>
            </a:r>
            <a:r>
              <a:rPr lang="de-DE" sz="2000" dirty="0">
                <a:latin typeface="+mn-lt"/>
              </a:rPr>
              <a:t>für SuS mit SPF </a:t>
            </a:r>
            <a:r>
              <a:rPr lang="de-DE" sz="2000" dirty="0" smtClean="0">
                <a:latin typeface="+mn-lt"/>
              </a:rPr>
              <a:t>vom </a:t>
            </a:r>
            <a:r>
              <a:rPr lang="de-DE" sz="2000" dirty="0">
                <a:latin typeface="+mn-lt"/>
              </a:rPr>
              <a:t>Menschenbild. </a:t>
            </a:r>
            <a:endParaRPr lang="de-DE" sz="2000" dirty="0" smtClean="0">
              <a:latin typeface="+mn-lt"/>
            </a:endParaRPr>
          </a:p>
          <a:p>
            <a:r>
              <a:rPr lang="de-DE" sz="2000" dirty="0" smtClean="0">
                <a:latin typeface="+mn-lt"/>
              </a:rPr>
              <a:t>-Abhängigkeit der Differenzierungshäufigkeit von </a:t>
            </a:r>
            <a:r>
              <a:rPr lang="de-DE" sz="2000" dirty="0">
                <a:latin typeface="+mn-lt"/>
              </a:rPr>
              <a:t>der Lehrerpersönlichkeit </a:t>
            </a:r>
            <a:r>
              <a:rPr lang="de-DE" sz="2000" dirty="0" smtClean="0">
                <a:latin typeface="+mn-lt"/>
              </a:rPr>
              <a:t>und nicht von dem </a:t>
            </a:r>
          </a:p>
          <a:p>
            <a:r>
              <a:rPr lang="de-DE" sz="2000" dirty="0">
                <a:latin typeface="+mn-lt"/>
              </a:rPr>
              <a:t> </a:t>
            </a:r>
            <a:r>
              <a:rPr lang="de-DE" sz="2000" dirty="0" smtClean="0">
                <a:latin typeface="+mn-lt"/>
              </a:rPr>
              <a:t>Kooperationsstundendeputats </a:t>
            </a:r>
            <a:r>
              <a:rPr lang="de-DE" sz="2000" dirty="0">
                <a:latin typeface="+mn-lt"/>
              </a:rPr>
              <a:t>und </a:t>
            </a:r>
            <a:r>
              <a:rPr lang="de-DE" sz="2000" dirty="0" smtClean="0">
                <a:latin typeface="+mn-lt"/>
              </a:rPr>
              <a:t>den äußeren </a:t>
            </a:r>
            <a:r>
              <a:rPr lang="de-DE" sz="2000" dirty="0">
                <a:latin typeface="+mn-lt"/>
              </a:rPr>
              <a:t>Rahmenbedingungen</a:t>
            </a:r>
          </a:p>
          <a:p>
            <a:endParaRPr lang="de-DE" dirty="0" smtClean="0"/>
          </a:p>
          <a:p>
            <a:r>
              <a:rPr lang="de-DE" sz="2000" b="1" dirty="0" smtClean="0">
                <a:latin typeface="Tahoma" panose="020B0604030504040204" pitchFamily="34" charset="0"/>
                <a:ea typeface="Tahoma" panose="020B0604030504040204" pitchFamily="34" charset="0"/>
                <a:cs typeface="Tahoma" panose="020B0604030504040204" pitchFamily="34" charset="0"/>
              </a:rPr>
              <a:t>Schlussfolgerung</a:t>
            </a:r>
            <a:endParaRPr lang="de-DE" sz="2000" b="1" dirty="0">
              <a:latin typeface="Tahoma" panose="020B0604030504040204" pitchFamily="34" charset="0"/>
              <a:ea typeface="Tahoma" panose="020B0604030504040204" pitchFamily="34" charset="0"/>
              <a:cs typeface="Tahoma" panose="020B0604030504040204" pitchFamily="34" charset="0"/>
            </a:endParaRPr>
          </a:p>
          <a:p>
            <a:r>
              <a:rPr lang="de-DE" sz="2000" dirty="0" smtClean="0">
                <a:latin typeface="+mn-lt"/>
              </a:rPr>
              <a:t>Entsprechend den zentralen Kompetenzen </a:t>
            </a:r>
            <a:r>
              <a:rPr lang="de-DE" sz="2000" dirty="0">
                <a:latin typeface="+mn-lt"/>
              </a:rPr>
              <a:t>(</a:t>
            </a:r>
            <a:r>
              <a:rPr lang="de-DE" sz="2000" dirty="0" smtClean="0">
                <a:latin typeface="+mn-lt"/>
              </a:rPr>
              <a:t>Sach-</a:t>
            </a:r>
            <a:r>
              <a:rPr lang="de-DE" sz="2000" dirty="0">
                <a:latin typeface="+mn-lt"/>
              </a:rPr>
              <a:t>, diagnostische, didaktische  und </a:t>
            </a:r>
            <a:r>
              <a:rPr lang="de-DE" sz="2000" dirty="0" smtClean="0">
                <a:latin typeface="+mn-lt"/>
              </a:rPr>
              <a:t>Klassenführungs-kompetenz) erscheint auf die </a:t>
            </a:r>
            <a:r>
              <a:rPr lang="de-DE" sz="2000" dirty="0">
                <a:latin typeface="+mn-lt"/>
              </a:rPr>
              <a:t>organisatorischen, vertikalen und horizontalen Unterscheidungen (Schulformen, Jahrgangstufen, Lerngruppe, </a:t>
            </a:r>
            <a:r>
              <a:rPr lang="de-DE" sz="2000" dirty="0" smtClean="0">
                <a:latin typeface="+mn-lt"/>
              </a:rPr>
              <a:t>Fächer) </a:t>
            </a:r>
            <a:r>
              <a:rPr lang="de-DE" sz="2000" dirty="0">
                <a:latin typeface="+mn-lt"/>
              </a:rPr>
              <a:t>die proaktive </a:t>
            </a:r>
            <a:r>
              <a:rPr lang="de-DE" sz="2000" dirty="0" smtClean="0">
                <a:latin typeface="+mn-lt"/>
              </a:rPr>
              <a:t>Reaktion (Förderung </a:t>
            </a:r>
            <a:r>
              <a:rPr lang="de-DE" sz="2000" dirty="0">
                <a:latin typeface="+mn-lt"/>
              </a:rPr>
              <a:t>anhand  diagnostizierter LV innerhalb einer adaptiven Unterrichtsgestaltung </a:t>
            </a:r>
            <a:r>
              <a:rPr lang="de-DE" sz="2000" dirty="0" smtClean="0">
                <a:latin typeface="+mn-lt"/>
              </a:rPr>
              <a:t>mit wertschätzendem, unterstützendem Klima durch Regeln</a:t>
            </a:r>
            <a:r>
              <a:rPr lang="de-DE" sz="2000" dirty="0">
                <a:latin typeface="+mn-lt"/>
              </a:rPr>
              <a:t>, </a:t>
            </a:r>
            <a:r>
              <a:rPr lang="de-DE" sz="2000" dirty="0" smtClean="0">
                <a:latin typeface="+mn-lt"/>
              </a:rPr>
              <a:t>Routine) eine </a:t>
            </a:r>
            <a:r>
              <a:rPr lang="de-DE" sz="2000" dirty="0">
                <a:latin typeface="+mn-lt"/>
              </a:rPr>
              <a:t>verpflichtende  Maßnahme einer inklusiven Lehrkraft (Weinert: </a:t>
            </a:r>
            <a:r>
              <a:rPr lang="de-DE" sz="2000" dirty="0" smtClean="0">
                <a:latin typeface="+mn-lt"/>
              </a:rPr>
              <a:t>1997, Beck</a:t>
            </a:r>
            <a:r>
              <a:rPr lang="de-DE" sz="2000" dirty="0">
                <a:latin typeface="+mn-lt"/>
              </a:rPr>
              <a:t>: 2008)</a:t>
            </a:r>
          </a:p>
          <a:p>
            <a:endParaRPr lang="de-DE" sz="2000" dirty="0">
              <a:latin typeface="+mn-lt"/>
            </a:endParaRPr>
          </a:p>
        </p:txBody>
      </p:sp>
      <p:sp>
        <p:nvSpPr>
          <p:cNvPr id="2" name="Textfeld 1"/>
          <p:cNvSpPr txBox="1"/>
          <p:nvPr/>
        </p:nvSpPr>
        <p:spPr>
          <a:xfrm>
            <a:off x="325120" y="411325"/>
            <a:ext cx="5968181" cy="461665"/>
          </a:xfrm>
          <a:prstGeom prst="rect">
            <a:avLst/>
          </a:prstGeom>
          <a:noFill/>
        </p:spPr>
        <p:txBody>
          <a:bodyPr wrap="square" rtlCol="0">
            <a:spAutoFit/>
          </a:bodyPr>
          <a:lstStyle/>
          <a:p>
            <a:r>
              <a:rPr lang="de-DE" dirty="0" smtClean="0">
                <a:solidFill>
                  <a:schemeClr val="accent3"/>
                </a:solidFill>
                <a:latin typeface="Tahoma" panose="020B0604030504040204" pitchFamily="34" charset="0"/>
                <a:ea typeface="Tahoma" panose="020B0604030504040204" pitchFamily="34" charset="0"/>
                <a:cs typeface="Tahoma" panose="020B0604030504040204" pitchFamily="34" charset="0"/>
              </a:rPr>
              <a:t>Fazit?</a:t>
            </a:r>
            <a:endParaRPr lang="de-DE"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17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1245" y="1479930"/>
            <a:ext cx="1331595" cy="452120"/>
          </a:xfrm>
          <a:prstGeom prst="rect">
            <a:avLst/>
          </a:prstGeom>
        </p:spPr>
        <p:txBody>
          <a:bodyPr vert="horz" wrap="square" lIns="0" tIns="12065" rIns="0" bIns="0" numCol="1" rtlCol="0" anchor="ctr" anchorCtr="0" compatLnSpc="1">
            <a:prstTxWarp prst="textNoShape">
              <a:avLst/>
            </a:prstTxWarp>
            <a:spAutoFit/>
          </a:bodyPr>
          <a:lstStyle/>
          <a:p>
            <a:pPr marL="12700">
              <a:spcBef>
                <a:spcPts val="95"/>
              </a:spcBef>
            </a:pPr>
            <a:r>
              <a:rPr sz="2800" spc="-5" dirty="0"/>
              <a:t>L</a:t>
            </a:r>
            <a:r>
              <a:rPr sz="2800" dirty="0"/>
              <a:t>i</a:t>
            </a:r>
            <a:r>
              <a:rPr sz="2800" spc="-5" dirty="0"/>
              <a:t>te</a:t>
            </a:r>
            <a:r>
              <a:rPr sz="2800" spc="5" dirty="0"/>
              <a:t>r</a:t>
            </a:r>
            <a:r>
              <a:rPr sz="2800" spc="-5" dirty="0"/>
              <a:t>at</a:t>
            </a:r>
            <a:r>
              <a:rPr sz="2800" spc="5" dirty="0"/>
              <a:t>u</a:t>
            </a:r>
            <a:r>
              <a:rPr sz="2800" spc="-5" dirty="0"/>
              <a:t>r</a:t>
            </a:r>
            <a:endParaRPr sz="2800" dirty="0"/>
          </a:p>
        </p:txBody>
      </p:sp>
      <p:sp>
        <p:nvSpPr>
          <p:cNvPr id="5" name="object 5"/>
          <p:cNvSpPr txBox="1">
            <a:spLocks noGrp="1"/>
          </p:cNvSpPr>
          <p:nvPr>
            <p:ph type="sldNum" sz="quarter" idx="7"/>
          </p:nvPr>
        </p:nvSpPr>
        <p:spPr>
          <a:xfrm>
            <a:off x="1524000" y="0"/>
            <a:ext cx="0" cy="971420"/>
          </a:xfrm>
          <a:prstGeom prst="rect">
            <a:avLst/>
          </a:prstGeom>
        </p:spPr>
        <p:txBody>
          <a:bodyPr vert="horz" wrap="square" lIns="0" tIns="1905" rIns="0" bIns="0" rtlCol="0">
            <a:spAutoFit/>
          </a:bodyPr>
          <a:lstStyle/>
          <a:p>
            <a:pPr marL="12700">
              <a:spcBef>
                <a:spcPts val="15"/>
              </a:spcBef>
            </a:pPr>
            <a:r>
              <a:rPr dirty="0"/>
              <a:t>S.</a:t>
            </a:r>
            <a:r>
              <a:rPr spc="-45" dirty="0"/>
              <a:t> </a:t>
            </a:r>
            <a:fld id="{81D60167-4931-47E6-BA6A-407CBD079E47}" type="slidenum">
              <a:rPr spc="-5" dirty="0"/>
              <a:pPr marL="12700">
                <a:spcBef>
                  <a:spcPts val="15"/>
                </a:spcBef>
              </a:pPr>
              <a:t>16</a:t>
            </a:fld>
            <a:endParaRPr spc="-5" dirty="0"/>
          </a:p>
        </p:txBody>
      </p:sp>
      <p:sp>
        <p:nvSpPr>
          <p:cNvPr id="3" name="object 3"/>
          <p:cNvSpPr txBox="1"/>
          <p:nvPr/>
        </p:nvSpPr>
        <p:spPr>
          <a:xfrm>
            <a:off x="2362201" y="2362201"/>
            <a:ext cx="7466965" cy="2914259"/>
          </a:xfrm>
          <a:prstGeom prst="rect">
            <a:avLst/>
          </a:prstGeom>
        </p:spPr>
        <p:txBody>
          <a:bodyPr vert="horz" wrap="square" lIns="0" tIns="13335" rIns="0" bIns="0" rtlCol="0">
            <a:spAutoFit/>
          </a:bodyPr>
          <a:lstStyle/>
          <a:p>
            <a:pPr marL="12700">
              <a:spcBef>
                <a:spcPts val="105"/>
              </a:spcBef>
            </a:pPr>
            <a:r>
              <a:rPr sz="1400" spc="-5" dirty="0">
                <a:latin typeface="Arial"/>
                <a:cs typeface="Arial"/>
              </a:rPr>
              <a:t>Budde,</a:t>
            </a:r>
            <a:r>
              <a:rPr sz="1400" spc="45" dirty="0">
                <a:latin typeface="Arial"/>
                <a:cs typeface="Arial"/>
              </a:rPr>
              <a:t> </a:t>
            </a:r>
            <a:r>
              <a:rPr sz="1400" spc="-5" dirty="0">
                <a:latin typeface="Arial"/>
                <a:cs typeface="Arial"/>
              </a:rPr>
              <a:t>J.</a:t>
            </a:r>
            <a:r>
              <a:rPr sz="1400" spc="55" dirty="0">
                <a:latin typeface="Arial"/>
                <a:cs typeface="Arial"/>
              </a:rPr>
              <a:t> </a:t>
            </a:r>
            <a:r>
              <a:rPr sz="1400" spc="-10" dirty="0">
                <a:latin typeface="Arial"/>
                <a:cs typeface="Arial"/>
              </a:rPr>
              <a:t>(2012):</a:t>
            </a:r>
            <a:r>
              <a:rPr sz="1400" spc="55" dirty="0">
                <a:latin typeface="Arial"/>
                <a:cs typeface="Arial"/>
              </a:rPr>
              <a:t> </a:t>
            </a:r>
            <a:r>
              <a:rPr sz="1400" spc="-5" dirty="0">
                <a:latin typeface="Arial"/>
                <a:cs typeface="Arial"/>
              </a:rPr>
              <a:t>Problematisierende</a:t>
            </a:r>
            <a:r>
              <a:rPr sz="1400" spc="40" dirty="0">
                <a:latin typeface="Arial"/>
                <a:cs typeface="Arial"/>
              </a:rPr>
              <a:t> </a:t>
            </a:r>
            <a:r>
              <a:rPr sz="1400" spc="-5" dirty="0">
                <a:latin typeface="Arial"/>
                <a:cs typeface="Arial"/>
              </a:rPr>
              <a:t>Perspektiven</a:t>
            </a:r>
            <a:r>
              <a:rPr sz="1400" spc="55" dirty="0">
                <a:latin typeface="Arial"/>
                <a:cs typeface="Arial"/>
              </a:rPr>
              <a:t> </a:t>
            </a:r>
            <a:r>
              <a:rPr sz="1400" spc="-5" dirty="0">
                <a:latin typeface="Arial"/>
                <a:cs typeface="Arial"/>
              </a:rPr>
              <a:t>auf</a:t>
            </a:r>
            <a:r>
              <a:rPr sz="1400" spc="60" dirty="0">
                <a:latin typeface="Arial"/>
                <a:cs typeface="Arial"/>
              </a:rPr>
              <a:t> </a:t>
            </a:r>
            <a:r>
              <a:rPr sz="1400" spc="-5" dirty="0">
                <a:latin typeface="Arial"/>
                <a:cs typeface="Arial"/>
              </a:rPr>
              <a:t>Heterogenität</a:t>
            </a:r>
            <a:r>
              <a:rPr sz="1400" spc="45" dirty="0">
                <a:latin typeface="Arial"/>
                <a:cs typeface="Arial"/>
              </a:rPr>
              <a:t> </a:t>
            </a:r>
            <a:r>
              <a:rPr sz="1400" spc="-5" dirty="0">
                <a:latin typeface="Arial"/>
                <a:cs typeface="Arial"/>
              </a:rPr>
              <a:t>als</a:t>
            </a:r>
            <a:r>
              <a:rPr sz="1400" spc="60" dirty="0">
                <a:latin typeface="Arial"/>
                <a:cs typeface="Arial"/>
              </a:rPr>
              <a:t> </a:t>
            </a:r>
            <a:r>
              <a:rPr sz="1400" spc="-5" dirty="0">
                <a:latin typeface="Arial"/>
                <a:cs typeface="Arial"/>
              </a:rPr>
              <a:t>ambivalentes</a:t>
            </a:r>
            <a:r>
              <a:rPr sz="1400" spc="55" dirty="0">
                <a:latin typeface="Arial"/>
                <a:cs typeface="Arial"/>
              </a:rPr>
              <a:t> </a:t>
            </a:r>
            <a:r>
              <a:rPr sz="1400" spc="-10" dirty="0">
                <a:latin typeface="Arial"/>
                <a:cs typeface="Arial"/>
              </a:rPr>
              <a:t>Thema</a:t>
            </a:r>
            <a:endParaRPr sz="1400" dirty="0">
              <a:latin typeface="Arial"/>
              <a:cs typeface="Arial"/>
            </a:endParaRPr>
          </a:p>
          <a:p>
            <a:pPr marL="12700"/>
            <a:r>
              <a:rPr sz="1400" spc="-5" dirty="0">
                <a:latin typeface="Arial"/>
                <a:cs typeface="Arial"/>
              </a:rPr>
              <a:t>der </a:t>
            </a:r>
            <a:r>
              <a:rPr sz="1400" dirty="0">
                <a:latin typeface="Arial"/>
                <a:cs typeface="Arial"/>
              </a:rPr>
              <a:t>Schul-und </a:t>
            </a:r>
            <a:r>
              <a:rPr sz="1400" spc="-5" dirty="0">
                <a:latin typeface="Arial"/>
                <a:cs typeface="Arial"/>
              </a:rPr>
              <a:t>Unterrichtsforschung </a:t>
            </a:r>
            <a:r>
              <a:rPr sz="1400" dirty="0">
                <a:latin typeface="Arial"/>
                <a:cs typeface="Arial"/>
              </a:rPr>
              <a:t>- In: Zeitschrift für </a:t>
            </a:r>
            <a:r>
              <a:rPr sz="1400" spc="-5" dirty="0">
                <a:latin typeface="Arial"/>
                <a:cs typeface="Arial"/>
              </a:rPr>
              <a:t>Pädagogik 58, </a:t>
            </a:r>
            <a:r>
              <a:rPr sz="1400" dirty="0">
                <a:latin typeface="Arial"/>
                <a:cs typeface="Arial"/>
              </a:rPr>
              <a:t>4, S.</a:t>
            </a:r>
            <a:r>
              <a:rPr sz="1400" spc="-215" dirty="0">
                <a:latin typeface="Arial"/>
                <a:cs typeface="Arial"/>
              </a:rPr>
              <a:t> </a:t>
            </a:r>
            <a:r>
              <a:rPr sz="1400" spc="-5" dirty="0">
                <a:latin typeface="Arial"/>
                <a:cs typeface="Arial"/>
              </a:rPr>
              <a:t>522-540.</a:t>
            </a:r>
            <a:endParaRPr sz="1400" dirty="0">
              <a:latin typeface="Arial"/>
              <a:cs typeface="Arial"/>
            </a:endParaRPr>
          </a:p>
          <a:p>
            <a:pPr>
              <a:spcBef>
                <a:spcPts val="50"/>
              </a:spcBef>
            </a:pPr>
            <a:endParaRPr sz="2000" dirty="0">
              <a:latin typeface="Times New Roman"/>
              <a:cs typeface="Times New Roman"/>
            </a:endParaRPr>
          </a:p>
          <a:p>
            <a:pPr marL="12700"/>
            <a:r>
              <a:rPr sz="1400" spc="-5" dirty="0">
                <a:latin typeface="Arial"/>
                <a:cs typeface="Arial"/>
              </a:rPr>
              <a:t>Coriand, R. (2017): </a:t>
            </a:r>
            <a:r>
              <a:rPr sz="1400" dirty="0">
                <a:latin typeface="Arial"/>
                <a:cs typeface="Arial"/>
              </a:rPr>
              <a:t>Allgemeine Didaktik </a:t>
            </a:r>
            <a:r>
              <a:rPr sz="1400" spc="-5" dirty="0">
                <a:latin typeface="Arial"/>
                <a:cs typeface="Arial"/>
              </a:rPr>
              <a:t>(2017), </a:t>
            </a:r>
            <a:r>
              <a:rPr sz="1400" dirty="0">
                <a:latin typeface="Arial"/>
                <a:cs typeface="Arial"/>
              </a:rPr>
              <a:t>Stuttgart:</a:t>
            </a:r>
            <a:r>
              <a:rPr sz="1400" spc="-190" dirty="0">
                <a:latin typeface="Arial"/>
                <a:cs typeface="Arial"/>
              </a:rPr>
              <a:t> </a:t>
            </a:r>
            <a:r>
              <a:rPr sz="1400" dirty="0">
                <a:latin typeface="Arial"/>
                <a:cs typeface="Arial"/>
              </a:rPr>
              <a:t>Kohlhammer.</a:t>
            </a:r>
          </a:p>
          <a:p>
            <a:pPr>
              <a:spcBef>
                <a:spcPts val="55"/>
              </a:spcBef>
            </a:pPr>
            <a:endParaRPr sz="2000" dirty="0">
              <a:latin typeface="Times New Roman"/>
              <a:cs typeface="Times New Roman"/>
            </a:endParaRPr>
          </a:p>
          <a:p>
            <a:pPr marL="12700" marR="5080" algn="just"/>
            <a:r>
              <a:rPr sz="1400" spc="-5" dirty="0">
                <a:latin typeface="Arial"/>
                <a:cs typeface="Arial"/>
              </a:rPr>
              <a:t>Fenstermaker,S., </a:t>
            </a:r>
            <a:r>
              <a:rPr sz="1400" dirty="0">
                <a:latin typeface="Arial"/>
                <a:cs typeface="Arial"/>
              </a:rPr>
              <a:t>&amp; </a:t>
            </a:r>
            <a:r>
              <a:rPr sz="1400" spc="-5" dirty="0">
                <a:latin typeface="Arial"/>
                <a:cs typeface="Arial"/>
              </a:rPr>
              <a:t>West, C. </a:t>
            </a:r>
            <a:r>
              <a:rPr sz="1400" spc="-10" dirty="0">
                <a:latin typeface="Arial"/>
                <a:cs typeface="Arial"/>
              </a:rPr>
              <a:t>(2001). </a:t>
            </a:r>
            <a:r>
              <a:rPr sz="1400" spc="-5" dirty="0">
                <a:latin typeface="Arial"/>
                <a:cs typeface="Arial"/>
              </a:rPr>
              <a:t>‚Doing difference‘ revisited: Probleme, Aussichten und  der Dialog in der Geschlechterforschung. Kölner Zeitschrift für Soziologie und  Sozialpsychologie,Sonderheft41,236-249.</a:t>
            </a:r>
            <a:endParaRPr lang="de-DE" sz="1400" spc="-5" dirty="0">
              <a:latin typeface="Arial"/>
              <a:cs typeface="Arial"/>
            </a:endParaRPr>
          </a:p>
          <a:p>
            <a:pPr marL="12700" marR="5080" algn="just"/>
            <a:endParaRPr lang="de-DE" sz="1400" spc="-5" dirty="0">
              <a:latin typeface="Arial"/>
              <a:cs typeface="Arial"/>
            </a:endParaRPr>
          </a:p>
          <a:p>
            <a:pPr marL="12700"/>
            <a:r>
              <a:rPr sz="1400" smtClean="0">
                <a:latin typeface="Arial"/>
                <a:cs typeface="Arial"/>
              </a:rPr>
              <a:t>Sturm</a:t>
            </a:r>
            <a:r>
              <a:rPr sz="1400" dirty="0">
                <a:latin typeface="Arial"/>
                <a:cs typeface="Arial"/>
              </a:rPr>
              <a:t>, </a:t>
            </a:r>
            <a:r>
              <a:rPr sz="1400" spc="-5" dirty="0">
                <a:latin typeface="Arial"/>
                <a:cs typeface="Arial"/>
              </a:rPr>
              <a:t>T. (2016): </a:t>
            </a:r>
            <a:r>
              <a:rPr sz="1400" dirty="0">
                <a:latin typeface="Arial"/>
                <a:cs typeface="Arial"/>
              </a:rPr>
              <a:t>Heterogenität in </a:t>
            </a:r>
            <a:r>
              <a:rPr sz="1400" spc="-5" dirty="0">
                <a:latin typeface="Arial"/>
                <a:cs typeface="Arial"/>
              </a:rPr>
              <a:t>der </a:t>
            </a:r>
            <a:r>
              <a:rPr sz="1400" dirty="0">
                <a:latin typeface="Arial"/>
                <a:cs typeface="Arial"/>
              </a:rPr>
              <a:t>Schule, München: Ernst</a:t>
            </a:r>
            <a:r>
              <a:rPr sz="1400" spc="-240" dirty="0">
                <a:latin typeface="Arial"/>
                <a:cs typeface="Arial"/>
              </a:rPr>
              <a:t> </a:t>
            </a:r>
            <a:r>
              <a:rPr sz="1400" dirty="0">
                <a:latin typeface="Arial"/>
                <a:cs typeface="Arial"/>
              </a:rPr>
              <a:t>Reinhardt.</a:t>
            </a:r>
          </a:p>
          <a:p>
            <a:pPr>
              <a:spcBef>
                <a:spcPts val="50"/>
              </a:spcBef>
            </a:pPr>
            <a:endParaRPr sz="2000" dirty="0">
              <a:latin typeface="Times New Roman"/>
              <a:cs typeface="Times New Roman"/>
            </a:endParaRPr>
          </a:p>
          <a:p>
            <a:pPr marL="12700"/>
            <a:r>
              <a:rPr sz="1400" dirty="0">
                <a:latin typeface="Arial"/>
                <a:cs typeface="Arial"/>
              </a:rPr>
              <a:t>Sturm, </a:t>
            </a:r>
            <a:r>
              <a:rPr sz="1400" spc="-5" dirty="0">
                <a:latin typeface="Arial"/>
                <a:cs typeface="Arial"/>
              </a:rPr>
              <a:t>T. </a:t>
            </a:r>
            <a:r>
              <a:rPr sz="1400" dirty="0">
                <a:latin typeface="Arial"/>
                <a:cs typeface="Arial"/>
              </a:rPr>
              <a:t>&amp; Wagner-Willi, </a:t>
            </a:r>
            <a:r>
              <a:rPr sz="1400" spc="-5" dirty="0">
                <a:latin typeface="Arial"/>
                <a:cs typeface="Arial"/>
              </a:rPr>
              <a:t>M. (2018): </a:t>
            </a:r>
            <a:r>
              <a:rPr sz="1400" dirty="0">
                <a:latin typeface="Arial"/>
                <a:cs typeface="Arial"/>
              </a:rPr>
              <a:t>Handbuch schulische Inklusion, Opladen:</a:t>
            </a:r>
            <a:r>
              <a:rPr sz="1400" spc="-260" dirty="0">
                <a:latin typeface="Arial"/>
                <a:cs typeface="Arial"/>
              </a:rPr>
              <a:t> </a:t>
            </a:r>
            <a:r>
              <a:rPr sz="1400" dirty="0">
                <a:latin typeface="Arial"/>
                <a:cs typeface="Arial"/>
              </a:rPr>
              <a:t>budrich.</a:t>
            </a:r>
          </a:p>
        </p:txBody>
      </p:sp>
    </p:spTree>
    <p:extLst>
      <p:ext uri="{BB962C8B-B14F-4D97-AF65-F5344CB8AC3E}">
        <p14:creationId xmlns:p14="http://schemas.microsoft.com/office/powerpoint/2010/main" val="84981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551" y="154459"/>
            <a:ext cx="9956800" cy="1143000"/>
          </a:xfrm>
        </p:spPr>
        <p:txBody>
          <a:bodyPr/>
          <a:lstStyle/>
          <a:p>
            <a:r>
              <a:rPr lang="de-DE" sz="2400" b="1" dirty="0" smtClean="0">
                <a:solidFill>
                  <a:schemeClr val="bg1"/>
                </a:solidFill>
              </a:rPr>
              <a:t>Definitionen: Heterogen </a:t>
            </a:r>
            <a:endParaRPr lang="de-DE" sz="2400" b="1" dirty="0">
              <a:solidFill>
                <a:schemeClr val="bg1"/>
              </a:solidFill>
            </a:endParaRPr>
          </a:p>
        </p:txBody>
      </p:sp>
      <p:sp>
        <p:nvSpPr>
          <p:cNvPr id="3" name="Rechteck 2"/>
          <p:cNvSpPr/>
          <p:nvPr/>
        </p:nvSpPr>
        <p:spPr>
          <a:xfrm>
            <a:off x="704334" y="1452419"/>
            <a:ext cx="11244649" cy="3477875"/>
          </a:xfrm>
          <a:prstGeom prst="rect">
            <a:avLst/>
          </a:prstGeom>
        </p:spPr>
        <p:txBody>
          <a:bodyPr wrap="square">
            <a:spAutoFit/>
          </a:bodyPr>
          <a:lstStyle/>
          <a:p>
            <a:pPr marL="0" indent="0">
              <a:buNone/>
            </a:pPr>
            <a:r>
              <a:rPr lang="de-DE" sz="2200" b="1" dirty="0" smtClean="0">
                <a:latin typeface="+mn-lt"/>
              </a:rPr>
              <a:t>von </a:t>
            </a:r>
            <a:r>
              <a:rPr lang="de-DE" sz="2200" b="1" dirty="0">
                <a:latin typeface="+mn-lt"/>
              </a:rPr>
              <a:t>der Groeben </a:t>
            </a:r>
            <a:r>
              <a:rPr lang="de-DE" sz="2200" b="1" dirty="0" smtClean="0">
                <a:latin typeface="+mn-lt"/>
              </a:rPr>
              <a:t>(2003) </a:t>
            </a:r>
            <a:r>
              <a:rPr lang="de-DE" sz="2200" dirty="0" smtClean="0">
                <a:latin typeface="+mn-lt"/>
              </a:rPr>
              <a:t> </a:t>
            </a:r>
            <a:r>
              <a:rPr lang="de-DE" sz="2200" dirty="0">
                <a:latin typeface="+mn-lt"/>
              </a:rPr>
              <a:t>„heterogen“</a:t>
            </a:r>
          </a:p>
          <a:p>
            <a:pPr marL="0" indent="0">
              <a:buNone/>
            </a:pPr>
            <a:endParaRPr lang="de-DE" sz="2200" dirty="0">
              <a:latin typeface="+mn-lt"/>
            </a:endParaRPr>
          </a:p>
          <a:p>
            <a:r>
              <a:rPr lang="de-DE" sz="2200" dirty="0">
                <a:latin typeface="+mn-lt"/>
              </a:rPr>
              <a:t>so viel wie verschiedenen Ursprungs</a:t>
            </a:r>
          </a:p>
          <a:p>
            <a:r>
              <a:rPr lang="de-DE" sz="2200" dirty="0">
                <a:latin typeface="+mn-lt"/>
              </a:rPr>
              <a:t>speziell die Ungleichartigkeit der Teile in einem zusammenhängenden Ganzen.</a:t>
            </a:r>
          </a:p>
          <a:p>
            <a:endParaRPr lang="de-DE" sz="2200" dirty="0">
              <a:latin typeface="+mn-lt"/>
            </a:endParaRPr>
          </a:p>
          <a:p>
            <a:pPr marL="0" indent="0">
              <a:buNone/>
            </a:pPr>
            <a:r>
              <a:rPr lang="de-DE" sz="2200" b="1" dirty="0" smtClean="0">
                <a:latin typeface="+mn-lt"/>
              </a:rPr>
              <a:t>Brügelmann (2002): </a:t>
            </a:r>
            <a:r>
              <a:rPr lang="de-DE" sz="2200" dirty="0" smtClean="0">
                <a:latin typeface="+mn-lt"/>
              </a:rPr>
              <a:t>„in </a:t>
            </a:r>
            <a:r>
              <a:rPr lang="de-DE" sz="2200" dirty="0">
                <a:latin typeface="+mn-lt"/>
              </a:rPr>
              <a:t>der Natur der Sache“</a:t>
            </a:r>
          </a:p>
          <a:p>
            <a:pPr marL="0" indent="0">
              <a:buNone/>
            </a:pPr>
            <a:endParaRPr lang="de-DE" sz="2200" dirty="0">
              <a:latin typeface="+mn-lt"/>
            </a:endParaRPr>
          </a:p>
          <a:p>
            <a:r>
              <a:rPr lang="de-DE" sz="2200" dirty="0">
                <a:latin typeface="+mn-lt"/>
              </a:rPr>
              <a:t>Unterschiede zwischen Gruppen sind durch Eigenschaften Ihrer Mitglieder gegeben …</a:t>
            </a:r>
          </a:p>
          <a:p>
            <a:r>
              <a:rPr lang="de-DE" sz="2200" dirty="0">
                <a:latin typeface="+mn-lt"/>
              </a:rPr>
              <a:t>Wahrnehmung ist norm- und kontextgebunden …</a:t>
            </a:r>
          </a:p>
          <a:p>
            <a:r>
              <a:rPr lang="de-DE" sz="2200" dirty="0">
                <a:latin typeface="+mn-lt"/>
              </a:rPr>
              <a:t>Sensibilität ist erhöht …</a:t>
            </a:r>
          </a:p>
        </p:txBody>
      </p:sp>
    </p:spTree>
    <p:extLst>
      <p:ext uri="{BB962C8B-B14F-4D97-AF65-F5344CB8AC3E}">
        <p14:creationId xmlns:p14="http://schemas.microsoft.com/office/powerpoint/2010/main" val="426739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17079" y="389195"/>
            <a:ext cx="7467600" cy="496329"/>
          </a:xfrm>
        </p:spPr>
        <p:txBody>
          <a:bodyPr>
            <a:normAutofit fontScale="90000"/>
          </a:bodyPr>
          <a:lstStyle/>
          <a:p>
            <a:pPr algn="ctr"/>
            <a:r>
              <a:rPr lang="de-DE" dirty="0" smtClean="0"/>
              <a:t>Begriffsklärung Heterogenität</a:t>
            </a:r>
            <a:endParaRPr lang="de-DE" dirty="0"/>
          </a:p>
        </p:txBody>
      </p:sp>
      <p:sp>
        <p:nvSpPr>
          <p:cNvPr id="5" name="Inhaltsplatzhalter 4"/>
          <p:cNvSpPr>
            <a:spLocks noGrp="1"/>
          </p:cNvSpPr>
          <p:nvPr>
            <p:ph idx="1"/>
          </p:nvPr>
        </p:nvSpPr>
        <p:spPr>
          <a:xfrm>
            <a:off x="379563" y="1121343"/>
            <a:ext cx="11594134" cy="5736657"/>
          </a:xfrm>
        </p:spPr>
        <p:txBody>
          <a:bodyPr>
            <a:normAutofit/>
          </a:bodyPr>
          <a:lstStyle/>
          <a:p>
            <a:pPr marL="0" indent="0">
              <a:buNone/>
            </a:pPr>
            <a:r>
              <a:rPr lang="de-DE" b="1" dirty="0" smtClean="0"/>
              <a:t>Sturm (2016):   </a:t>
            </a:r>
          </a:p>
          <a:p>
            <a:r>
              <a:rPr lang="de-DE" sz="2000" dirty="0" smtClean="0"/>
              <a:t>Heterogenität </a:t>
            </a:r>
            <a:r>
              <a:rPr lang="de-DE" sz="2000" dirty="0"/>
              <a:t>kommt aus dem Griechischen, bedeutet übersetzt „Ungleichartigkeit“ und bezeichnet somit Unterschiede oder Differenzen. Diese können dann erkannt und beschrieben werden, wenn mindestens zwei Aspekte miteinander in Beziehung gesetzt, und mithilfe  eines </a:t>
            </a:r>
            <a:r>
              <a:rPr lang="de-DE" sz="2000" dirty="0" smtClean="0"/>
              <a:t>Maßstabs verglichen </a:t>
            </a:r>
            <a:r>
              <a:rPr lang="de-DE" sz="2000" dirty="0"/>
              <a:t>werden. Dieses Ergebnis des Vergleichs, diese Relation ist gleich oder ungleich respektive homogen oder </a:t>
            </a:r>
            <a:r>
              <a:rPr lang="de-DE" sz="2000" dirty="0" smtClean="0"/>
              <a:t>heterogen</a:t>
            </a:r>
            <a:r>
              <a:rPr lang="de-DE" dirty="0"/>
              <a:t> </a:t>
            </a:r>
            <a:r>
              <a:rPr lang="de-DE" sz="1100" dirty="0" smtClean="0"/>
              <a:t>(Lehrbuch </a:t>
            </a:r>
            <a:r>
              <a:rPr lang="de-DE" sz="1100" dirty="0"/>
              <a:t>Heterogenität in der Schule. München, Basel: </a:t>
            </a:r>
            <a:r>
              <a:rPr lang="de-DE" sz="1100" dirty="0" smtClean="0"/>
              <a:t>Reinhardt).</a:t>
            </a:r>
          </a:p>
          <a:p>
            <a:endParaRPr lang="de-DE" sz="900" dirty="0"/>
          </a:p>
          <a:p>
            <a:pPr marL="0" indent="0">
              <a:buNone/>
            </a:pPr>
            <a:r>
              <a:rPr lang="de-DE" b="1" dirty="0"/>
              <a:t>Buhl/Budde (2017) </a:t>
            </a:r>
            <a:r>
              <a:rPr lang="de-DE" sz="2000" dirty="0"/>
              <a:t>Facettenreich, komplex und ambivalent:</a:t>
            </a:r>
          </a:p>
          <a:p>
            <a:r>
              <a:rPr lang="de-DE" sz="2000" dirty="0" smtClean="0"/>
              <a:t>Heterogenität </a:t>
            </a:r>
            <a:r>
              <a:rPr lang="de-DE" sz="2000" dirty="0"/>
              <a:t>als soziales Konstrukt zwischen </a:t>
            </a:r>
            <a:r>
              <a:rPr lang="de-DE" sz="2000" dirty="0" smtClean="0"/>
              <a:t>Schülerschaft, den didaktischen </a:t>
            </a:r>
            <a:r>
              <a:rPr lang="de-DE" sz="2000" dirty="0"/>
              <a:t>Interaktionen und dem Leistungsaspekt der </a:t>
            </a:r>
            <a:r>
              <a:rPr lang="de-DE" sz="2000" dirty="0" smtClean="0"/>
              <a:t>Schule</a:t>
            </a:r>
            <a:r>
              <a:rPr lang="de-DE" sz="2000" dirty="0"/>
              <a:t> </a:t>
            </a:r>
            <a:r>
              <a:rPr lang="de-DE" sz="1800" dirty="0" smtClean="0"/>
              <a:t>(Referenz </a:t>
            </a:r>
            <a:r>
              <a:rPr lang="de-DE" sz="1800" dirty="0"/>
              <a:t>zum meritokratischen Prinzip der </a:t>
            </a:r>
            <a:r>
              <a:rPr lang="de-DE" sz="1800" dirty="0" smtClean="0"/>
              <a:t>Bildungsgerechtigkeit </a:t>
            </a:r>
            <a:r>
              <a:rPr lang="de-DE" sz="1800" dirty="0"/>
              <a:t>)</a:t>
            </a:r>
          </a:p>
          <a:p>
            <a:r>
              <a:rPr lang="de-DE" sz="2000" dirty="0"/>
              <a:t>Heterogenitätsorientierung </a:t>
            </a:r>
            <a:r>
              <a:rPr lang="de-DE" sz="2000" dirty="0" smtClean="0"/>
              <a:t>beinhaltet eine qualitative, </a:t>
            </a:r>
            <a:r>
              <a:rPr lang="de-DE" sz="2000" dirty="0"/>
              <a:t>innovative </a:t>
            </a:r>
            <a:r>
              <a:rPr lang="de-DE" sz="2000" dirty="0" smtClean="0"/>
              <a:t>Bedeutung für das Schulsystem</a:t>
            </a:r>
            <a:r>
              <a:rPr lang="de-DE" sz="2000" dirty="0"/>
              <a:t>,</a:t>
            </a:r>
            <a:r>
              <a:rPr lang="de-DE" sz="2000" dirty="0" smtClean="0"/>
              <a:t>  Schulentwicklung, Unterrichtsgestaltung</a:t>
            </a:r>
            <a:r>
              <a:rPr lang="de-DE" sz="2000" dirty="0"/>
              <a:t>, Bildungsbegriff – und </a:t>
            </a:r>
            <a:r>
              <a:rPr lang="de-DE" sz="2000" dirty="0" smtClean="0"/>
              <a:t>Professionalisierungsdiskussionen:</a:t>
            </a:r>
          </a:p>
          <a:p>
            <a:r>
              <a:rPr lang="de-DE" sz="2000" dirty="0" smtClean="0"/>
              <a:t>Heterogenität </a:t>
            </a:r>
            <a:r>
              <a:rPr lang="de-DE" sz="2000" dirty="0"/>
              <a:t>im Vergleichsprozess der </a:t>
            </a:r>
            <a:r>
              <a:rPr lang="de-DE" sz="2000" dirty="0" smtClean="0"/>
              <a:t>Differenzen: Spannungsfeld </a:t>
            </a:r>
            <a:r>
              <a:rPr lang="de-DE" sz="2000" dirty="0"/>
              <a:t>aus Differenz, Universalität und </a:t>
            </a:r>
            <a:r>
              <a:rPr lang="de-DE" sz="2000" dirty="0" smtClean="0"/>
              <a:t>Individualität </a:t>
            </a:r>
          </a:p>
          <a:p>
            <a:pPr marL="0" indent="0">
              <a:buNone/>
            </a:pPr>
            <a:endParaRPr lang="de-DE" sz="1600" dirty="0"/>
          </a:p>
        </p:txBody>
      </p:sp>
      <p:sp>
        <p:nvSpPr>
          <p:cNvPr id="3" name="Textfeld 2"/>
          <p:cNvSpPr txBox="1"/>
          <p:nvPr/>
        </p:nvSpPr>
        <p:spPr>
          <a:xfrm>
            <a:off x="481263" y="298383"/>
            <a:ext cx="4783756" cy="461665"/>
          </a:xfrm>
          <a:prstGeom prst="rect">
            <a:avLst/>
          </a:prstGeom>
          <a:noFill/>
        </p:spPr>
        <p:txBody>
          <a:bodyPr wrap="square" rtlCol="0">
            <a:spAutoFit/>
          </a:bodyPr>
          <a:lstStyle/>
          <a:p>
            <a:r>
              <a:rPr lang="de-DE" b="1" dirty="0" smtClean="0">
                <a:solidFill>
                  <a:schemeClr val="bg1"/>
                </a:solidFill>
                <a:latin typeface="+mn-lt"/>
              </a:rPr>
              <a:t>Definitionen: Heterogenität</a:t>
            </a:r>
            <a:endParaRPr lang="de-DE" b="1" dirty="0">
              <a:solidFill>
                <a:schemeClr val="bg1"/>
              </a:solidFill>
              <a:latin typeface="+mn-lt"/>
            </a:endParaRPr>
          </a:p>
        </p:txBody>
      </p:sp>
    </p:spTree>
    <p:extLst>
      <p:ext uri="{BB962C8B-B14F-4D97-AF65-F5344CB8AC3E}">
        <p14:creationId xmlns:p14="http://schemas.microsoft.com/office/powerpoint/2010/main" val="892576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9948" y="1469922"/>
            <a:ext cx="9956800" cy="3552844"/>
          </a:xfrm>
        </p:spPr>
        <p:txBody>
          <a:bodyPr/>
          <a:lstStyle/>
          <a:p>
            <a:pPr marL="0" indent="0">
              <a:buNone/>
            </a:pPr>
            <a:r>
              <a:rPr lang="de-DE" sz="2400" b="1" dirty="0"/>
              <a:t>Prengel (2018)</a:t>
            </a:r>
          </a:p>
          <a:p>
            <a:pPr marL="0" indent="0">
              <a:buNone/>
            </a:pPr>
            <a:r>
              <a:rPr lang="de-DE" sz="2400" dirty="0"/>
              <a:t>Die Bedeutung des Begriffs Heterogenität lässt sich bis in die griechische Antike </a:t>
            </a:r>
            <a:r>
              <a:rPr lang="de-DE" sz="2400" dirty="0" smtClean="0"/>
              <a:t>zurückverfolgen</a:t>
            </a:r>
            <a:r>
              <a:rPr lang="de-DE" sz="2400" dirty="0"/>
              <a:t>; mit dem Begriff werden Verhältnisse bezeichnet, in denen verschiedenes </a:t>
            </a:r>
            <a:r>
              <a:rPr lang="de-DE" sz="2400" dirty="0" smtClean="0"/>
              <a:t>nicht </a:t>
            </a:r>
            <a:r>
              <a:rPr lang="de-DE" sz="2400" dirty="0"/>
              <a:t>in Rangfolgen einander, unter- oder überordnet, sondern gleichwertig nebeneinander und als bereichernde Chance besteht. Spricht man von </a:t>
            </a:r>
            <a:r>
              <a:rPr lang="de-DE" sz="2400" dirty="0" smtClean="0"/>
              <a:t>Heterogenität</a:t>
            </a:r>
            <a:r>
              <a:rPr lang="de-DE" sz="2400" dirty="0"/>
              <a:t>, muss der Unterschied präzise konstatiert werden </a:t>
            </a:r>
            <a:r>
              <a:rPr lang="de-DE" sz="2400" dirty="0" smtClean="0"/>
              <a:t>Heterogenitätsdimensionen </a:t>
            </a:r>
            <a:r>
              <a:rPr lang="de-DE" sz="2400" dirty="0"/>
              <a:t>sind </a:t>
            </a:r>
            <a:r>
              <a:rPr lang="de-DE" sz="2400" dirty="0" smtClean="0"/>
              <a:t>sozialkonstruiert und deshalb nicht </a:t>
            </a:r>
            <a:r>
              <a:rPr lang="de-DE" sz="2400" dirty="0"/>
              <a:t>statisch, sondern </a:t>
            </a:r>
            <a:r>
              <a:rPr lang="de-DE" sz="2400" dirty="0" smtClean="0"/>
              <a:t>veränderlich </a:t>
            </a:r>
            <a:r>
              <a:rPr lang="de-DE" sz="1100" u="sng" dirty="0" smtClean="0"/>
              <a:t>http</a:t>
            </a:r>
            <a:r>
              <a:rPr lang="de-DE" sz="1100" u="sng" dirty="0"/>
              <a:t>://www.inklusion-lexikon.de/Heterogenitaet_Prengel.php</a:t>
            </a:r>
            <a:endParaRPr lang="de-DE" sz="1100" dirty="0"/>
          </a:p>
          <a:p>
            <a:endParaRPr lang="de-DE" dirty="0"/>
          </a:p>
        </p:txBody>
      </p:sp>
    </p:spTree>
    <p:extLst>
      <p:ext uri="{BB962C8B-B14F-4D97-AF65-F5344CB8AC3E}">
        <p14:creationId xmlns:p14="http://schemas.microsoft.com/office/powerpoint/2010/main" val="7455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522370" y="424244"/>
            <a:ext cx="8324314" cy="115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a:lstStyle>
          <a:p>
            <a:pPr marL="0" indent="0">
              <a:spcAft>
                <a:spcPts val="0"/>
              </a:spcAft>
              <a:buNone/>
            </a:pPr>
            <a:r>
              <a:rPr lang="de-DE" sz="2000" b="1" dirty="0" smtClean="0">
                <a:solidFill>
                  <a:schemeClr val="accent3"/>
                </a:solidFill>
                <a:latin typeface="+mj-lt"/>
                <a:ea typeface="+mj-ea"/>
                <a:cs typeface="+mj-cs"/>
              </a:rPr>
              <a:t>Heterogenitätsdimensionen</a:t>
            </a:r>
            <a:endParaRPr lang="de-DE" sz="2000" b="1" dirty="0">
              <a:solidFill>
                <a:schemeClr val="accent3"/>
              </a:solidFill>
              <a:latin typeface="+mj-lt"/>
              <a:ea typeface="+mj-ea"/>
              <a:cs typeface="+mj-cs"/>
            </a:endParaRPr>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4234" y="1336363"/>
            <a:ext cx="8392094" cy="4680520"/>
          </a:xfrm>
        </p:spPr>
      </p:pic>
    </p:spTree>
    <p:extLst>
      <p:ext uri="{BB962C8B-B14F-4D97-AF65-F5344CB8AC3E}">
        <p14:creationId xmlns:p14="http://schemas.microsoft.com/office/powerpoint/2010/main" val="1264486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70300" y="1211331"/>
            <a:ext cx="11060502" cy="5831906"/>
          </a:xfrm>
        </p:spPr>
        <p:txBody>
          <a:bodyPr>
            <a:normAutofit/>
          </a:bodyPr>
          <a:lstStyle/>
          <a:p>
            <a:r>
              <a:rPr lang="de-DE" sz="2000" b="1" dirty="0" smtClean="0"/>
              <a:t>Diversity</a:t>
            </a:r>
            <a:r>
              <a:rPr lang="de-DE" sz="2000" dirty="0"/>
              <a:t>: </a:t>
            </a:r>
            <a:r>
              <a:rPr lang="de-DE" sz="2000" dirty="0" smtClean="0"/>
              <a:t>Soziologisches Konzept (management </a:t>
            </a:r>
            <a:r>
              <a:rPr lang="de-DE" sz="2000" dirty="0"/>
              <a:t>diversity = </a:t>
            </a:r>
            <a:r>
              <a:rPr lang="de-DE" sz="2000" dirty="0" smtClean="0"/>
              <a:t>Strategie </a:t>
            </a:r>
            <a:r>
              <a:rPr lang="de-DE" sz="2000" dirty="0"/>
              <a:t>zur Steigerung der Repräsentation unterschiedlicher Personengruppe in </a:t>
            </a:r>
            <a:r>
              <a:rPr lang="de-DE" sz="2000" dirty="0" smtClean="0"/>
              <a:t>Organisatione)n</a:t>
            </a:r>
            <a:r>
              <a:rPr lang="de-DE" sz="2000" dirty="0"/>
              <a:t>.  Geier und Mecherl </a:t>
            </a:r>
            <a:r>
              <a:rPr lang="de-DE" sz="2000" dirty="0" smtClean="0"/>
              <a:t>(2017) übertragen es in die </a:t>
            </a:r>
            <a:r>
              <a:rPr lang="de-DE" sz="2000" dirty="0"/>
              <a:t>erziehungswissenschaftlich relevante Thematisierung gesellschaftlicher </a:t>
            </a:r>
            <a:r>
              <a:rPr lang="de-DE" sz="2000" dirty="0" smtClean="0"/>
              <a:t>Differenzverhältnisse und sprechen über eine konzeptionierte diversity, die  die Differenz thematisiert und nicht ignoriert</a:t>
            </a:r>
          </a:p>
          <a:p>
            <a:pPr marL="0" indent="0">
              <a:buNone/>
            </a:pPr>
            <a:endParaRPr lang="de-DE" sz="2000" dirty="0"/>
          </a:p>
          <a:p>
            <a:r>
              <a:rPr lang="de-DE" sz="2000" b="1" dirty="0"/>
              <a:t>Insektionalität: </a:t>
            </a:r>
            <a:r>
              <a:rPr lang="de-DE" sz="2000" dirty="0" smtClean="0"/>
              <a:t>Politik- </a:t>
            </a:r>
            <a:r>
              <a:rPr lang="de-DE" sz="2000" dirty="0"/>
              <a:t>und rechtswissenschaftliches Konzept: Überschneidung unterschiedlicher soziokultureller Differenzkategorien und sozialer Positionierungen, relationaler Blickwinkel, Kontextualisierung, Analyse von Macht (Knapp2005). </a:t>
            </a:r>
            <a:endParaRPr lang="de-DE" sz="2000" dirty="0" smtClean="0"/>
          </a:p>
          <a:p>
            <a:pPr marL="0" indent="0">
              <a:buNone/>
            </a:pPr>
            <a:endParaRPr lang="de-DE" sz="2000" dirty="0"/>
          </a:p>
          <a:p>
            <a:r>
              <a:rPr lang="de-DE" sz="2000" b="1" dirty="0"/>
              <a:t>Inklusion</a:t>
            </a:r>
            <a:r>
              <a:rPr lang="de-DE" sz="2000" dirty="0"/>
              <a:t>: Bildungspolitische Anspruch an Teilhabe auf allen gesellschaftlichen Ebenen, Abbau von gesellschaftlichen </a:t>
            </a:r>
            <a:r>
              <a:rPr lang="de-DE" sz="2000" dirty="0" smtClean="0"/>
              <a:t>Barrieren. Schule </a:t>
            </a:r>
            <a:r>
              <a:rPr lang="de-DE" sz="2000" dirty="0"/>
              <a:t>ist prinzipiell der sozialen </a:t>
            </a:r>
            <a:r>
              <a:rPr lang="de-DE" sz="2000" dirty="0" smtClean="0"/>
              <a:t>Inklusion (Luhmann 1998) zuzuordnen, </a:t>
            </a:r>
            <a:r>
              <a:rPr lang="de-DE" sz="2000" dirty="0"/>
              <a:t>aber </a:t>
            </a:r>
            <a:r>
              <a:rPr lang="de-DE" sz="2000" dirty="0" smtClean="0"/>
              <a:t>aufgrund ihres gesellschaftlichen </a:t>
            </a:r>
            <a:r>
              <a:rPr lang="de-DE" sz="2000" dirty="0"/>
              <a:t>A</a:t>
            </a:r>
            <a:r>
              <a:rPr lang="de-DE" sz="2000" dirty="0" smtClean="0"/>
              <a:t>uftrags wirkt sie separierend  und exklusiv</a:t>
            </a:r>
            <a:r>
              <a:rPr lang="de-DE" sz="2000" dirty="0"/>
              <a:t>. </a:t>
            </a:r>
          </a:p>
          <a:p>
            <a:pPr marL="0" indent="0">
              <a:buNone/>
            </a:pPr>
            <a:endParaRPr lang="de-DE" sz="2000" dirty="0"/>
          </a:p>
          <a:p>
            <a:endParaRPr lang="de-DE" sz="2000" dirty="0"/>
          </a:p>
        </p:txBody>
      </p:sp>
      <p:sp>
        <p:nvSpPr>
          <p:cNvPr id="2" name="Rechteck 1"/>
          <p:cNvSpPr/>
          <p:nvPr/>
        </p:nvSpPr>
        <p:spPr>
          <a:xfrm>
            <a:off x="222658" y="223538"/>
            <a:ext cx="9623986" cy="1384995"/>
          </a:xfrm>
          <a:prstGeom prst="rect">
            <a:avLst/>
          </a:prstGeom>
          <a:noFill/>
        </p:spPr>
        <p:txBody>
          <a:bodyPr wrap="square">
            <a:spAutoFit/>
          </a:bodyPr>
          <a:lstStyle/>
          <a:p>
            <a:r>
              <a:rPr lang="de-DE" b="1" dirty="0" smtClean="0">
                <a:solidFill>
                  <a:schemeClr val="bg1"/>
                </a:solidFill>
                <a:latin typeface="+mn-lt"/>
              </a:rPr>
              <a:t>Definitionen: Diversity</a:t>
            </a:r>
            <a:r>
              <a:rPr lang="de-DE" b="1" dirty="0">
                <a:solidFill>
                  <a:schemeClr val="bg1"/>
                </a:solidFill>
                <a:latin typeface="+mn-lt"/>
              </a:rPr>
              <a:t>, Intersektionalität </a:t>
            </a:r>
            <a:r>
              <a:rPr lang="de-DE" b="1" dirty="0" smtClean="0">
                <a:solidFill>
                  <a:schemeClr val="bg1"/>
                </a:solidFill>
                <a:latin typeface="+mn-lt"/>
              </a:rPr>
              <a:t>und Inklusion </a:t>
            </a:r>
          </a:p>
          <a:p>
            <a:r>
              <a:rPr lang="de-DE" sz="1200" b="1" dirty="0">
                <a:solidFill>
                  <a:schemeClr val="bg1"/>
                </a:solidFill>
                <a:latin typeface="+mn-lt"/>
              </a:rPr>
              <a:t> </a:t>
            </a:r>
            <a:r>
              <a:rPr lang="de-DE" sz="1200" b="1" dirty="0" smtClean="0">
                <a:solidFill>
                  <a:schemeClr val="bg1"/>
                </a:solidFill>
                <a:latin typeface="+mn-lt"/>
              </a:rPr>
              <a:t>                                            (</a:t>
            </a:r>
            <a:r>
              <a:rPr lang="de-DE" sz="1200" b="1" dirty="0">
                <a:solidFill>
                  <a:schemeClr val="bg1"/>
                </a:solidFill>
                <a:latin typeface="+mn-lt"/>
              </a:rPr>
              <a:t>Buhl/Budde 2017) </a:t>
            </a:r>
          </a:p>
          <a:p>
            <a:pPr marL="0" indent="0">
              <a:buNone/>
            </a:pPr>
            <a:endParaRPr lang="de-DE" b="1" dirty="0" smtClean="0">
              <a:solidFill>
                <a:schemeClr val="bg1"/>
              </a:solidFill>
              <a:latin typeface="+mn-lt"/>
            </a:endParaRPr>
          </a:p>
          <a:p>
            <a:pPr marL="0" indent="0">
              <a:buNone/>
            </a:pPr>
            <a:r>
              <a:rPr lang="de-DE" b="1" dirty="0" smtClean="0">
                <a:solidFill>
                  <a:schemeClr val="bg1"/>
                </a:solidFill>
                <a:latin typeface="+mn-lt"/>
              </a:rPr>
              <a:t>                                             </a:t>
            </a:r>
            <a:endParaRPr lang="de-DE" sz="1400" b="1" dirty="0">
              <a:solidFill>
                <a:schemeClr val="bg1"/>
              </a:solidFill>
              <a:latin typeface="+mn-lt"/>
            </a:endParaRPr>
          </a:p>
        </p:txBody>
      </p:sp>
    </p:spTree>
    <p:extLst>
      <p:ext uri="{BB962C8B-B14F-4D97-AF65-F5344CB8AC3E}">
        <p14:creationId xmlns:p14="http://schemas.microsoft.com/office/powerpoint/2010/main" val="93455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3896851" y="1730218"/>
            <a:ext cx="914442" cy="925883"/>
            <a:chOff x="3896851" y="1730218"/>
            <a:chExt cx="914442" cy="925883"/>
          </a:xfrm>
        </p:grpSpPr>
        <p:pic>
          <p:nvPicPr>
            <p:cNvPr id="80" name="Grafik 79" descr="Frau">
              <a:extLst>
                <a:ext uri="{FF2B5EF4-FFF2-40B4-BE49-F238E27FC236}">
                  <a16:creationId xmlns:a16="http://schemas.microsoft.com/office/drawing/2014/main" id="{F73DA699-CDA6-474C-94C0-502121ED24E6}"/>
                </a:ext>
              </a:extLst>
            </p:cNvPr>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3896893" y="1741701"/>
              <a:ext cx="914400" cy="914400"/>
            </a:xfrm>
            <a:prstGeom prst="rect">
              <a:avLst/>
            </a:prstGeom>
          </p:spPr>
        </p:pic>
        <p:pic>
          <p:nvPicPr>
            <p:cNvPr id="81" name="Grafik 80" descr="Frau">
              <a:extLst>
                <a:ext uri="{FF2B5EF4-FFF2-40B4-BE49-F238E27FC236}">
                  <a16:creationId xmlns:a16="http://schemas.microsoft.com/office/drawing/2014/main" id="{E2557A68-6139-D546-8B5B-D0C7CFA6E41F}"/>
                </a:ext>
              </a:extLst>
            </p:cNvPr>
            <p:cNvPicPr/>
            <p:nvPr/>
          </p:nvPicPr>
          <p:blipFill rotWithShape="1">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t="-1262" b="59834"/>
            <a:stretch/>
          </p:blipFill>
          <p:spPr>
            <a:xfrm>
              <a:off x="3896851" y="1730218"/>
              <a:ext cx="914400" cy="378822"/>
            </a:xfrm>
            <a:prstGeom prst="rect">
              <a:avLst/>
            </a:prstGeom>
          </p:spPr>
        </p:pic>
      </p:grpSp>
      <p:pic>
        <p:nvPicPr>
          <p:cNvPr id="64" name="Grafik 63" descr="Mann">
            <a:extLst>
              <a:ext uri="{FF2B5EF4-FFF2-40B4-BE49-F238E27FC236}">
                <a16:creationId xmlns:a16="http://schemas.microsoft.com/office/drawing/2014/main" id="{DA14DFF5-C750-464A-AE18-7CEBB2DAA653}"/>
              </a:ext>
            </a:extLst>
          </p:cNvPr>
          <p:cNvPicPr/>
          <p:nvPr/>
        </p:nvPicPr>
        <p:blipFill>
          <a:blip r:embed="rId27" cstate="print">
            <a:duotone>
              <a:prstClr val="black"/>
              <a:schemeClr val="tx2">
                <a:tint val="45000"/>
                <a:satMod val="400000"/>
              </a:schemeClr>
            </a:duotone>
            <a:extLst>
              <a:ext uri="{BEBA8EAE-BF5A-486C-A8C5-ECC9F3942E4B}">
                <a14:imgProps xmlns:a14="http://schemas.microsoft.com/office/drawing/2010/main">
                  <a14:imgLayer r:embed="rId28">
                    <a14:imgEffect>
                      <a14:colorTemperature colorTemp="1500"/>
                    </a14:imgEffect>
                    <a14:imgEffect>
                      <a14:saturation sat="33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725622" y="2786186"/>
            <a:ext cx="992505" cy="914400"/>
          </a:xfrm>
          <a:prstGeom prst="rect">
            <a:avLst/>
          </a:prstGeom>
        </p:spPr>
      </p:pic>
      <p:pic>
        <p:nvPicPr>
          <p:cNvPr id="22" name="Grafik 21" descr="Frau">
            <a:extLst>
              <a:ext uri="{FF2B5EF4-FFF2-40B4-BE49-F238E27FC236}">
                <a16:creationId xmlns:a16="http://schemas.microsoft.com/office/drawing/2014/main" id="{4B4ADAF6-93A0-4C4D-BB15-CFA7F33F3663}"/>
              </a:ext>
            </a:extLst>
          </p:cNvPr>
          <p:cNvPicPr/>
          <p:nvPr/>
        </p:nvPicPr>
        <p:blipFill>
          <a:blip r:embed="rId29" cstate="print">
            <a:duotone>
              <a:prstClr val="black"/>
              <a:schemeClr val="tx2">
                <a:tint val="45000"/>
                <a:satMod val="400000"/>
              </a:schemeClr>
            </a:duotone>
            <a:extLst>
              <a:ext uri="{BEBA8EAE-BF5A-486C-A8C5-ECC9F3942E4B}">
                <a14:imgProps xmlns:a14="http://schemas.microsoft.com/office/drawing/2010/main">
                  <a14:imgLayer r:embed="rId30">
                    <a14:imgEffect>
                      <a14:colorTemperature colorTemp="7200"/>
                    </a14:imgEffect>
                    <a14:imgEffect>
                      <a14:saturation sat="33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204412" y="1746371"/>
            <a:ext cx="914400" cy="914400"/>
          </a:xfrm>
          <a:prstGeom prst="rect">
            <a:avLst/>
          </a:prstGeom>
          <a:noFill/>
          <a:ln>
            <a:noFill/>
          </a:ln>
        </p:spPr>
      </p:pic>
      <p:pic>
        <p:nvPicPr>
          <p:cNvPr id="24" name="Grafik 23" descr="Frau">
            <a:extLst>
              <a:ext uri="{FF2B5EF4-FFF2-40B4-BE49-F238E27FC236}">
                <a16:creationId xmlns:a16="http://schemas.microsoft.com/office/drawing/2014/main" id="{7C53C34E-4CF1-7B4F-AA81-16A1053A8F48}"/>
              </a:ext>
            </a:extLst>
          </p:cNvPr>
          <p:cNvPicPr/>
          <p:nvPr/>
        </p:nvPicPr>
        <p:blipFill>
          <a:blip r:embed="rId31" cstate="print">
            <a:duotone>
              <a:prstClr val="black"/>
              <a:srgbClr val="FF0000">
                <a:tint val="45000"/>
                <a:satMod val="400000"/>
              </a:srgbClr>
            </a:duotone>
            <a:extLst>
              <a:ext uri="{BEBA8EAE-BF5A-486C-A8C5-ECC9F3942E4B}">
                <a14:imgProps xmlns:a14="http://schemas.microsoft.com/office/drawing/2010/main">
                  <a14:imgLayer r:embed="rId32">
                    <a14:imgEffect>
                      <a14:colorTemperature colorTemp="11500"/>
                    </a14:imgEffect>
                    <a14:imgEffect>
                      <a14:saturation sat="400000"/>
                    </a14:imgEffect>
                    <a14:imgEffect>
                      <a14:brightnessContrast bright="100000" contrast="-59000"/>
                    </a14:imgEffect>
                  </a14:imgLayer>
                </a14:imgProps>
              </a:ext>
              <a:ext uri="{28A0092B-C50C-407E-A947-70E740481C1C}">
                <a14:useLocalDpi xmlns:a14="http://schemas.microsoft.com/office/drawing/2010/main" val="0"/>
              </a:ext>
            </a:extLst>
          </a:blip>
          <a:stretch>
            <a:fillRect/>
          </a:stretch>
        </p:blipFill>
        <p:spPr>
          <a:xfrm>
            <a:off x="5294133" y="1746256"/>
            <a:ext cx="914400" cy="914400"/>
          </a:xfrm>
          <a:prstGeom prst="rect">
            <a:avLst/>
          </a:prstGeom>
        </p:spPr>
      </p:pic>
      <p:pic>
        <p:nvPicPr>
          <p:cNvPr id="167" name="Grafik 166" descr="Frau">
            <a:extLst>
              <a:ext uri="{FF2B5EF4-FFF2-40B4-BE49-F238E27FC236}">
                <a16:creationId xmlns:a16="http://schemas.microsoft.com/office/drawing/2014/main" id="{492BA2CE-F6BA-5146-934F-93BB6B7A09F2}"/>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tretch>
            <a:fillRect/>
          </a:stretch>
        </p:blipFill>
        <p:spPr>
          <a:xfrm>
            <a:off x="5294503" y="1745907"/>
            <a:ext cx="914400" cy="914400"/>
          </a:xfrm>
          <a:prstGeom prst="rect">
            <a:avLst/>
          </a:prstGeom>
        </p:spPr>
      </p:pic>
      <p:pic>
        <p:nvPicPr>
          <p:cNvPr id="180" name="Grafik 179" descr="Frau">
            <a:extLst>
              <a:ext uri="{FF2B5EF4-FFF2-40B4-BE49-F238E27FC236}">
                <a16:creationId xmlns:a16="http://schemas.microsoft.com/office/drawing/2014/main" id="{4B4ADAF6-93A0-4C4D-BB15-CFA7F33F3663}"/>
              </a:ext>
            </a:extLst>
          </p:cNvPr>
          <p:cNvPicPr/>
          <p:nvPr/>
        </p:nvPicPr>
        <p:blipFill>
          <a:blip r:embed="rId44" cstate="print">
            <a:duotone>
              <a:prstClr val="black"/>
              <a:schemeClr val="tx2">
                <a:tint val="45000"/>
                <a:satMod val="400000"/>
              </a:schemeClr>
            </a:duotone>
            <a:extLst>
              <a:ext uri="{BEBA8EAE-BF5A-486C-A8C5-ECC9F3942E4B}">
                <a14:imgProps xmlns:a14="http://schemas.microsoft.com/office/drawing/2010/main">
                  <a14:imgLayer r:embed="rId45">
                    <a14:imgEffect>
                      <a14:saturation sat="33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742444" y="1746367"/>
            <a:ext cx="914400" cy="914400"/>
          </a:xfrm>
          <a:prstGeom prst="rect">
            <a:avLst/>
          </a:prstGeom>
        </p:spPr>
      </p:pic>
      <p:sp>
        <p:nvSpPr>
          <p:cNvPr id="3" name="Titel 2"/>
          <p:cNvSpPr>
            <a:spLocks noGrp="1"/>
          </p:cNvSpPr>
          <p:nvPr>
            <p:ph type="title"/>
          </p:nvPr>
        </p:nvSpPr>
        <p:spPr>
          <a:xfrm>
            <a:off x="734363" y="473190"/>
            <a:ext cx="10972800" cy="711081"/>
          </a:xfrm>
        </p:spPr>
        <p:txBody>
          <a:bodyPr/>
          <a:lstStyle/>
          <a:p>
            <a:r>
              <a:rPr lang="de-DE" dirty="0" smtClean="0">
                <a:solidFill>
                  <a:schemeClr val="accent3"/>
                </a:solidFill>
              </a:rPr>
              <a:t>Illusion einer homogenen Klasse </a:t>
            </a:r>
            <a:r>
              <a:rPr lang="de-DE" sz="1100" dirty="0" smtClean="0">
                <a:solidFill>
                  <a:schemeClr val="accent3"/>
                </a:solidFill>
              </a:rPr>
              <a:t>(Schulartübergreifend)</a:t>
            </a:r>
            <a:r>
              <a:rPr lang="de-DE" sz="1800" dirty="0" smtClean="0">
                <a:solidFill>
                  <a:schemeClr val="tx2"/>
                </a:solidFill>
              </a:rPr>
              <a:t>) </a:t>
            </a:r>
            <a:r>
              <a:rPr lang="de-DE" dirty="0" smtClean="0">
                <a:solidFill>
                  <a:schemeClr val="tx2"/>
                </a:solidFill>
              </a:rPr>
              <a:t/>
            </a:r>
            <a:br>
              <a:rPr lang="de-DE" dirty="0" smtClean="0">
                <a:solidFill>
                  <a:schemeClr val="tx2"/>
                </a:solidFill>
              </a:rPr>
            </a:br>
            <a:endParaRPr lang="de-DE" dirty="0">
              <a:solidFill>
                <a:schemeClr val="tx2"/>
              </a:solidFill>
            </a:endParaRPr>
          </a:p>
        </p:txBody>
      </p:sp>
      <p:pic>
        <p:nvPicPr>
          <p:cNvPr id="9" name="Grafik 8" descr="Mann">
            <a:extLst>
              <a:ext uri="{FF2B5EF4-FFF2-40B4-BE49-F238E27FC236}">
                <a16:creationId xmlns:a16="http://schemas.microsoft.com/office/drawing/2014/main" id="{5AE3AA83-0E08-8B4B-8A1F-630755E89972}"/>
              </a:ext>
            </a:extLst>
          </p:cNvPr>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53532" y="2786502"/>
            <a:ext cx="992505" cy="914400"/>
          </a:xfrm>
          <a:prstGeom prst="rect">
            <a:avLst/>
          </a:prstGeom>
        </p:spPr>
      </p:pic>
      <p:grpSp>
        <p:nvGrpSpPr>
          <p:cNvPr id="25" name="Gruppieren 24"/>
          <p:cNvGrpSpPr/>
          <p:nvPr/>
        </p:nvGrpSpPr>
        <p:grpSpPr>
          <a:xfrm>
            <a:off x="7592682" y="2788878"/>
            <a:ext cx="991075" cy="915045"/>
            <a:chOff x="7592682" y="2788878"/>
            <a:chExt cx="991075" cy="915045"/>
          </a:xfrm>
        </p:grpSpPr>
        <p:pic>
          <p:nvPicPr>
            <p:cNvPr id="94" name="Grafik 93" descr="Mann">
              <a:extLst>
                <a:ext uri="{FF2B5EF4-FFF2-40B4-BE49-F238E27FC236}">
                  <a16:creationId xmlns:a16="http://schemas.microsoft.com/office/drawing/2014/main" id="{EEF3FD78-544C-6840-8A32-7B7F12A07F74}"/>
                </a:ext>
              </a:extLst>
            </p:cNvPr>
            <p:cNvPicPr/>
            <p:nvPr/>
          </p:nvPicPr>
          <p:blipFill rotWithShape="1">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49742"/>
            <a:stretch/>
          </p:blipFill>
          <p:spPr>
            <a:xfrm>
              <a:off x="7592682" y="2788878"/>
              <a:ext cx="498808" cy="914400"/>
            </a:xfrm>
            <a:prstGeom prst="rect">
              <a:avLst/>
            </a:prstGeom>
          </p:spPr>
        </p:pic>
        <p:pic>
          <p:nvPicPr>
            <p:cNvPr id="10" name="Grafik 9" descr="Mann">
              <a:extLst>
                <a:ext uri="{FF2B5EF4-FFF2-40B4-BE49-F238E27FC236}">
                  <a16:creationId xmlns:a16="http://schemas.microsoft.com/office/drawing/2014/main" id="{2896DD0E-710A-484A-91E9-31C39874E858}"/>
                </a:ext>
              </a:extLst>
            </p:cNvPr>
            <p:cNvPicPr/>
            <p:nvPr/>
          </p:nvPicPr>
          <p:blipFill rotWithShape="1">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49921"/>
            <a:stretch/>
          </p:blipFill>
          <p:spPr>
            <a:xfrm>
              <a:off x="8086725" y="2789523"/>
              <a:ext cx="497032" cy="914400"/>
            </a:xfrm>
            <a:prstGeom prst="rect">
              <a:avLst/>
            </a:prstGeom>
          </p:spPr>
        </p:pic>
      </p:grpSp>
      <p:pic>
        <p:nvPicPr>
          <p:cNvPr id="11" name="Grafik 10" descr="Mann">
            <a:extLst>
              <a:ext uri="{FF2B5EF4-FFF2-40B4-BE49-F238E27FC236}">
                <a16:creationId xmlns:a16="http://schemas.microsoft.com/office/drawing/2014/main" id="{EEF3FD78-544C-6840-8A32-7B7F12A07F74}"/>
              </a:ext>
            </a:extLst>
          </p:cNvPr>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49705" y="2786502"/>
            <a:ext cx="992505" cy="914400"/>
          </a:xfrm>
          <a:prstGeom prst="rect">
            <a:avLst/>
          </a:prstGeom>
        </p:spPr>
      </p:pic>
      <p:pic>
        <p:nvPicPr>
          <p:cNvPr id="12" name="Grafik 11" descr="Mann">
            <a:extLst>
              <a:ext uri="{FF2B5EF4-FFF2-40B4-BE49-F238E27FC236}">
                <a16:creationId xmlns:a16="http://schemas.microsoft.com/office/drawing/2014/main" id="{A5C07565-27FA-8842-85BF-6D8B7B534384}"/>
              </a:ext>
            </a:extLst>
          </p:cNvPr>
          <p:cNvPicPr/>
          <p:nvPr/>
        </p:nvPicPr>
        <p:blipFill>
          <a:blip r:embed="rId48" cstate="print">
            <a:duotone>
              <a:prstClr val="black"/>
              <a:schemeClr val="tx2">
                <a:tint val="45000"/>
                <a:satMod val="400000"/>
              </a:schemeClr>
            </a:duotone>
            <a:extLst>
              <a:ext uri="{BEBA8EAE-BF5A-486C-A8C5-ECC9F3942E4B}">
                <a14:imgProps xmlns:a14="http://schemas.microsoft.com/office/drawing/2010/main">
                  <a14:imgLayer r:embed="rId28">
                    <a14:imgEffect>
                      <a14:colorTemperature colorTemp="5900"/>
                    </a14:imgEffect>
                    <a14:imgEffect>
                      <a14:saturation sat="33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184092" y="2786502"/>
            <a:ext cx="992505" cy="914400"/>
          </a:xfrm>
          <a:prstGeom prst="rect">
            <a:avLst/>
          </a:prstGeom>
        </p:spPr>
      </p:pic>
      <p:pic>
        <p:nvPicPr>
          <p:cNvPr id="14" name="Grafik 13" descr="Mann">
            <a:extLst>
              <a:ext uri="{FF2B5EF4-FFF2-40B4-BE49-F238E27FC236}">
                <a16:creationId xmlns:a16="http://schemas.microsoft.com/office/drawing/2014/main" id="{DD01623C-2D97-E641-90D2-6D41CF7FC260}"/>
              </a:ext>
            </a:extLst>
          </p:cNvPr>
          <p:cNvPicPr/>
          <p:nvPr/>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tretch>
            <a:fillRect/>
          </a:stretch>
        </p:blipFill>
        <p:spPr>
          <a:xfrm>
            <a:off x="5260167" y="2787137"/>
            <a:ext cx="992505" cy="914400"/>
          </a:xfrm>
          <a:prstGeom prst="rect">
            <a:avLst/>
          </a:prstGeom>
        </p:spPr>
      </p:pic>
      <p:pic>
        <p:nvPicPr>
          <p:cNvPr id="16" name="Grafik 15" descr="Mann">
            <a:extLst>
              <a:ext uri="{FF2B5EF4-FFF2-40B4-BE49-F238E27FC236}">
                <a16:creationId xmlns:a16="http://schemas.microsoft.com/office/drawing/2014/main" id="{B12E9BEE-A2BF-DD43-8229-669A3093AA18}"/>
              </a:ext>
            </a:extLst>
          </p:cNvPr>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327667" y="2788724"/>
            <a:ext cx="992505" cy="914400"/>
          </a:xfrm>
          <a:prstGeom prst="rect">
            <a:avLst/>
          </a:prstGeom>
        </p:spPr>
      </p:pic>
      <p:pic>
        <p:nvPicPr>
          <p:cNvPr id="17" name="Grafik 16" descr="Mann">
            <a:extLst>
              <a:ext uri="{FF2B5EF4-FFF2-40B4-BE49-F238E27FC236}">
                <a16:creationId xmlns:a16="http://schemas.microsoft.com/office/drawing/2014/main" id="{F70093DB-C993-7D4C-BE11-4CC3E78744EE}"/>
              </a:ext>
            </a:extLst>
          </p:cNvPr>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3857927" y="2787778"/>
            <a:ext cx="992505" cy="914400"/>
          </a:xfrm>
          <a:prstGeom prst="rect">
            <a:avLst/>
          </a:prstGeom>
        </p:spPr>
      </p:pic>
      <p:pic>
        <p:nvPicPr>
          <p:cNvPr id="18" name="Grafik 17" descr="Frau">
            <a:extLst>
              <a:ext uri="{FF2B5EF4-FFF2-40B4-BE49-F238E27FC236}">
                <a16:creationId xmlns:a16="http://schemas.microsoft.com/office/drawing/2014/main" id="{C1269F5A-976C-194D-AF47-ACD51D804032}"/>
              </a:ext>
            </a:extLst>
          </p:cNvPr>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xmlns="" r:embed="rId55"/>
              </a:ext>
            </a:extLst>
          </a:blip>
          <a:stretch>
            <a:fillRect/>
          </a:stretch>
        </p:blipFill>
        <p:spPr>
          <a:xfrm>
            <a:off x="8059882" y="1748119"/>
            <a:ext cx="914400" cy="914400"/>
          </a:xfrm>
          <a:prstGeom prst="rect">
            <a:avLst/>
          </a:prstGeom>
        </p:spPr>
      </p:pic>
      <p:pic>
        <p:nvPicPr>
          <p:cNvPr id="19" name="Grafik 18" descr="Frau">
            <a:extLst>
              <a:ext uri="{FF2B5EF4-FFF2-40B4-BE49-F238E27FC236}">
                <a16:creationId xmlns:a16="http://schemas.microsoft.com/office/drawing/2014/main" id="{8E8130C6-8BE1-5F4F-8C37-F08B524F9F90}"/>
              </a:ext>
            </a:extLst>
          </p:cNvPr>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xmlns="" r:embed="rId55"/>
              </a:ext>
            </a:extLst>
          </a:blip>
          <a:stretch>
            <a:fillRect/>
          </a:stretch>
        </p:blipFill>
        <p:spPr>
          <a:xfrm>
            <a:off x="7595697" y="1746373"/>
            <a:ext cx="914400" cy="914400"/>
          </a:xfrm>
          <a:prstGeom prst="rect">
            <a:avLst/>
          </a:prstGeom>
        </p:spPr>
      </p:pic>
      <p:pic>
        <p:nvPicPr>
          <p:cNvPr id="20" name="Grafik 19" descr="Frau">
            <a:extLst>
              <a:ext uri="{FF2B5EF4-FFF2-40B4-BE49-F238E27FC236}">
                <a16:creationId xmlns:a16="http://schemas.microsoft.com/office/drawing/2014/main" id="{18B9ABB6-91D1-5345-B5A9-B805F6E78410}"/>
              </a:ext>
            </a:extLst>
          </p:cNvPr>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7127067" y="1746371"/>
            <a:ext cx="914400" cy="914400"/>
          </a:xfrm>
          <a:prstGeom prst="rect">
            <a:avLst/>
          </a:prstGeom>
        </p:spPr>
      </p:pic>
      <p:pic>
        <p:nvPicPr>
          <p:cNvPr id="21" name="Grafik 20" descr="Frau">
            <a:extLst>
              <a:ext uri="{FF2B5EF4-FFF2-40B4-BE49-F238E27FC236}">
                <a16:creationId xmlns:a16="http://schemas.microsoft.com/office/drawing/2014/main" id="{86A452EF-DA9B-0944-9679-02C83474A80B}"/>
              </a:ext>
            </a:extLst>
          </p:cNvPr>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6676217" y="1745737"/>
            <a:ext cx="914400" cy="914400"/>
          </a:xfrm>
          <a:prstGeom prst="rect">
            <a:avLst/>
          </a:prstGeom>
        </p:spPr>
      </p:pic>
      <p:sp>
        <p:nvSpPr>
          <p:cNvPr id="136" name="Rectangle 129">
            <a:extLst>
              <a:ext uri="{FF2B5EF4-FFF2-40B4-BE49-F238E27FC236}">
                <a16:creationId xmlns:a16="http://schemas.microsoft.com/office/drawing/2014/main" id="{3815F7F5-986B-A44E-BCD1-8F09D001B1E8}"/>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137" name="Rectangle 130">
            <a:extLst>
              <a:ext uri="{FF2B5EF4-FFF2-40B4-BE49-F238E27FC236}">
                <a16:creationId xmlns:a16="http://schemas.microsoft.com/office/drawing/2014/main" id="{05865191-F267-5841-971D-E85111A53110}"/>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de-DE" altLang="de-DE"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40" name="Rechteck 139">
            <a:extLst>
              <a:ext uri="{FF2B5EF4-FFF2-40B4-BE49-F238E27FC236}">
                <a16:creationId xmlns:a16="http://schemas.microsoft.com/office/drawing/2014/main" id="{EFB93C88-303F-CC48-9818-1A195366FBD2}"/>
              </a:ext>
            </a:extLst>
          </p:cNvPr>
          <p:cNvSpPr/>
          <p:nvPr/>
        </p:nvSpPr>
        <p:spPr>
          <a:xfrm rot="19101990">
            <a:off x="5472877" y="4497696"/>
            <a:ext cx="2949077" cy="369332"/>
          </a:xfrm>
          <a:prstGeom prst="rect">
            <a:avLst/>
          </a:prstGeom>
        </p:spPr>
        <p:txBody>
          <a:bodyPr wrap="none">
            <a:spAutoFit/>
          </a:bodyPr>
          <a:lstStyle/>
          <a:p>
            <a:pPr>
              <a:spcAft>
                <a:spcPts val="0"/>
              </a:spcAft>
            </a:pPr>
            <a:r>
              <a:rPr lang="de-DE"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Migration 19,8% = 4,5 Kinder</a:t>
            </a:r>
            <a:endParaRPr lang="de-DE"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1" name="Rechteck 140">
            <a:extLst>
              <a:ext uri="{FF2B5EF4-FFF2-40B4-BE49-F238E27FC236}">
                <a16:creationId xmlns:a16="http://schemas.microsoft.com/office/drawing/2014/main" id="{75CC9594-F87E-384D-8BB2-D03B37EDA540}"/>
              </a:ext>
            </a:extLst>
          </p:cNvPr>
          <p:cNvSpPr/>
          <p:nvPr/>
        </p:nvSpPr>
        <p:spPr>
          <a:xfrm rot="19101990">
            <a:off x="2264092" y="4645977"/>
            <a:ext cx="3339953" cy="369332"/>
          </a:xfrm>
          <a:prstGeom prst="rect">
            <a:avLst/>
          </a:prstGeom>
        </p:spPr>
        <p:txBody>
          <a:bodyPr wrap="square">
            <a:spAutoFit/>
          </a:bodyPr>
          <a:lstStyle/>
          <a:p>
            <a:pPr>
              <a:spcAft>
                <a:spcPts val="0"/>
              </a:spcAft>
            </a:pPr>
            <a:r>
              <a:rPr lang="de-DE" b="1" dirty="0">
                <a:solidFill>
                  <a:srgbClr val="DC5C5C"/>
                </a:solidFill>
                <a:latin typeface="Calibri" panose="020F0502020204030204" pitchFamily="34" charset="0"/>
                <a:ea typeface="Calibri" panose="020F0502020204030204" pitchFamily="34" charset="0"/>
                <a:cs typeface="Times New Roman" panose="02020603050405020304" pitchFamily="18" charset="0"/>
              </a:rPr>
              <a:t>inkludiert SPF 1,6% = </a:t>
            </a:r>
            <a:r>
              <a:rPr lang="de-DE" b="1" dirty="0" smtClean="0">
                <a:solidFill>
                  <a:srgbClr val="DC5C5C"/>
                </a:solidFill>
                <a:latin typeface="Calibri" panose="020F0502020204030204" pitchFamily="34" charset="0"/>
                <a:ea typeface="Calibri" panose="020F0502020204030204" pitchFamily="34" charset="0"/>
                <a:cs typeface="Times New Roman" panose="02020603050405020304" pitchFamily="18" charset="0"/>
              </a:rPr>
              <a:t>0,28 </a:t>
            </a:r>
            <a:r>
              <a:rPr lang="de-DE" b="1" dirty="0">
                <a:solidFill>
                  <a:srgbClr val="DC5C5C"/>
                </a:solidFill>
                <a:latin typeface="Calibri" panose="020F0502020204030204" pitchFamily="34" charset="0"/>
                <a:ea typeface="Calibri" panose="020F0502020204030204" pitchFamily="34" charset="0"/>
                <a:cs typeface="Times New Roman" panose="02020603050405020304" pitchFamily="18" charset="0"/>
              </a:rPr>
              <a:t>Kinder</a:t>
            </a:r>
          </a:p>
        </p:txBody>
      </p:sp>
      <p:sp>
        <p:nvSpPr>
          <p:cNvPr id="142" name="Rechteck 141">
            <a:extLst>
              <a:ext uri="{FF2B5EF4-FFF2-40B4-BE49-F238E27FC236}">
                <a16:creationId xmlns:a16="http://schemas.microsoft.com/office/drawing/2014/main" id="{48430CD8-47F3-A741-8603-8528A952A357}"/>
              </a:ext>
            </a:extLst>
          </p:cNvPr>
          <p:cNvSpPr/>
          <p:nvPr/>
        </p:nvSpPr>
        <p:spPr>
          <a:xfrm rot="19101990">
            <a:off x="7772625" y="4219824"/>
            <a:ext cx="2051524" cy="369332"/>
          </a:xfrm>
          <a:prstGeom prst="rect">
            <a:avLst/>
          </a:prstGeom>
        </p:spPr>
        <p:txBody>
          <a:bodyPr wrap="none">
            <a:spAutoFit/>
          </a:bodyPr>
          <a:lstStyle/>
          <a:p>
            <a:pPr>
              <a:spcAft>
                <a:spcPts val="0"/>
              </a:spcAft>
            </a:pPr>
            <a:r>
              <a:rPr lang="de-D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LRS 4% = 0,9 Kinder</a:t>
            </a:r>
            <a:endParaRPr lang="de-DE"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3" name="Rechteck 142">
            <a:extLst>
              <a:ext uri="{FF2B5EF4-FFF2-40B4-BE49-F238E27FC236}">
                <a16:creationId xmlns:a16="http://schemas.microsoft.com/office/drawing/2014/main" id="{D21CC3DB-E30A-5342-B7B6-CF8D40D6CB45}"/>
              </a:ext>
            </a:extLst>
          </p:cNvPr>
          <p:cNvSpPr/>
          <p:nvPr/>
        </p:nvSpPr>
        <p:spPr>
          <a:xfrm rot="19101990">
            <a:off x="4150416" y="4268314"/>
            <a:ext cx="2257349" cy="369332"/>
          </a:xfrm>
          <a:prstGeom prst="rect">
            <a:avLst/>
          </a:prstGeom>
        </p:spPr>
        <p:txBody>
          <a:bodyPr wrap="none">
            <a:spAutoFit/>
          </a:bodyPr>
          <a:lstStyle/>
          <a:p>
            <a:pPr>
              <a:spcAft>
                <a:spcPts val="0"/>
              </a:spcAft>
            </a:pPr>
            <a:r>
              <a:rPr lang="de-DE"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ADHS 5% = 1,1 Kinder</a:t>
            </a:r>
            <a:endParaRPr lang="de-DE"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5" name="Rechteck 144">
            <a:extLst>
              <a:ext uri="{FF2B5EF4-FFF2-40B4-BE49-F238E27FC236}">
                <a16:creationId xmlns:a16="http://schemas.microsoft.com/office/drawing/2014/main" id="{CAC418F4-6C64-6E4B-BF93-EDB1635EE52C}"/>
              </a:ext>
            </a:extLst>
          </p:cNvPr>
          <p:cNvSpPr/>
          <p:nvPr/>
        </p:nvSpPr>
        <p:spPr>
          <a:xfrm rot="19101990">
            <a:off x="5839981" y="4551674"/>
            <a:ext cx="3143040" cy="369332"/>
          </a:xfrm>
          <a:prstGeom prst="rect">
            <a:avLst/>
          </a:prstGeom>
        </p:spPr>
        <p:txBody>
          <a:bodyPr wrap="none">
            <a:spAutoFit/>
          </a:bodyPr>
          <a:lstStyle/>
          <a:p>
            <a:pPr>
              <a:spcAft>
                <a:spcPts val="0"/>
              </a:spcAft>
            </a:pPr>
            <a:r>
              <a:rPr lang="de-DE" b="1" dirty="0">
                <a:solidFill>
                  <a:srgbClr val="B99BFB"/>
                </a:solidFill>
                <a:latin typeface="Calibri" panose="020F0502020204030204" pitchFamily="34" charset="0"/>
                <a:ea typeface="Calibri" panose="020F0502020204030204" pitchFamily="34" charset="0"/>
                <a:cs typeface="Times New Roman" panose="02020603050405020304" pitchFamily="18" charset="0"/>
              </a:rPr>
              <a:t>Hochbegabung 2% = 0,5 Kinder</a:t>
            </a:r>
          </a:p>
        </p:txBody>
      </p:sp>
      <p:sp>
        <p:nvSpPr>
          <p:cNvPr id="146" name="Rechteck 145">
            <a:extLst>
              <a:ext uri="{FF2B5EF4-FFF2-40B4-BE49-F238E27FC236}">
                <a16:creationId xmlns:a16="http://schemas.microsoft.com/office/drawing/2014/main" id="{5D18CF54-8CE6-4D45-AC4E-8D09C0A233A9}"/>
              </a:ext>
            </a:extLst>
          </p:cNvPr>
          <p:cNvSpPr/>
          <p:nvPr/>
        </p:nvSpPr>
        <p:spPr>
          <a:xfrm rot="19101990">
            <a:off x="5122865" y="4391347"/>
            <a:ext cx="2622834" cy="369332"/>
          </a:xfrm>
          <a:prstGeom prst="rect">
            <a:avLst/>
          </a:prstGeom>
        </p:spPr>
        <p:txBody>
          <a:bodyPr wrap="none">
            <a:spAutoFit/>
          </a:bodyPr>
          <a:lstStyle/>
          <a:p>
            <a:pPr>
              <a:spcAft>
                <a:spcPts val="0"/>
              </a:spcAft>
            </a:pPr>
            <a:r>
              <a:rPr lang="de-DE"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Armut </a:t>
            </a:r>
            <a:r>
              <a:rPr lang="de-DE"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20,1% </a:t>
            </a:r>
            <a:r>
              <a:rPr lang="de-DE"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de-DE"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4,6 </a:t>
            </a:r>
            <a:r>
              <a:rPr lang="de-DE"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Kinder</a:t>
            </a:r>
            <a:endParaRPr lang="de-DE"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7" name="Rechteck 146">
            <a:extLst>
              <a:ext uri="{FF2B5EF4-FFF2-40B4-BE49-F238E27FC236}">
                <a16:creationId xmlns:a16="http://schemas.microsoft.com/office/drawing/2014/main" id="{BAFAE977-C026-6541-9464-A102CC726956}"/>
              </a:ext>
            </a:extLst>
          </p:cNvPr>
          <p:cNvSpPr/>
          <p:nvPr/>
        </p:nvSpPr>
        <p:spPr>
          <a:xfrm rot="19101990">
            <a:off x="1140392" y="4687846"/>
            <a:ext cx="3579185" cy="369332"/>
          </a:xfrm>
          <a:prstGeom prst="rect">
            <a:avLst/>
          </a:prstGeom>
        </p:spPr>
        <p:txBody>
          <a:bodyPr wrap="none">
            <a:spAutoFit/>
          </a:bodyPr>
          <a:lstStyle/>
          <a:p>
            <a:pPr>
              <a:spcAft>
                <a:spcPts val="0"/>
              </a:spcAft>
            </a:pPr>
            <a:r>
              <a:rPr lang="de-DE" b="1" dirty="0">
                <a:solidFill>
                  <a:srgbClr val="ECB5E1"/>
                </a:solidFill>
                <a:latin typeface="Calibri" panose="020F0502020204030204" pitchFamily="34" charset="0"/>
                <a:ea typeface="Calibri" panose="020F0502020204030204" pitchFamily="34" charset="0"/>
                <a:cs typeface="Times New Roman" panose="02020603050405020304" pitchFamily="18" charset="0"/>
              </a:rPr>
              <a:t>Chronisch Kranke </a:t>
            </a:r>
            <a:r>
              <a:rPr lang="de-DE" b="1" dirty="0" smtClean="0">
                <a:solidFill>
                  <a:srgbClr val="ECB5E1"/>
                </a:solidFill>
                <a:latin typeface="Calibri" panose="020F0502020204030204" pitchFamily="34" charset="0"/>
                <a:ea typeface="Calibri" panose="020F0502020204030204" pitchFamily="34" charset="0"/>
                <a:cs typeface="Times New Roman" panose="02020603050405020304" pitchFamily="18" charset="0"/>
              </a:rPr>
              <a:t>16% </a:t>
            </a:r>
            <a:r>
              <a:rPr lang="de-DE" b="1" dirty="0">
                <a:solidFill>
                  <a:srgbClr val="ECB5E1"/>
                </a:solidFill>
                <a:latin typeface="Calibri" panose="020F0502020204030204" pitchFamily="34" charset="0"/>
                <a:ea typeface="Calibri" panose="020F0502020204030204" pitchFamily="34" charset="0"/>
                <a:cs typeface="Times New Roman" panose="02020603050405020304" pitchFamily="18" charset="0"/>
              </a:rPr>
              <a:t>= </a:t>
            </a:r>
            <a:r>
              <a:rPr lang="de-DE" b="1" dirty="0" smtClean="0">
                <a:solidFill>
                  <a:srgbClr val="ECB5E1"/>
                </a:solidFill>
                <a:latin typeface="Calibri" panose="020F0502020204030204" pitchFamily="34" charset="0"/>
                <a:ea typeface="Calibri" panose="020F0502020204030204" pitchFamily="34" charset="0"/>
                <a:cs typeface="Times New Roman" panose="02020603050405020304" pitchFamily="18" charset="0"/>
              </a:rPr>
              <a:t>3,6 </a:t>
            </a:r>
            <a:r>
              <a:rPr lang="de-DE" b="1" dirty="0">
                <a:solidFill>
                  <a:srgbClr val="ECB5E1"/>
                </a:solidFill>
                <a:latin typeface="Calibri" panose="020F0502020204030204" pitchFamily="34" charset="0"/>
                <a:ea typeface="Calibri" panose="020F0502020204030204" pitchFamily="34" charset="0"/>
                <a:cs typeface="Times New Roman" panose="02020603050405020304" pitchFamily="18" charset="0"/>
              </a:rPr>
              <a:t>Kinder</a:t>
            </a:r>
          </a:p>
        </p:txBody>
      </p:sp>
      <p:sp>
        <p:nvSpPr>
          <p:cNvPr id="148" name="Rechteck 147">
            <a:extLst>
              <a:ext uri="{FF2B5EF4-FFF2-40B4-BE49-F238E27FC236}">
                <a16:creationId xmlns:a16="http://schemas.microsoft.com/office/drawing/2014/main" id="{F61889D6-6C1E-2C42-9FDE-F6ED43EB9EB9}"/>
              </a:ext>
            </a:extLst>
          </p:cNvPr>
          <p:cNvSpPr/>
          <p:nvPr/>
        </p:nvSpPr>
        <p:spPr>
          <a:xfrm rot="19101990">
            <a:off x="2015922" y="4541580"/>
            <a:ext cx="3148619" cy="369332"/>
          </a:xfrm>
          <a:prstGeom prst="rect">
            <a:avLst/>
          </a:prstGeom>
        </p:spPr>
        <p:txBody>
          <a:bodyPr wrap="none">
            <a:spAutoFit/>
          </a:bodyPr>
          <a:lstStyle/>
          <a:p>
            <a:pPr>
              <a:spcAft>
                <a:spcPts val="0"/>
              </a:spcAft>
            </a:pPr>
            <a:r>
              <a:rPr lang="de-DE" b="1" dirty="0">
                <a:solidFill>
                  <a:srgbClr val="667182"/>
                </a:solidFill>
                <a:latin typeface="Calibri" panose="020F0502020204030204" pitchFamily="34" charset="0"/>
                <a:ea typeface="Calibri" panose="020F0502020204030204" pitchFamily="34" charset="0"/>
                <a:cs typeface="Times New Roman" panose="02020603050405020304" pitchFamily="18" charset="0"/>
              </a:rPr>
              <a:t>Wiederholer </a:t>
            </a:r>
            <a:r>
              <a:rPr lang="de-DE" b="1" dirty="0" smtClean="0">
                <a:solidFill>
                  <a:srgbClr val="667182"/>
                </a:solidFill>
                <a:latin typeface="Calibri" panose="020F0502020204030204" pitchFamily="34" charset="0"/>
                <a:ea typeface="Calibri" panose="020F0502020204030204" pitchFamily="34" charset="0"/>
                <a:cs typeface="Times New Roman" panose="02020603050405020304" pitchFamily="18" charset="0"/>
              </a:rPr>
              <a:t>2,4% </a:t>
            </a:r>
            <a:r>
              <a:rPr lang="de-DE" b="1" dirty="0">
                <a:solidFill>
                  <a:srgbClr val="667182"/>
                </a:solidFill>
                <a:latin typeface="Calibri" panose="020F0502020204030204" pitchFamily="34" charset="0"/>
                <a:ea typeface="Calibri" panose="020F0502020204030204" pitchFamily="34" charset="0"/>
                <a:cs typeface="Times New Roman" panose="02020603050405020304" pitchFamily="18" charset="0"/>
              </a:rPr>
              <a:t>= </a:t>
            </a:r>
            <a:r>
              <a:rPr lang="de-DE" b="1" dirty="0" smtClean="0">
                <a:solidFill>
                  <a:srgbClr val="667182"/>
                </a:solidFill>
                <a:latin typeface="Calibri" panose="020F0502020204030204" pitchFamily="34" charset="0"/>
                <a:ea typeface="Calibri" panose="020F0502020204030204" pitchFamily="34" charset="0"/>
                <a:cs typeface="Times New Roman" panose="02020603050405020304" pitchFamily="18" charset="0"/>
              </a:rPr>
              <a:t>0,5 </a:t>
            </a:r>
            <a:r>
              <a:rPr lang="de-DE" b="1" dirty="0">
                <a:solidFill>
                  <a:srgbClr val="667182"/>
                </a:solidFill>
                <a:latin typeface="Calibri" panose="020F0502020204030204" pitchFamily="34" charset="0"/>
                <a:ea typeface="Calibri" panose="020F0502020204030204" pitchFamily="34" charset="0"/>
                <a:cs typeface="Times New Roman" panose="02020603050405020304" pitchFamily="18" charset="0"/>
              </a:rPr>
              <a:t>Kinder </a:t>
            </a:r>
          </a:p>
        </p:txBody>
      </p:sp>
      <p:sp>
        <p:nvSpPr>
          <p:cNvPr id="149" name="Rechteck 148">
            <a:extLst>
              <a:ext uri="{FF2B5EF4-FFF2-40B4-BE49-F238E27FC236}">
                <a16:creationId xmlns:a16="http://schemas.microsoft.com/office/drawing/2014/main" id="{873FED0E-ED98-CA40-90E3-26285CEAE180}"/>
              </a:ext>
            </a:extLst>
          </p:cNvPr>
          <p:cNvSpPr/>
          <p:nvPr/>
        </p:nvSpPr>
        <p:spPr>
          <a:xfrm rot="19118391">
            <a:off x="3447120" y="4742564"/>
            <a:ext cx="3630546" cy="369332"/>
          </a:xfrm>
          <a:prstGeom prst="rect">
            <a:avLst/>
          </a:prstGeom>
          <a:ln>
            <a:noFill/>
          </a:ln>
        </p:spPr>
        <p:txBody>
          <a:bodyPr wrap="none">
            <a:spAutoFit/>
          </a:bodyPr>
          <a:lstStyle/>
          <a:p>
            <a:pPr>
              <a:spcAft>
                <a:spcPts val="0"/>
              </a:spcAft>
            </a:pPr>
            <a:r>
              <a:rPr lang="de-DE" b="1" dirty="0" smtClean="0">
                <a:solidFill>
                  <a:srgbClr val="747A8C"/>
                </a:solidFill>
                <a:latin typeface="Calibri" panose="020F0502020204030204" pitchFamily="34" charset="0"/>
                <a:ea typeface="Calibri" panose="020F0502020204030204" pitchFamily="34" charset="0"/>
                <a:cs typeface="Times New Roman" panose="02020603050405020304" pitchFamily="18" charset="0"/>
              </a:rPr>
              <a:t>Gewalterfahrung </a:t>
            </a:r>
            <a:r>
              <a:rPr lang="de-DE" b="1" dirty="0">
                <a:solidFill>
                  <a:srgbClr val="747A8C"/>
                </a:solidFill>
                <a:latin typeface="Calibri" panose="020F0502020204030204" pitchFamily="34" charset="0"/>
                <a:ea typeface="Calibri" panose="020F0502020204030204" pitchFamily="34" charset="0"/>
                <a:cs typeface="Times New Roman" panose="02020603050405020304" pitchFamily="18" charset="0"/>
              </a:rPr>
              <a:t>17,1% = 3,9 Kinder</a:t>
            </a:r>
          </a:p>
        </p:txBody>
      </p:sp>
      <p:sp>
        <p:nvSpPr>
          <p:cNvPr id="150" name="Rechteck 149">
            <a:extLst>
              <a:ext uri="{FF2B5EF4-FFF2-40B4-BE49-F238E27FC236}">
                <a16:creationId xmlns:a16="http://schemas.microsoft.com/office/drawing/2014/main" id="{10E5E455-2D51-B744-8636-EC3699F3E97D}"/>
              </a:ext>
            </a:extLst>
          </p:cNvPr>
          <p:cNvSpPr/>
          <p:nvPr/>
        </p:nvSpPr>
        <p:spPr>
          <a:xfrm>
            <a:off x="6872170" y="5486971"/>
            <a:ext cx="5395737" cy="646331"/>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Times New Roman" panose="02020603050405020304" pitchFamily="18" charset="0"/>
              </a:rPr>
              <a:t>Alleinerzogen 17,1% = 3,6 Kinder</a:t>
            </a:r>
          </a:p>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Psychische Auffälligkeiten </a:t>
            </a:r>
            <a:r>
              <a:rPr lang="de-DE" dirty="0" smtClean="0">
                <a:latin typeface="Calibri" panose="020F0502020204030204" pitchFamily="34" charset="0"/>
                <a:ea typeface="Calibri" panose="020F0502020204030204" pitchFamily="34" charset="0"/>
                <a:cs typeface="Times New Roman" panose="02020603050405020304" pitchFamily="18" charset="0"/>
              </a:rPr>
              <a:t>20,2% </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smtClean="0">
                <a:latin typeface="Calibri" panose="020F0502020204030204" pitchFamily="34" charset="0"/>
                <a:ea typeface="Calibri" panose="020F0502020204030204" pitchFamily="34" charset="0"/>
                <a:cs typeface="Times New Roman" panose="02020603050405020304" pitchFamily="18" charset="0"/>
              </a:rPr>
              <a:t>4,6 </a:t>
            </a:r>
            <a:r>
              <a:rPr lang="de-DE" dirty="0">
                <a:latin typeface="Calibri" panose="020F0502020204030204" pitchFamily="34" charset="0"/>
                <a:ea typeface="Calibri" panose="020F0502020204030204" pitchFamily="34" charset="0"/>
                <a:cs typeface="Times New Roman" panose="02020603050405020304" pitchFamily="18" charset="0"/>
              </a:rPr>
              <a:t>Kinder</a:t>
            </a:r>
          </a:p>
        </p:txBody>
      </p:sp>
      <p:pic>
        <p:nvPicPr>
          <p:cNvPr id="153" name="Grafik 152" descr="Mann">
            <a:extLst>
              <a:ext uri="{FF2B5EF4-FFF2-40B4-BE49-F238E27FC236}">
                <a16:creationId xmlns:a16="http://schemas.microsoft.com/office/drawing/2014/main" id="{7011D1E6-E184-4649-A79D-236BE84E117C}"/>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7592742" y="2789082"/>
            <a:ext cx="992505" cy="914400"/>
          </a:xfrm>
          <a:prstGeom prst="rect">
            <a:avLst/>
          </a:prstGeom>
        </p:spPr>
      </p:pic>
      <p:pic>
        <p:nvPicPr>
          <p:cNvPr id="155" name="Grafik 154" descr="Mann">
            <a:extLst>
              <a:ext uri="{FF2B5EF4-FFF2-40B4-BE49-F238E27FC236}">
                <a16:creationId xmlns:a16="http://schemas.microsoft.com/office/drawing/2014/main" id="{3F9260AE-B30F-7040-9F28-930C1BE13592}"/>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6184092" y="2786393"/>
            <a:ext cx="992505" cy="914400"/>
          </a:xfrm>
          <a:prstGeom prst="rect">
            <a:avLst/>
          </a:prstGeom>
        </p:spPr>
      </p:pic>
      <p:pic>
        <p:nvPicPr>
          <p:cNvPr id="157" name="Grafik 156" descr="Mann">
            <a:extLst>
              <a:ext uri="{FF2B5EF4-FFF2-40B4-BE49-F238E27FC236}">
                <a16:creationId xmlns:a16="http://schemas.microsoft.com/office/drawing/2014/main" id="{43FB3108-CA5B-2E40-8270-65965BF7B3EE}"/>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5260167" y="2787880"/>
            <a:ext cx="992505" cy="914400"/>
          </a:xfrm>
          <a:prstGeom prst="rect">
            <a:avLst/>
          </a:prstGeom>
        </p:spPr>
      </p:pic>
      <p:pic>
        <p:nvPicPr>
          <p:cNvPr id="159" name="Grafik 158" descr="Mann">
            <a:extLst>
              <a:ext uri="{FF2B5EF4-FFF2-40B4-BE49-F238E27FC236}">
                <a16:creationId xmlns:a16="http://schemas.microsoft.com/office/drawing/2014/main" id="{99919D99-5FD1-1E47-BF4C-0E8D2C857360}"/>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4327673" y="2787768"/>
            <a:ext cx="992505" cy="914400"/>
          </a:xfrm>
          <a:prstGeom prst="rect">
            <a:avLst/>
          </a:prstGeom>
        </p:spPr>
      </p:pic>
      <p:pic>
        <p:nvPicPr>
          <p:cNvPr id="160" name="Grafik 159" descr="Mann">
            <a:extLst>
              <a:ext uri="{FF2B5EF4-FFF2-40B4-BE49-F238E27FC236}">
                <a16:creationId xmlns:a16="http://schemas.microsoft.com/office/drawing/2014/main" id="{B9C30AD4-1E02-ED43-999E-CA514B1C696C}"/>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3857927" y="2784911"/>
            <a:ext cx="992505" cy="914400"/>
          </a:xfrm>
          <a:prstGeom prst="rect">
            <a:avLst/>
          </a:prstGeom>
        </p:spPr>
      </p:pic>
      <p:pic>
        <p:nvPicPr>
          <p:cNvPr id="161" name="Grafik 160" descr="Frau">
            <a:extLst>
              <a:ext uri="{FF2B5EF4-FFF2-40B4-BE49-F238E27FC236}">
                <a16:creationId xmlns:a16="http://schemas.microsoft.com/office/drawing/2014/main" id="{D80D57D4-993B-9347-8089-633F12BABCEB}"/>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8059834" y="1747271"/>
            <a:ext cx="914400" cy="914400"/>
          </a:xfrm>
          <a:prstGeom prst="rect">
            <a:avLst/>
          </a:prstGeom>
        </p:spPr>
      </p:pic>
      <p:pic>
        <p:nvPicPr>
          <p:cNvPr id="162" name="Grafik 161" descr="Frau">
            <a:extLst>
              <a:ext uri="{FF2B5EF4-FFF2-40B4-BE49-F238E27FC236}">
                <a16:creationId xmlns:a16="http://schemas.microsoft.com/office/drawing/2014/main" id="{26702C92-45BE-0045-A34F-6A0B7E147601}"/>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7595280" y="1745102"/>
            <a:ext cx="914400" cy="914400"/>
          </a:xfrm>
          <a:prstGeom prst="rect">
            <a:avLst/>
          </a:prstGeom>
        </p:spPr>
      </p:pic>
      <p:pic>
        <p:nvPicPr>
          <p:cNvPr id="163" name="Grafik 162" descr="Frau">
            <a:extLst>
              <a:ext uri="{FF2B5EF4-FFF2-40B4-BE49-F238E27FC236}">
                <a16:creationId xmlns:a16="http://schemas.microsoft.com/office/drawing/2014/main" id="{CE9BF4E1-2091-EA45-AE97-31680D710375}"/>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7126273" y="1744738"/>
            <a:ext cx="914400" cy="914400"/>
          </a:xfrm>
          <a:prstGeom prst="rect">
            <a:avLst/>
          </a:prstGeom>
        </p:spPr>
      </p:pic>
      <p:pic>
        <p:nvPicPr>
          <p:cNvPr id="164" name="Grafik 163" descr="Frau">
            <a:extLst>
              <a:ext uri="{FF2B5EF4-FFF2-40B4-BE49-F238E27FC236}">
                <a16:creationId xmlns:a16="http://schemas.microsoft.com/office/drawing/2014/main" id="{E2557A68-6139-D546-8B5B-D0C7CFA6E41F}"/>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6677804" y="1745541"/>
            <a:ext cx="914400" cy="914400"/>
          </a:xfrm>
          <a:prstGeom prst="rect">
            <a:avLst/>
          </a:prstGeom>
        </p:spPr>
      </p:pic>
      <p:pic>
        <p:nvPicPr>
          <p:cNvPr id="165" name="Grafik 164" descr="Frau">
            <a:extLst>
              <a:ext uri="{FF2B5EF4-FFF2-40B4-BE49-F238E27FC236}">
                <a16:creationId xmlns:a16="http://schemas.microsoft.com/office/drawing/2014/main" id="{A530F1AA-3195-1E4E-B6CB-48534D740DDA}"/>
              </a:ext>
            </a:extLst>
          </p:cNvPr>
          <p:cNvPicPr/>
          <p:nvPr/>
        </p:nvPicPr>
        <p:blipFill>
          <a:blip r:embed="rId23" cstate="print">
            <a:duotone>
              <a:prstClr val="black"/>
              <a:srgbClr val="FF0000">
                <a:tint val="45000"/>
                <a:satMod val="400000"/>
              </a:srgbClr>
            </a:duotone>
            <a:extLst>
              <a:ext uri="{BEBA8EAE-BF5A-486C-A8C5-ECC9F3942E4B}">
                <a14:imgProps xmlns:a14="http://schemas.microsoft.com/office/drawing/2010/main">
                  <a14:imgLayer r:embed="rId32">
                    <a14:imgEffect>
                      <a14:brightnessContrast bright="-3000" contrast="-1000"/>
                    </a14:imgEffect>
                  </a14:imgLayer>
                </a14:imgProps>
              </a:ext>
              <a:ext uri="{28A0092B-C50C-407E-A947-70E740481C1C}">
                <a14:useLocalDpi xmlns:a14="http://schemas.microsoft.com/office/drawing/2010/main" val="0"/>
              </a:ext>
            </a:extLst>
          </a:blip>
          <a:stretch>
            <a:fillRect/>
          </a:stretch>
        </p:blipFill>
        <p:spPr>
          <a:xfrm>
            <a:off x="6204734" y="1743868"/>
            <a:ext cx="914400" cy="914400"/>
          </a:xfrm>
          <a:prstGeom prst="rect">
            <a:avLst/>
          </a:prstGeom>
          <a:ln>
            <a:noFill/>
          </a:ln>
        </p:spPr>
      </p:pic>
      <p:sp>
        <p:nvSpPr>
          <p:cNvPr id="172" name="Textfeld 171">
            <a:extLst>
              <a:ext uri="{FF2B5EF4-FFF2-40B4-BE49-F238E27FC236}">
                <a16:creationId xmlns:a16="http://schemas.microsoft.com/office/drawing/2014/main" id="{C5DD889C-D400-4D48-A367-109F934348B5}"/>
              </a:ext>
            </a:extLst>
          </p:cNvPr>
          <p:cNvSpPr txBox="1"/>
          <p:nvPr/>
        </p:nvSpPr>
        <p:spPr>
          <a:xfrm>
            <a:off x="590560" y="2008260"/>
            <a:ext cx="3076724" cy="707886"/>
          </a:xfrm>
          <a:prstGeom prst="rect">
            <a:avLst/>
          </a:prstGeom>
          <a:noFill/>
        </p:spPr>
        <p:txBody>
          <a:bodyPr wrap="square" rtlCol="0">
            <a:spAutoFit/>
          </a:bodyPr>
          <a:lstStyle/>
          <a:p>
            <a:r>
              <a:rPr lang="de-DE" sz="2000" dirty="0"/>
              <a:t>Statistische Klasse</a:t>
            </a:r>
          </a:p>
          <a:p>
            <a:r>
              <a:rPr lang="de-DE" sz="2000" dirty="0" smtClean="0"/>
              <a:t>21,18 Kinder (2018/19)</a:t>
            </a:r>
            <a:endParaRPr lang="de-DE" sz="2000" dirty="0"/>
          </a:p>
        </p:txBody>
      </p:sp>
      <p:sp>
        <p:nvSpPr>
          <p:cNvPr id="65" name="Rechteck 64"/>
          <p:cNvSpPr/>
          <p:nvPr/>
        </p:nvSpPr>
        <p:spPr>
          <a:xfrm rot="19070680">
            <a:off x="2610709" y="4622795"/>
            <a:ext cx="3536161" cy="369332"/>
          </a:xfrm>
          <a:prstGeom prst="rect">
            <a:avLst/>
          </a:prstGeom>
        </p:spPr>
        <p:txBody>
          <a:bodyPr wrap="none">
            <a:spAutoFit/>
          </a:bodyPr>
          <a:lstStyle/>
          <a:p>
            <a:pPr>
              <a:spcAft>
                <a:spcPts val="0"/>
              </a:spcAft>
            </a:pPr>
            <a:r>
              <a:rPr lang="de-DE" b="1" dirty="0">
                <a:solidFill>
                  <a:srgbClr val="DC5C5C"/>
                </a:solidFill>
                <a:latin typeface="Calibri" panose="020F0502020204030204" pitchFamily="34" charset="0"/>
                <a:ea typeface="Calibri" panose="020F0502020204030204" pitchFamily="34" charset="0"/>
                <a:cs typeface="Times New Roman" panose="02020603050405020304" pitchFamily="18" charset="0"/>
              </a:rPr>
              <a:t>exkludiert SPF </a:t>
            </a:r>
            <a:r>
              <a:rPr lang="de-DE" b="1" dirty="0" smtClean="0">
                <a:solidFill>
                  <a:srgbClr val="DC5C5C"/>
                </a:solidFill>
                <a:latin typeface="Calibri" panose="020F0502020204030204" pitchFamily="34" charset="0"/>
                <a:ea typeface="Calibri" panose="020F0502020204030204" pitchFamily="34" charset="0"/>
                <a:cs typeface="Times New Roman" panose="02020603050405020304" pitchFamily="18" charset="0"/>
              </a:rPr>
              <a:t>4,17 % </a:t>
            </a:r>
            <a:r>
              <a:rPr lang="de-DE" b="1" dirty="0">
                <a:solidFill>
                  <a:srgbClr val="DC5C5C"/>
                </a:solidFill>
                <a:latin typeface="Calibri" panose="020F0502020204030204" pitchFamily="34" charset="0"/>
                <a:ea typeface="Calibri" panose="020F0502020204030204" pitchFamily="34" charset="0"/>
                <a:cs typeface="Times New Roman" panose="02020603050405020304" pitchFamily="18" charset="0"/>
              </a:rPr>
              <a:t>= </a:t>
            </a:r>
            <a:r>
              <a:rPr lang="de-DE" b="1" dirty="0" smtClean="0">
                <a:solidFill>
                  <a:srgbClr val="DC5C5C"/>
                </a:solidFill>
                <a:latin typeface="Calibri" panose="020F0502020204030204" pitchFamily="34" charset="0"/>
                <a:ea typeface="Calibri" panose="020F0502020204030204" pitchFamily="34" charset="0"/>
                <a:cs typeface="Times New Roman" panose="02020603050405020304" pitchFamily="18" charset="0"/>
              </a:rPr>
              <a:t>0,88 Kinder</a:t>
            </a:r>
            <a:endParaRPr lang="de-DE" b="1" dirty="0">
              <a:solidFill>
                <a:srgbClr val="DC5C5C"/>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3" name="Grafik 92" descr="Mann">
            <a:extLst>
              <a:ext uri="{FF2B5EF4-FFF2-40B4-BE49-F238E27FC236}">
                <a16:creationId xmlns:a16="http://schemas.microsoft.com/office/drawing/2014/main" id="{F70093DB-C993-7D4C-BE11-4CC3E78744EE}"/>
              </a:ext>
            </a:extLst>
          </p:cNvPr>
          <p:cNvPicPr/>
          <p:nvPr/>
        </p:nvPicPr>
        <p:blipFill>
          <a:blip r:embed="rId52"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tretch>
            <a:fillRect/>
          </a:stretch>
        </p:blipFill>
        <p:spPr>
          <a:xfrm>
            <a:off x="4793764" y="2787772"/>
            <a:ext cx="992505" cy="914400"/>
          </a:xfrm>
          <a:prstGeom prst="rect">
            <a:avLst/>
          </a:prstGeom>
        </p:spPr>
      </p:pic>
      <p:pic>
        <p:nvPicPr>
          <p:cNvPr id="158" name="Grafik 157" descr="Mann">
            <a:extLst>
              <a:ext uri="{FF2B5EF4-FFF2-40B4-BE49-F238E27FC236}">
                <a16:creationId xmlns:a16="http://schemas.microsoft.com/office/drawing/2014/main" id="{E8F90C25-67E3-8947-99C4-6C37FF5DE2BD}"/>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4792330" y="2787577"/>
            <a:ext cx="992505" cy="914400"/>
          </a:xfrm>
          <a:prstGeom prst="rect">
            <a:avLst/>
          </a:prstGeom>
        </p:spPr>
      </p:pic>
      <p:grpSp>
        <p:nvGrpSpPr>
          <p:cNvPr id="76" name="Gruppieren 75"/>
          <p:cNvGrpSpPr/>
          <p:nvPr/>
        </p:nvGrpSpPr>
        <p:grpSpPr>
          <a:xfrm>
            <a:off x="4838420" y="1744304"/>
            <a:ext cx="914400" cy="914400"/>
            <a:chOff x="4838420" y="1746684"/>
            <a:chExt cx="914400" cy="914400"/>
          </a:xfrm>
        </p:grpSpPr>
        <p:pic>
          <p:nvPicPr>
            <p:cNvPr id="168" name="Grafik 167" descr="Frau">
              <a:extLst>
                <a:ext uri="{FF2B5EF4-FFF2-40B4-BE49-F238E27FC236}">
                  <a16:creationId xmlns:a16="http://schemas.microsoft.com/office/drawing/2014/main" id="{75D8170E-79A4-CE4F-94CC-77FCE923EEB0}"/>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tretch>
              <a:fillRect/>
            </a:stretch>
          </p:blipFill>
          <p:spPr>
            <a:xfrm>
              <a:off x="4838420" y="1746684"/>
              <a:ext cx="914400" cy="914400"/>
            </a:xfrm>
            <a:prstGeom prst="rect">
              <a:avLst/>
            </a:prstGeom>
          </p:spPr>
        </p:pic>
        <p:pic>
          <p:nvPicPr>
            <p:cNvPr id="74" name="Grafik 73"/>
            <p:cNvPicPr>
              <a:picLocks noChangeAspect="1"/>
            </p:cNvPicPr>
            <p:nvPr/>
          </p:nvPicPr>
          <p:blipFill>
            <a:blip r:embed="rId59"/>
            <a:stretch>
              <a:fillRect/>
            </a:stretch>
          </p:blipFill>
          <p:spPr>
            <a:xfrm>
              <a:off x="5077506" y="2235614"/>
              <a:ext cx="440303" cy="406802"/>
            </a:xfrm>
            <a:prstGeom prst="rect">
              <a:avLst/>
            </a:prstGeom>
          </p:spPr>
        </p:pic>
      </p:grpSp>
      <p:pic>
        <p:nvPicPr>
          <p:cNvPr id="169" name="Grafik 168" descr="Frau">
            <a:extLst>
              <a:ext uri="{FF2B5EF4-FFF2-40B4-BE49-F238E27FC236}">
                <a16:creationId xmlns:a16="http://schemas.microsoft.com/office/drawing/2014/main" id="{B2B997F1-CA2E-3C4B-A1CC-C2DB0F288710}"/>
              </a:ext>
            </a:extLst>
          </p:cNvPr>
          <p:cNvPicPr/>
          <p:nvPr/>
        </p:nvPicPr>
        <p:blipFill>
          <a:blip r:embed="rId60" cstate="print">
            <a:duotone>
              <a:prstClr val="black"/>
              <a:schemeClr val="tx2">
                <a:lumMod val="60000"/>
                <a:lumOff val="40000"/>
                <a:tint val="45000"/>
                <a:satMod val="400000"/>
              </a:schemeClr>
            </a:duotone>
            <a:extLst>
              <a:ext uri="{BEBA8EAE-BF5A-486C-A8C5-ECC9F3942E4B}">
                <a14:imgProps xmlns:a14="http://schemas.microsoft.com/office/drawing/2010/main">
                  <a14:imgLayer r:embed="rId32">
                    <a14:imgEffect>
                      <a14:saturation sat="400000"/>
                    </a14:imgEffect>
                    <a14:imgEffect>
                      <a14:brightnessContrast bright="100000" contrast="-94000"/>
                    </a14:imgEffect>
                  </a14:imgLayer>
                </a14:imgProps>
              </a:ext>
              <a:ext uri="{28A0092B-C50C-407E-A947-70E740481C1C}">
                <a14:useLocalDpi xmlns:a14="http://schemas.microsoft.com/office/drawing/2010/main" val="0"/>
              </a:ext>
            </a:extLst>
          </a:blip>
          <a:stretch>
            <a:fillRect/>
          </a:stretch>
        </p:blipFill>
        <p:spPr>
          <a:xfrm>
            <a:off x="4370214" y="1748279"/>
            <a:ext cx="914400" cy="914400"/>
          </a:xfrm>
          <a:prstGeom prst="rect">
            <a:avLst/>
          </a:prstGeom>
        </p:spPr>
      </p:pic>
      <p:pic>
        <p:nvPicPr>
          <p:cNvPr id="30" name="Grafik 29"/>
          <p:cNvPicPr>
            <a:picLocks noChangeAspect="1"/>
          </p:cNvPicPr>
          <p:nvPr/>
        </p:nvPicPr>
        <p:blipFill rotWithShape="1">
          <a:blip r:embed="rId61"/>
          <a:srcRect t="1" b="31580"/>
          <a:stretch/>
        </p:blipFill>
        <p:spPr>
          <a:xfrm>
            <a:off x="4593431" y="1777105"/>
            <a:ext cx="456582" cy="408884"/>
          </a:xfrm>
          <a:prstGeom prst="rect">
            <a:avLst/>
          </a:prstGeom>
        </p:spPr>
      </p:pic>
      <p:pic>
        <p:nvPicPr>
          <p:cNvPr id="85" name="Grafik 84" descr="Mann">
            <a:extLst>
              <a:ext uri="{FF2B5EF4-FFF2-40B4-BE49-F238E27FC236}">
                <a16:creationId xmlns:a16="http://schemas.microsoft.com/office/drawing/2014/main" id="{3DC6C93E-F098-7243-A00C-E595986A7571}"/>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054308" y="2785626"/>
            <a:ext cx="992505" cy="914400"/>
          </a:xfrm>
          <a:prstGeom prst="rect">
            <a:avLst/>
          </a:prstGeom>
        </p:spPr>
      </p:pic>
      <p:grpSp>
        <p:nvGrpSpPr>
          <p:cNvPr id="129" name="Gruppieren 128"/>
          <p:cNvGrpSpPr/>
          <p:nvPr/>
        </p:nvGrpSpPr>
        <p:grpSpPr>
          <a:xfrm>
            <a:off x="8994909" y="2786345"/>
            <a:ext cx="992505" cy="914400"/>
            <a:chOff x="8994909" y="2783964"/>
            <a:chExt cx="992505" cy="914400"/>
          </a:xfrm>
        </p:grpSpPr>
        <p:pic>
          <p:nvPicPr>
            <p:cNvPr id="8" name="Grafik 7" descr="Mann">
              <a:extLst>
                <a:ext uri="{FF2B5EF4-FFF2-40B4-BE49-F238E27FC236}">
                  <a16:creationId xmlns:a16="http://schemas.microsoft.com/office/drawing/2014/main" id="{3000EF17-C6FB-C34C-8C60-25C892EEB874}"/>
                </a:ext>
              </a:extLst>
            </p:cNvPr>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xmlns="" r:embed="rId63"/>
                </a:ext>
              </a:extLst>
            </a:blip>
            <a:stretch>
              <a:fillRect/>
            </a:stretch>
          </p:blipFill>
          <p:spPr>
            <a:xfrm>
              <a:off x="8994909" y="2783964"/>
              <a:ext cx="992505" cy="914400"/>
            </a:xfrm>
            <a:prstGeom prst="rect">
              <a:avLst/>
            </a:prstGeom>
          </p:spPr>
        </p:pic>
        <p:pic>
          <p:nvPicPr>
            <p:cNvPr id="95" name="Grafik 94"/>
            <p:cNvPicPr>
              <a:picLocks noChangeAspect="1"/>
            </p:cNvPicPr>
            <p:nvPr/>
          </p:nvPicPr>
          <p:blipFill>
            <a:blip r:embed="rId64"/>
            <a:stretch>
              <a:fillRect/>
            </a:stretch>
          </p:blipFill>
          <p:spPr>
            <a:xfrm>
              <a:off x="9392386" y="2793486"/>
              <a:ext cx="194527" cy="185021"/>
            </a:xfrm>
            <a:prstGeom prst="rect">
              <a:avLst/>
            </a:prstGeom>
          </p:spPr>
        </p:pic>
      </p:grpSp>
      <p:pic>
        <p:nvPicPr>
          <p:cNvPr id="86" name="Grafik 85" descr="Mann">
            <a:extLst>
              <a:ext uri="{FF2B5EF4-FFF2-40B4-BE49-F238E27FC236}">
                <a16:creationId xmlns:a16="http://schemas.microsoft.com/office/drawing/2014/main" id="{2C250F29-FBD6-2F4F-A5B7-CF9ADDC993AD}"/>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993282" y="2785619"/>
            <a:ext cx="992505" cy="914400"/>
          </a:xfrm>
          <a:prstGeom prst="rect">
            <a:avLst/>
          </a:prstGeom>
        </p:spPr>
      </p:pic>
      <p:pic>
        <p:nvPicPr>
          <p:cNvPr id="114" name="Grafik 113"/>
          <p:cNvPicPr>
            <a:picLocks noChangeAspect="1"/>
          </p:cNvPicPr>
          <p:nvPr/>
        </p:nvPicPr>
        <p:blipFill>
          <a:blip r:embed="rId65"/>
          <a:stretch>
            <a:fillRect/>
          </a:stretch>
        </p:blipFill>
        <p:spPr>
          <a:xfrm>
            <a:off x="6117893" y="2807494"/>
            <a:ext cx="207195" cy="173394"/>
          </a:xfrm>
          <a:prstGeom prst="rect">
            <a:avLst/>
          </a:prstGeom>
        </p:spPr>
      </p:pic>
      <p:pic>
        <p:nvPicPr>
          <p:cNvPr id="171" name="Grafik 170" descr="Mann">
            <a:extLst>
              <a:ext uri="{FF2B5EF4-FFF2-40B4-BE49-F238E27FC236}">
                <a16:creationId xmlns:a16="http://schemas.microsoft.com/office/drawing/2014/main" id="{02E6D91F-4108-C540-B358-6ABF20BD7CB1}"/>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5724511" y="2786045"/>
            <a:ext cx="992505" cy="914400"/>
          </a:xfrm>
          <a:prstGeom prst="rect">
            <a:avLst/>
          </a:prstGeom>
        </p:spPr>
      </p:pic>
      <p:sp>
        <p:nvSpPr>
          <p:cNvPr id="130" name="Rechteck 129"/>
          <p:cNvSpPr/>
          <p:nvPr/>
        </p:nvSpPr>
        <p:spPr>
          <a:xfrm>
            <a:off x="8335962" y="6609072"/>
            <a:ext cx="2425664" cy="246221"/>
          </a:xfrm>
          <a:prstGeom prst="rect">
            <a:avLst/>
          </a:prstGeom>
        </p:spPr>
        <p:txBody>
          <a:bodyPr wrap="none">
            <a:spAutoFit/>
          </a:bodyPr>
          <a:lstStyle/>
          <a:p>
            <a:r>
              <a:rPr lang="de-DE" sz="1000" dirty="0">
                <a:latin typeface="Calibri" panose="020F0502020204030204" pitchFamily="34" charset="0"/>
                <a:cs typeface="Calibri" panose="020F0502020204030204" pitchFamily="34" charset="0"/>
              </a:rPr>
              <a:t>angefertigt Andreas Münzer am 31.1.2019 </a:t>
            </a:r>
            <a:endParaRPr lang="de-DE" sz="1000" dirty="0"/>
          </a:p>
        </p:txBody>
      </p:sp>
      <p:sp>
        <p:nvSpPr>
          <p:cNvPr id="2" name="Rechteck 1"/>
          <p:cNvSpPr/>
          <p:nvPr/>
        </p:nvSpPr>
        <p:spPr>
          <a:xfrm rot="19145835">
            <a:off x="7076271" y="4281356"/>
            <a:ext cx="2298834" cy="369332"/>
          </a:xfrm>
          <a:prstGeom prst="rect">
            <a:avLst/>
          </a:prstGeom>
        </p:spPr>
        <p:txBody>
          <a:bodyPr wrap="none">
            <a:spAutoFit/>
          </a:bodyPr>
          <a:lstStyle/>
          <a:p>
            <a:pPr>
              <a:spcAft>
                <a:spcPts val="0"/>
              </a:spcAft>
            </a:pPr>
            <a:r>
              <a:rPr lang="de-DE" b="1" dirty="0">
                <a:solidFill>
                  <a:srgbClr val="FFAD89"/>
                </a:solidFill>
                <a:latin typeface="Calibri" panose="020F0502020204030204" pitchFamily="34" charset="0"/>
                <a:ea typeface="Calibri" panose="020F0502020204030204" pitchFamily="34" charset="0"/>
                <a:cs typeface="Times New Roman" panose="02020603050405020304" pitchFamily="18" charset="0"/>
              </a:rPr>
              <a:t>AVWS 2% = 0,5 Kinder</a:t>
            </a:r>
          </a:p>
        </p:txBody>
      </p:sp>
      <p:grpSp>
        <p:nvGrpSpPr>
          <p:cNvPr id="6" name="Gruppieren 5"/>
          <p:cNvGrpSpPr/>
          <p:nvPr/>
        </p:nvGrpSpPr>
        <p:grpSpPr>
          <a:xfrm>
            <a:off x="8536879" y="1747479"/>
            <a:ext cx="914400" cy="914400"/>
            <a:chOff x="8536879" y="1747479"/>
            <a:chExt cx="914400" cy="914400"/>
          </a:xfrm>
        </p:grpSpPr>
        <p:pic>
          <p:nvPicPr>
            <p:cNvPr id="84" name="Grafik 83" descr="Frau">
              <a:extLst>
                <a:ext uri="{FF2B5EF4-FFF2-40B4-BE49-F238E27FC236}">
                  <a16:creationId xmlns:a16="http://schemas.microsoft.com/office/drawing/2014/main" id="{26702C92-45BE-0045-A34F-6A0B7E147601}"/>
                </a:ext>
              </a:extLst>
            </p:cNvPr>
            <p:cNvPicPr/>
            <p:nvPr/>
          </p:nvPicPr>
          <p:blipFill>
            <a:blip r:embed="rId66" cstate="print">
              <a:duotone>
                <a:prstClr val="black"/>
                <a:srgbClr val="7030A0">
                  <a:tint val="45000"/>
                  <a:satMod val="400000"/>
                </a:srgbClr>
              </a:duotone>
              <a:extLst>
                <a:ext uri="{BEBA8EAE-BF5A-486C-A8C5-ECC9F3942E4B}">
                  <a14:imgProps xmlns:a14="http://schemas.microsoft.com/office/drawing/2010/main">
                    <a14:imgLayer r:embed="rId3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6879" y="1747479"/>
              <a:ext cx="914400" cy="914400"/>
            </a:xfrm>
            <a:prstGeom prst="rect">
              <a:avLst/>
            </a:prstGeom>
          </p:spPr>
        </p:pic>
        <p:pic>
          <p:nvPicPr>
            <p:cNvPr id="4" name="Grafik 3"/>
            <p:cNvPicPr>
              <a:picLocks noChangeAspect="1"/>
            </p:cNvPicPr>
            <p:nvPr/>
          </p:nvPicPr>
          <p:blipFill>
            <a:blip r:embed="rId67"/>
            <a:stretch>
              <a:fillRect/>
            </a:stretch>
          </p:blipFill>
          <p:spPr>
            <a:xfrm>
              <a:off x="8754995" y="1759411"/>
              <a:ext cx="243640" cy="895733"/>
            </a:xfrm>
            <a:prstGeom prst="rect">
              <a:avLst/>
            </a:prstGeom>
          </p:spPr>
        </p:pic>
      </p:grpSp>
      <p:pic>
        <p:nvPicPr>
          <p:cNvPr id="96" name="Grafik 95" descr="Frau">
            <a:extLst>
              <a:ext uri="{FF2B5EF4-FFF2-40B4-BE49-F238E27FC236}">
                <a16:creationId xmlns:a16="http://schemas.microsoft.com/office/drawing/2014/main" id="{26702C92-45BE-0045-A34F-6A0B7E147601}"/>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8536508" y="1748752"/>
            <a:ext cx="914400" cy="914400"/>
          </a:xfrm>
          <a:prstGeom prst="rect">
            <a:avLst/>
          </a:prstGeom>
        </p:spPr>
      </p:pic>
      <p:pic>
        <p:nvPicPr>
          <p:cNvPr id="98" name="Grafik 97" descr="Frau">
            <a:extLst>
              <a:ext uri="{FF2B5EF4-FFF2-40B4-BE49-F238E27FC236}">
                <a16:creationId xmlns:a16="http://schemas.microsoft.com/office/drawing/2014/main" id="{E2557A68-6139-D546-8B5B-D0C7CFA6E41F}"/>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4373871" y="1746678"/>
            <a:ext cx="914400" cy="914400"/>
          </a:xfrm>
          <a:prstGeom prst="rect">
            <a:avLst/>
          </a:prstGeom>
        </p:spPr>
      </p:pic>
      <p:pic>
        <p:nvPicPr>
          <p:cNvPr id="99" name="Grafik 98" descr="Frau">
            <a:extLst>
              <a:ext uri="{FF2B5EF4-FFF2-40B4-BE49-F238E27FC236}">
                <a16:creationId xmlns:a16="http://schemas.microsoft.com/office/drawing/2014/main" id="{E2557A68-6139-D546-8B5B-D0C7CFA6E41F}"/>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4838742" y="1745277"/>
            <a:ext cx="914400" cy="914400"/>
          </a:xfrm>
          <a:prstGeom prst="rect">
            <a:avLst/>
          </a:prstGeom>
        </p:spPr>
      </p:pic>
      <p:pic>
        <p:nvPicPr>
          <p:cNvPr id="100" name="Grafik 99" descr="Frau">
            <a:extLst>
              <a:ext uri="{FF2B5EF4-FFF2-40B4-BE49-F238E27FC236}">
                <a16:creationId xmlns:a16="http://schemas.microsoft.com/office/drawing/2014/main" id="{E2557A68-6139-D546-8B5B-D0C7CFA6E41F}"/>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5744670" y="1746694"/>
            <a:ext cx="914400" cy="914400"/>
          </a:xfrm>
          <a:prstGeom prst="rect">
            <a:avLst/>
          </a:prstGeom>
        </p:spPr>
      </p:pic>
      <p:pic>
        <p:nvPicPr>
          <p:cNvPr id="101" name="Grafik 100" descr="Frau">
            <a:extLst>
              <a:ext uri="{FF2B5EF4-FFF2-40B4-BE49-F238E27FC236}">
                <a16:creationId xmlns:a16="http://schemas.microsoft.com/office/drawing/2014/main" id="{E2557A68-6139-D546-8B5B-D0C7CFA6E41F}"/>
              </a:ext>
            </a:extLst>
          </p:cNvPr>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58"/>
              </a:ext>
            </a:extLst>
          </a:blip>
          <a:stretch>
            <a:fillRect/>
          </a:stretch>
        </p:blipFill>
        <p:spPr>
          <a:xfrm>
            <a:off x="3894816" y="1742174"/>
            <a:ext cx="914400" cy="914400"/>
          </a:xfrm>
          <a:prstGeom prst="rect">
            <a:avLst/>
          </a:prstGeom>
        </p:spPr>
      </p:pic>
      <p:pic>
        <p:nvPicPr>
          <p:cNvPr id="102" name="Grafik 101" descr="Mann">
            <a:extLst>
              <a:ext uri="{FF2B5EF4-FFF2-40B4-BE49-F238E27FC236}">
                <a16:creationId xmlns:a16="http://schemas.microsoft.com/office/drawing/2014/main" id="{E887D6DD-5A54-DE48-89A4-0DB9B103BA70}"/>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68"/>
              </a:ext>
            </a:extLst>
          </a:blip>
          <a:stretch>
            <a:fillRect/>
          </a:stretch>
        </p:blipFill>
        <p:spPr>
          <a:xfrm>
            <a:off x="6650658" y="2786689"/>
            <a:ext cx="992505" cy="914400"/>
          </a:xfrm>
          <a:prstGeom prst="rect">
            <a:avLst/>
          </a:prstGeom>
        </p:spPr>
      </p:pic>
      <p:pic>
        <p:nvPicPr>
          <p:cNvPr id="90" name="Grafik 89" descr="Mann">
            <a:extLst>
              <a:ext uri="{FF2B5EF4-FFF2-40B4-BE49-F238E27FC236}">
                <a16:creationId xmlns:a16="http://schemas.microsoft.com/office/drawing/2014/main" id="{EEF3FD78-544C-6840-8A32-7B7F12A07F74}"/>
              </a:ext>
            </a:extLst>
          </p:cNvPr>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16430" y="2786502"/>
            <a:ext cx="992505" cy="914400"/>
          </a:xfrm>
          <a:prstGeom prst="rect">
            <a:avLst/>
          </a:prstGeom>
        </p:spPr>
      </p:pic>
      <p:pic>
        <p:nvPicPr>
          <p:cNvPr id="154" name="Grafik 153" descr="Mann">
            <a:extLst>
              <a:ext uri="{FF2B5EF4-FFF2-40B4-BE49-F238E27FC236}">
                <a16:creationId xmlns:a16="http://schemas.microsoft.com/office/drawing/2014/main" id="{3DC6C93E-F098-7243-A00C-E595986A7571}"/>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7118812" y="2786843"/>
            <a:ext cx="992505" cy="914400"/>
          </a:xfrm>
          <a:prstGeom prst="rect">
            <a:avLst/>
          </a:prstGeom>
        </p:spPr>
      </p:pic>
      <p:pic>
        <p:nvPicPr>
          <p:cNvPr id="92" name="Grafik 91" descr="Mann">
            <a:extLst>
              <a:ext uri="{FF2B5EF4-FFF2-40B4-BE49-F238E27FC236}">
                <a16:creationId xmlns:a16="http://schemas.microsoft.com/office/drawing/2014/main" id="{5AE3AA83-0E08-8B4B-8A1F-630755E89972}"/>
              </a:ext>
            </a:extLst>
          </p:cNvPr>
          <p:cNvPicPr/>
          <p:nvPr/>
        </p:nvPicPr>
        <p:blipFill>
          <a:blip r:embed="rId46"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522638" y="2786502"/>
            <a:ext cx="992505" cy="914400"/>
          </a:xfrm>
          <a:prstGeom prst="rect">
            <a:avLst/>
          </a:prstGeom>
        </p:spPr>
      </p:pic>
      <p:pic>
        <p:nvPicPr>
          <p:cNvPr id="151" name="Grafik 150" descr="Mann">
            <a:extLst>
              <a:ext uri="{FF2B5EF4-FFF2-40B4-BE49-F238E27FC236}">
                <a16:creationId xmlns:a16="http://schemas.microsoft.com/office/drawing/2014/main" id="{2C250F29-FBD6-2F4F-A5B7-CF9ADDC993AD}"/>
              </a:ext>
            </a:extLst>
          </p:cNvPr>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tretch>
            <a:fillRect/>
          </a:stretch>
        </p:blipFill>
        <p:spPr>
          <a:xfrm>
            <a:off x="8523527" y="2785096"/>
            <a:ext cx="992505" cy="914400"/>
          </a:xfrm>
          <a:prstGeom prst="rect">
            <a:avLst/>
          </a:prstGeom>
        </p:spPr>
      </p:pic>
    </p:spTree>
    <p:extLst>
      <p:ext uri="{BB962C8B-B14F-4D97-AF65-F5344CB8AC3E}">
        <p14:creationId xmlns:p14="http://schemas.microsoft.com/office/powerpoint/2010/main" val="396929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dissolve">
                                      <p:cBhvr>
                                        <p:cTn id="7" dur="500"/>
                                        <p:tgtEl>
                                          <p:spTgt spid="141"/>
                                        </p:tgtEl>
                                      </p:cBhvr>
                                    </p:animEffect>
                                  </p:childTnLst>
                                </p:cTn>
                              </p:par>
                              <p:par>
                                <p:cTn id="8" presetID="9" presetClass="exit" presetSubtype="0" fill="hold" nodeType="withEffect">
                                  <p:stCondLst>
                                    <p:cond delay="0"/>
                                  </p:stCondLst>
                                  <p:childTnLst>
                                    <p:animEffect transition="out" filter="dissolve">
                                      <p:cBhvr>
                                        <p:cTn id="9" dur="500"/>
                                        <p:tgtEl>
                                          <p:spTgt spid="99"/>
                                        </p:tgtEl>
                                      </p:cBhvr>
                                    </p:animEffect>
                                    <p:set>
                                      <p:cBhvr>
                                        <p:cTn id="10" dur="1" fill="hold">
                                          <p:stCondLst>
                                            <p:cond delay="499"/>
                                          </p:stCondLst>
                                        </p:cTn>
                                        <p:tgtEl>
                                          <p:spTgt spid="9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9" presetClass="exit" presetSubtype="0" fill="hold" nodeType="withEffect">
                                  <p:stCondLst>
                                    <p:cond delay="0"/>
                                  </p:stCondLst>
                                  <p:childTnLst>
                                    <p:animEffect transition="out" filter="dissolve">
                                      <p:cBhvr>
                                        <p:cTn id="16" dur="500"/>
                                        <p:tgtEl>
                                          <p:spTgt spid="167"/>
                                        </p:tgtEl>
                                      </p:cBhvr>
                                    </p:animEffect>
                                    <p:set>
                                      <p:cBhvr>
                                        <p:cTn id="17" dur="1" fill="hold">
                                          <p:stCondLst>
                                            <p:cond delay="499"/>
                                          </p:stCondLst>
                                        </p:cTn>
                                        <p:tgtEl>
                                          <p:spTgt spid="1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65"/>
                                        </p:tgtEl>
                                      </p:cBhvr>
                                    </p:animEffect>
                                    <p:set>
                                      <p:cBhvr>
                                        <p:cTn id="22" dur="1" fill="hold">
                                          <p:stCondLst>
                                            <p:cond delay="499"/>
                                          </p:stCondLst>
                                        </p:cTn>
                                        <p:tgtEl>
                                          <p:spTgt spid="16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64"/>
                                        </p:tgtEl>
                                      </p:cBhvr>
                                    </p:animEffect>
                                    <p:set>
                                      <p:cBhvr>
                                        <p:cTn id="25" dur="1" fill="hold">
                                          <p:stCondLst>
                                            <p:cond delay="499"/>
                                          </p:stCondLst>
                                        </p:cTn>
                                        <p:tgtEl>
                                          <p:spTgt spid="164"/>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63"/>
                                        </p:tgtEl>
                                      </p:cBhvr>
                                    </p:animEffect>
                                    <p:set>
                                      <p:cBhvr>
                                        <p:cTn id="28" dur="1" fill="hold">
                                          <p:stCondLst>
                                            <p:cond delay="499"/>
                                          </p:stCondLst>
                                        </p:cTn>
                                        <p:tgtEl>
                                          <p:spTgt spid="163"/>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62"/>
                                        </p:tgtEl>
                                      </p:cBhvr>
                                    </p:animEffect>
                                    <p:set>
                                      <p:cBhvr>
                                        <p:cTn id="31" dur="1" fill="hold">
                                          <p:stCondLst>
                                            <p:cond delay="499"/>
                                          </p:stCondLst>
                                        </p:cTn>
                                        <p:tgtEl>
                                          <p:spTgt spid="162"/>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61"/>
                                        </p:tgtEl>
                                      </p:cBhvr>
                                    </p:animEffect>
                                    <p:set>
                                      <p:cBhvr>
                                        <p:cTn id="34" dur="1" fill="hold">
                                          <p:stCondLst>
                                            <p:cond delay="499"/>
                                          </p:stCondLst>
                                        </p:cTn>
                                        <p:tgtEl>
                                          <p:spTgt spid="16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60"/>
                                        </p:tgtEl>
                                      </p:cBhvr>
                                    </p:animEffect>
                                    <p:set>
                                      <p:cBhvr>
                                        <p:cTn id="37" dur="1" fill="hold">
                                          <p:stCondLst>
                                            <p:cond delay="499"/>
                                          </p:stCondLst>
                                        </p:cTn>
                                        <p:tgtEl>
                                          <p:spTgt spid="160"/>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59"/>
                                        </p:tgtEl>
                                      </p:cBhvr>
                                    </p:animEffect>
                                    <p:set>
                                      <p:cBhvr>
                                        <p:cTn id="40" dur="1" fill="hold">
                                          <p:stCondLst>
                                            <p:cond delay="499"/>
                                          </p:stCondLst>
                                        </p:cTn>
                                        <p:tgtEl>
                                          <p:spTgt spid="159"/>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58"/>
                                        </p:tgtEl>
                                      </p:cBhvr>
                                    </p:animEffect>
                                    <p:set>
                                      <p:cBhvr>
                                        <p:cTn id="43" dur="1" fill="hold">
                                          <p:stCondLst>
                                            <p:cond delay="499"/>
                                          </p:stCondLst>
                                        </p:cTn>
                                        <p:tgtEl>
                                          <p:spTgt spid="158"/>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57"/>
                                        </p:tgtEl>
                                      </p:cBhvr>
                                    </p:animEffect>
                                    <p:set>
                                      <p:cBhvr>
                                        <p:cTn id="46" dur="1" fill="hold">
                                          <p:stCondLst>
                                            <p:cond delay="499"/>
                                          </p:stCondLst>
                                        </p:cTn>
                                        <p:tgtEl>
                                          <p:spTgt spid="157"/>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71"/>
                                        </p:tgtEl>
                                      </p:cBhvr>
                                    </p:animEffect>
                                    <p:set>
                                      <p:cBhvr>
                                        <p:cTn id="49" dur="1" fill="hold">
                                          <p:stCondLst>
                                            <p:cond delay="499"/>
                                          </p:stCondLst>
                                        </p:cTn>
                                        <p:tgtEl>
                                          <p:spTgt spid="171"/>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55"/>
                                        </p:tgtEl>
                                      </p:cBhvr>
                                    </p:animEffect>
                                    <p:set>
                                      <p:cBhvr>
                                        <p:cTn id="52" dur="1" fill="hold">
                                          <p:stCondLst>
                                            <p:cond delay="499"/>
                                          </p:stCondLst>
                                        </p:cTn>
                                        <p:tgtEl>
                                          <p:spTgt spid="155"/>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54"/>
                                        </p:tgtEl>
                                      </p:cBhvr>
                                    </p:animEffect>
                                    <p:set>
                                      <p:cBhvr>
                                        <p:cTn id="55" dur="1" fill="hold">
                                          <p:stCondLst>
                                            <p:cond delay="499"/>
                                          </p:stCondLst>
                                        </p:cTn>
                                        <p:tgtEl>
                                          <p:spTgt spid="15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53"/>
                                        </p:tgtEl>
                                      </p:cBhvr>
                                    </p:animEffect>
                                    <p:set>
                                      <p:cBhvr>
                                        <p:cTn id="58" dur="1" fill="hold">
                                          <p:stCondLst>
                                            <p:cond delay="499"/>
                                          </p:stCondLst>
                                        </p:cTn>
                                        <p:tgtEl>
                                          <p:spTgt spid="153"/>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151"/>
                                        </p:tgtEl>
                                      </p:cBhvr>
                                    </p:animEffect>
                                    <p:set>
                                      <p:cBhvr>
                                        <p:cTn id="61" dur="1" fill="hold">
                                          <p:stCondLst>
                                            <p:cond delay="499"/>
                                          </p:stCondLst>
                                        </p:cTn>
                                        <p:tgtEl>
                                          <p:spTgt spid="151"/>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14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4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4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4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50"/>
                                        </p:tgtEl>
                                        <p:attrNameLst>
                                          <p:attrName>style.visibility</p:attrName>
                                        </p:attrNameLst>
                                      </p:cBhvr>
                                      <p:to>
                                        <p:strVal val="visible"/>
                                      </p:to>
                                    </p:set>
                                  </p:childTnLst>
                                </p:cTn>
                              </p:par>
                              <p:par>
                                <p:cTn id="80" presetID="9" presetClass="exit" presetSubtype="0" fill="hold" nodeType="withEffect">
                                  <p:stCondLst>
                                    <p:cond delay="0"/>
                                  </p:stCondLst>
                                  <p:childTnLst>
                                    <p:animEffect transition="out" filter="dissolve">
                                      <p:cBhvr>
                                        <p:cTn id="81" dur="500"/>
                                        <p:tgtEl>
                                          <p:spTgt spid="86"/>
                                        </p:tgtEl>
                                      </p:cBhvr>
                                    </p:animEffect>
                                    <p:set>
                                      <p:cBhvr>
                                        <p:cTn id="82" dur="1" fill="hold">
                                          <p:stCondLst>
                                            <p:cond delay="499"/>
                                          </p:stCondLst>
                                        </p:cTn>
                                        <p:tgtEl>
                                          <p:spTgt spid="86"/>
                                        </p:tgtEl>
                                        <p:attrNameLst>
                                          <p:attrName>style.visibility</p:attrName>
                                        </p:attrNameLst>
                                      </p:cBhvr>
                                      <p:to>
                                        <p:strVal val="hidden"/>
                                      </p:to>
                                    </p:set>
                                  </p:childTnLst>
                                </p:cTn>
                              </p:par>
                              <p:par>
                                <p:cTn id="83" presetID="9" presetClass="exit" presetSubtype="0" fill="hold" nodeType="withEffect">
                                  <p:stCondLst>
                                    <p:cond delay="0"/>
                                  </p:stCondLst>
                                  <p:childTnLst>
                                    <p:animEffect transition="out" filter="dissolve">
                                      <p:cBhvr>
                                        <p:cTn id="84" dur="500"/>
                                        <p:tgtEl>
                                          <p:spTgt spid="85"/>
                                        </p:tgtEl>
                                      </p:cBhvr>
                                    </p:animEffect>
                                    <p:set>
                                      <p:cBhvr>
                                        <p:cTn id="85" dur="1" fill="hold">
                                          <p:stCondLst>
                                            <p:cond delay="499"/>
                                          </p:stCondLst>
                                        </p:cTn>
                                        <p:tgtEl>
                                          <p:spTgt spid="8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96"/>
                                        </p:tgtEl>
                                      </p:cBhvr>
                                    </p:animEffect>
                                    <p:set>
                                      <p:cBhvr>
                                        <p:cTn id="88" dur="1" fill="hold">
                                          <p:stCondLst>
                                            <p:cond delay="499"/>
                                          </p:stCondLst>
                                        </p:cTn>
                                        <p:tgtEl>
                                          <p:spTgt spid="96"/>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
                                        </p:tgtEl>
                                        <p:attrNameLst>
                                          <p:attrName>style.visibility</p:attrName>
                                        </p:attrNameLst>
                                      </p:cBhvr>
                                      <p:to>
                                        <p:strVal val="visible"/>
                                      </p:to>
                                    </p:set>
                                  </p:childTnLst>
                                </p:cTn>
                              </p:par>
                              <p:par>
                                <p:cTn id="91" presetID="9" presetClass="exit" presetSubtype="0" fill="hold" nodeType="withEffect">
                                  <p:stCondLst>
                                    <p:cond delay="0"/>
                                  </p:stCondLst>
                                  <p:childTnLst>
                                    <p:animEffect transition="out" filter="dissolve">
                                      <p:cBhvr>
                                        <p:cTn id="92" dur="500"/>
                                        <p:tgtEl>
                                          <p:spTgt spid="98"/>
                                        </p:tgtEl>
                                      </p:cBhvr>
                                    </p:animEffect>
                                    <p:set>
                                      <p:cBhvr>
                                        <p:cTn id="93" dur="1" fill="hold">
                                          <p:stCondLst>
                                            <p:cond delay="499"/>
                                          </p:stCondLst>
                                        </p:cTn>
                                        <p:tgtEl>
                                          <p:spTgt spid="98"/>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100"/>
                                        </p:tgtEl>
                                      </p:cBhvr>
                                    </p:animEffect>
                                    <p:set>
                                      <p:cBhvr>
                                        <p:cTn id="96" dur="1" fill="hold">
                                          <p:stCondLst>
                                            <p:cond delay="499"/>
                                          </p:stCondLst>
                                        </p:cTn>
                                        <p:tgtEl>
                                          <p:spTgt spid="100"/>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500"/>
                                        <p:tgtEl>
                                          <p:spTgt spid="101"/>
                                        </p:tgtEl>
                                      </p:cBhvr>
                                    </p:animEffect>
                                    <p:set>
                                      <p:cBhvr>
                                        <p:cTn id="99" dur="1" fill="hold">
                                          <p:stCondLst>
                                            <p:cond delay="499"/>
                                          </p:stCondLst>
                                        </p:cTn>
                                        <p:tgtEl>
                                          <p:spTgt spid="101"/>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102"/>
                                        </p:tgtEl>
                                      </p:cBhvr>
                                    </p:animEffect>
                                    <p:set>
                                      <p:cBhvr>
                                        <p:cTn id="102"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145" grpId="0"/>
      <p:bldP spid="146" grpId="0"/>
      <p:bldP spid="147" grpId="0"/>
      <p:bldP spid="148" grpId="0"/>
      <p:bldP spid="149" grpId="0"/>
      <p:bldP spid="150" grpId="0"/>
      <p:bldP spid="6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359" y="102246"/>
            <a:ext cx="9507336" cy="1613903"/>
          </a:xfrm>
          <a:prstGeom prst="rect">
            <a:avLst/>
          </a:prstGeom>
        </p:spPr>
        <p:txBody>
          <a:bodyPr vert="horz" wrap="square" lIns="0" tIns="13335" rIns="0" bIns="0" numCol="1" rtlCol="0" anchor="ctr" anchorCtr="0" compatLnSpc="1">
            <a:prstTxWarp prst="textNoShape">
              <a:avLst/>
            </a:prstTxWarp>
            <a:spAutoFit/>
          </a:bodyPr>
          <a:lstStyle/>
          <a:p>
            <a:pPr marL="12700" marR="5080">
              <a:spcBef>
                <a:spcPts val="105"/>
              </a:spcBef>
            </a:pPr>
            <a:r>
              <a:rPr lang="de-DE" dirty="0" smtClean="0">
                <a:solidFill>
                  <a:schemeClr val="bg1"/>
                </a:solidFill>
              </a:rPr>
              <a:t>Ausgangslage </a:t>
            </a:r>
            <a:r>
              <a:rPr dirty="0" smtClean="0">
                <a:solidFill>
                  <a:schemeClr val="bg1"/>
                </a:solidFill>
              </a:rPr>
              <a:t>Heterogenität</a:t>
            </a:r>
            <a:r>
              <a:rPr lang="de-DE" dirty="0" smtClean="0">
                <a:solidFill>
                  <a:schemeClr val="bg1"/>
                </a:solidFill>
              </a:rPr>
              <a:t>-Homogenität</a:t>
            </a:r>
            <a:r>
              <a:rPr dirty="0" smtClean="0">
                <a:solidFill>
                  <a:schemeClr val="bg1"/>
                </a:solidFill>
              </a:rPr>
              <a:t> </a:t>
            </a:r>
            <a:r>
              <a:rPr lang="de-DE" dirty="0" smtClean="0">
                <a:solidFill>
                  <a:schemeClr val="bg1"/>
                </a:solidFill>
              </a:rPr>
              <a:t/>
            </a:r>
            <a:br>
              <a:rPr lang="de-DE" dirty="0" smtClean="0">
                <a:solidFill>
                  <a:schemeClr val="bg1"/>
                </a:solidFill>
              </a:rPr>
            </a:br>
            <a:r>
              <a:rPr dirty="0" smtClean="0">
                <a:solidFill>
                  <a:schemeClr val="bg1"/>
                </a:solidFill>
              </a:rPr>
              <a:t>in </a:t>
            </a:r>
            <a:r>
              <a:rPr dirty="0">
                <a:solidFill>
                  <a:schemeClr val="bg1"/>
                </a:solidFill>
              </a:rPr>
              <a:t>Schule und Unterricht</a:t>
            </a:r>
            <a:r>
              <a:rPr spc="-45" dirty="0">
                <a:solidFill>
                  <a:schemeClr val="bg1"/>
                </a:solidFill>
              </a:rPr>
              <a:t> </a:t>
            </a:r>
            <a:r>
              <a:rPr lang="de-DE" sz="1200" dirty="0">
                <a:solidFill>
                  <a:schemeClr val="bg1"/>
                </a:solidFill>
              </a:rPr>
              <a:t>(Budde  2012:</a:t>
            </a:r>
            <a:r>
              <a:rPr lang="de-DE" sz="1200" spc="-15" dirty="0">
                <a:solidFill>
                  <a:schemeClr val="bg1"/>
                </a:solidFill>
              </a:rPr>
              <a:t> </a:t>
            </a:r>
            <a:r>
              <a:rPr lang="de-DE" sz="1200" dirty="0">
                <a:solidFill>
                  <a:schemeClr val="bg1"/>
                </a:solidFill>
              </a:rPr>
              <a:t>523ff.)</a:t>
            </a:r>
            <a:r>
              <a:rPr lang="de-DE" sz="2800" dirty="0">
                <a:solidFill>
                  <a:schemeClr val="bg1"/>
                </a:solidFill>
              </a:rPr>
              <a:t/>
            </a:r>
            <a:br>
              <a:rPr lang="de-DE" sz="2800" dirty="0">
                <a:solidFill>
                  <a:schemeClr val="bg1"/>
                </a:solidFill>
              </a:rPr>
            </a:br>
            <a:r>
              <a:rPr lang="de-DE" spc="-45" dirty="0">
                <a:solidFill>
                  <a:schemeClr val="bg1"/>
                </a:solidFill>
              </a:rPr>
              <a:t/>
            </a:r>
            <a:br>
              <a:rPr lang="de-DE" spc="-45" dirty="0">
                <a:solidFill>
                  <a:schemeClr val="bg1"/>
                </a:solidFill>
              </a:rPr>
            </a:br>
            <a:r>
              <a:rPr lang="de-DE" spc="-45" dirty="0">
                <a:solidFill>
                  <a:schemeClr val="bg1"/>
                </a:solidFill>
              </a:rPr>
              <a:t>       </a:t>
            </a:r>
            <a:endParaRPr sz="1600" dirty="0">
              <a:solidFill>
                <a:schemeClr val="bg1"/>
              </a:solidFill>
            </a:endParaRPr>
          </a:p>
        </p:txBody>
      </p:sp>
      <p:sp>
        <p:nvSpPr>
          <p:cNvPr id="3" name="object 3"/>
          <p:cNvSpPr/>
          <p:nvPr/>
        </p:nvSpPr>
        <p:spPr>
          <a:xfrm>
            <a:off x="1806861" y="1149504"/>
            <a:ext cx="7533894" cy="1802130"/>
          </a:xfrm>
          <a:prstGeom prst="rect">
            <a:avLst/>
          </a:prstGeom>
          <a:solidFill>
            <a:schemeClr val="bg1"/>
          </a:solidFill>
        </p:spPr>
        <p:txBody>
          <a:bodyPr wrap="square" lIns="0" tIns="0" rIns="0" bIns="0" rtlCol="0"/>
          <a:lstStyle/>
          <a:p>
            <a:endParaRPr dirty="0"/>
          </a:p>
        </p:txBody>
      </p:sp>
      <p:sp>
        <p:nvSpPr>
          <p:cNvPr id="4" name="object 4"/>
          <p:cNvSpPr/>
          <p:nvPr/>
        </p:nvSpPr>
        <p:spPr>
          <a:xfrm>
            <a:off x="1905667" y="2769298"/>
            <a:ext cx="7822028" cy="1622298"/>
          </a:xfrm>
          <a:prstGeom prst="rect">
            <a:avLst/>
          </a:prstGeom>
          <a:solidFill>
            <a:schemeClr val="bg1">
              <a:lumMod val="85000"/>
            </a:schemeClr>
          </a:solidFill>
        </p:spPr>
        <p:txBody>
          <a:bodyPr wrap="square" lIns="0" tIns="0" rIns="0" bIns="0" rtlCol="0"/>
          <a:lstStyle/>
          <a:p>
            <a:endParaRPr dirty="0"/>
          </a:p>
        </p:txBody>
      </p:sp>
      <p:sp>
        <p:nvSpPr>
          <p:cNvPr id="5" name="object 5"/>
          <p:cNvSpPr/>
          <p:nvPr/>
        </p:nvSpPr>
        <p:spPr>
          <a:xfrm>
            <a:off x="2209800" y="4000359"/>
            <a:ext cx="8239885" cy="2193623"/>
          </a:xfrm>
          <a:prstGeom prst="rect">
            <a:avLst/>
          </a:prstGeom>
          <a:solidFill>
            <a:schemeClr val="bg1">
              <a:lumMod val="75000"/>
            </a:schemeClr>
          </a:solidFill>
        </p:spPr>
        <p:txBody>
          <a:bodyPr wrap="square" lIns="0" tIns="0" rIns="0" bIns="0" rtlCol="0"/>
          <a:lstStyle/>
          <a:p>
            <a:endParaRPr dirty="0"/>
          </a:p>
        </p:txBody>
      </p:sp>
      <p:sp>
        <p:nvSpPr>
          <p:cNvPr id="6" name="object 6"/>
          <p:cNvSpPr txBox="1"/>
          <p:nvPr/>
        </p:nvSpPr>
        <p:spPr>
          <a:xfrm>
            <a:off x="1847669" y="971420"/>
            <a:ext cx="9162210" cy="4733604"/>
          </a:xfrm>
          <a:prstGeom prst="rect">
            <a:avLst/>
          </a:prstGeom>
        </p:spPr>
        <p:txBody>
          <a:bodyPr vert="horz" wrap="square" lIns="0" tIns="107950" rIns="0" bIns="0" rtlCol="0">
            <a:spAutoFit/>
          </a:bodyPr>
          <a:lstStyle/>
          <a:p>
            <a:pPr marL="12700">
              <a:spcBef>
                <a:spcPts val="850"/>
              </a:spcBef>
            </a:pPr>
            <a:endParaRPr lang="de-DE" sz="1100" dirty="0">
              <a:latin typeface="Arial"/>
              <a:cs typeface="Arial"/>
            </a:endParaRPr>
          </a:p>
          <a:p>
            <a:pPr marL="12700">
              <a:spcBef>
                <a:spcPts val="850"/>
              </a:spcBef>
            </a:pPr>
            <a:r>
              <a:rPr sz="2000" b="1" dirty="0">
                <a:latin typeface="Arial"/>
                <a:cs typeface="Arial"/>
              </a:rPr>
              <a:t>Makroebene</a:t>
            </a:r>
            <a:r>
              <a:rPr lang="de-DE" sz="2000" b="1" dirty="0">
                <a:latin typeface="Arial"/>
                <a:cs typeface="Arial"/>
              </a:rPr>
              <a:t>: Bildungssystem/ Institution</a:t>
            </a:r>
            <a:endParaRPr sz="2000" b="1" dirty="0">
              <a:latin typeface="Arial"/>
              <a:cs typeface="Arial"/>
            </a:endParaRPr>
          </a:p>
          <a:p>
            <a:pPr marL="12700" marR="1183640">
              <a:lnSpc>
                <a:spcPct val="86400"/>
              </a:lnSpc>
              <a:spcBef>
                <a:spcPts val="805"/>
              </a:spcBef>
            </a:pPr>
            <a:r>
              <a:rPr sz="1800" spc="-5" dirty="0" smtClean="0">
                <a:latin typeface="Arial"/>
                <a:cs typeface="Arial"/>
              </a:rPr>
              <a:t>Selektives Schulsystem</a:t>
            </a:r>
            <a:r>
              <a:rPr lang="de-DE" sz="1800" spc="-5" dirty="0" smtClean="0">
                <a:latin typeface="Arial"/>
                <a:cs typeface="Arial"/>
              </a:rPr>
              <a:t>: </a:t>
            </a:r>
            <a:r>
              <a:rPr sz="1800" dirty="0" smtClean="0">
                <a:latin typeface="Arial"/>
                <a:cs typeface="Arial"/>
              </a:rPr>
              <a:t>Normalisierung </a:t>
            </a:r>
            <a:r>
              <a:rPr sz="1800" spc="-10" dirty="0">
                <a:latin typeface="Arial"/>
                <a:cs typeface="Arial"/>
              </a:rPr>
              <a:t>von </a:t>
            </a:r>
            <a:r>
              <a:rPr sz="1800" spc="-5" dirty="0">
                <a:latin typeface="Arial"/>
                <a:cs typeface="Arial"/>
              </a:rPr>
              <a:t>Leistungshierarchien, </a:t>
            </a:r>
            <a:r>
              <a:rPr lang="de-DE" sz="1800" spc="-5" dirty="0" smtClean="0">
                <a:latin typeface="Arial"/>
                <a:cs typeface="Arial"/>
              </a:rPr>
              <a:t>gleiche</a:t>
            </a:r>
            <a:r>
              <a:rPr sz="1800" spc="-5" dirty="0" smtClean="0">
                <a:latin typeface="Arial"/>
                <a:cs typeface="Arial"/>
              </a:rPr>
              <a:t> </a:t>
            </a:r>
            <a:r>
              <a:rPr lang="de-DE" sz="1800" spc="-5" dirty="0" smtClean="0">
                <a:latin typeface="Arial"/>
                <a:cs typeface="Arial"/>
              </a:rPr>
              <a:t> </a:t>
            </a:r>
          </a:p>
          <a:p>
            <a:pPr marL="12700" marR="1183640">
              <a:lnSpc>
                <a:spcPct val="86400"/>
              </a:lnSpc>
              <a:spcBef>
                <a:spcPts val="805"/>
              </a:spcBef>
            </a:pPr>
            <a:r>
              <a:rPr lang="de-DE" sz="1800" spc="-5" dirty="0">
                <a:latin typeface="Arial"/>
                <a:cs typeface="Arial"/>
              </a:rPr>
              <a:t> </a:t>
            </a:r>
            <a:r>
              <a:rPr lang="de-DE" sz="1800" spc="-5" dirty="0" smtClean="0">
                <a:latin typeface="Arial"/>
                <a:cs typeface="Arial"/>
              </a:rPr>
              <a:t>                                       </a:t>
            </a:r>
            <a:r>
              <a:rPr sz="1800" spc="-5" dirty="0" smtClean="0">
                <a:latin typeface="Arial"/>
                <a:cs typeface="Arial"/>
              </a:rPr>
              <a:t>Kompetenzstandards </a:t>
            </a:r>
            <a:r>
              <a:rPr sz="1800" spc="-5" dirty="0">
                <a:latin typeface="Arial"/>
                <a:cs typeface="Arial"/>
              </a:rPr>
              <a:t>und  </a:t>
            </a:r>
            <a:r>
              <a:rPr sz="1800" spc="-15" dirty="0">
                <a:latin typeface="Arial"/>
                <a:cs typeface="Arial"/>
              </a:rPr>
              <a:t>Testverfahren, </a:t>
            </a:r>
            <a:endParaRPr lang="de-DE" sz="1800" spc="-15" dirty="0" smtClean="0">
              <a:latin typeface="Arial"/>
              <a:cs typeface="Arial"/>
            </a:endParaRPr>
          </a:p>
          <a:p>
            <a:pPr marL="658495"/>
            <a:endParaRPr lang="de-DE" dirty="0">
              <a:latin typeface="Times New Roman"/>
              <a:cs typeface="Times New Roman"/>
            </a:endParaRPr>
          </a:p>
          <a:p>
            <a:pPr marL="452438"/>
            <a:r>
              <a:rPr sz="2000" b="1" dirty="0" smtClean="0">
                <a:latin typeface="Arial"/>
                <a:cs typeface="Arial"/>
              </a:rPr>
              <a:t>Mesoebene</a:t>
            </a:r>
            <a:r>
              <a:rPr lang="de-DE" sz="2000" b="1" dirty="0">
                <a:latin typeface="Arial"/>
                <a:cs typeface="Arial"/>
              </a:rPr>
              <a:t>: Schulformen</a:t>
            </a:r>
            <a:r>
              <a:rPr lang="de-DE" sz="2000" b="1" spc="-45" dirty="0">
                <a:latin typeface="Arial"/>
                <a:cs typeface="Arial"/>
              </a:rPr>
              <a:t> </a:t>
            </a:r>
            <a:endParaRPr sz="2000" b="1" dirty="0">
              <a:latin typeface="Arial"/>
              <a:cs typeface="Arial"/>
            </a:endParaRPr>
          </a:p>
          <a:p>
            <a:pPr marL="452438" marR="938530" defTabSz="6818313">
              <a:lnSpc>
                <a:spcPct val="86300"/>
              </a:lnSpc>
              <a:spcBef>
                <a:spcPts val="810"/>
              </a:spcBef>
            </a:pPr>
            <a:r>
              <a:rPr lang="de-DE" sz="1800" dirty="0">
                <a:latin typeface="Arial"/>
                <a:cs typeface="Arial"/>
              </a:rPr>
              <a:t>H</a:t>
            </a:r>
            <a:r>
              <a:rPr sz="1800" dirty="0">
                <a:latin typeface="Arial"/>
                <a:cs typeface="Arial"/>
              </a:rPr>
              <a:t>omog</a:t>
            </a:r>
            <a:r>
              <a:rPr lang="de-DE" sz="1800" dirty="0">
                <a:latin typeface="Arial"/>
                <a:cs typeface="Arial"/>
              </a:rPr>
              <a:t>enität:</a:t>
            </a:r>
            <a:r>
              <a:rPr sz="1800" spc="-10" dirty="0">
                <a:latin typeface="Arial"/>
                <a:cs typeface="Arial"/>
              </a:rPr>
              <a:t> </a:t>
            </a:r>
            <a:r>
              <a:rPr lang="de-DE" sz="1800" spc="-10" dirty="0">
                <a:latin typeface="Arial"/>
                <a:cs typeface="Arial"/>
              </a:rPr>
              <a:t>Schulartgebundenheit, </a:t>
            </a:r>
            <a:r>
              <a:rPr sz="1800" spc="-5" dirty="0">
                <a:latin typeface="Arial"/>
                <a:cs typeface="Arial"/>
              </a:rPr>
              <a:t>Jahrgangsklassen,  </a:t>
            </a:r>
            <a:endParaRPr lang="de-DE" sz="1800" spc="-5" dirty="0">
              <a:latin typeface="Arial"/>
              <a:cs typeface="Arial"/>
            </a:endParaRPr>
          </a:p>
          <a:p>
            <a:pPr marL="452438" marR="938530">
              <a:lnSpc>
                <a:spcPct val="86300"/>
              </a:lnSpc>
              <a:spcBef>
                <a:spcPts val="810"/>
              </a:spcBef>
            </a:pPr>
            <a:r>
              <a:rPr lang="de-DE" sz="1800" spc="-5" dirty="0">
                <a:latin typeface="Arial"/>
                <a:cs typeface="Arial"/>
              </a:rPr>
              <a:t>Heterogenität: Zusammensetzung der  SchülerInnenschaft, Schulleitbilder</a:t>
            </a:r>
          </a:p>
          <a:p>
            <a:pPr marL="658495" marR="938530">
              <a:lnSpc>
                <a:spcPct val="86300"/>
              </a:lnSpc>
              <a:spcBef>
                <a:spcPts val="810"/>
              </a:spcBef>
            </a:pPr>
            <a:endParaRPr sz="1500" dirty="0">
              <a:latin typeface="Arial"/>
              <a:cs typeface="Arial"/>
            </a:endParaRPr>
          </a:p>
          <a:p>
            <a:pPr marL="1091565"/>
            <a:endParaRPr lang="de-DE" sz="1100" dirty="0">
              <a:latin typeface="Times New Roman"/>
              <a:cs typeface="Times New Roman"/>
            </a:endParaRPr>
          </a:p>
          <a:p>
            <a:pPr marL="806450"/>
            <a:r>
              <a:rPr sz="2000" b="1" dirty="0">
                <a:latin typeface="Arial"/>
                <a:cs typeface="Arial"/>
              </a:rPr>
              <a:t>Mikroebene: </a:t>
            </a:r>
            <a:r>
              <a:rPr lang="de-DE" sz="2000" b="1" dirty="0" smtClean="0">
                <a:latin typeface="Arial"/>
                <a:cs typeface="Arial"/>
              </a:rPr>
              <a:t>P</a:t>
            </a:r>
            <a:r>
              <a:rPr sz="2000" b="1" dirty="0" smtClean="0">
                <a:latin typeface="Arial"/>
                <a:cs typeface="Arial"/>
              </a:rPr>
              <a:t>ädagogisch-didaktische</a:t>
            </a:r>
            <a:r>
              <a:rPr sz="2000" b="1" spc="-75" dirty="0" smtClean="0">
                <a:latin typeface="Arial"/>
                <a:cs typeface="Arial"/>
              </a:rPr>
              <a:t> </a:t>
            </a:r>
            <a:r>
              <a:rPr sz="2000" b="1" dirty="0">
                <a:latin typeface="Arial"/>
                <a:cs typeface="Arial"/>
              </a:rPr>
              <a:t>Handlungen</a:t>
            </a:r>
          </a:p>
          <a:p>
            <a:pPr marL="806450" marR="123189">
              <a:lnSpc>
                <a:spcPct val="86500"/>
              </a:lnSpc>
              <a:spcBef>
                <a:spcPts val="805"/>
              </a:spcBef>
            </a:pPr>
            <a:r>
              <a:rPr lang="de-DE" sz="1500" b="1" spc="-5" dirty="0" smtClean="0">
                <a:latin typeface="Arial"/>
                <a:cs typeface="Arial"/>
              </a:rPr>
              <a:t>Spannungsfelder </a:t>
            </a:r>
            <a:r>
              <a:rPr lang="de-DE" sz="1500" b="1" spc="-5" dirty="0">
                <a:latin typeface="Arial"/>
                <a:cs typeface="Arial"/>
              </a:rPr>
              <a:t>(</a:t>
            </a:r>
            <a:r>
              <a:rPr lang="de-DE" sz="1500" b="1" spc="-5" dirty="0" smtClean="0">
                <a:latin typeface="Arial"/>
                <a:cs typeface="Arial"/>
              </a:rPr>
              <a:t>Einheitlichkeit-Differenz)</a:t>
            </a:r>
            <a:endParaRPr lang="de-DE" sz="1500" b="1" dirty="0">
              <a:latin typeface="Arial"/>
              <a:cs typeface="Arial"/>
            </a:endParaRPr>
          </a:p>
          <a:p>
            <a:pPr marL="806450" marR="123189">
              <a:lnSpc>
                <a:spcPct val="86500"/>
              </a:lnSpc>
              <a:spcBef>
                <a:spcPts val="805"/>
              </a:spcBef>
            </a:pPr>
            <a:r>
              <a:rPr lang="de-DE" sz="1600" dirty="0" smtClean="0">
                <a:latin typeface="Arial"/>
                <a:cs typeface="Arial"/>
              </a:rPr>
              <a:t>-Gleichschrittige </a:t>
            </a:r>
            <a:r>
              <a:rPr lang="de-DE" sz="1600" spc="-10" dirty="0">
                <a:latin typeface="Arial"/>
                <a:cs typeface="Arial"/>
              </a:rPr>
              <a:t>Verfahren </a:t>
            </a:r>
            <a:r>
              <a:rPr lang="de-DE" sz="1600" dirty="0">
                <a:latin typeface="Arial"/>
                <a:cs typeface="Arial"/>
              </a:rPr>
              <a:t>der  </a:t>
            </a:r>
            <a:r>
              <a:rPr lang="de-DE" sz="1600" spc="-5" dirty="0">
                <a:latin typeface="Arial"/>
                <a:cs typeface="Arial"/>
              </a:rPr>
              <a:t>Unterrichtsplanung, </a:t>
            </a:r>
            <a:r>
              <a:rPr lang="de-DE" sz="1600" spc="-5" dirty="0" smtClean="0">
                <a:latin typeface="Arial"/>
                <a:cs typeface="Arial"/>
              </a:rPr>
              <a:t>Orientierung an Durchschnittslerner</a:t>
            </a:r>
            <a:endParaRPr lang="de-DE" sz="1600" spc="-5" dirty="0">
              <a:latin typeface="Arial"/>
              <a:cs typeface="Arial"/>
            </a:endParaRPr>
          </a:p>
          <a:p>
            <a:pPr marL="806450" marR="123189">
              <a:lnSpc>
                <a:spcPct val="86500"/>
              </a:lnSpc>
              <a:spcBef>
                <a:spcPts val="805"/>
              </a:spcBef>
            </a:pPr>
            <a:r>
              <a:rPr lang="de-DE" sz="1600" spc="-5" dirty="0" smtClean="0">
                <a:latin typeface="Arial"/>
                <a:cs typeface="Arial"/>
              </a:rPr>
              <a:t>-Öffnung </a:t>
            </a:r>
            <a:r>
              <a:rPr lang="de-DE" sz="1600" spc="-5" dirty="0">
                <a:latin typeface="Arial"/>
                <a:cs typeface="Arial"/>
              </a:rPr>
              <a:t>der Unterrichts- und Sozialformen</a:t>
            </a:r>
            <a:r>
              <a:rPr lang="de-DE" sz="1600" spc="-10" dirty="0">
                <a:latin typeface="Arial"/>
                <a:cs typeface="Arial"/>
              </a:rPr>
              <a:t>, </a:t>
            </a:r>
            <a:r>
              <a:rPr lang="de-DE" sz="1600" spc="-5" dirty="0" smtClean="0">
                <a:latin typeface="Arial"/>
                <a:cs typeface="Arial"/>
              </a:rPr>
              <a:t>Unterrichtsprinzipien</a:t>
            </a:r>
            <a:r>
              <a:rPr lang="de-DE" sz="1600" spc="-5" dirty="0">
                <a:latin typeface="Arial"/>
                <a:cs typeface="Arial"/>
              </a:rPr>
              <a:t>: </a:t>
            </a:r>
            <a:r>
              <a:rPr sz="1600" spc="-5" dirty="0">
                <a:latin typeface="Arial"/>
                <a:cs typeface="Arial"/>
              </a:rPr>
              <a:t>Individualisierung,</a:t>
            </a:r>
            <a:r>
              <a:rPr lang="de-DE" sz="1600" spc="-5" dirty="0">
                <a:latin typeface="Arial"/>
                <a:cs typeface="Arial"/>
              </a:rPr>
              <a:t> </a:t>
            </a:r>
            <a:r>
              <a:rPr lang="de-DE" sz="1600" spc="-5" dirty="0" smtClean="0">
                <a:latin typeface="Arial"/>
                <a:cs typeface="Arial"/>
              </a:rPr>
              <a:t>   </a:t>
            </a:r>
          </a:p>
          <a:p>
            <a:pPr marL="806450" marR="123189">
              <a:lnSpc>
                <a:spcPct val="86500"/>
              </a:lnSpc>
              <a:spcBef>
                <a:spcPts val="805"/>
              </a:spcBef>
            </a:pPr>
            <a:r>
              <a:rPr lang="de-DE" sz="1600" spc="-5" dirty="0">
                <a:latin typeface="Arial"/>
                <a:cs typeface="Arial"/>
              </a:rPr>
              <a:t> </a:t>
            </a:r>
            <a:r>
              <a:rPr lang="de-DE" sz="1600" spc="-5" dirty="0" smtClean="0">
                <a:latin typeface="Arial"/>
                <a:cs typeface="Arial"/>
              </a:rPr>
              <a:t> </a:t>
            </a:r>
            <a:r>
              <a:rPr sz="1600" spc="-5" dirty="0" smtClean="0">
                <a:latin typeface="Arial"/>
                <a:cs typeface="Arial"/>
              </a:rPr>
              <a:t>Differenzierung</a:t>
            </a:r>
            <a:endParaRPr sz="1600" dirty="0">
              <a:latin typeface="Arial"/>
              <a:cs typeface="Arial"/>
            </a:endParaRPr>
          </a:p>
        </p:txBody>
      </p:sp>
      <p:sp>
        <p:nvSpPr>
          <p:cNvPr id="7" name="object 7"/>
          <p:cNvSpPr/>
          <p:nvPr/>
        </p:nvSpPr>
        <p:spPr>
          <a:xfrm>
            <a:off x="7924801" y="2396048"/>
            <a:ext cx="809625" cy="809625"/>
          </a:xfrm>
          <a:custGeom>
            <a:avLst/>
            <a:gdLst/>
            <a:ahLst/>
            <a:cxnLst/>
            <a:rect l="l" t="t" r="r" b="b"/>
            <a:pathLst>
              <a:path w="809625" h="809625">
                <a:moveTo>
                  <a:pt x="809243" y="445134"/>
                </a:moveTo>
                <a:lnTo>
                  <a:pt x="0" y="445134"/>
                </a:lnTo>
                <a:lnTo>
                  <a:pt x="404622" y="809244"/>
                </a:lnTo>
                <a:lnTo>
                  <a:pt x="809243" y="445134"/>
                </a:lnTo>
                <a:close/>
              </a:path>
              <a:path w="809625" h="809625">
                <a:moveTo>
                  <a:pt x="627126" y="0"/>
                </a:moveTo>
                <a:lnTo>
                  <a:pt x="182117" y="0"/>
                </a:lnTo>
                <a:lnTo>
                  <a:pt x="182117" y="445134"/>
                </a:lnTo>
                <a:lnTo>
                  <a:pt x="627126" y="445134"/>
                </a:lnTo>
                <a:lnTo>
                  <a:pt x="627126" y="0"/>
                </a:lnTo>
                <a:close/>
              </a:path>
            </a:pathLst>
          </a:custGeom>
          <a:solidFill>
            <a:schemeClr val="accent5">
              <a:lumMod val="60000"/>
              <a:lumOff val="40000"/>
              <a:alpha val="90000"/>
            </a:schemeClr>
          </a:solidFill>
        </p:spPr>
        <p:txBody>
          <a:bodyPr wrap="square" lIns="0" tIns="0" rIns="0" bIns="0" rtlCol="0"/>
          <a:lstStyle/>
          <a:p>
            <a:endParaRPr dirty="0"/>
          </a:p>
        </p:txBody>
      </p:sp>
      <p:sp>
        <p:nvSpPr>
          <p:cNvPr id="9" name="object 9"/>
          <p:cNvSpPr/>
          <p:nvPr/>
        </p:nvSpPr>
        <p:spPr>
          <a:xfrm>
            <a:off x="8918071" y="3717581"/>
            <a:ext cx="809625" cy="810895"/>
          </a:xfrm>
          <a:custGeom>
            <a:avLst/>
            <a:gdLst/>
            <a:ahLst/>
            <a:cxnLst/>
            <a:rect l="l" t="t" r="r" b="b"/>
            <a:pathLst>
              <a:path w="809625" h="810895">
                <a:moveTo>
                  <a:pt x="809244" y="446659"/>
                </a:moveTo>
                <a:lnTo>
                  <a:pt x="0" y="446659"/>
                </a:lnTo>
                <a:lnTo>
                  <a:pt x="404622" y="810768"/>
                </a:lnTo>
                <a:lnTo>
                  <a:pt x="809244" y="446659"/>
                </a:lnTo>
                <a:close/>
              </a:path>
              <a:path w="809625" h="810895">
                <a:moveTo>
                  <a:pt x="627126" y="0"/>
                </a:moveTo>
                <a:lnTo>
                  <a:pt x="182118" y="0"/>
                </a:lnTo>
                <a:lnTo>
                  <a:pt x="182118" y="446659"/>
                </a:lnTo>
                <a:lnTo>
                  <a:pt x="627126" y="446659"/>
                </a:lnTo>
                <a:lnTo>
                  <a:pt x="627126" y="0"/>
                </a:lnTo>
                <a:close/>
              </a:path>
            </a:pathLst>
          </a:custGeom>
          <a:solidFill>
            <a:srgbClr val="D2D7E1">
              <a:alpha val="90194"/>
            </a:srgbClr>
          </a:solidFill>
        </p:spPr>
        <p:txBody>
          <a:bodyPr wrap="square" lIns="0" tIns="0" rIns="0" bIns="0" rtlCol="0"/>
          <a:lstStyle/>
          <a:p>
            <a:endParaRPr dirty="0"/>
          </a:p>
        </p:txBody>
      </p:sp>
      <p:sp>
        <p:nvSpPr>
          <p:cNvPr id="10" name="object 10"/>
          <p:cNvSpPr/>
          <p:nvPr/>
        </p:nvSpPr>
        <p:spPr>
          <a:xfrm>
            <a:off x="8918071" y="3741965"/>
            <a:ext cx="809625" cy="810895"/>
          </a:xfrm>
          <a:custGeom>
            <a:avLst/>
            <a:gdLst/>
            <a:ahLst/>
            <a:cxnLst/>
            <a:rect l="l" t="t" r="r" b="b"/>
            <a:pathLst>
              <a:path w="809625" h="810895">
                <a:moveTo>
                  <a:pt x="0" y="446659"/>
                </a:moveTo>
                <a:lnTo>
                  <a:pt x="182118" y="446659"/>
                </a:lnTo>
                <a:lnTo>
                  <a:pt x="182118" y="0"/>
                </a:lnTo>
                <a:lnTo>
                  <a:pt x="627126" y="0"/>
                </a:lnTo>
                <a:lnTo>
                  <a:pt x="627126" y="446659"/>
                </a:lnTo>
                <a:lnTo>
                  <a:pt x="809244" y="446659"/>
                </a:lnTo>
                <a:lnTo>
                  <a:pt x="404622" y="810768"/>
                </a:lnTo>
                <a:lnTo>
                  <a:pt x="0" y="446659"/>
                </a:lnTo>
                <a:close/>
              </a:path>
            </a:pathLst>
          </a:custGeom>
          <a:solidFill>
            <a:schemeClr val="accent5">
              <a:lumMod val="60000"/>
              <a:lumOff val="40000"/>
              <a:alpha val="90000"/>
            </a:schemeClr>
          </a:solidFill>
          <a:ln w="9144">
            <a:solidFill>
              <a:srgbClr val="D2D7E1"/>
            </a:solidFill>
          </a:ln>
        </p:spPr>
        <p:txBody>
          <a:bodyPr wrap="square" lIns="0" tIns="0" rIns="0" bIns="0" rtlCol="0"/>
          <a:lstStyle/>
          <a:p>
            <a:endParaRPr dirty="0"/>
          </a:p>
        </p:txBody>
      </p:sp>
      <p:sp>
        <p:nvSpPr>
          <p:cNvPr id="12" name="object 12"/>
          <p:cNvSpPr txBox="1">
            <a:spLocks noGrp="1"/>
          </p:cNvSpPr>
          <p:nvPr>
            <p:ph type="sldNum" sz="quarter" idx="7"/>
          </p:nvPr>
        </p:nvSpPr>
        <p:spPr>
          <a:xfrm>
            <a:off x="1524000" y="0"/>
            <a:ext cx="0" cy="971420"/>
          </a:xfrm>
          <a:prstGeom prst="rect">
            <a:avLst/>
          </a:prstGeom>
        </p:spPr>
        <p:txBody>
          <a:bodyPr vert="horz" wrap="square" lIns="0" tIns="1905" rIns="0" bIns="0" rtlCol="0">
            <a:spAutoFit/>
          </a:bodyPr>
          <a:lstStyle/>
          <a:p>
            <a:pPr marL="12700">
              <a:spcBef>
                <a:spcPts val="15"/>
              </a:spcBef>
            </a:pPr>
            <a:r>
              <a:rPr dirty="0"/>
              <a:t>S.</a:t>
            </a:r>
            <a:r>
              <a:rPr spc="-45" dirty="0"/>
              <a:t> </a:t>
            </a:r>
            <a:fld id="{81D60167-4931-47E6-BA6A-407CBD079E47}" type="slidenum">
              <a:rPr spc="-5" dirty="0"/>
              <a:pPr marL="12700">
                <a:spcBef>
                  <a:spcPts val="15"/>
                </a:spcBef>
              </a:pPr>
              <a:t>8</a:t>
            </a:fld>
            <a:endParaRPr spc="-5" dirty="0"/>
          </a:p>
        </p:txBody>
      </p:sp>
    </p:spTree>
    <p:extLst>
      <p:ext uri="{BB962C8B-B14F-4D97-AF65-F5344CB8AC3E}">
        <p14:creationId xmlns:p14="http://schemas.microsoft.com/office/powerpoint/2010/main" val="5371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2634" y="230373"/>
            <a:ext cx="10576162" cy="732154"/>
          </a:xfrm>
          <a:solidFill>
            <a:srgbClr val="002060"/>
          </a:solidFill>
        </p:spPr>
        <p:txBody>
          <a:bodyPr>
            <a:normAutofit/>
          </a:bodyPr>
          <a:lstStyle/>
          <a:p>
            <a:r>
              <a:rPr lang="de-DE" sz="2400" b="1" dirty="0" smtClean="0">
                <a:solidFill>
                  <a:schemeClr val="bg1"/>
                </a:solidFill>
              </a:rPr>
              <a:t> Transformationsprozess Inklusion</a:t>
            </a:r>
            <a:endParaRPr lang="de-DE" sz="2400" b="1" dirty="0">
              <a:solidFill>
                <a:schemeClr val="bg1"/>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65891917"/>
              </p:ext>
            </p:extLst>
          </p:nvPr>
        </p:nvGraphicFramePr>
        <p:xfrm>
          <a:off x="-539016" y="1126156"/>
          <a:ext cx="12994105" cy="6125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feld 2"/>
          <p:cNvSpPr txBox="1"/>
          <p:nvPr/>
        </p:nvSpPr>
        <p:spPr>
          <a:xfrm>
            <a:off x="5043636" y="4032985"/>
            <a:ext cx="1828801" cy="461665"/>
          </a:xfrm>
          <a:prstGeom prst="rect">
            <a:avLst/>
          </a:prstGeom>
          <a:noFill/>
        </p:spPr>
        <p:txBody>
          <a:bodyPr wrap="square" rtlCol="0">
            <a:spAutoFit/>
          </a:bodyPr>
          <a:lstStyle/>
          <a:p>
            <a:r>
              <a:rPr lang="de-DE" dirty="0" smtClean="0">
                <a:latin typeface="+mn-lt"/>
              </a:rPr>
              <a:t>Mikroeben</a:t>
            </a:r>
            <a:r>
              <a:rPr lang="de-DE" dirty="0" smtClean="0"/>
              <a:t>e</a:t>
            </a:r>
            <a:endParaRPr lang="de-DE" dirty="0"/>
          </a:p>
        </p:txBody>
      </p:sp>
    </p:spTree>
    <p:extLst>
      <p:ext uri="{BB962C8B-B14F-4D97-AF65-F5344CB8AC3E}">
        <p14:creationId xmlns:p14="http://schemas.microsoft.com/office/powerpoint/2010/main" val="1666351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niversity" id="{73568DB3-059C-433D-A130-06BDF9A8F192}" vid="{BD44D67C-4268-4E2B-B7C9-11F834D9619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DesignUni</Template>
  <TotalTime>0</TotalTime>
  <Words>1738</Words>
  <Application>Microsoft Office PowerPoint</Application>
  <PresentationFormat>Breitbild</PresentationFormat>
  <Paragraphs>173</Paragraphs>
  <Slides>16</Slides>
  <Notes>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Tahoma</vt:lpstr>
      <vt:lpstr>Times New Roman</vt:lpstr>
      <vt:lpstr>UB Scala</vt:lpstr>
      <vt:lpstr>Wingdings</vt:lpstr>
      <vt:lpstr>University</vt:lpstr>
      <vt:lpstr>Didaktische Umgang mit Heterogenität</vt:lpstr>
      <vt:lpstr>Definitionen: Heterogen </vt:lpstr>
      <vt:lpstr>Begriffsklärung Heterogenität</vt:lpstr>
      <vt:lpstr>PowerPoint-Präsentation</vt:lpstr>
      <vt:lpstr>PowerPoint-Präsentation</vt:lpstr>
      <vt:lpstr>PowerPoint-Präsentation</vt:lpstr>
      <vt:lpstr>Illusion einer homogenen Klasse (Schulartübergreifend))  </vt:lpstr>
      <vt:lpstr>Ausgangslage Heterogenität-Homogenität  in Schule und Unterricht (Budde  2012: 523ff.)         </vt:lpstr>
      <vt:lpstr> Transformationsprozess Inklusion</vt:lpstr>
      <vt:lpstr>PowerPoint-Präsentation</vt:lpstr>
      <vt:lpstr> Heterogenitätslinie Leistung </vt:lpstr>
      <vt:lpstr>Bewußtmachung der (Re-) Konstruktion am Bsp. Heterogenitätslinie Leistung</vt:lpstr>
      <vt:lpstr> „Was ist das Neue an dem Altbekannten [Heterogenität], dass es jeden Schüler nur einmal gibt (Arnold 2010)? Nicht die Heterogenität der Schülerschaft ist das Problem, sondern die Verstärkung der Sozialen Ungerechtigkeit durch das separierende Schulsystem und die Lehrkraftkompetenz   </vt:lpstr>
      <vt:lpstr>Reproduktion-Produktion von Heterogenität in der Schule  (Budde 2012: 525-530) </vt:lpstr>
      <vt:lpstr>PowerPoint-Präsentation</vt:lpstr>
      <vt:lpstr>Literatur</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Heterogenität</dc:title>
  <dc:creator>Fischer, Erika</dc:creator>
  <cp:lastModifiedBy>Fischer, Erika</cp:lastModifiedBy>
  <cp:revision>82</cp:revision>
  <dcterms:created xsi:type="dcterms:W3CDTF">2019-04-12T10:08:21Z</dcterms:created>
  <dcterms:modified xsi:type="dcterms:W3CDTF">2021-04-15T05:38:51Z</dcterms:modified>
</cp:coreProperties>
</file>