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2544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5"/>
            <a:ext cx="64284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8" y="5988305"/>
            <a:ext cx="529399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3"/>
            <a:ext cx="32898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8" y="2459483"/>
            <a:ext cx="32898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3" y="427737"/>
            <a:ext cx="680656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3" y="2459483"/>
            <a:ext cx="680656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3"/>
            <a:ext cx="242011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3"/>
            <a:ext cx="173945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3" y="9944863"/>
            <a:ext cx="173945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35862" y="1988680"/>
            <a:ext cx="2714623" cy="27146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14975" y="883413"/>
            <a:ext cx="2542540" cy="77533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296545" marR="81915" indent="-207645">
              <a:lnSpc>
                <a:spcPct val="103299"/>
              </a:lnSpc>
              <a:spcBef>
                <a:spcPts val="50"/>
              </a:spcBef>
            </a:pPr>
            <a:r>
              <a:rPr sz="1200" dirty="0">
                <a:latin typeface="Arial"/>
                <a:cs typeface="Arial"/>
              </a:rPr>
              <a:t>Otto-Friedrich-Universität</a:t>
            </a:r>
            <a:r>
              <a:rPr sz="1200" spc="-9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Bamberg  Fakultät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Humanwissenschaft</a:t>
            </a:r>
            <a:endParaRPr sz="1200">
              <a:latin typeface="Arial"/>
              <a:cs typeface="Arial"/>
            </a:endParaRPr>
          </a:p>
          <a:p>
            <a:pPr marL="283210" marR="5080" indent="-271145">
              <a:lnSpc>
                <a:spcPct val="103299"/>
              </a:lnSpc>
            </a:pPr>
            <a:r>
              <a:rPr sz="1200" dirty="0">
                <a:latin typeface="Arial"/>
                <a:cs typeface="Arial"/>
              </a:rPr>
              <a:t>Institut für</a:t>
            </a:r>
            <a:r>
              <a:rPr sz="1200" spc="-10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Erziehungswissenschaften  </a:t>
            </a:r>
            <a:r>
              <a:rPr sz="1200" spc="-5" dirty="0">
                <a:latin typeface="Arial"/>
                <a:cs typeface="Arial"/>
              </a:rPr>
              <a:t>Lehrstuhl </a:t>
            </a:r>
            <a:r>
              <a:rPr sz="1200" dirty="0">
                <a:latin typeface="Arial"/>
                <a:cs typeface="Arial"/>
              </a:rPr>
              <a:t>für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Schulpädagogik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60055" y="5061889"/>
            <a:ext cx="2451735" cy="82296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 marR="5080" algn="ctr">
              <a:lnSpc>
                <a:spcPct val="95400"/>
              </a:lnSpc>
              <a:spcBef>
                <a:spcPts val="200"/>
              </a:spcBef>
            </a:pPr>
            <a:r>
              <a:rPr b="1" dirty="0">
                <a:latin typeface="Arial"/>
                <a:cs typeface="Arial"/>
              </a:rPr>
              <a:t>Portfolio</a:t>
            </a:r>
            <a:r>
              <a:rPr b="1" spc="-5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zum</a:t>
            </a:r>
            <a:r>
              <a:rPr b="1" spc="-5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Seminar  </a:t>
            </a:r>
            <a:r>
              <a:rPr b="1" spc="-5" dirty="0">
                <a:latin typeface="Arial"/>
                <a:cs typeface="Arial"/>
              </a:rPr>
              <a:t>Didaktischer Umgang  mit</a:t>
            </a:r>
            <a:r>
              <a:rPr b="1" spc="-2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Heterogenität</a:t>
            </a:r>
            <a:endParaRPr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2555" y="7906435"/>
            <a:ext cx="1525270" cy="1915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Name: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186700"/>
              </a:lnSpc>
            </a:pPr>
            <a:r>
              <a:rPr sz="1200" dirty="0">
                <a:latin typeface="Arial"/>
                <a:cs typeface="Arial"/>
              </a:rPr>
              <a:t>Matrikelnummer:  Studiengang:</a:t>
            </a:r>
            <a:r>
              <a:rPr sz="1200" spc="-9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Lehramt  </a:t>
            </a:r>
            <a:r>
              <a:rPr sz="1200" dirty="0">
                <a:latin typeface="Arial"/>
                <a:cs typeface="Arial"/>
              </a:rPr>
              <a:t>Fachsemester:</a:t>
            </a:r>
            <a:endParaRPr sz="1200">
              <a:latin typeface="Arial"/>
              <a:cs typeface="Arial"/>
            </a:endParaRPr>
          </a:p>
          <a:p>
            <a:pPr marL="12700" marR="420370">
              <a:lnSpc>
                <a:spcPct val="186700"/>
              </a:lnSpc>
            </a:pPr>
            <a:r>
              <a:rPr sz="1200" dirty="0">
                <a:latin typeface="Arial"/>
                <a:cs typeface="Arial"/>
              </a:rPr>
              <a:t>E-Mail-Adresse:  Abgegeben</a:t>
            </a:r>
            <a:r>
              <a:rPr sz="1200" spc="-8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am: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230255" y="3816762"/>
            <a:ext cx="0" cy="471170"/>
          </a:xfrm>
          <a:custGeom>
            <a:avLst/>
            <a:gdLst/>
            <a:ahLst/>
            <a:cxnLst/>
            <a:rect l="l" t="t" r="r" b="b"/>
            <a:pathLst>
              <a:path h="471170">
                <a:moveTo>
                  <a:pt x="0" y="470691"/>
                </a:moveTo>
                <a:lnTo>
                  <a:pt x="0" y="0"/>
                </a:lnTo>
              </a:path>
            </a:pathLst>
          </a:custGeom>
          <a:ln w="3175">
            <a:solidFill>
              <a:srgbClr val="D4D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Rechteck 4"/>
          <p:cNvSpPr/>
          <p:nvPr/>
        </p:nvSpPr>
        <p:spPr>
          <a:xfrm>
            <a:off x="771386" y="1841500"/>
            <a:ext cx="5902463" cy="6334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540"/>
              </a:spcBef>
              <a:buAutoNum type="alphaUcParenR"/>
            </a:pPr>
            <a:r>
              <a:rPr lang="de-DE" sz="2000" b="1" spc="-5" smtClean="0">
                <a:latin typeface="Arial"/>
                <a:cs typeface="Arial"/>
              </a:rPr>
              <a:t>Inhalt </a:t>
            </a:r>
            <a:r>
              <a:rPr lang="de-DE" sz="2000" b="1" spc="-5" dirty="0" smtClean="0">
                <a:latin typeface="Arial"/>
                <a:cs typeface="Arial"/>
              </a:rPr>
              <a:t>/Aufbau </a:t>
            </a:r>
            <a:r>
              <a:rPr lang="de-DE" sz="2000" b="1" spc="-5" smtClean="0">
                <a:latin typeface="Arial"/>
                <a:cs typeface="Arial"/>
              </a:rPr>
              <a:t>des</a:t>
            </a:r>
            <a:r>
              <a:rPr lang="de-DE" sz="2000" b="1" spc="-25" smtClean="0">
                <a:latin typeface="Arial"/>
                <a:cs typeface="Arial"/>
              </a:rPr>
              <a:t> </a:t>
            </a:r>
            <a:r>
              <a:rPr lang="de-DE" sz="2000" b="1" spc="-5" smtClean="0">
                <a:latin typeface="Arial"/>
                <a:cs typeface="Arial"/>
              </a:rPr>
              <a:t>Portfolios</a:t>
            </a:r>
          </a:p>
          <a:p>
            <a:pPr marL="12700">
              <a:lnSpc>
                <a:spcPct val="100000"/>
              </a:lnSpc>
              <a:spcBef>
                <a:spcPts val="1540"/>
              </a:spcBef>
            </a:pPr>
            <a:endParaRPr lang="de-DE" sz="2000" dirty="0" smtClean="0">
              <a:latin typeface="Arial"/>
              <a:cs typeface="Arial"/>
            </a:endParaRPr>
          </a:p>
          <a:p>
            <a:pPr marL="361315" marR="746125" indent="-279400">
              <a:lnSpc>
                <a:spcPct val="150000"/>
              </a:lnSpc>
              <a:spcBef>
                <a:spcPts val="75"/>
              </a:spcBef>
              <a:buAutoNum type="arabicPeriod"/>
              <a:tabLst>
                <a:tab pos="363220" algn="l"/>
              </a:tabLst>
            </a:pPr>
            <a:r>
              <a:rPr lang="de-DE" b="1" spc="-5" dirty="0" smtClean="0">
                <a:latin typeface="Arial"/>
                <a:cs typeface="Arial"/>
              </a:rPr>
              <a:t>Reflexion </a:t>
            </a:r>
            <a:r>
              <a:rPr lang="de-DE" dirty="0">
                <a:latin typeface="Arial"/>
                <a:cs typeface="Arial"/>
              </a:rPr>
              <a:t>einer vorgegebenen Sensibilisierungsstunde zu</a:t>
            </a:r>
            <a:r>
              <a:rPr lang="de-DE" spc="-16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einem  </a:t>
            </a:r>
            <a:r>
              <a:rPr lang="de-DE" spc="-5" dirty="0">
                <a:latin typeface="Arial"/>
                <a:cs typeface="Arial"/>
              </a:rPr>
              <a:t>Förderschwerpunkt</a:t>
            </a:r>
            <a:endParaRPr lang="de-DE" dirty="0">
              <a:latin typeface="Arial"/>
              <a:cs typeface="Arial"/>
            </a:endParaRPr>
          </a:p>
          <a:p>
            <a:pPr marL="363220" indent="-281305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363855" algn="l"/>
              </a:tabLst>
            </a:pPr>
            <a:r>
              <a:rPr lang="de-DE" b="1" dirty="0">
                <a:latin typeface="Arial"/>
                <a:cs typeface="Arial"/>
              </a:rPr>
              <a:t>Kasuistik</a:t>
            </a:r>
            <a:endParaRPr lang="de-DE" dirty="0">
              <a:latin typeface="Arial"/>
              <a:cs typeface="Arial"/>
            </a:endParaRPr>
          </a:p>
          <a:p>
            <a:pPr marL="291465">
              <a:lnSpc>
                <a:spcPct val="100000"/>
              </a:lnSpc>
              <a:spcBef>
                <a:spcPts val="805"/>
              </a:spcBef>
            </a:pPr>
            <a:r>
              <a:rPr lang="de-DE" dirty="0">
                <a:latin typeface="Arial"/>
                <a:cs typeface="Arial"/>
              </a:rPr>
              <a:t>-Kurzskizzierung eines </a:t>
            </a:r>
            <a:r>
              <a:rPr lang="de-DE" spc="-5" dirty="0">
                <a:latin typeface="Arial"/>
                <a:cs typeface="Arial"/>
              </a:rPr>
              <a:t>Fallbeispiels </a:t>
            </a:r>
            <a:r>
              <a:rPr lang="de-DE" dirty="0">
                <a:latin typeface="Arial"/>
                <a:cs typeface="Arial"/>
              </a:rPr>
              <a:t>(Schulart,</a:t>
            </a:r>
            <a:r>
              <a:rPr lang="de-DE" spc="-100" dirty="0">
                <a:latin typeface="Arial"/>
                <a:cs typeface="Arial"/>
              </a:rPr>
              <a:t> </a:t>
            </a:r>
            <a:r>
              <a:rPr lang="de-DE" spc="-5" dirty="0">
                <a:latin typeface="Arial"/>
                <a:cs typeface="Arial"/>
              </a:rPr>
              <a:t>Jahrgangstufe)</a:t>
            </a:r>
            <a:endParaRPr lang="de-DE" dirty="0">
              <a:latin typeface="Arial"/>
              <a:cs typeface="Arial"/>
            </a:endParaRPr>
          </a:p>
          <a:p>
            <a:pPr marL="291465">
              <a:lnSpc>
                <a:spcPct val="100000"/>
              </a:lnSpc>
              <a:spcBef>
                <a:spcPts val="475"/>
              </a:spcBef>
            </a:pPr>
            <a:r>
              <a:rPr lang="de-DE" dirty="0">
                <a:latin typeface="Arial"/>
                <a:cs typeface="Arial"/>
              </a:rPr>
              <a:t>-Grundprinzipien der spezifischen Didaktik des</a:t>
            </a:r>
            <a:r>
              <a:rPr lang="de-DE" spc="-135" dirty="0">
                <a:latin typeface="Arial"/>
                <a:cs typeface="Arial"/>
              </a:rPr>
              <a:t> </a:t>
            </a:r>
            <a:endParaRPr lang="de-DE" spc="-135" dirty="0" smtClean="0">
              <a:latin typeface="Arial"/>
              <a:cs typeface="Arial"/>
            </a:endParaRPr>
          </a:p>
          <a:p>
            <a:pPr marL="291465">
              <a:lnSpc>
                <a:spcPct val="100000"/>
              </a:lnSpc>
              <a:spcBef>
                <a:spcPts val="475"/>
              </a:spcBef>
            </a:pPr>
            <a:r>
              <a:rPr lang="de-DE" spc="-135" dirty="0">
                <a:latin typeface="Arial"/>
                <a:cs typeface="Arial"/>
              </a:rPr>
              <a:t> </a:t>
            </a:r>
            <a:r>
              <a:rPr lang="de-DE" spc="-5" dirty="0" smtClean="0">
                <a:latin typeface="Arial"/>
                <a:cs typeface="Arial"/>
              </a:rPr>
              <a:t>Förderschwerpunkts</a:t>
            </a:r>
            <a:endParaRPr lang="de-DE" dirty="0">
              <a:latin typeface="Arial"/>
              <a:cs typeface="Arial"/>
            </a:endParaRPr>
          </a:p>
          <a:p>
            <a:pPr marL="361315" marR="5080" indent="-70485">
              <a:lnSpc>
                <a:spcPct val="120000"/>
              </a:lnSpc>
            </a:pPr>
            <a:r>
              <a:rPr lang="de-DE" spc="-5" dirty="0">
                <a:latin typeface="Arial"/>
                <a:cs typeface="Arial"/>
              </a:rPr>
              <a:t>-Adaption </a:t>
            </a:r>
            <a:r>
              <a:rPr lang="de-DE" dirty="0">
                <a:latin typeface="Arial"/>
                <a:cs typeface="Arial"/>
              </a:rPr>
              <a:t>einer </a:t>
            </a:r>
            <a:r>
              <a:rPr lang="de-DE" spc="-5" dirty="0">
                <a:latin typeface="Arial"/>
                <a:cs typeface="Arial"/>
              </a:rPr>
              <a:t>Unterrichtsstunde </a:t>
            </a:r>
            <a:r>
              <a:rPr lang="de-DE" dirty="0">
                <a:latin typeface="Arial"/>
                <a:cs typeface="Arial"/>
              </a:rPr>
              <a:t>aus dem Praktikum </a:t>
            </a:r>
            <a:r>
              <a:rPr lang="de-DE" spc="-5" dirty="0" smtClean="0">
                <a:latin typeface="Arial"/>
                <a:cs typeface="Arial"/>
              </a:rPr>
              <a:t>mit </a:t>
            </a:r>
            <a:r>
              <a:rPr lang="de-DE" dirty="0">
                <a:latin typeface="Arial"/>
                <a:cs typeface="Arial"/>
              </a:rPr>
              <a:t>spezifischen  </a:t>
            </a:r>
            <a:r>
              <a:rPr lang="de-DE" spc="-5" dirty="0">
                <a:latin typeface="Arial"/>
                <a:cs typeface="Arial"/>
              </a:rPr>
              <a:t>Differenzierungsmaßnahmen für </a:t>
            </a:r>
            <a:r>
              <a:rPr lang="de-DE" dirty="0">
                <a:latin typeface="Arial"/>
                <a:cs typeface="Arial"/>
              </a:rPr>
              <a:t>das</a:t>
            </a:r>
            <a:r>
              <a:rPr lang="de-DE" spc="-7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Fallbeispiel</a:t>
            </a:r>
          </a:p>
          <a:p>
            <a:pPr marL="292735" indent="-280670">
              <a:lnSpc>
                <a:spcPct val="100000"/>
              </a:lnSpc>
              <a:spcBef>
                <a:spcPts val="1490"/>
              </a:spcBef>
              <a:buAutoNum type="arabicPeriod" startAt="4"/>
              <a:tabLst>
                <a:tab pos="293370" algn="l"/>
              </a:tabLst>
            </a:pPr>
            <a:r>
              <a:rPr lang="de-DE" b="1" spc="-5" dirty="0">
                <a:latin typeface="Arial"/>
                <a:cs typeface="Arial"/>
              </a:rPr>
              <a:t>Reflexion über </a:t>
            </a:r>
            <a:r>
              <a:rPr lang="de-DE" b="1" dirty="0">
                <a:latin typeface="Arial"/>
                <a:cs typeface="Arial"/>
              </a:rPr>
              <a:t>das</a:t>
            </a:r>
            <a:r>
              <a:rPr lang="de-DE" b="1" spc="-40" dirty="0">
                <a:latin typeface="Arial"/>
                <a:cs typeface="Arial"/>
              </a:rPr>
              <a:t> </a:t>
            </a:r>
            <a:r>
              <a:rPr lang="de-DE" b="1" spc="-5" dirty="0" smtClean="0">
                <a:latin typeface="Arial"/>
                <a:cs typeface="Arial"/>
              </a:rPr>
              <a:t>Seminar</a:t>
            </a:r>
          </a:p>
          <a:p>
            <a:pPr marL="292735" indent="-280670">
              <a:lnSpc>
                <a:spcPct val="100000"/>
              </a:lnSpc>
              <a:spcBef>
                <a:spcPts val="1490"/>
              </a:spcBef>
              <a:buAutoNum type="arabicPeriod" startAt="4"/>
              <a:tabLst>
                <a:tab pos="293370" algn="l"/>
              </a:tabLst>
            </a:pPr>
            <a:endParaRPr lang="de-DE" b="1" spc="-5" dirty="0">
              <a:latin typeface="Arial"/>
              <a:cs typeface="Arial"/>
            </a:endParaRPr>
          </a:p>
          <a:p>
            <a:pPr marL="292735" indent="-280670">
              <a:lnSpc>
                <a:spcPct val="100000"/>
              </a:lnSpc>
              <a:spcBef>
                <a:spcPts val="1490"/>
              </a:spcBef>
              <a:buAutoNum type="arabicPeriod" startAt="4"/>
              <a:tabLst>
                <a:tab pos="293370" algn="l"/>
              </a:tabLst>
            </a:pPr>
            <a:r>
              <a:rPr lang="de-DE" b="1" spc="-5" dirty="0" smtClean="0">
                <a:latin typeface="Arial"/>
                <a:cs typeface="Arial"/>
              </a:rPr>
              <a:t>Literaturverzeichnis</a:t>
            </a:r>
            <a:endParaRPr lang="de-DE" dirty="0">
              <a:latin typeface="Arial"/>
              <a:cs typeface="Arial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730250" y="622300"/>
            <a:ext cx="533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spc="-5" dirty="0"/>
              <a:t>Hinweise für </a:t>
            </a:r>
            <a:r>
              <a:rPr lang="de-DE" sz="2800" dirty="0"/>
              <a:t>die zu </a:t>
            </a:r>
            <a:r>
              <a:rPr lang="de-DE" sz="2800" spc="-5" dirty="0"/>
              <a:t>erbringende Leistung Modul</a:t>
            </a:r>
            <a:r>
              <a:rPr lang="de-DE" sz="2800" spc="-95" dirty="0"/>
              <a:t> </a:t>
            </a:r>
            <a:r>
              <a:rPr lang="de-DE" sz="2800" spc="-95" dirty="0" smtClean="0"/>
              <a:t> </a:t>
            </a:r>
            <a:r>
              <a:rPr lang="de-DE" sz="2800" b="1" spc="-95" dirty="0" smtClean="0">
                <a:solidFill>
                  <a:srgbClr val="FF0000"/>
                </a:solidFill>
              </a:rPr>
              <a:t>D</a:t>
            </a:r>
            <a:endParaRPr lang="de-DE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806449" y="1765300"/>
            <a:ext cx="5791199" cy="6047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lang="de-DE" sz="2000" b="1" spc="-5" dirty="0" smtClean="0">
                <a:latin typeface="Arial"/>
                <a:cs typeface="Arial"/>
              </a:rPr>
              <a:t>A) Inhalt /Aufbau des</a:t>
            </a:r>
            <a:r>
              <a:rPr lang="de-DE" sz="2000" b="1" spc="-25" dirty="0" smtClean="0">
                <a:latin typeface="Arial"/>
                <a:cs typeface="Arial"/>
              </a:rPr>
              <a:t> </a:t>
            </a:r>
            <a:r>
              <a:rPr lang="de-DE" sz="2000" b="1" spc="-5" dirty="0" smtClean="0">
                <a:latin typeface="Arial"/>
                <a:cs typeface="Arial"/>
              </a:rPr>
              <a:t>Portfolios</a:t>
            </a:r>
            <a:endParaRPr lang="de-DE" sz="2000" dirty="0" smtClean="0">
              <a:latin typeface="Arial"/>
              <a:cs typeface="Arial"/>
            </a:endParaRPr>
          </a:p>
          <a:p>
            <a:pPr marL="434340" indent="-338455">
              <a:lnSpc>
                <a:spcPct val="100000"/>
              </a:lnSpc>
              <a:spcBef>
                <a:spcPts val="1440"/>
              </a:spcBef>
              <a:buSzPct val="120000"/>
              <a:buAutoNum type="arabicPeriod"/>
              <a:tabLst>
                <a:tab pos="434975" algn="l"/>
              </a:tabLst>
            </a:pPr>
            <a:r>
              <a:rPr lang="de-DE" b="1" dirty="0">
                <a:latin typeface="Arial"/>
                <a:cs typeface="Arial"/>
              </a:rPr>
              <a:t>Zusammenstellung der wöchentliche</a:t>
            </a:r>
            <a:r>
              <a:rPr lang="de-DE" b="1" spc="-105" dirty="0">
                <a:latin typeface="Arial"/>
                <a:cs typeface="Arial"/>
              </a:rPr>
              <a:t> </a:t>
            </a:r>
            <a:r>
              <a:rPr lang="de-DE" b="1" dirty="0">
                <a:latin typeface="Arial"/>
                <a:cs typeface="Arial"/>
              </a:rPr>
              <a:t>Aufgaben</a:t>
            </a:r>
            <a:endParaRPr lang="de-DE" dirty="0">
              <a:latin typeface="Arial"/>
              <a:cs typeface="Arial"/>
            </a:endParaRPr>
          </a:p>
          <a:p>
            <a:pPr marL="361315" marR="746125" indent="-279400">
              <a:lnSpc>
                <a:spcPct val="150000"/>
              </a:lnSpc>
              <a:spcBef>
                <a:spcPts val="75"/>
              </a:spcBef>
              <a:buAutoNum type="arabicPeriod"/>
              <a:tabLst>
                <a:tab pos="363220" algn="l"/>
              </a:tabLst>
            </a:pPr>
            <a:r>
              <a:rPr lang="de-DE" b="1" spc="-5" dirty="0">
                <a:solidFill>
                  <a:srgbClr val="CCCCCC"/>
                </a:solidFill>
                <a:latin typeface="Arial"/>
                <a:cs typeface="Arial"/>
              </a:rPr>
              <a:t>Reflexion </a:t>
            </a:r>
            <a:r>
              <a:rPr lang="de-DE" dirty="0">
                <a:solidFill>
                  <a:srgbClr val="CCCCCC"/>
                </a:solidFill>
                <a:latin typeface="Arial"/>
                <a:cs typeface="Arial"/>
              </a:rPr>
              <a:t>einer vorgegebenen Sensibilisierungsstunde zu</a:t>
            </a:r>
            <a:r>
              <a:rPr lang="de-DE" spc="-165" dirty="0">
                <a:solidFill>
                  <a:srgbClr val="CCCCCC"/>
                </a:solidFill>
                <a:latin typeface="Arial"/>
                <a:cs typeface="Arial"/>
              </a:rPr>
              <a:t> </a:t>
            </a:r>
            <a:r>
              <a:rPr lang="de-DE" dirty="0">
                <a:solidFill>
                  <a:srgbClr val="CCCCCC"/>
                </a:solidFill>
                <a:latin typeface="Arial"/>
                <a:cs typeface="Arial"/>
              </a:rPr>
              <a:t>einem  </a:t>
            </a:r>
            <a:r>
              <a:rPr lang="de-DE" spc="-5" dirty="0">
                <a:solidFill>
                  <a:srgbClr val="CCCCCC"/>
                </a:solidFill>
                <a:latin typeface="Arial"/>
                <a:cs typeface="Arial"/>
              </a:rPr>
              <a:t>Förderschwerpunkt</a:t>
            </a:r>
            <a:endParaRPr lang="de-DE" dirty="0">
              <a:latin typeface="Arial"/>
              <a:cs typeface="Arial"/>
            </a:endParaRPr>
          </a:p>
          <a:p>
            <a:pPr marL="363220" indent="-281305">
              <a:lnSpc>
                <a:spcPct val="100000"/>
              </a:lnSpc>
              <a:spcBef>
                <a:spcPts val="1200"/>
              </a:spcBef>
              <a:buAutoNum type="arabicPeriod"/>
              <a:tabLst>
                <a:tab pos="363855" algn="l"/>
              </a:tabLst>
            </a:pPr>
            <a:r>
              <a:rPr lang="de-DE" b="1" dirty="0">
                <a:latin typeface="Arial"/>
                <a:cs typeface="Arial"/>
              </a:rPr>
              <a:t>Kasuistik:</a:t>
            </a:r>
            <a:endParaRPr lang="de-DE" dirty="0">
              <a:latin typeface="Arial"/>
              <a:cs typeface="Arial"/>
            </a:endParaRPr>
          </a:p>
          <a:p>
            <a:pPr marL="291465">
              <a:lnSpc>
                <a:spcPct val="100000"/>
              </a:lnSpc>
              <a:spcBef>
                <a:spcPts val="805"/>
              </a:spcBef>
            </a:pPr>
            <a:r>
              <a:rPr lang="de-DE" dirty="0">
                <a:latin typeface="Arial"/>
                <a:cs typeface="Arial"/>
              </a:rPr>
              <a:t>-Kurzskizzierung eines </a:t>
            </a:r>
            <a:r>
              <a:rPr lang="de-DE" spc="-5" dirty="0">
                <a:latin typeface="Arial"/>
                <a:cs typeface="Arial"/>
              </a:rPr>
              <a:t>Fallbeispiels </a:t>
            </a:r>
            <a:r>
              <a:rPr lang="de-DE" dirty="0">
                <a:latin typeface="Arial"/>
                <a:cs typeface="Arial"/>
              </a:rPr>
              <a:t>(Schulart,</a:t>
            </a:r>
            <a:r>
              <a:rPr lang="de-DE" spc="-100" dirty="0">
                <a:latin typeface="Arial"/>
                <a:cs typeface="Arial"/>
              </a:rPr>
              <a:t> </a:t>
            </a:r>
            <a:r>
              <a:rPr lang="de-DE" spc="-5" dirty="0">
                <a:latin typeface="Arial"/>
                <a:cs typeface="Arial"/>
              </a:rPr>
              <a:t>Jahrgangstufe)</a:t>
            </a:r>
            <a:endParaRPr lang="de-DE" dirty="0">
              <a:latin typeface="Arial"/>
              <a:cs typeface="Arial"/>
            </a:endParaRPr>
          </a:p>
          <a:p>
            <a:pPr marL="291465">
              <a:lnSpc>
                <a:spcPct val="100000"/>
              </a:lnSpc>
              <a:spcBef>
                <a:spcPts val="475"/>
              </a:spcBef>
            </a:pPr>
            <a:r>
              <a:rPr lang="de-DE" dirty="0">
                <a:latin typeface="Arial"/>
                <a:cs typeface="Arial"/>
              </a:rPr>
              <a:t>-Grundprinzipien der spezifischen Didaktik des</a:t>
            </a:r>
            <a:r>
              <a:rPr lang="de-DE" spc="-135" dirty="0">
                <a:latin typeface="Arial"/>
                <a:cs typeface="Arial"/>
              </a:rPr>
              <a:t> </a:t>
            </a:r>
            <a:r>
              <a:rPr lang="de-DE" spc="-5" dirty="0">
                <a:latin typeface="Arial"/>
                <a:cs typeface="Arial"/>
              </a:rPr>
              <a:t>Förderschwerpunkts</a:t>
            </a:r>
            <a:endParaRPr lang="de-DE" dirty="0">
              <a:latin typeface="Arial"/>
              <a:cs typeface="Arial"/>
            </a:endParaRPr>
          </a:p>
          <a:p>
            <a:pPr marL="361315" marR="5080" indent="-70485">
              <a:lnSpc>
                <a:spcPct val="120000"/>
              </a:lnSpc>
            </a:pPr>
            <a:r>
              <a:rPr lang="de-DE" spc="-5" dirty="0">
                <a:latin typeface="Arial"/>
                <a:cs typeface="Arial"/>
              </a:rPr>
              <a:t>-Adaption </a:t>
            </a:r>
            <a:r>
              <a:rPr lang="de-DE" dirty="0">
                <a:latin typeface="Arial"/>
                <a:cs typeface="Arial"/>
              </a:rPr>
              <a:t>einer </a:t>
            </a:r>
            <a:r>
              <a:rPr lang="de-DE" spc="-5" dirty="0">
                <a:latin typeface="Arial"/>
                <a:cs typeface="Arial"/>
              </a:rPr>
              <a:t>Unterrichtsstunde </a:t>
            </a:r>
            <a:r>
              <a:rPr lang="de-DE" dirty="0">
                <a:latin typeface="Arial"/>
                <a:cs typeface="Arial"/>
              </a:rPr>
              <a:t>aus dem Praktikum ): </a:t>
            </a:r>
            <a:r>
              <a:rPr lang="de-DE" spc="-5" dirty="0">
                <a:latin typeface="Arial"/>
                <a:cs typeface="Arial"/>
              </a:rPr>
              <a:t>mit </a:t>
            </a:r>
            <a:r>
              <a:rPr lang="de-DE" dirty="0">
                <a:latin typeface="Arial"/>
                <a:cs typeface="Arial"/>
              </a:rPr>
              <a:t>spezifischen  </a:t>
            </a:r>
            <a:r>
              <a:rPr lang="de-DE" spc="-5" dirty="0">
                <a:latin typeface="Arial"/>
                <a:cs typeface="Arial"/>
              </a:rPr>
              <a:t>Differenzierungsmaßnahmen für </a:t>
            </a:r>
            <a:r>
              <a:rPr lang="de-DE" dirty="0">
                <a:latin typeface="Arial"/>
                <a:cs typeface="Arial"/>
              </a:rPr>
              <a:t>das</a:t>
            </a:r>
            <a:r>
              <a:rPr lang="de-DE" spc="-7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Fallbeispiel</a:t>
            </a:r>
          </a:p>
          <a:p>
            <a:pPr marL="292735" indent="-280670">
              <a:lnSpc>
                <a:spcPct val="100000"/>
              </a:lnSpc>
              <a:spcBef>
                <a:spcPts val="1490"/>
              </a:spcBef>
              <a:buAutoNum type="arabicPeriod" startAt="4"/>
              <a:tabLst>
                <a:tab pos="293370" algn="l"/>
              </a:tabLst>
            </a:pPr>
            <a:r>
              <a:rPr lang="de-DE" b="1" spc="-5" dirty="0">
                <a:latin typeface="Arial"/>
                <a:cs typeface="Arial"/>
              </a:rPr>
              <a:t>Reflexion über </a:t>
            </a:r>
            <a:r>
              <a:rPr lang="de-DE" b="1" dirty="0">
                <a:latin typeface="Arial"/>
                <a:cs typeface="Arial"/>
              </a:rPr>
              <a:t>das</a:t>
            </a:r>
            <a:r>
              <a:rPr lang="de-DE" b="1" spc="-40" dirty="0">
                <a:latin typeface="Arial"/>
                <a:cs typeface="Arial"/>
              </a:rPr>
              <a:t> </a:t>
            </a:r>
            <a:r>
              <a:rPr lang="de-DE" b="1" spc="-5" dirty="0" smtClean="0">
                <a:latin typeface="Arial"/>
                <a:cs typeface="Arial"/>
              </a:rPr>
              <a:t>Seminar</a:t>
            </a:r>
          </a:p>
          <a:p>
            <a:pPr marL="292735" indent="-280670">
              <a:lnSpc>
                <a:spcPct val="100000"/>
              </a:lnSpc>
              <a:spcBef>
                <a:spcPts val="1490"/>
              </a:spcBef>
              <a:buAutoNum type="arabicPeriod" startAt="4"/>
              <a:tabLst>
                <a:tab pos="293370" algn="l"/>
              </a:tabLst>
            </a:pPr>
            <a:endParaRPr lang="de-DE" dirty="0">
              <a:latin typeface="Arial"/>
              <a:cs typeface="Arial"/>
            </a:endParaRPr>
          </a:p>
          <a:p>
            <a:pPr marL="292735" indent="-280670">
              <a:lnSpc>
                <a:spcPct val="100000"/>
              </a:lnSpc>
              <a:spcBef>
                <a:spcPts val="120"/>
              </a:spcBef>
              <a:buAutoNum type="arabicPeriod" startAt="4"/>
              <a:tabLst>
                <a:tab pos="293370" algn="l"/>
              </a:tabLst>
            </a:pPr>
            <a:r>
              <a:rPr lang="de-DE" b="1" spc="-5" dirty="0">
                <a:latin typeface="Arial"/>
                <a:cs typeface="Arial"/>
              </a:rPr>
              <a:t>Literaturverzeichnis</a:t>
            </a:r>
            <a:endParaRPr lang="de-DE" dirty="0">
              <a:latin typeface="Arial"/>
              <a:cs typeface="Arial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654049" y="393700"/>
            <a:ext cx="59435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spc="-5" dirty="0"/>
              <a:t>Hinweise für </a:t>
            </a:r>
            <a:r>
              <a:rPr lang="de-DE" sz="2800" dirty="0"/>
              <a:t>die zu </a:t>
            </a:r>
            <a:r>
              <a:rPr lang="de-DE" sz="2800" spc="-5" dirty="0"/>
              <a:t>erbringende Leistung Modul</a:t>
            </a:r>
            <a:r>
              <a:rPr lang="de-DE" sz="2800" spc="-95" dirty="0"/>
              <a:t> </a:t>
            </a:r>
            <a:r>
              <a:rPr lang="de-DE" sz="2800" spc="-5" dirty="0">
                <a:solidFill>
                  <a:srgbClr val="FF0000"/>
                </a:solidFill>
              </a:rPr>
              <a:t>B,C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2509052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150</Words>
  <Application>Microsoft Office PowerPoint</Application>
  <PresentationFormat>Benutzerdefiniert</PresentationFormat>
  <Paragraphs>29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Portfolio.docx</dc:title>
  <dc:creator>Fischer, Erika</dc:creator>
  <cp:lastModifiedBy>Fischer, Erika</cp:lastModifiedBy>
  <cp:revision>3</cp:revision>
  <dcterms:created xsi:type="dcterms:W3CDTF">2021-10-18T21:08:40Z</dcterms:created>
  <dcterms:modified xsi:type="dcterms:W3CDTF">2022-04-26T08:41:58Z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2021-03-07T00:00:00Z</vt:filetime>
  </property>
  <property fmtid="{D5CDD505-2E9C-101B-9397-08002B2CF9AE}" pid="3" name="Creator">
    <vt:lpwstr>Word</vt:lpwstr>
  </property>
  <property fmtid="{D5CDD505-2E9C-101B-9397-08002B2CF9AE}" pid="4" name="LastSaved">
    <vt:filetime>2021-10-18T00:00:00Z</vt:filetime>
  </property>
</Properties>
</file>