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14274800" cy="10706100"/>
  <p:notesSz cx="7556500" cy="107061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469" y="62"/>
      </p:cViewPr>
      <p:guideLst>
        <p:guide orient="horz" pos="2880"/>
        <p:guide pos="40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610" y="3318892"/>
            <a:ext cx="1213358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220" y="5995417"/>
            <a:ext cx="999236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13741" y="2462403"/>
            <a:ext cx="620953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1522" y="2462403"/>
            <a:ext cx="6209537"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7" name="Holder 7"/>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5" name="Holder 5"/>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4" name="Holder 4"/>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13740" y="428244"/>
            <a:ext cx="1284732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13740" y="2462403"/>
            <a:ext cx="128473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853432" y="9956674"/>
            <a:ext cx="4567936"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741" y="9956674"/>
            <a:ext cx="3283204"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a:xfrm>
            <a:off x="12551747" y="10369877"/>
            <a:ext cx="439038" cy="169277"/>
          </a:xfrm>
          <a:prstGeom prst="rect">
            <a:avLst/>
          </a:prstGeom>
        </p:spPr>
        <p:txBody>
          <a:bodyPr wrap="square" lIns="0" tIns="0" rIns="0" bIns="0">
            <a:spAutoFit/>
          </a:bodyPr>
          <a:lstStyle>
            <a:lvl1pPr>
              <a:defRPr sz="1100" b="0" i="0">
                <a:solidFill>
                  <a:schemeClr val="tx1"/>
                </a:solidFill>
                <a:latin typeface="Arial"/>
                <a:cs typeface="Arial"/>
              </a:defRPr>
            </a:lvl1pPr>
          </a:lstStyle>
          <a:p>
            <a:pPr marL="38100"/>
            <a:fld id="{81D60167-4931-47E6-BA6A-407CBD079E47}" type="slidenum">
              <a:rPr lang="de-DE" smtClean="0"/>
              <a:pPr marL="38100"/>
              <a:t>‹Nr.›</a:t>
            </a:fld>
            <a:endParaRPr lang="de-DE"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0400" y="0"/>
            <a:ext cx="13334999" cy="10594567"/>
          </a:xfrm>
          <a:prstGeom prst="rect">
            <a:avLst/>
          </a:prstGeom>
        </p:spPr>
        <p:txBody>
          <a:bodyPr vert="horz" wrap="square" lIns="0" tIns="100965" rIns="0" bIns="0" rtlCol="0">
            <a:spAutoFit/>
          </a:bodyPr>
          <a:lstStyle/>
          <a:p>
            <a:pPr marL="28575">
              <a:spcBef>
                <a:spcPts val="795"/>
              </a:spcBef>
            </a:pPr>
            <a:r>
              <a:rPr sz="1200" b="1" u="heavy" spc="-5" dirty="0">
                <a:uFill>
                  <a:solidFill>
                    <a:srgbClr val="000000"/>
                  </a:solidFill>
                </a:uFill>
                <a:latin typeface="Arial"/>
                <a:cs typeface="Arial"/>
              </a:rPr>
              <a:t>Unterdurchschnittliche Begabung </a:t>
            </a:r>
            <a:r>
              <a:rPr sz="1200" b="1" u="heavy" dirty="0">
                <a:uFill>
                  <a:solidFill>
                    <a:srgbClr val="000000"/>
                  </a:solidFill>
                </a:uFill>
                <a:latin typeface="Arial"/>
                <a:cs typeface="Arial"/>
              </a:rPr>
              <a:t>und Störungen </a:t>
            </a:r>
            <a:r>
              <a:rPr sz="1200" b="1" u="heavy" spc="-5" dirty="0">
                <a:uFill>
                  <a:solidFill>
                    <a:srgbClr val="000000"/>
                  </a:solidFill>
                </a:uFill>
                <a:latin typeface="Arial"/>
                <a:cs typeface="Arial"/>
              </a:rPr>
              <a:t>im </a:t>
            </a:r>
            <a:r>
              <a:rPr sz="1200" b="1" u="heavy" dirty="0">
                <a:uFill>
                  <a:solidFill>
                    <a:srgbClr val="000000"/>
                  </a:solidFill>
                </a:uFill>
                <a:latin typeface="Arial"/>
                <a:cs typeface="Arial"/>
              </a:rPr>
              <a:t>sozioemotionalen</a:t>
            </a:r>
            <a:r>
              <a:rPr sz="1200" b="1" spc="-110" dirty="0">
                <a:latin typeface="Arial"/>
                <a:cs typeface="Arial"/>
              </a:rPr>
              <a:t> </a:t>
            </a:r>
            <a:r>
              <a:rPr sz="1200" b="1" u="heavy" spc="-5" dirty="0">
                <a:uFill>
                  <a:solidFill>
                    <a:srgbClr val="000000"/>
                  </a:solidFill>
                </a:uFill>
                <a:latin typeface="Arial"/>
                <a:cs typeface="Arial"/>
              </a:rPr>
              <a:t>Erleben</a:t>
            </a:r>
            <a:endParaRPr sz="1200" dirty="0">
              <a:latin typeface="Arial"/>
              <a:cs typeface="Arial"/>
            </a:endParaRPr>
          </a:p>
          <a:p>
            <a:pPr marL="269875" indent="-229235">
              <a:spcBef>
                <a:spcPts val="645"/>
              </a:spcBef>
              <a:buFont typeface="Symbol"/>
              <a:buChar char=""/>
              <a:tabLst>
                <a:tab pos="269240" algn="l"/>
                <a:tab pos="270510" algn="l"/>
              </a:tabLst>
            </a:pPr>
            <a:r>
              <a:rPr sz="1100" spc="-5" dirty="0">
                <a:latin typeface="Arial"/>
                <a:cs typeface="Arial"/>
              </a:rPr>
              <a:t>Fallbeispiel</a:t>
            </a:r>
            <a:endParaRPr sz="1100" dirty="0">
              <a:latin typeface="Arial"/>
              <a:cs typeface="Arial"/>
            </a:endParaRPr>
          </a:p>
          <a:p>
            <a:pPr>
              <a:spcBef>
                <a:spcPts val="15"/>
              </a:spcBef>
              <a:buFont typeface="Symbol"/>
              <a:buChar char=""/>
            </a:pPr>
            <a:endParaRPr sz="1100" dirty="0">
              <a:latin typeface="Arial"/>
              <a:cs typeface="Arial"/>
            </a:endParaRPr>
          </a:p>
          <a:p>
            <a:pPr marL="269875" indent="-229235">
              <a:spcBef>
                <a:spcPts val="5"/>
              </a:spcBef>
              <a:buFont typeface="Symbol"/>
              <a:buChar char=""/>
              <a:tabLst>
                <a:tab pos="269240" algn="l"/>
                <a:tab pos="270510" algn="l"/>
              </a:tabLst>
            </a:pPr>
            <a:r>
              <a:rPr sz="1100" spc="-5" dirty="0">
                <a:latin typeface="Arial"/>
                <a:cs typeface="Arial"/>
              </a:rPr>
              <a:t>Diagnostische</a:t>
            </a:r>
            <a:r>
              <a:rPr sz="1100" spc="-10" dirty="0">
                <a:latin typeface="Arial"/>
                <a:cs typeface="Arial"/>
              </a:rPr>
              <a:t> </a:t>
            </a:r>
            <a:r>
              <a:rPr sz="1100" spc="-5" dirty="0">
                <a:latin typeface="Arial"/>
                <a:cs typeface="Arial"/>
              </a:rPr>
              <a:t>Fragestellung</a:t>
            </a:r>
            <a:endParaRPr sz="1100" dirty="0">
              <a:latin typeface="Arial"/>
              <a:cs typeface="Arial"/>
            </a:endParaRPr>
          </a:p>
          <a:p>
            <a:pPr>
              <a:spcBef>
                <a:spcPts val="15"/>
              </a:spcBef>
              <a:buFont typeface="Symbol"/>
              <a:buChar char=""/>
            </a:pPr>
            <a:endParaRPr sz="1100" dirty="0">
              <a:latin typeface="Arial"/>
              <a:cs typeface="Arial"/>
            </a:endParaRPr>
          </a:p>
          <a:p>
            <a:pPr marL="269875" indent="-229235">
              <a:buFont typeface="Symbol"/>
              <a:buChar char=""/>
              <a:tabLst>
                <a:tab pos="269240" algn="l"/>
                <a:tab pos="270510" algn="l"/>
              </a:tabLst>
            </a:pPr>
            <a:r>
              <a:rPr sz="1100" spc="-5" dirty="0">
                <a:latin typeface="Arial"/>
                <a:cs typeface="Arial"/>
              </a:rPr>
              <a:t>Auswahl </a:t>
            </a:r>
            <a:r>
              <a:rPr sz="1100" dirty="0">
                <a:latin typeface="Arial"/>
                <a:cs typeface="Arial"/>
              </a:rPr>
              <a:t>der</a:t>
            </a:r>
            <a:r>
              <a:rPr sz="1100" spc="-5" dirty="0">
                <a:latin typeface="Arial"/>
                <a:cs typeface="Arial"/>
              </a:rPr>
              <a:t> Testverfahren</a:t>
            </a:r>
            <a:endParaRPr sz="1100" dirty="0">
              <a:latin typeface="Arial"/>
              <a:cs typeface="Arial"/>
            </a:endParaRPr>
          </a:p>
          <a:p>
            <a:pPr>
              <a:spcBef>
                <a:spcPts val="20"/>
              </a:spcBef>
              <a:buFont typeface="Symbol"/>
              <a:buChar char=""/>
            </a:pPr>
            <a:endParaRPr sz="1100" dirty="0">
              <a:latin typeface="Arial"/>
              <a:cs typeface="Arial"/>
            </a:endParaRPr>
          </a:p>
          <a:p>
            <a:pPr marL="269875" indent="-229235">
              <a:buFont typeface="Symbol"/>
              <a:buChar char=""/>
              <a:tabLst>
                <a:tab pos="269240" algn="l"/>
                <a:tab pos="270510" algn="l"/>
              </a:tabLst>
            </a:pPr>
            <a:r>
              <a:rPr sz="1100" spc="-5" dirty="0">
                <a:latin typeface="Arial"/>
                <a:cs typeface="Arial"/>
              </a:rPr>
              <a:t>Interpretation der</a:t>
            </a:r>
            <a:r>
              <a:rPr sz="1100" dirty="0">
                <a:latin typeface="Arial"/>
                <a:cs typeface="Arial"/>
              </a:rPr>
              <a:t> </a:t>
            </a:r>
            <a:r>
              <a:rPr sz="1100" spc="-5" dirty="0">
                <a:latin typeface="Arial"/>
                <a:cs typeface="Arial"/>
              </a:rPr>
              <a:t>Testergebnisse</a:t>
            </a:r>
            <a:endParaRPr sz="1100" dirty="0">
              <a:latin typeface="Arial"/>
              <a:cs typeface="Arial"/>
            </a:endParaRPr>
          </a:p>
          <a:p>
            <a:pPr>
              <a:spcBef>
                <a:spcPts val="20"/>
              </a:spcBef>
              <a:buFont typeface="Symbol"/>
              <a:buChar char=""/>
            </a:pPr>
            <a:endParaRPr sz="1100" dirty="0">
              <a:latin typeface="Arial"/>
              <a:cs typeface="Arial"/>
            </a:endParaRPr>
          </a:p>
          <a:p>
            <a:pPr marL="269875" indent="-229235">
              <a:buFont typeface="Symbol"/>
              <a:buChar char=""/>
              <a:tabLst>
                <a:tab pos="269240" algn="l"/>
                <a:tab pos="270510" algn="l"/>
              </a:tabLst>
            </a:pPr>
            <a:r>
              <a:rPr sz="1100" spc="-5" dirty="0">
                <a:latin typeface="Arial"/>
                <a:cs typeface="Arial"/>
              </a:rPr>
              <a:t>Auswahl </a:t>
            </a:r>
            <a:r>
              <a:rPr sz="1100" dirty="0">
                <a:latin typeface="Arial"/>
                <a:cs typeface="Arial"/>
              </a:rPr>
              <a:t>und </a:t>
            </a:r>
            <a:r>
              <a:rPr sz="1100" spc="-5" dirty="0">
                <a:latin typeface="Arial"/>
                <a:cs typeface="Arial"/>
              </a:rPr>
              <a:t>Priorisierung </a:t>
            </a:r>
            <a:r>
              <a:rPr sz="1100" dirty="0">
                <a:latin typeface="Arial"/>
                <a:cs typeface="Arial"/>
              </a:rPr>
              <a:t>der</a:t>
            </a:r>
            <a:r>
              <a:rPr sz="1100" spc="5" dirty="0">
                <a:latin typeface="Arial"/>
                <a:cs typeface="Arial"/>
              </a:rPr>
              <a:t> </a:t>
            </a:r>
            <a:r>
              <a:rPr sz="1100" spc="-5" dirty="0">
                <a:latin typeface="Arial"/>
                <a:cs typeface="Arial"/>
              </a:rPr>
              <a:t>Fördermaßnahmen</a:t>
            </a:r>
            <a:endParaRPr sz="1100" dirty="0">
              <a:latin typeface="Arial"/>
              <a:cs typeface="Arial"/>
            </a:endParaRPr>
          </a:p>
          <a:p>
            <a:pPr>
              <a:spcBef>
                <a:spcPts val="20"/>
              </a:spcBef>
              <a:buFont typeface="Symbol"/>
              <a:buChar char=""/>
            </a:pPr>
            <a:endParaRPr sz="1100" dirty="0">
              <a:latin typeface="Arial"/>
              <a:cs typeface="Arial"/>
            </a:endParaRPr>
          </a:p>
          <a:p>
            <a:pPr marL="269875" indent="-229235">
              <a:buFont typeface="Symbol"/>
              <a:buChar char=""/>
              <a:tabLst>
                <a:tab pos="269240" algn="l"/>
                <a:tab pos="270510" algn="l"/>
              </a:tabLst>
            </a:pPr>
            <a:r>
              <a:rPr sz="1100" spc="-5" dirty="0">
                <a:latin typeface="Arial"/>
                <a:cs typeface="Arial"/>
              </a:rPr>
              <a:t>Erstellung eines</a:t>
            </a:r>
            <a:r>
              <a:rPr sz="1100" spc="5" dirty="0">
                <a:latin typeface="Arial"/>
                <a:cs typeface="Arial"/>
              </a:rPr>
              <a:t> </a:t>
            </a:r>
            <a:r>
              <a:rPr sz="1100" spc="-5" dirty="0">
                <a:latin typeface="Arial"/>
                <a:cs typeface="Arial"/>
              </a:rPr>
              <a:t>Förderplans</a:t>
            </a:r>
            <a:endParaRPr sz="1100" dirty="0">
              <a:latin typeface="Arial"/>
              <a:cs typeface="Arial"/>
            </a:endParaRPr>
          </a:p>
          <a:p>
            <a:pPr>
              <a:spcBef>
                <a:spcPts val="15"/>
              </a:spcBef>
              <a:buFont typeface="Symbol"/>
              <a:buChar char=""/>
            </a:pPr>
            <a:endParaRPr sz="1100" dirty="0">
              <a:latin typeface="Arial"/>
              <a:cs typeface="Arial"/>
            </a:endParaRPr>
          </a:p>
          <a:p>
            <a:pPr marL="269875" indent="-229235">
              <a:spcBef>
                <a:spcPts val="5"/>
              </a:spcBef>
              <a:buFont typeface="Symbol"/>
              <a:buChar char=""/>
              <a:tabLst>
                <a:tab pos="269240" algn="l"/>
                <a:tab pos="270510" algn="l"/>
              </a:tabLst>
            </a:pPr>
            <a:r>
              <a:rPr sz="1100" spc="-5" dirty="0">
                <a:latin typeface="Arial"/>
                <a:cs typeface="Arial"/>
              </a:rPr>
              <a:t>Literaturverzeichnis</a:t>
            </a:r>
            <a:endParaRPr sz="1100" dirty="0">
              <a:latin typeface="Arial"/>
              <a:cs typeface="Arial"/>
            </a:endParaRPr>
          </a:p>
          <a:p>
            <a:pPr>
              <a:spcBef>
                <a:spcPts val="35"/>
              </a:spcBef>
            </a:pPr>
            <a:endParaRPr sz="1200" dirty="0">
              <a:latin typeface="Arial"/>
              <a:cs typeface="Arial"/>
            </a:endParaRPr>
          </a:p>
          <a:p>
            <a:pPr marL="12700">
              <a:lnSpc>
                <a:spcPct val="150000"/>
              </a:lnSpc>
              <a:spcBef>
                <a:spcPts val="5"/>
              </a:spcBef>
            </a:pPr>
            <a:r>
              <a:rPr sz="1400" b="1" dirty="0">
                <a:latin typeface="Arial"/>
                <a:cs typeface="Arial"/>
              </a:rPr>
              <a:t>Fallbeispiel</a:t>
            </a:r>
            <a:endParaRPr sz="1400" dirty="0">
              <a:latin typeface="Arial"/>
              <a:cs typeface="Arial"/>
            </a:endParaRPr>
          </a:p>
          <a:p>
            <a:pPr marL="12700" marR="396875">
              <a:lnSpc>
                <a:spcPct val="150000"/>
              </a:lnSpc>
              <a:spcBef>
                <a:spcPts val="55"/>
              </a:spcBef>
            </a:pPr>
            <a:r>
              <a:rPr sz="1400" dirty="0">
                <a:latin typeface="Arial"/>
                <a:cs typeface="Arial"/>
              </a:rPr>
              <a:t>In dem Fallbeispiel, das wir untersuchten handelt es sich um eine Schülerin der 5. Klasse,  ihr Name ist Christina und sie ist 11 Jahre</a:t>
            </a:r>
            <a:r>
              <a:rPr sz="1400" spc="-25" dirty="0">
                <a:latin typeface="Arial"/>
                <a:cs typeface="Arial"/>
              </a:rPr>
              <a:t> </a:t>
            </a:r>
            <a:r>
              <a:rPr sz="1400" dirty="0">
                <a:latin typeface="Arial"/>
                <a:cs typeface="Arial"/>
              </a:rPr>
              <a:t>alt.</a:t>
            </a:r>
          </a:p>
          <a:p>
            <a:pPr marL="12700">
              <a:lnSpc>
                <a:spcPct val="150000"/>
              </a:lnSpc>
            </a:pPr>
            <a:r>
              <a:rPr sz="1400" dirty="0">
                <a:latin typeface="Arial"/>
                <a:cs typeface="Arial"/>
              </a:rPr>
              <a:t>Die</a:t>
            </a:r>
            <a:r>
              <a:rPr sz="1400" spc="55" dirty="0">
                <a:latin typeface="Arial"/>
                <a:cs typeface="Arial"/>
              </a:rPr>
              <a:t> </a:t>
            </a:r>
            <a:r>
              <a:rPr sz="1400" dirty="0">
                <a:latin typeface="Arial"/>
                <a:cs typeface="Arial"/>
              </a:rPr>
              <a:t>meisten</a:t>
            </a:r>
            <a:r>
              <a:rPr sz="1400" spc="55" dirty="0">
                <a:latin typeface="Arial"/>
                <a:cs typeface="Arial"/>
              </a:rPr>
              <a:t> </a:t>
            </a:r>
            <a:r>
              <a:rPr sz="1400" dirty="0">
                <a:latin typeface="Arial"/>
                <a:cs typeface="Arial"/>
              </a:rPr>
              <a:t>ihrer</a:t>
            </a:r>
            <a:r>
              <a:rPr sz="1400" spc="65" dirty="0">
                <a:latin typeface="Arial"/>
                <a:cs typeface="Arial"/>
              </a:rPr>
              <a:t> </a:t>
            </a:r>
            <a:r>
              <a:rPr sz="1400" dirty="0">
                <a:latin typeface="Arial"/>
                <a:cs typeface="Arial"/>
              </a:rPr>
              <a:t>Klassenkameradinnen</a:t>
            </a:r>
            <a:r>
              <a:rPr sz="1400" spc="55" dirty="0">
                <a:latin typeface="Arial"/>
                <a:cs typeface="Arial"/>
              </a:rPr>
              <a:t> </a:t>
            </a:r>
            <a:r>
              <a:rPr sz="1400" dirty="0">
                <a:latin typeface="Arial"/>
                <a:cs typeface="Arial"/>
              </a:rPr>
              <a:t>und</a:t>
            </a:r>
            <a:r>
              <a:rPr sz="1400" spc="45" dirty="0">
                <a:latin typeface="Arial"/>
                <a:cs typeface="Arial"/>
              </a:rPr>
              <a:t> </a:t>
            </a:r>
            <a:r>
              <a:rPr sz="1400" dirty="0">
                <a:latin typeface="Arial"/>
                <a:cs typeface="Arial"/>
              </a:rPr>
              <a:t>Klassenkameraden</a:t>
            </a:r>
            <a:r>
              <a:rPr sz="1400" spc="50" dirty="0">
                <a:latin typeface="Arial"/>
                <a:cs typeface="Arial"/>
              </a:rPr>
              <a:t> </a:t>
            </a:r>
            <a:r>
              <a:rPr sz="1400" dirty="0">
                <a:latin typeface="Arial"/>
                <a:cs typeface="Arial"/>
              </a:rPr>
              <a:t>sind</a:t>
            </a:r>
            <a:r>
              <a:rPr sz="1400" spc="55" dirty="0">
                <a:latin typeface="Arial"/>
                <a:cs typeface="Arial"/>
              </a:rPr>
              <a:t> </a:t>
            </a:r>
            <a:r>
              <a:rPr sz="1400" dirty="0">
                <a:latin typeface="Arial"/>
                <a:cs typeface="Arial"/>
              </a:rPr>
              <a:t>auf</a:t>
            </a:r>
            <a:r>
              <a:rPr sz="1400" spc="75" dirty="0">
                <a:latin typeface="Arial"/>
                <a:cs typeface="Arial"/>
              </a:rPr>
              <a:t> </a:t>
            </a:r>
            <a:r>
              <a:rPr sz="1400" dirty="0">
                <a:latin typeface="Arial"/>
                <a:cs typeface="Arial"/>
              </a:rPr>
              <a:t>ein</a:t>
            </a:r>
          </a:p>
          <a:p>
            <a:pPr marL="12700" marR="249554">
              <a:lnSpc>
                <a:spcPct val="150000"/>
              </a:lnSpc>
              <a:spcBef>
                <a:spcPts val="55"/>
              </a:spcBef>
            </a:pPr>
            <a:r>
              <a:rPr sz="1400" dirty="0">
                <a:latin typeface="Arial"/>
                <a:cs typeface="Arial"/>
              </a:rPr>
              <a:t>Gymnasium gegangen, während sie eine Mittelschule besucht. In der neuen Klasse wirkt sie  schüchtern und lacht wenig, außerdem ist sie blässlich und wirkt oft angespannt. Zudem ist sie  häufig für genau zwei Tage krank, danach kommt sie wieder in die Schule. Weiterhin fehlte  sie mehrfach an Prüfungsterminen und an den Rückgabeterminen der Schulaufgaben. Da  sie sich bei den Schulaufgaben sehr nervös zeigt und auffällig oft zur Toilette geht bleibt nur  noch wenig Zeit um alle Aufgaben rechtzeitig zu </a:t>
            </a:r>
            <a:r>
              <a:rPr sz="1400" spc="-5" dirty="0">
                <a:latin typeface="Arial"/>
                <a:cs typeface="Arial"/>
              </a:rPr>
              <a:t>beenden. Dementsprechend schließt sie die  meisten Schularbeiten </a:t>
            </a:r>
            <a:r>
              <a:rPr sz="1400" dirty="0">
                <a:latin typeface="Arial"/>
                <a:cs typeface="Arial"/>
              </a:rPr>
              <a:t>mit der Note ausreichend, mangelhaft oder ungenügend ab. Diese  Probleme begannen laut den </a:t>
            </a:r>
            <a:r>
              <a:rPr sz="1400" spc="-5" dirty="0">
                <a:latin typeface="Arial"/>
                <a:cs typeface="Arial"/>
              </a:rPr>
              <a:t>Unterlagen der </a:t>
            </a:r>
            <a:r>
              <a:rPr sz="1400" dirty="0">
                <a:latin typeface="Arial"/>
                <a:cs typeface="Arial"/>
              </a:rPr>
              <a:t>Grundschule mit </a:t>
            </a:r>
            <a:r>
              <a:rPr sz="1400" spc="-5" dirty="0">
                <a:latin typeface="Arial"/>
                <a:cs typeface="Arial"/>
              </a:rPr>
              <a:t>der </a:t>
            </a:r>
            <a:r>
              <a:rPr sz="1400" dirty="0">
                <a:latin typeface="Arial"/>
                <a:cs typeface="Arial"/>
              </a:rPr>
              <a:t>mit </a:t>
            </a:r>
            <a:r>
              <a:rPr sz="1400" spc="-5" dirty="0">
                <a:latin typeface="Arial"/>
                <a:cs typeface="Arial"/>
              </a:rPr>
              <a:t>der Notenvergabe im  </a:t>
            </a:r>
            <a:r>
              <a:rPr sz="1400" dirty="0">
                <a:latin typeface="Arial"/>
                <a:cs typeface="Arial"/>
              </a:rPr>
              <a:t>zweiten Schuljahr </a:t>
            </a:r>
            <a:r>
              <a:rPr sz="1400" spc="-5" dirty="0">
                <a:latin typeface="Arial"/>
                <a:cs typeface="Arial"/>
              </a:rPr>
              <a:t>und </a:t>
            </a:r>
            <a:r>
              <a:rPr sz="1400" dirty="0">
                <a:latin typeface="Arial"/>
                <a:cs typeface="Arial"/>
              </a:rPr>
              <a:t>verschlimmerten sich mit </a:t>
            </a:r>
            <a:r>
              <a:rPr sz="1400" spc="-5" dirty="0">
                <a:latin typeface="Arial"/>
                <a:cs typeface="Arial"/>
              </a:rPr>
              <a:t>dem erhöhten Leistungsdruck ab dem</a:t>
            </a:r>
            <a:r>
              <a:rPr sz="1400" spc="60" dirty="0">
                <a:latin typeface="Arial"/>
                <a:cs typeface="Arial"/>
              </a:rPr>
              <a:t> </a:t>
            </a:r>
            <a:r>
              <a:rPr sz="1400" spc="-5" dirty="0">
                <a:latin typeface="Arial"/>
                <a:cs typeface="Arial"/>
              </a:rPr>
              <a:t>3.</a:t>
            </a:r>
            <a:endParaRPr sz="1400" dirty="0">
              <a:latin typeface="Arial"/>
              <a:cs typeface="Arial"/>
            </a:endParaRPr>
          </a:p>
          <a:p>
            <a:pPr marL="12700">
              <a:lnSpc>
                <a:spcPct val="150000"/>
              </a:lnSpc>
            </a:pPr>
            <a:r>
              <a:rPr sz="1400" dirty="0">
                <a:latin typeface="Arial"/>
                <a:cs typeface="Arial"/>
              </a:rPr>
              <a:t>Schuljahr. Seitdem </a:t>
            </a:r>
            <a:r>
              <a:rPr sz="1400" spc="-5" dirty="0">
                <a:latin typeface="Arial"/>
                <a:cs typeface="Arial"/>
              </a:rPr>
              <a:t>beteiligt </a:t>
            </a:r>
            <a:r>
              <a:rPr sz="1400" dirty="0">
                <a:latin typeface="Arial"/>
                <a:cs typeface="Arial"/>
              </a:rPr>
              <a:t>sich </a:t>
            </a:r>
            <a:r>
              <a:rPr sz="1400" spc="-5" dirty="0">
                <a:latin typeface="Arial"/>
                <a:cs typeface="Arial"/>
              </a:rPr>
              <a:t>Christina auch wenig bis gar nicht </a:t>
            </a:r>
            <a:r>
              <a:rPr sz="1400" dirty="0">
                <a:latin typeface="Arial"/>
                <a:cs typeface="Arial"/>
              </a:rPr>
              <a:t>am </a:t>
            </a:r>
            <a:r>
              <a:rPr sz="1400" spc="-5" dirty="0">
                <a:latin typeface="Arial"/>
                <a:cs typeface="Arial"/>
              </a:rPr>
              <a:t>Unterricht, </a:t>
            </a:r>
            <a:r>
              <a:rPr sz="1400" dirty="0">
                <a:latin typeface="Arial"/>
                <a:cs typeface="Arial"/>
              </a:rPr>
              <a:t>zeigt</a:t>
            </a:r>
            <a:r>
              <a:rPr sz="1400" spc="80" dirty="0">
                <a:latin typeface="Arial"/>
                <a:cs typeface="Arial"/>
              </a:rPr>
              <a:t> </a:t>
            </a:r>
            <a:r>
              <a:rPr sz="1400" spc="-5" dirty="0">
                <a:latin typeface="Arial"/>
                <a:cs typeface="Arial"/>
              </a:rPr>
              <a:t>aber</a:t>
            </a:r>
            <a:endParaRPr sz="1400" dirty="0">
              <a:latin typeface="Arial"/>
              <a:cs typeface="Arial"/>
            </a:endParaRPr>
          </a:p>
          <a:p>
            <a:pPr marL="12700" marR="421005">
              <a:lnSpc>
                <a:spcPct val="150000"/>
              </a:lnSpc>
              <a:spcBef>
                <a:spcPts val="60"/>
              </a:spcBef>
            </a:pPr>
            <a:r>
              <a:rPr sz="1400" spc="-5" dirty="0">
                <a:latin typeface="Arial"/>
                <a:cs typeface="Arial"/>
              </a:rPr>
              <a:t>außerhalb </a:t>
            </a:r>
            <a:r>
              <a:rPr sz="1400" dirty="0">
                <a:latin typeface="Arial"/>
                <a:cs typeface="Arial"/>
              </a:rPr>
              <a:t>von Prüfungssituationen keine </a:t>
            </a:r>
            <a:r>
              <a:rPr sz="1400" spc="-5" dirty="0">
                <a:latin typeface="Arial"/>
                <a:cs typeface="Arial"/>
              </a:rPr>
              <a:t>außergewöhnlichen </a:t>
            </a:r>
            <a:r>
              <a:rPr sz="1400" dirty="0">
                <a:latin typeface="Arial"/>
                <a:cs typeface="Arial"/>
              </a:rPr>
              <a:t>kognitiven Schwierigkeiten.  </a:t>
            </a:r>
            <a:r>
              <a:rPr sz="1400" spc="-5" dirty="0">
                <a:latin typeface="Arial"/>
                <a:cs typeface="Arial"/>
              </a:rPr>
              <a:t>Die </a:t>
            </a:r>
            <a:r>
              <a:rPr sz="1400" dirty="0">
                <a:latin typeface="Arial"/>
                <a:cs typeface="Arial"/>
              </a:rPr>
              <a:t>Schule kontaktierte </a:t>
            </a:r>
            <a:r>
              <a:rPr sz="1400" spc="-5" dirty="0">
                <a:latin typeface="Arial"/>
                <a:cs typeface="Arial"/>
              </a:rPr>
              <a:t>diesbezüglich auch die </a:t>
            </a:r>
            <a:r>
              <a:rPr sz="1400" dirty="0">
                <a:latin typeface="Arial"/>
                <a:cs typeface="Arial"/>
              </a:rPr>
              <a:t>Eltern </a:t>
            </a:r>
            <a:r>
              <a:rPr sz="1400" spc="-5" dirty="0">
                <a:latin typeface="Arial"/>
                <a:cs typeface="Arial"/>
              </a:rPr>
              <a:t>und </a:t>
            </a:r>
            <a:r>
              <a:rPr sz="1400" dirty="0">
                <a:latin typeface="Arial"/>
                <a:cs typeface="Arial"/>
              </a:rPr>
              <a:t>führte Gespräche mit </a:t>
            </a:r>
            <a:r>
              <a:rPr sz="1400" spc="-5" dirty="0">
                <a:latin typeface="Arial"/>
                <a:cs typeface="Arial"/>
              </a:rPr>
              <a:t>ihnen, diese  </a:t>
            </a:r>
            <a:r>
              <a:rPr sz="1400" dirty="0">
                <a:latin typeface="Arial"/>
                <a:cs typeface="Arial"/>
              </a:rPr>
              <a:t>schienen </a:t>
            </a:r>
            <a:r>
              <a:rPr sz="1400" spc="-5" dirty="0">
                <a:latin typeface="Arial"/>
                <a:cs typeface="Arial"/>
              </a:rPr>
              <a:t>den Druck </a:t>
            </a:r>
            <a:r>
              <a:rPr sz="1400" dirty="0">
                <a:latin typeface="Arial"/>
                <a:cs typeface="Arial"/>
              </a:rPr>
              <a:t>von zu </a:t>
            </a:r>
            <a:r>
              <a:rPr sz="1400" spc="-5" dirty="0">
                <a:latin typeface="Arial"/>
                <a:cs typeface="Arial"/>
              </a:rPr>
              <a:t>Hause aber </a:t>
            </a:r>
            <a:r>
              <a:rPr sz="1400" dirty="0">
                <a:latin typeface="Arial"/>
                <a:cs typeface="Arial"/>
              </a:rPr>
              <a:t>zu </a:t>
            </a:r>
            <a:r>
              <a:rPr sz="1400" spc="-5" dirty="0">
                <a:latin typeface="Arial"/>
                <a:cs typeface="Arial"/>
              </a:rPr>
              <a:t>erhöhen und </a:t>
            </a:r>
            <a:r>
              <a:rPr sz="1400" dirty="0">
                <a:latin typeface="Arial"/>
                <a:cs typeface="Arial"/>
              </a:rPr>
              <a:t>verschlimmerten </a:t>
            </a:r>
            <a:r>
              <a:rPr sz="1400" spc="-5" dirty="0">
                <a:latin typeface="Arial"/>
                <a:cs typeface="Arial"/>
              </a:rPr>
              <a:t>damit die</a:t>
            </a:r>
            <a:r>
              <a:rPr sz="1400" spc="120" dirty="0">
                <a:latin typeface="Arial"/>
                <a:cs typeface="Arial"/>
              </a:rPr>
              <a:t> </a:t>
            </a:r>
            <a:r>
              <a:rPr sz="1400" dirty="0">
                <a:latin typeface="Arial"/>
                <a:cs typeface="Arial"/>
              </a:rPr>
              <a:t>Situation</a:t>
            </a:r>
          </a:p>
          <a:p>
            <a:pPr marL="12700">
              <a:lnSpc>
                <a:spcPct val="150000"/>
              </a:lnSpc>
            </a:pPr>
            <a:r>
              <a:rPr sz="1400" spc="-5" dirty="0">
                <a:latin typeface="Arial"/>
                <a:cs typeface="Arial"/>
              </a:rPr>
              <a:t>noch weiter. </a:t>
            </a:r>
            <a:r>
              <a:rPr sz="1400" dirty="0">
                <a:latin typeface="Arial"/>
                <a:cs typeface="Arial"/>
              </a:rPr>
              <a:t>Zu </a:t>
            </a:r>
            <a:r>
              <a:rPr sz="1400" spc="-5" dirty="0">
                <a:latin typeface="Arial"/>
                <a:cs typeface="Arial"/>
              </a:rPr>
              <a:t>ihrer </a:t>
            </a:r>
            <a:r>
              <a:rPr sz="1400" dirty="0">
                <a:latin typeface="Arial"/>
                <a:cs typeface="Arial"/>
              </a:rPr>
              <a:t>familiären Situation </a:t>
            </a:r>
            <a:r>
              <a:rPr sz="1400" spc="-5" dirty="0">
                <a:latin typeface="Arial"/>
                <a:cs typeface="Arial"/>
              </a:rPr>
              <a:t>wissen wir außerdem, dass </a:t>
            </a:r>
            <a:r>
              <a:rPr sz="1400" dirty="0">
                <a:latin typeface="Arial"/>
                <a:cs typeface="Arial"/>
              </a:rPr>
              <a:t>sie </a:t>
            </a:r>
            <a:r>
              <a:rPr sz="1400" spc="-5" dirty="0">
                <a:latin typeface="Arial"/>
                <a:cs typeface="Arial"/>
              </a:rPr>
              <a:t>eine ältere</a:t>
            </a:r>
            <a:r>
              <a:rPr sz="1400" spc="95" dirty="0">
                <a:latin typeface="Arial"/>
                <a:cs typeface="Arial"/>
              </a:rPr>
              <a:t> </a:t>
            </a:r>
            <a:r>
              <a:rPr sz="1400" dirty="0">
                <a:latin typeface="Arial"/>
                <a:cs typeface="Arial"/>
              </a:rPr>
              <a:t>Schwester</a:t>
            </a:r>
          </a:p>
          <a:p>
            <a:pPr marL="12700" marR="427990">
              <a:lnSpc>
                <a:spcPct val="150000"/>
              </a:lnSpc>
              <a:spcBef>
                <a:spcPts val="55"/>
              </a:spcBef>
            </a:pPr>
            <a:r>
              <a:rPr sz="1400" spc="-5" dirty="0">
                <a:latin typeface="Arial"/>
                <a:cs typeface="Arial"/>
              </a:rPr>
              <a:t>in der 7. </a:t>
            </a:r>
            <a:r>
              <a:rPr sz="1400" dirty="0">
                <a:latin typeface="Arial"/>
                <a:cs typeface="Arial"/>
              </a:rPr>
              <a:t>Klasse </a:t>
            </a:r>
            <a:r>
              <a:rPr sz="1400" spc="-5" dirty="0">
                <a:latin typeface="Arial"/>
                <a:cs typeface="Arial"/>
              </a:rPr>
              <a:t>hat, die ein </a:t>
            </a:r>
            <a:r>
              <a:rPr sz="1400" dirty="0">
                <a:latin typeface="Arial"/>
                <a:cs typeface="Arial"/>
              </a:rPr>
              <a:t>Gymnasium </a:t>
            </a:r>
            <a:r>
              <a:rPr sz="1400" spc="-5" dirty="0">
                <a:latin typeface="Arial"/>
                <a:cs typeface="Arial"/>
              </a:rPr>
              <a:t>besucht und </a:t>
            </a:r>
            <a:r>
              <a:rPr sz="1400" dirty="0">
                <a:latin typeface="Arial"/>
                <a:cs typeface="Arial"/>
              </a:rPr>
              <a:t>vor kurzem </a:t>
            </a:r>
            <a:r>
              <a:rPr sz="1400" spc="-5" dirty="0">
                <a:latin typeface="Arial"/>
                <a:cs typeface="Arial"/>
              </a:rPr>
              <a:t>bei </a:t>
            </a:r>
            <a:r>
              <a:rPr sz="1400" dirty="0">
                <a:latin typeface="Arial"/>
                <a:cs typeface="Arial"/>
              </a:rPr>
              <a:t>„Jugend Forscht“ </a:t>
            </a:r>
            <a:r>
              <a:rPr sz="1400" spc="-5" dirty="0">
                <a:latin typeface="Arial"/>
                <a:cs typeface="Arial"/>
              </a:rPr>
              <a:t>einen  </a:t>
            </a:r>
            <a:r>
              <a:rPr sz="1400" dirty="0">
                <a:latin typeface="Arial"/>
                <a:cs typeface="Arial"/>
              </a:rPr>
              <a:t>Preis </a:t>
            </a:r>
            <a:r>
              <a:rPr sz="1400" spc="-5" dirty="0">
                <a:latin typeface="Arial"/>
                <a:cs typeface="Arial"/>
              </a:rPr>
              <a:t>gewonnen hat. </a:t>
            </a:r>
            <a:r>
              <a:rPr sz="1400" dirty="0">
                <a:latin typeface="Arial"/>
                <a:cs typeface="Arial"/>
              </a:rPr>
              <a:t>Ihre Eltern sind </a:t>
            </a:r>
            <a:r>
              <a:rPr sz="1400" spc="-5" dirty="0">
                <a:latin typeface="Arial"/>
                <a:cs typeface="Arial"/>
              </a:rPr>
              <a:t>beide erfolgreiche</a:t>
            </a:r>
            <a:r>
              <a:rPr sz="1400" spc="15" dirty="0">
                <a:latin typeface="Arial"/>
                <a:cs typeface="Arial"/>
              </a:rPr>
              <a:t> </a:t>
            </a:r>
            <a:r>
              <a:rPr sz="1400" dirty="0">
                <a:latin typeface="Arial"/>
                <a:cs typeface="Arial"/>
              </a:rPr>
              <a:t>Ärzte</a:t>
            </a:r>
          </a:p>
          <a:p>
            <a:pPr>
              <a:lnSpc>
                <a:spcPct val="150000"/>
              </a:lnSpc>
              <a:spcBef>
                <a:spcPts val="25"/>
              </a:spcBef>
            </a:pPr>
            <a:endParaRPr sz="1400" dirty="0">
              <a:latin typeface="Arial"/>
              <a:cs typeface="Arial"/>
            </a:endParaRPr>
          </a:p>
          <a:p>
            <a:pPr marL="12700">
              <a:lnSpc>
                <a:spcPct val="150000"/>
              </a:lnSpc>
            </a:pPr>
            <a:r>
              <a:rPr sz="1400" b="1" spc="-5" dirty="0">
                <a:latin typeface="Arial"/>
                <a:cs typeface="Arial"/>
              </a:rPr>
              <a:t>Diagnostische</a:t>
            </a:r>
            <a:r>
              <a:rPr sz="1400" b="1" spc="-20" dirty="0">
                <a:latin typeface="Arial"/>
                <a:cs typeface="Arial"/>
              </a:rPr>
              <a:t> </a:t>
            </a:r>
            <a:r>
              <a:rPr sz="1400" b="1" dirty="0">
                <a:latin typeface="Arial"/>
                <a:cs typeface="Arial"/>
              </a:rPr>
              <a:t>Fragestellung</a:t>
            </a:r>
            <a:endParaRPr sz="1400" dirty="0">
              <a:latin typeface="Arial"/>
              <a:cs typeface="Arial"/>
            </a:endParaRPr>
          </a:p>
          <a:p>
            <a:pPr marL="12700" marR="1050925">
              <a:lnSpc>
                <a:spcPct val="150000"/>
              </a:lnSpc>
              <a:spcBef>
                <a:spcPts val="60"/>
              </a:spcBef>
            </a:pPr>
            <a:r>
              <a:rPr sz="1400" dirty="0">
                <a:latin typeface="Arial"/>
                <a:cs typeface="Arial"/>
              </a:rPr>
              <a:t>Aufgrund </a:t>
            </a:r>
            <a:r>
              <a:rPr sz="1400" spc="-5" dirty="0">
                <a:latin typeface="Arial"/>
                <a:cs typeface="Arial"/>
              </a:rPr>
              <a:t>der uns </a:t>
            </a:r>
            <a:r>
              <a:rPr sz="1400" dirty="0">
                <a:latin typeface="Arial"/>
                <a:cs typeface="Arial"/>
              </a:rPr>
              <a:t>vorliegenden, </a:t>
            </a:r>
            <a:r>
              <a:rPr sz="1400" spc="-5" dirty="0">
                <a:latin typeface="Arial"/>
                <a:cs typeface="Arial"/>
              </a:rPr>
              <a:t>oben geschilderten </a:t>
            </a:r>
            <a:r>
              <a:rPr sz="1400" dirty="0">
                <a:latin typeface="Arial"/>
                <a:cs typeface="Arial"/>
              </a:rPr>
              <a:t>Informationen </a:t>
            </a:r>
            <a:r>
              <a:rPr sz="1400" spc="-5" dirty="0">
                <a:latin typeface="Arial"/>
                <a:cs typeface="Arial"/>
              </a:rPr>
              <a:t>haben </a:t>
            </a:r>
            <a:r>
              <a:rPr sz="1400" dirty="0">
                <a:latin typeface="Arial"/>
                <a:cs typeface="Arial"/>
              </a:rPr>
              <a:t>sich zwei  </a:t>
            </a:r>
            <a:r>
              <a:rPr sz="1400" spc="-5" dirty="0">
                <a:latin typeface="Arial"/>
                <a:cs typeface="Arial"/>
              </a:rPr>
              <a:t>diagnostische </a:t>
            </a:r>
            <a:r>
              <a:rPr sz="1400" dirty="0">
                <a:latin typeface="Arial"/>
                <a:cs typeface="Arial"/>
              </a:rPr>
              <a:t>Fragestellungen</a:t>
            </a:r>
            <a:r>
              <a:rPr sz="1400" spc="-30" dirty="0">
                <a:latin typeface="Arial"/>
                <a:cs typeface="Arial"/>
              </a:rPr>
              <a:t> </a:t>
            </a:r>
            <a:r>
              <a:rPr sz="1400" spc="-5" dirty="0">
                <a:latin typeface="Arial"/>
                <a:cs typeface="Arial"/>
              </a:rPr>
              <a:t>ergeben:</a:t>
            </a:r>
            <a:endParaRPr sz="1400" dirty="0">
              <a:latin typeface="Arial"/>
              <a:cs typeface="Arial"/>
            </a:endParaRPr>
          </a:p>
          <a:p>
            <a:pPr marL="12700">
              <a:lnSpc>
                <a:spcPct val="150000"/>
              </a:lnSpc>
            </a:pPr>
            <a:r>
              <a:rPr sz="1400" dirty="0">
                <a:latin typeface="Arial"/>
                <a:cs typeface="Arial"/>
              </a:rPr>
              <a:t>Besteht </a:t>
            </a:r>
            <a:r>
              <a:rPr sz="1400" spc="-5" dirty="0">
                <a:latin typeface="Arial"/>
                <a:cs typeface="Arial"/>
              </a:rPr>
              <a:t>ein </a:t>
            </a:r>
            <a:r>
              <a:rPr sz="1400" dirty="0">
                <a:latin typeface="Arial"/>
                <a:cs typeface="Arial"/>
              </a:rPr>
              <a:t>Förderungsbedarf </a:t>
            </a:r>
            <a:r>
              <a:rPr sz="1400" spc="-5" dirty="0">
                <a:latin typeface="Arial"/>
                <a:cs typeface="Arial"/>
              </a:rPr>
              <a:t>im </a:t>
            </a:r>
            <a:r>
              <a:rPr sz="1400" dirty="0">
                <a:latin typeface="Arial"/>
                <a:cs typeface="Arial"/>
              </a:rPr>
              <a:t>Bereich Schul-, </a:t>
            </a:r>
            <a:r>
              <a:rPr sz="1400" spc="-5" dirty="0">
                <a:latin typeface="Arial"/>
                <a:cs typeface="Arial"/>
              </a:rPr>
              <a:t>Leistungs- oder</a:t>
            </a:r>
            <a:r>
              <a:rPr sz="1400" spc="-95" dirty="0">
                <a:latin typeface="Arial"/>
                <a:cs typeface="Arial"/>
              </a:rPr>
              <a:t> </a:t>
            </a:r>
            <a:r>
              <a:rPr sz="1400" dirty="0">
                <a:latin typeface="Arial"/>
                <a:cs typeface="Arial"/>
              </a:rPr>
              <a:t>Prüfungsangst?</a:t>
            </a:r>
          </a:p>
          <a:p>
            <a:pPr marL="12700" marR="307340">
              <a:lnSpc>
                <a:spcPct val="150000"/>
              </a:lnSpc>
              <a:spcBef>
                <a:spcPts val="55"/>
              </a:spcBef>
            </a:pPr>
            <a:r>
              <a:rPr sz="1400" dirty="0">
                <a:latin typeface="Arial"/>
                <a:cs typeface="Arial"/>
              </a:rPr>
              <a:t>Für </a:t>
            </a:r>
            <a:r>
              <a:rPr sz="1400" spc="-5" dirty="0">
                <a:latin typeface="Arial"/>
                <a:cs typeface="Arial"/>
              </a:rPr>
              <a:t>diese </a:t>
            </a:r>
            <a:r>
              <a:rPr sz="1400" dirty="0">
                <a:latin typeface="Arial"/>
                <a:cs typeface="Arial"/>
              </a:rPr>
              <a:t>Fragestellung sprechen Verhaltensweisen von </a:t>
            </a:r>
            <a:r>
              <a:rPr sz="1400" spc="-5" dirty="0">
                <a:latin typeface="Arial"/>
                <a:cs typeface="Arial"/>
              </a:rPr>
              <a:t>Christina, wie ihre Nervosität und das  häufige </a:t>
            </a:r>
            <a:r>
              <a:rPr sz="1400" dirty="0">
                <a:latin typeface="Arial"/>
                <a:cs typeface="Arial"/>
              </a:rPr>
              <a:t>fehlen </a:t>
            </a:r>
            <a:r>
              <a:rPr sz="1400" spc="-5" dirty="0">
                <a:latin typeface="Arial"/>
                <a:cs typeface="Arial"/>
              </a:rPr>
              <a:t>an angekündigten </a:t>
            </a:r>
            <a:r>
              <a:rPr sz="1400" dirty="0">
                <a:latin typeface="Arial"/>
                <a:cs typeface="Arial"/>
              </a:rPr>
              <a:t>Prüfungs- </a:t>
            </a:r>
            <a:r>
              <a:rPr sz="1400" spc="-5" dirty="0">
                <a:latin typeface="Arial"/>
                <a:cs typeface="Arial"/>
              </a:rPr>
              <a:t>und Rückgabeterminen. </a:t>
            </a:r>
            <a:r>
              <a:rPr sz="1400" dirty="0">
                <a:latin typeface="Arial"/>
                <a:cs typeface="Arial"/>
              </a:rPr>
              <a:t>Auch </a:t>
            </a:r>
            <a:r>
              <a:rPr sz="1400" spc="-5" dirty="0">
                <a:latin typeface="Arial"/>
                <a:cs typeface="Arial"/>
              </a:rPr>
              <a:t>dass </a:t>
            </a:r>
            <a:r>
              <a:rPr sz="1400" dirty="0">
                <a:latin typeface="Arial"/>
                <a:cs typeface="Arial"/>
              </a:rPr>
              <a:t>sie </a:t>
            </a:r>
            <a:r>
              <a:rPr sz="1400" spc="-5" dirty="0">
                <a:latin typeface="Arial"/>
                <a:cs typeface="Arial"/>
              </a:rPr>
              <a:t>bei  </a:t>
            </a:r>
            <a:r>
              <a:rPr sz="1400" dirty="0">
                <a:latin typeface="Arial"/>
                <a:cs typeface="Arial"/>
              </a:rPr>
              <a:t>Prüfungen </a:t>
            </a:r>
            <a:r>
              <a:rPr sz="1400" spc="-5" dirty="0">
                <a:latin typeface="Arial"/>
                <a:cs typeface="Arial"/>
              </a:rPr>
              <a:t>oft </a:t>
            </a:r>
            <a:r>
              <a:rPr sz="1400" dirty="0">
                <a:latin typeface="Arial"/>
                <a:cs typeface="Arial"/>
              </a:rPr>
              <a:t>zur Toilette </a:t>
            </a:r>
            <a:r>
              <a:rPr sz="1400" spc="-5" dirty="0">
                <a:latin typeface="Arial"/>
                <a:cs typeface="Arial"/>
              </a:rPr>
              <a:t>geht und </a:t>
            </a:r>
            <a:r>
              <a:rPr sz="1400" dirty="0">
                <a:latin typeface="Arial"/>
                <a:cs typeface="Arial"/>
              </a:rPr>
              <a:t>mehrfach für </a:t>
            </a:r>
            <a:r>
              <a:rPr sz="1400" spc="-5" dirty="0">
                <a:latin typeface="Arial"/>
                <a:cs typeface="Arial"/>
              </a:rPr>
              <a:t>genau </a:t>
            </a:r>
            <a:r>
              <a:rPr sz="1400" dirty="0">
                <a:latin typeface="Arial"/>
                <a:cs typeface="Arial"/>
              </a:rPr>
              <a:t>zwei Tage krank </a:t>
            </a:r>
            <a:r>
              <a:rPr sz="1400" spc="-5" dirty="0">
                <a:latin typeface="Arial"/>
                <a:cs typeface="Arial"/>
              </a:rPr>
              <a:t>war </a:t>
            </a:r>
            <a:r>
              <a:rPr sz="1400" dirty="0">
                <a:latin typeface="Arial"/>
                <a:cs typeface="Arial"/>
              </a:rPr>
              <a:t>stimmt mit </a:t>
            </a:r>
            <a:r>
              <a:rPr sz="1400" spc="-5" dirty="0">
                <a:latin typeface="Arial"/>
                <a:cs typeface="Arial"/>
              </a:rPr>
              <a:t>den  bekannten </a:t>
            </a:r>
            <a:r>
              <a:rPr sz="1400" dirty="0">
                <a:latin typeface="Arial"/>
                <a:cs typeface="Arial"/>
              </a:rPr>
              <a:t>Symptomen von Schul-, </a:t>
            </a:r>
            <a:r>
              <a:rPr sz="1400" spc="-5" dirty="0">
                <a:latin typeface="Arial"/>
                <a:cs typeface="Arial"/>
              </a:rPr>
              <a:t>Leistungs-, und </a:t>
            </a:r>
            <a:r>
              <a:rPr sz="1400" dirty="0">
                <a:latin typeface="Arial"/>
                <a:cs typeface="Arial"/>
              </a:rPr>
              <a:t>Prüfungsangst</a:t>
            </a:r>
            <a:r>
              <a:rPr sz="1400" spc="-85" dirty="0">
                <a:latin typeface="Arial"/>
                <a:cs typeface="Arial"/>
              </a:rPr>
              <a:t> </a:t>
            </a:r>
            <a:r>
              <a:rPr sz="1400" spc="-5" dirty="0">
                <a:latin typeface="Arial"/>
                <a:cs typeface="Arial"/>
              </a:rPr>
              <a:t>überein.</a:t>
            </a:r>
            <a:endParaRPr sz="1400" dirty="0">
              <a:latin typeface="Arial"/>
              <a:cs typeface="Arial"/>
            </a:endParaRPr>
          </a:p>
          <a:p>
            <a:pPr marL="12700">
              <a:lnSpc>
                <a:spcPct val="150000"/>
              </a:lnSpc>
            </a:pPr>
            <a:r>
              <a:rPr sz="1400" dirty="0">
                <a:latin typeface="Arial"/>
                <a:cs typeface="Arial"/>
              </a:rPr>
              <a:t>Besteht </a:t>
            </a:r>
            <a:r>
              <a:rPr sz="1400" spc="-5" dirty="0">
                <a:latin typeface="Arial"/>
                <a:cs typeface="Arial"/>
              </a:rPr>
              <a:t>eine </a:t>
            </a:r>
            <a:r>
              <a:rPr sz="1400" dirty="0">
                <a:latin typeface="Arial"/>
                <a:cs typeface="Arial"/>
              </a:rPr>
              <a:t>kognitive</a:t>
            </a:r>
            <a:r>
              <a:rPr sz="1400" spc="-45" dirty="0">
                <a:latin typeface="Arial"/>
                <a:cs typeface="Arial"/>
              </a:rPr>
              <a:t> </a:t>
            </a:r>
            <a:r>
              <a:rPr sz="1400" spc="-5" dirty="0">
                <a:latin typeface="Arial"/>
                <a:cs typeface="Arial"/>
              </a:rPr>
              <a:t>Überforderung?</a:t>
            </a:r>
            <a:endParaRPr sz="1400" dirty="0">
              <a:latin typeface="Arial"/>
              <a:cs typeface="Arial"/>
            </a:endParaRPr>
          </a:p>
          <a:p>
            <a:pPr marL="12700" marR="212090">
              <a:lnSpc>
                <a:spcPct val="150000"/>
              </a:lnSpc>
              <a:spcBef>
                <a:spcPts val="55"/>
              </a:spcBef>
            </a:pPr>
            <a:r>
              <a:rPr sz="1400" dirty="0">
                <a:latin typeface="Arial"/>
                <a:cs typeface="Arial"/>
              </a:rPr>
              <a:t>Auch </a:t>
            </a:r>
            <a:r>
              <a:rPr sz="1400" spc="-5" dirty="0">
                <a:latin typeface="Arial"/>
                <a:cs typeface="Arial"/>
              </a:rPr>
              <a:t>das ist eine </a:t>
            </a:r>
            <a:r>
              <a:rPr sz="1400" dirty="0">
                <a:latin typeface="Arial"/>
                <a:cs typeface="Arial"/>
              </a:rPr>
              <a:t>mögliche Erklärung für </a:t>
            </a:r>
            <a:r>
              <a:rPr sz="1400" spc="-5" dirty="0">
                <a:latin typeface="Arial"/>
                <a:cs typeface="Arial"/>
              </a:rPr>
              <a:t>Christinas Noten. </a:t>
            </a:r>
            <a:r>
              <a:rPr sz="1400" dirty="0">
                <a:latin typeface="Arial"/>
                <a:cs typeface="Arial"/>
              </a:rPr>
              <a:t>Obwohl </a:t>
            </a:r>
            <a:r>
              <a:rPr sz="1400" spc="-5" dirty="0">
                <a:latin typeface="Arial"/>
                <a:cs typeface="Arial"/>
              </a:rPr>
              <a:t>wir aufgrund der anderen  </a:t>
            </a:r>
            <a:r>
              <a:rPr sz="1400" dirty="0">
                <a:latin typeface="Arial"/>
                <a:cs typeface="Arial"/>
              </a:rPr>
              <a:t>Informationen </a:t>
            </a:r>
            <a:r>
              <a:rPr sz="1400" spc="-5" dirty="0">
                <a:latin typeface="Arial"/>
                <a:cs typeface="Arial"/>
              </a:rPr>
              <a:t>eine </a:t>
            </a:r>
            <a:r>
              <a:rPr sz="1400" dirty="0">
                <a:latin typeface="Arial"/>
                <a:cs typeface="Arial"/>
              </a:rPr>
              <a:t>Schul-, </a:t>
            </a:r>
            <a:r>
              <a:rPr sz="1400" spc="-5" dirty="0">
                <a:latin typeface="Arial"/>
                <a:cs typeface="Arial"/>
              </a:rPr>
              <a:t>Leistungs- oder </a:t>
            </a:r>
            <a:r>
              <a:rPr sz="1400" dirty="0">
                <a:latin typeface="Arial"/>
                <a:cs typeface="Arial"/>
              </a:rPr>
              <a:t>Prüfungsangst vermuten, </a:t>
            </a:r>
            <a:r>
              <a:rPr sz="1400" spc="-5" dirty="0">
                <a:latin typeface="Arial"/>
                <a:cs typeface="Arial"/>
              </a:rPr>
              <a:t>haben wir uns entschieden  auch einen </a:t>
            </a:r>
            <a:r>
              <a:rPr sz="1400" dirty="0">
                <a:latin typeface="Arial"/>
                <a:cs typeface="Arial"/>
              </a:rPr>
              <a:t>Intelligenztest </a:t>
            </a:r>
            <a:r>
              <a:rPr sz="1400" spc="-5" dirty="0">
                <a:latin typeface="Arial"/>
                <a:cs typeface="Arial"/>
              </a:rPr>
              <a:t>durchzuführen, </a:t>
            </a:r>
            <a:r>
              <a:rPr sz="1400" dirty="0">
                <a:latin typeface="Arial"/>
                <a:cs typeface="Arial"/>
              </a:rPr>
              <a:t>um </a:t>
            </a:r>
            <a:r>
              <a:rPr sz="1400" spc="-5" dirty="0">
                <a:latin typeface="Arial"/>
                <a:cs typeface="Arial"/>
              </a:rPr>
              <a:t>eine </a:t>
            </a:r>
            <a:r>
              <a:rPr sz="1400" dirty="0">
                <a:latin typeface="Arial"/>
                <a:cs typeface="Arial"/>
              </a:rPr>
              <a:t>kognitive </a:t>
            </a:r>
            <a:r>
              <a:rPr sz="1400" spc="-5" dirty="0">
                <a:latin typeface="Arial"/>
                <a:cs typeface="Arial"/>
              </a:rPr>
              <a:t>Überforderung ausschließen </a:t>
            </a:r>
            <a:r>
              <a:rPr sz="1400" dirty="0">
                <a:latin typeface="Arial"/>
                <a:cs typeface="Arial"/>
              </a:rPr>
              <a:t>zu  können.</a:t>
            </a: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r>
              <a:rPr dirty="0"/>
              <a:t>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9000" y="695961"/>
            <a:ext cx="12725400" cy="3593291"/>
          </a:xfrm>
          <a:prstGeom prst="rect">
            <a:avLst/>
          </a:prstGeom>
        </p:spPr>
        <p:txBody>
          <a:bodyPr vert="horz" wrap="square" lIns="0" tIns="12700" rIns="0" bIns="0" rtlCol="0">
            <a:spAutoFit/>
          </a:bodyPr>
          <a:lstStyle/>
          <a:p>
            <a:pPr marL="12700" algn="just">
              <a:lnSpc>
                <a:spcPct val="150000"/>
              </a:lnSpc>
              <a:spcBef>
                <a:spcPts val="100"/>
              </a:spcBef>
            </a:pPr>
            <a:r>
              <a:rPr sz="1400" b="1" dirty="0">
                <a:latin typeface="Arial"/>
                <a:cs typeface="Arial"/>
              </a:rPr>
              <a:t>Auswahl der</a:t>
            </a:r>
            <a:r>
              <a:rPr sz="1400" b="1" spc="-5" dirty="0">
                <a:latin typeface="Arial"/>
                <a:cs typeface="Arial"/>
              </a:rPr>
              <a:t> </a:t>
            </a:r>
            <a:r>
              <a:rPr sz="1400" b="1" dirty="0">
                <a:latin typeface="Arial"/>
                <a:cs typeface="Arial"/>
              </a:rPr>
              <a:t>Testverfahren</a:t>
            </a:r>
            <a:endParaRPr sz="1400" dirty="0">
              <a:latin typeface="Arial"/>
              <a:cs typeface="Arial"/>
            </a:endParaRPr>
          </a:p>
          <a:p>
            <a:pPr marL="12700" marR="29845" algn="just">
              <a:lnSpc>
                <a:spcPct val="150000"/>
              </a:lnSpc>
              <a:spcBef>
                <a:spcPts val="60"/>
              </a:spcBef>
            </a:pPr>
            <a:r>
              <a:rPr sz="1400" dirty="0">
                <a:latin typeface="Arial"/>
                <a:cs typeface="Arial"/>
              </a:rPr>
              <a:t>Wir haben uns für den Angstfragebogen für Schüler/ Schülerinnen (AFS) entschieden, um den  Verdacht auf Schul-, Leistungs- oder Prüfungsangst zu überprüfen und für den WISCV  Intelligenztest, um die Möglichkeit einer kognitiven Überforderung</a:t>
            </a:r>
            <a:r>
              <a:rPr sz="1400" spc="5" dirty="0">
                <a:latin typeface="Arial"/>
                <a:cs typeface="Arial"/>
              </a:rPr>
              <a:t> </a:t>
            </a:r>
            <a:r>
              <a:rPr sz="1400" spc="-5" dirty="0">
                <a:latin typeface="Arial"/>
                <a:cs typeface="Arial"/>
              </a:rPr>
              <a:t>auszuschließen.</a:t>
            </a:r>
            <a:endParaRPr sz="1400" dirty="0">
              <a:latin typeface="Arial"/>
              <a:cs typeface="Arial"/>
            </a:endParaRPr>
          </a:p>
          <a:p>
            <a:pPr>
              <a:lnSpc>
                <a:spcPct val="150000"/>
              </a:lnSpc>
              <a:spcBef>
                <a:spcPts val="50"/>
              </a:spcBef>
            </a:pPr>
            <a:endParaRPr sz="1400" dirty="0">
              <a:latin typeface="Arial"/>
              <a:cs typeface="Arial"/>
            </a:endParaRPr>
          </a:p>
          <a:p>
            <a:pPr marL="12700" marR="5080" algn="just">
              <a:lnSpc>
                <a:spcPct val="150000"/>
              </a:lnSpc>
              <a:spcBef>
                <a:spcPts val="5"/>
              </a:spcBef>
            </a:pPr>
            <a:r>
              <a:rPr sz="1400" dirty="0">
                <a:latin typeface="Arial"/>
                <a:cs typeface="Arial"/>
              </a:rPr>
              <a:t>Als diese Tests mit Christina durchgeführt wurden wurde besonders darauf geachtet, dass es  für Christina nicht wie eine Prüfungssituation, die ihre Angst triggern könnte, wirkt. Ihr wurde  vorab erklärt, dass sie keine falsche Antwort geben kann und diese Fragebogen dazu da sind,  um zu schauen wie man ihr am besten helfen kann und wie man sie besser verstehen kann.  Dies zeigte sich auch in Christinas Verhalten: Nach der Beendigung einer Aufgabe blickte sie  erwartungsvoll zu dem/ der Prüfer/ Prüferin, um eine Bewertung zu erhalten und erinnerte sich  dann selbst daran: „Stimmt, </a:t>
            </a:r>
            <a:r>
              <a:rPr sz="1400" spc="-5" dirty="0">
                <a:latin typeface="Arial"/>
                <a:cs typeface="Arial"/>
              </a:rPr>
              <a:t>es ging ja darum, dass ihr </a:t>
            </a:r>
            <a:r>
              <a:rPr sz="1400" dirty="0">
                <a:latin typeface="Arial"/>
                <a:cs typeface="Arial"/>
              </a:rPr>
              <a:t>mich </a:t>
            </a:r>
            <a:r>
              <a:rPr sz="1400" spc="-5" dirty="0">
                <a:latin typeface="Arial"/>
                <a:cs typeface="Arial"/>
              </a:rPr>
              <a:t>besser </a:t>
            </a:r>
            <a:r>
              <a:rPr sz="1400" dirty="0">
                <a:latin typeface="Arial"/>
                <a:cs typeface="Arial"/>
              </a:rPr>
              <a:t>verstehen könnt.“  </a:t>
            </a:r>
            <a:r>
              <a:rPr sz="1400" spc="-5" dirty="0">
                <a:latin typeface="Arial"/>
                <a:cs typeface="Arial"/>
              </a:rPr>
              <a:t>Damit </a:t>
            </a:r>
            <a:r>
              <a:rPr sz="1400" dirty="0">
                <a:latin typeface="Arial"/>
                <a:cs typeface="Arial"/>
              </a:rPr>
              <a:t>kann man</a:t>
            </a:r>
            <a:r>
              <a:rPr sz="1400" spc="40" dirty="0">
                <a:latin typeface="Arial"/>
                <a:cs typeface="Arial"/>
              </a:rPr>
              <a:t> </a:t>
            </a:r>
            <a:r>
              <a:rPr sz="1400" spc="-5" dirty="0">
                <a:latin typeface="Arial"/>
                <a:cs typeface="Arial"/>
              </a:rPr>
              <a:t>davon </a:t>
            </a:r>
            <a:r>
              <a:rPr sz="1400" dirty="0">
                <a:latin typeface="Arial"/>
                <a:cs typeface="Arial"/>
              </a:rPr>
              <a:t>ausgehen, dass die Testergebnisse valide sind.</a:t>
            </a:r>
          </a:p>
          <a:p>
            <a:pPr>
              <a:lnSpc>
                <a:spcPct val="150000"/>
              </a:lnSpc>
              <a:spcBef>
                <a:spcPts val="35"/>
              </a:spcBef>
            </a:pPr>
            <a:endParaRPr sz="1400" dirty="0">
              <a:latin typeface="Arial"/>
              <a:cs typeface="Arial"/>
            </a:endParaRPr>
          </a:p>
          <a:p>
            <a:pPr marL="12700" algn="just">
              <a:lnSpc>
                <a:spcPct val="150000"/>
              </a:lnSpc>
            </a:pPr>
            <a:r>
              <a:rPr sz="1400" b="1" dirty="0">
                <a:latin typeface="Arial"/>
                <a:cs typeface="Arial"/>
              </a:rPr>
              <a:t>Interpretation der</a:t>
            </a:r>
            <a:r>
              <a:rPr sz="1400" b="1" spc="-20" dirty="0">
                <a:latin typeface="Arial"/>
                <a:cs typeface="Arial"/>
              </a:rPr>
              <a:t> </a:t>
            </a:r>
            <a:r>
              <a:rPr sz="1400" b="1" dirty="0">
                <a:latin typeface="Arial"/>
                <a:cs typeface="Arial"/>
              </a:rPr>
              <a:t>Testergebnisse</a:t>
            </a:r>
            <a:endParaRPr sz="1400" dirty="0">
              <a:latin typeface="Arial"/>
              <a:cs typeface="Arial"/>
            </a:endParaRPr>
          </a:p>
        </p:txBody>
      </p:sp>
      <p:sp>
        <p:nvSpPr>
          <p:cNvPr id="3" name="object 3"/>
          <p:cNvSpPr/>
          <p:nvPr/>
        </p:nvSpPr>
        <p:spPr>
          <a:xfrm>
            <a:off x="4305219" y="3360191"/>
            <a:ext cx="5883701" cy="2925616"/>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889000" y="6413715"/>
            <a:ext cx="12877800" cy="847924"/>
          </a:xfrm>
          <a:prstGeom prst="rect">
            <a:avLst/>
          </a:prstGeom>
        </p:spPr>
        <p:txBody>
          <a:bodyPr vert="horz" wrap="square" lIns="0" tIns="20320" rIns="0" bIns="0" rtlCol="0">
            <a:spAutoFit/>
          </a:bodyPr>
          <a:lstStyle/>
          <a:p>
            <a:pPr marL="12700" marR="5080" algn="just">
              <a:lnSpc>
                <a:spcPct val="95800"/>
              </a:lnSpc>
              <a:spcBef>
                <a:spcPts val="160"/>
              </a:spcBef>
            </a:pPr>
            <a:r>
              <a:rPr sz="1400" dirty="0">
                <a:latin typeface="Arial"/>
                <a:cs typeface="Arial"/>
              </a:rPr>
              <a:t>Im WISCV </a:t>
            </a:r>
            <a:r>
              <a:rPr sz="1400" spc="-5" dirty="0">
                <a:latin typeface="Arial"/>
                <a:cs typeface="Arial"/>
              </a:rPr>
              <a:t>Test liegen alle </a:t>
            </a:r>
            <a:r>
              <a:rPr sz="1400" dirty="0">
                <a:latin typeface="Arial"/>
                <a:cs typeface="Arial"/>
              </a:rPr>
              <a:t>Werte </a:t>
            </a:r>
            <a:r>
              <a:rPr sz="1400" spc="-5" dirty="0">
                <a:latin typeface="Arial"/>
                <a:cs typeface="Arial"/>
              </a:rPr>
              <a:t>im Normalbereich. Damit </a:t>
            </a:r>
            <a:r>
              <a:rPr sz="1400" dirty="0">
                <a:latin typeface="Arial"/>
                <a:cs typeface="Arial"/>
              </a:rPr>
              <a:t>können </a:t>
            </a:r>
            <a:r>
              <a:rPr sz="1400" spc="-10" dirty="0">
                <a:latin typeface="Arial"/>
                <a:cs typeface="Arial"/>
              </a:rPr>
              <a:t>wir </a:t>
            </a:r>
            <a:r>
              <a:rPr sz="1400" spc="-5" dirty="0">
                <a:latin typeface="Arial"/>
                <a:cs typeface="Arial"/>
              </a:rPr>
              <a:t>eine kognitive  Überforderung ausschließen. </a:t>
            </a:r>
            <a:r>
              <a:rPr sz="1400" dirty="0">
                <a:latin typeface="Arial"/>
                <a:cs typeface="Arial"/>
              </a:rPr>
              <a:t>Bei </a:t>
            </a:r>
            <a:r>
              <a:rPr sz="1400" spc="-5" dirty="0">
                <a:latin typeface="Arial"/>
                <a:cs typeface="Arial"/>
              </a:rPr>
              <a:t>Christinas </a:t>
            </a:r>
            <a:r>
              <a:rPr sz="1400" dirty="0">
                <a:latin typeface="Arial"/>
                <a:cs typeface="Arial"/>
              </a:rPr>
              <a:t>fluidem </a:t>
            </a:r>
            <a:r>
              <a:rPr sz="1400" spc="-5" dirty="0">
                <a:latin typeface="Arial"/>
                <a:cs typeface="Arial"/>
              </a:rPr>
              <a:t>Schlussfolgern </a:t>
            </a:r>
            <a:r>
              <a:rPr sz="1400" dirty="0">
                <a:latin typeface="Arial"/>
                <a:cs typeface="Arial"/>
              </a:rPr>
              <a:t>und der  </a:t>
            </a:r>
            <a:r>
              <a:rPr sz="1400" spc="-5" dirty="0">
                <a:latin typeface="Arial"/>
                <a:cs typeface="Arial"/>
              </a:rPr>
              <a:t>Verarbeitungsgeschwindigkeit liegen die </a:t>
            </a:r>
            <a:r>
              <a:rPr sz="1400" dirty="0">
                <a:latin typeface="Arial"/>
                <a:cs typeface="Arial"/>
              </a:rPr>
              <a:t>Werte </a:t>
            </a:r>
            <a:r>
              <a:rPr sz="1400" spc="-5" dirty="0">
                <a:latin typeface="Arial"/>
                <a:cs typeface="Arial"/>
              </a:rPr>
              <a:t>teilweise im </a:t>
            </a:r>
            <a:r>
              <a:rPr sz="1400" dirty="0">
                <a:latin typeface="Arial"/>
                <a:cs typeface="Arial"/>
              </a:rPr>
              <a:t>oberen </a:t>
            </a:r>
            <a:r>
              <a:rPr sz="1400" spc="-5" dirty="0">
                <a:latin typeface="Arial"/>
                <a:cs typeface="Arial"/>
              </a:rPr>
              <a:t>Normalbereich, deshalb  </a:t>
            </a:r>
            <a:r>
              <a:rPr sz="1400" dirty="0">
                <a:latin typeface="Arial"/>
                <a:cs typeface="Arial"/>
              </a:rPr>
              <a:t>eignen </a:t>
            </a:r>
            <a:r>
              <a:rPr sz="1400" spc="-5" dirty="0">
                <a:latin typeface="Arial"/>
                <a:cs typeface="Arial"/>
              </a:rPr>
              <a:t>sich diese gut, um positive Erfahrungen für Christina </a:t>
            </a:r>
            <a:r>
              <a:rPr sz="1400" spc="-10" dirty="0">
                <a:latin typeface="Arial"/>
                <a:cs typeface="Arial"/>
              </a:rPr>
              <a:t>zu </a:t>
            </a:r>
            <a:r>
              <a:rPr sz="1400" spc="-5" dirty="0">
                <a:latin typeface="Arial"/>
                <a:cs typeface="Arial"/>
              </a:rPr>
              <a:t>gestalten. </a:t>
            </a:r>
            <a:r>
              <a:rPr sz="1400" spc="5" dirty="0">
                <a:latin typeface="Arial"/>
                <a:cs typeface="Arial"/>
              </a:rPr>
              <a:t>Wenn </a:t>
            </a:r>
            <a:r>
              <a:rPr sz="1400" dirty="0">
                <a:latin typeface="Arial"/>
                <a:cs typeface="Arial"/>
              </a:rPr>
              <a:t>man </a:t>
            </a:r>
            <a:r>
              <a:rPr sz="1400" spc="-5" dirty="0">
                <a:latin typeface="Arial"/>
                <a:cs typeface="Arial"/>
              </a:rPr>
              <a:t>ihr gute  Übungsaufgaben </a:t>
            </a:r>
            <a:r>
              <a:rPr sz="1400" dirty="0">
                <a:latin typeface="Arial"/>
                <a:cs typeface="Arial"/>
              </a:rPr>
              <a:t>aus </a:t>
            </a:r>
            <a:r>
              <a:rPr sz="1400" spc="-5" dirty="0">
                <a:latin typeface="Arial"/>
                <a:cs typeface="Arial"/>
              </a:rPr>
              <a:t>den </a:t>
            </a:r>
            <a:r>
              <a:rPr sz="1400" dirty="0">
                <a:latin typeface="Arial"/>
                <a:cs typeface="Arial"/>
              </a:rPr>
              <a:t>anderen Bereichen </a:t>
            </a:r>
            <a:r>
              <a:rPr sz="1400" spc="-5" dirty="0">
                <a:latin typeface="Arial"/>
                <a:cs typeface="Arial"/>
              </a:rPr>
              <a:t>gibt </a:t>
            </a:r>
            <a:r>
              <a:rPr sz="1400" dirty="0">
                <a:latin typeface="Arial"/>
                <a:cs typeface="Arial"/>
              </a:rPr>
              <a:t>und sie </a:t>
            </a:r>
            <a:r>
              <a:rPr sz="1400" spc="-5" dirty="0">
                <a:latin typeface="Arial"/>
                <a:cs typeface="Arial"/>
              </a:rPr>
              <a:t>darin besser </a:t>
            </a:r>
            <a:r>
              <a:rPr sz="1400" spc="-10" dirty="0">
                <a:latin typeface="Arial"/>
                <a:cs typeface="Arial"/>
              </a:rPr>
              <a:t>wird </a:t>
            </a:r>
            <a:r>
              <a:rPr sz="1400" dirty="0">
                <a:latin typeface="Arial"/>
                <a:cs typeface="Arial"/>
              </a:rPr>
              <a:t>kann sie auch </a:t>
            </a:r>
            <a:r>
              <a:rPr sz="1400" spc="-5" dirty="0">
                <a:latin typeface="Arial"/>
                <a:cs typeface="Arial"/>
              </a:rPr>
              <a:t>darin  Erfolgserlebnisse sammeln </a:t>
            </a:r>
            <a:r>
              <a:rPr sz="1400" dirty="0">
                <a:latin typeface="Arial"/>
                <a:cs typeface="Arial"/>
              </a:rPr>
              <a:t>und </a:t>
            </a:r>
            <a:r>
              <a:rPr sz="1400" spc="-5" dirty="0">
                <a:latin typeface="Arial"/>
                <a:cs typeface="Arial"/>
              </a:rPr>
              <a:t>selbstsicherer</a:t>
            </a:r>
            <a:r>
              <a:rPr sz="1400" dirty="0">
                <a:latin typeface="Arial"/>
                <a:cs typeface="Arial"/>
              </a:rPr>
              <a:t> </a:t>
            </a:r>
            <a:r>
              <a:rPr sz="1400" spc="-5" dirty="0">
                <a:latin typeface="Arial"/>
                <a:cs typeface="Arial"/>
              </a:rPr>
              <a:t>arbeiten.</a:t>
            </a:r>
            <a:endParaRPr sz="1400" dirty="0">
              <a:latin typeface="Arial"/>
              <a:cs typeface="Arial"/>
            </a:endParaRPr>
          </a:p>
        </p:txBody>
      </p:sp>
      <p:sp>
        <p:nvSpPr>
          <p:cNvPr id="5" name="object 5"/>
          <p:cNvSpPr/>
          <p:nvPr/>
        </p:nvSpPr>
        <p:spPr>
          <a:xfrm>
            <a:off x="4383581" y="7496820"/>
            <a:ext cx="4508181" cy="2186502"/>
          </a:xfrm>
          <a:prstGeom prst="rect">
            <a:avLst/>
          </a:prstGeom>
          <a:blipFill>
            <a:blip r:embed="rId3"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r>
              <a:rPr dirty="0"/>
              <a:t>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r>
              <a:rPr dirty="0"/>
              <a:t>9</a:t>
            </a:r>
          </a:p>
        </p:txBody>
      </p:sp>
      <p:sp>
        <p:nvSpPr>
          <p:cNvPr id="2" name="object 2"/>
          <p:cNvSpPr txBox="1"/>
          <p:nvPr/>
        </p:nvSpPr>
        <p:spPr>
          <a:xfrm>
            <a:off x="355600" y="494285"/>
            <a:ext cx="14325600" cy="8826134"/>
          </a:xfrm>
          <a:prstGeom prst="rect">
            <a:avLst/>
          </a:prstGeom>
        </p:spPr>
        <p:txBody>
          <a:bodyPr vert="horz" wrap="square" lIns="0" tIns="23495" rIns="0" bIns="0" rtlCol="0">
            <a:spAutoFit/>
          </a:bodyPr>
          <a:lstStyle/>
          <a:p>
            <a:pPr marL="27940" marR="5080" algn="just">
              <a:lnSpc>
                <a:spcPct val="150000"/>
              </a:lnSpc>
              <a:spcBef>
                <a:spcPts val="185"/>
              </a:spcBef>
              <a:tabLst>
                <a:tab pos="5909310" algn="l"/>
              </a:tabLst>
            </a:pPr>
            <a:r>
              <a:rPr sz="1400" dirty="0">
                <a:latin typeface="Arial"/>
                <a:cs typeface="Arial"/>
              </a:rPr>
              <a:t>Im AFS Test sind die Werte im Bereich Prüfungsangst und Schulunlust auffällig. Damit wurde der  Verdacht auf Prüfungsangst bestätigt und außerdem ein weiterer Förderbedarf im Bereich  Schulunlust	festgestellt.</a:t>
            </a:r>
          </a:p>
          <a:p>
            <a:pPr marL="27940" algn="just">
              <a:lnSpc>
                <a:spcPct val="150000"/>
              </a:lnSpc>
            </a:pPr>
            <a:r>
              <a:rPr sz="1400" b="1" spc="-5" dirty="0">
                <a:latin typeface="Arial"/>
                <a:cs typeface="Arial"/>
              </a:rPr>
              <a:t>Auswahl </a:t>
            </a:r>
            <a:r>
              <a:rPr sz="1400" b="1" dirty="0">
                <a:latin typeface="Arial"/>
                <a:cs typeface="Arial"/>
              </a:rPr>
              <a:t>und Priorisierung der Fördermaßnahmen </a:t>
            </a:r>
            <a:r>
              <a:rPr sz="1400" dirty="0">
                <a:latin typeface="Arial"/>
                <a:cs typeface="Arial"/>
              </a:rPr>
              <a:t>Wir   </a:t>
            </a:r>
            <a:r>
              <a:rPr sz="1400" spc="-5" dirty="0">
                <a:latin typeface="Arial"/>
                <a:cs typeface="Arial"/>
              </a:rPr>
              <a:t>haben   </a:t>
            </a:r>
            <a:r>
              <a:rPr sz="1400" dirty="0">
                <a:latin typeface="Arial"/>
                <a:cs typeface="Arial"/>
              </a:rPr>
              <a:t>vier   Förderziele  aufgestellt,  die </a:t>
            </a:r>
            <a:r>
              <a:rPr sz="1400" spc="254" dirty="0">
                <a:latin typeface="Arial"/>
                <a:cs typeface="Arial"/>
              </a:rPr>
              <a:t> </a:t>
            </a:r>
            <a:r>
              <a:rPr sz="1400" dirty="0">
                <a:latin typeface="Arial"/>
                <a:cs typeface="Arial"/>
              </a:rPr>
              <a:t>der</a:t>
            </a:r>
          </a:p>
          <a:p>
            <a:pPr marL="27940" algn="just">
              <a:lnSpc>
                <a:spcPct val="150000"/>
              </a:lnSpc>
            </a:pPr>
            <a:r>
              <a:rPr sz="1400" dirty="0">
                <a:latin typeface="Arial"/>
                <a:cs typeface="Arial"/>
              </a:rPr>
              <a:t>Wichtigkeit nach absteigend geordnet</a:t>
            </a:r>
            <a:r>
              <a:rPr sz="1400" spc="-15" dirty="0">
                <a:latin typeface="Arial"/>
                <a:cs typeface="Arial"/>
              </a:rPr>
              <a:t> </a:t>
            </a:r>
            <a:r>
              <a:rPr sz="1400" dirty="0">
                <a:latin typeface="Arial"/>
                <a:cs typeface="Arial"/>
              </a:rPr>
              <a:t>sind.</a:t>
            </a:r>
          </a:p>
          <a:p>
            <a:pPr marL="240665" indent="-228600" algn="just">
              <a:lnSpc>
                <a:spcPct val="150000"/>
              </a:lnSpc>
              <a:spcBef>
                <a:spcPts val="285"/>
              </a:spcBef>
              <a:buAutoNum type="arabicPeriod"/>
              <a:tabLst>
                <a:tab pos="241300" algn="l"/>
              </a:tabLst>
            </a:pPr>
            <a:r>
              <a:rPr sz="1400" dirty="0">
                <a:latin typeface="Arial"/>
                <a:cs typeface="Arial"/>
              </a:rPr>
              <a:t>Christina</a:t>
            </a:r>
            <a:r>
              <a:rPr sz="1400" spc="114" dirty="0">
                <a:latin typeface="Arial"/>
                <a:cs typeface="Arial"/>
              </a:rPr>
              <a:t> </a:t>
            </a:r>
            <a:r>
              <a:rPr sz="1400" dirty="0">
                <a:latin typeface="Arial"/>
                <a:cs typeface="Arial"/>
              </a:rPr>
              <a:t>kommt</a:t>
            </a:r>
            <a:r>
              <a:rPr sz="1400" spc="125" dirty="0">
                <a:latin typeface="Arial"/>
                <a:cs typeface="Arial"/>
              </a:rPr>
              <a:t> </a:t>
            </a:r>
            <a:r>
              <a:rPr sz="1400" dirty="0">
                <a:latin typeface="Arial"/>
                <a:cs typeface="Arial"/>
              </a:rPr>
              <a:t>jeden</a:t>
            </a:r>
            <a:r>
              <a:rPr sz="1400" spc="100" dirty="0">
                <a:latin typeface="Arial"/>
                <a:cs typeface="Arial"/>
              </a:rPr>
              <a:t> </a:t>
            </a:r>
            <a:r>
              <a:rPr sz="1400" dirty="0">
                <a:latin typeface="Arial"/>
                <a:cs typeface="Arial"/>
              </a:rPr>
              <a:t>Tag</a:t>
            </a:r>
            <a:r>
              <a:rPr sz="1400" spc="140" dirty="0">
                <a:latin typeface="Arial"/>
                <a:cs typeface="Arial"/>
              </a:rPr>
              <a:t> </a:t>
            </a:r>
            <a:r>
              <a:rPr sz="1400" dirty="0">
                <a:latin typeface="Arial"/>
                <a:cs typeface="Arial"/>
              </a:rPr>
              <a:t>in</a:t>
            </a:r>
            <a:r>
              <a:rPr sz="1400" spc="114" dirty="0">
                <a:latin typeface="Arial"/>
                <a:cs typeface="Arial"/>
              </a:rPr>
              <a:t> </a:t>
            </a:r>
            <a:r>
              <a:rPr sz="1400" dirty="0">
                <a:latin typeface="Arial"/>
                <a:cs typeface="Arial"/>
              </a:rPr>
              <a:t>die</a:t>
            </a:r>
            <a:r>
              <a:rPr sz="1400" spc="125" dirty="0">
                <a:latin typeface="Arial"/>
                <a:cs typeface="Arial"/>
              </a:rPr>
              <a:t> </a:t>
            </a:r>
            <a:r>
              <a:rPr sz="1400" dirty="0">
                <a:latin typeface="Arial"/>
                <a:cs typeface="Arial"/>
              </a:rPr>
              <a:t>Schule</a:t>
            </a:r>
            <a:r>
              <a:rPr sz="1400" spc="130" dirty="0">
                <a:latin typeface="Arial"/>
                <a:cs typeface="Arial"/>
              </a:rPr>
              <a:t> </a:t>
            </a:r>
            <a:r>
              <a:rPr sz="1400" dirty="0">
                <a:latin typeface="Arial"/>
                <a:cs typeface="Arial"/>
              </a:rPr>
              <a:t>und</a:t>
            </a:r>
            <a:r>
              <a:rPr sz="1400" spc="130" dirty="0">
                <a:latin typeface="Arial"/>
                <a:cs typeface="Arial"/>
              </a:rPr>
              <a:t> </a:t>
            </a:r>
            <a:r>
              <a:rPr sz="1400" dirty="0">
                <a:latin typeface="Arial"/>
                <a:cs typeface="Arial"/>
              </a:rPr>
              <a:t>weiß,</a:t>
            </a:r>
            <a:r>
              <a:rPr sz="1400" spc="130" dirty="0">
                <a:latin typeface="Arial"/>
                <a:cs typeface="Arial"/>
              </a:rPr>
              <a:t> </a:t>
            </a:r>
            <a:r>
              <a:rPr sz="1400" dirty="0">
                <a:latin typeface="Arial"/>
                <a:cs typeface="Arial"/>
              </a:rPr>
              <a:t>dass</a:t>
            </a:r>
            <a:r>
              <a:rPr sz="1400" spc="130" dirty="0">
                <a:latin typeface="Arial"/>
                <a:cs typeface="Arial"/>
              </a:rPr>
              <a:t> </a:t>
            </a:r>
            <a:r>
              <a:rPr sz="1400" dirty="0">
                <a:latin typeface="Arial"/>
                <a:cs typeface="Arial"/>
              </a:rPr>
              <a:t>sie</a:t>
            </a:r>
            <a:r>
              <a:rPr sz="1400" spc="114" dirty="0">
                <a:latin typeface="Arial"/>
                <a:cs typeface="Arial"/>
              </a:rPr>
              <a:t> </a:t>
            </a:r>
            <a:r>
              <a:rPr sz="1400" dirty="0">
                <a:latin typeface="Arial"/>
                <a:cs typeface="Arial"/>
              </a:rPr>
              <a:t>in</a:t>
            </a:r>
            <a:r>
              <a:rPr sz="1400" spc="114" dirty="0">
                <a:latin typeface="Arial"/>
                <a:cs typeface="Arial"/>
              </a:rPr>
              <a:t> </a:t>
            </a:r>
            <a:r>
              <a:rPr sz="1400" dirty="0">
                <a:latin typeface="Arial"/>
                <a:cs typeface="Arial"/>
              </a:rPr>
              <a:t>einer</a:t>
            </a:r>
            <a:r>
              <a:rPr sz="1400" spc="135" dirty="0">
                <a:latin typeface="Arial"/>
                <a:cs typeface="Arial"/>
              </a:rPr>
              <a:t> </a:t>
            </a:r>
            <a:r>
              <a:rPr sz="1400" dirty="0">
                <a:latin typeface="Arial"/>
                <a:cs typeface="Arial"/>
              </a:rPr>
              <a:t>sicheren</a:t>
            </a:r>
          </a:p>
          <a:p>
            <a:pPr marL="246379" algn="just">
              <a:lnSpc>
                <a:spcPct val="150000"/>
              </a:lnSpc>
              <a:spcBef>
                <a:spcPts val="5"/>
              </a:spcBef>
            </a:pPr>
            <a:r>
              <a:rPr sz="1400" spc="-5" dirty="0">
                <a:latin typeface="Arial"/>
                <a:cs typeface="Arial"/>
              </a:rPr>
              <a:t>Lernumgebung ist.</a:t>
            </a:r>
            <a:endParaRPr sz="1400" dirty="0">
              <a:latin typeface="Arial"/>
              <a:cs typeface="Arial"/>
            </a:endParaRPr>
          </a:p>
          <a:p>
            <a:pPr marL="249554" indent="-229235">
              <a:lnSpc>
                <a:spcPct val="150000"/>
              </a:lnSpc>
              <a:buAutoNum type="arabicPeriod" startAt="2"/>
              <a:tabLst>
                <a:tab pos="250190" algn="l"/>
              </a:tabLst>
            </a:pPr>
            <a:r>
              <a:rPr sz="1400" dirty="0">
                <a:latin typeface="Arial"/>
                <a:cs typeface="Arial"/>
              </a:rPr>
              <a:t>Christinas Eltern und </a:t>
            </a:r>
            <a:r>
              <a:rPr sz="1400" spc="-5" dirty="0">
                <a:latin typeface="Arial"/>
                <a:cs typeface="Arial"/>
              </a:rPr>
              <a:t>die Lehrkraft stärken sie in </a:t>
            </a:r>
            <a:r>
              <a:rPr sz="1400" dirty="0">
                <a:latin typeface="Arial"/>
                <a:cs typeface="Arial"/>
              </a:rPr>
              <a:t>ihrem</a:t>
            </a:r>
            <a:r>
              <a:rPr sz="1400" spc="5" dirty="0">
                <a:latin typeface="Arial"/>
                <a:cs typeface="Arial"/>
              </a:rPr>
              <a:t> </a:t>
            </a:r>
            <a:r>
              <a:rPr sz="1400" spc="-5" dirty="0">
                <a:latin typeface="Arial"/>
                <a:cs typeface="Arial"/>
              </a:rPr>
              <a:t>Selbstwertgefühl.</a:t>
            </a:r>
            <a:endParaRPr sz="1400" dirty="0">
              <a:latin typeface="Arial"/>
              <a:cs typeface="Arial"/>
            </a:endParaRPr>
          </a:p>
          <a:p>
            <a:pPr marL="249554" marR="893444" indent="-228600">
              <a:lnSpc>
                <a:spcPct val="150000"/>
              </a:lnSpc>
              <a:spcBef>
                <a:spcPts val="55"/>
              </a:spcBef>
              <a:buAutoNum type="arabicPeriod" startAt="2"/>
              <a:tabLst>
                <a:tab pos="250190" algn="l"/>
              </a:tabLst>
            </a:pPr>
            <a:r>
              <a:rPr sz="1400" dirty="0">
                <a:latin typeface="Arial"/>
                <a:cs typeface="Arial"/>
              </a:rPr>
              <a:t>Christina kann </a:t>
            </a:r>
            <a:r>
              <a:rPr sz="1400" spc="-5" dirty="0">
                <a:latin typeface="Arial"/>
                <a:cs typeface="Arial"/>
              </a:rPr>
              <a:t>sich in Prüfungssituationen auf die Anforderungen konzentrieren </a:t>
            </a:r>
            <a:r>
              <a:rPr sz="1400" dirty="0">
                <a:latin typeface="Arial"/>
                <a:cs typeface="Arial"/>
              </a:rPr>
              <a:t>und </a:t>
            </a:r>
            <a:r>
              <a:rPr sz="1400" spc="-5" dirty="0">
                <a:latin typeface="Arial"/>
                <a:cs typeface="Arial"/>
              </a:rPr>
              <a:t>ihre  Kompetenzen </a:t>
            </a:r>
            <a:r>
              <a:rPr sz="1400" dirty="0">
                <a:latin typeface="Arial"/>
                <a:cs typeface="Arial"/>
              </a:rPr>
              <a:t>und Wissen</a:t>
            </a:r>
            <a:r>
              <a:rPr sz="1400" spc="-35" dirty="0">
                <a:latin typeface="Arial"/>
                <a:cs typeface="Arial"/>
              </a:rPr>
              <a:t> </a:t>
            </a:r>
            <a:r>
              <a:rPr sz="1400" spc="-5" dirty="0">
                <a:latin typeface="Arial"/>
                <a:cs typeface="Arial"/>
              </a:rPr>
              <a:t>zeigen.</a:t>
            </a:r>
            <a:endParaRPr sz="1400" dirty="0">
              <a:latin typeface="Arial"/>
              <a:cs typeface="Arial"/>
            </a:endParaRPr>
          </a:p>
          <a:p>
            <a:pPr marL="249554" indent="-229235">
              <a:lnSpc>
                <a:spcPct val="150000"/>
              </a:lnSpc>
              <a:buAutoNum type="arabicPeriod" startAt="2"/>
              <a:tabLst>
                <a:tab pos="250190" algn="l"/>
              </a:tabLst>
            </a:pPr>
            <a:r>
              <a:rPr sz="1400" dirty="0">
                <a:latin typeface="Arial"/>
                <a:cs typeface="Arial"/>
              </a:rPr>
              <a:t>Christina </a:t>
            </a:r>
            <a:r>
              <a:rPr sz="1400" spc="-5" dirty="0">
                <a:latin typeface="Arial"/>
                <a:cs typeface="Arial"/>
              </a:rPr>
              <a:t>beteiligt sich am</a:t>
            </a:r>
            <a:r>
              <a:rPr sz="1400" spc="10" dirty="0">
                <a:latin typeface="Arial"/>
                <a:cs typeface="Arial"/>
              </a:rPr>
              <a:t> </a:t>
            </a:r>
            <a:r>
              <a:rPr sz="1400" spc="-5" dirty="0">
                <a:latin typeface="Arial"/>
                <a:cs typeface="Arial"/>
              </a:rPr>
              <a:t>Unterrichtsgeschehen.</a:t>
            </a:r>
            <a:endParaRPr sz="1400" dirty="0">
              <a:latin typeface="Arial"/>
              <a:cs typeface="Arial"/>
            </a:endParaRPr>
          </a:p>
          <a:p>
            <a:pPr>
              <a:lnSpc>
                <a:spcPct val="150000"/>
              </a:lnSpc>
              <a:spcBef>
                <a:spcPts val="50"/>
              </a:spcBef>
            </a:pPr>
            <a:endParaRPr sz="1400" dirty="0">
              <a:latin typeface="Arial"/>
              <a:cs typeface="Arial"/>
            </a:endParaRPr>
          </a:p>
          <a:p>
            <a:pPr marL="118110" marR="567690" algn="just">
              <a:lnSpc>
                <a:spcPct val="150000"/>
              </a:lnSpc>
              <a:spcBef>
                <a:spcPts val="5"/>
              </a:spcBef>
            </a:pPr>
            <a:r>
              <a:rPr sz="1400" dirty="0">
                <a:latin typeface="Arial"/>
                <a:cs typeface="Arial"/>
              </a:rPr>
              <a:t>Wir haben uns für </a:t>
            </a:r>
            <a:r>
              <a:rPr sz="1400" spc="-5" dirty="0">
                <a:latin typeface="Arial"/>
                <a:cs typeface="Arial"/>
              </a:rPr>
              <a:t>diese Förderziele in dieser Reihenfolge entschieden, mit dem übergeordneten  Ziel,</a:t>
            </a:r>
            <a:r>
              <a:rPr sz="1400" spc="-55" dirty="0">
                <a:latin typeface="Arial"/>
                <a:cs typeface="Arial"/>
              </a:rPr>
              <a:t> </a:t>
            </a:r>
            <a:r>
              <a:rPr sz="1400" dirty="0">
                <a:latin typeface="Arial"/>
                <a:cs typeface="Arial"/>
              </a:rPr>
              <a:t>dass</a:t>
            </a:r>
            <a:r>
              <a:rPr sz="1400" spc="-75" dirty="0">
                <a:latin typeface="Arial"/>
                <a:cs typeface="Arial"/>
              </a:rPr>
              <a:t> </a:t>
            </a:r>
            <a:r>
              <a:rPr sz="1400" spc="-5" dirty="0">
                <a:latin typeface="Arial"/>
                <a:cs typeface="Arial"/>
              </a:rPr>
              <a:t>sich</a:t>
            </a:r>
            <a:r>
              <a:rPr sz="1400" spc="-60" dirty="0">
                <a:latin typeface="Arial"/>
                <a:cs typeface="Arial"/>
              </a:rPr>
              <a:t> </a:t>
            </a:r>
            <a:r>
              <a:rPr sz="1400" spc="-5" dirty="0">
                <a:latin typeface="Arial"/>
                <a:cs typeface="Arial"/>
              </a:rPr>
              <a:t>die</a:t>
            </a:r>
            <a:r>
              <a:rPr sz="1400" spc="-60" dirty="0">
                <a:latin typeface="Arial"/>
                <a:cs typeface="Arial"/>
              </a:rPr>
              <a:t> </a:t>
            </a:r>
            <a:r>
              <a:rPr sz="1400" spc="-5" dirty="0">
                <a:latin typeface="Arial"/>
                <a:cs typeface="Arial"/>
              </a:rPr>
              <a:t>Schulangst</a:t>
            </a:r>
            <a:r>
              <a:rPr sz="1400" spc="-50" dirty="0">
                <a:latin typeface="Arial"/>
                <a:cs typeface="Arial"/>
              </a:rPr>
              <a:t> </a:t>
            </a:r>
            <a:r>
              <a:rPr sz="1400" spc="-5" dirty="0">
                <a:latin typeface="Arial"/>
                <a:cs typeface="Arial"/>
              </a:rPr>
              <a:t>bessert</a:t>
            </a:r>
            <a:r>
              <a:rPr sz="1400" spc="-55" dirty="0">
                <a:latin typeface="Arial"/>
                <a:cs typeface="Arial"/>
              </a:rPr>
              <a:t> </a:t>
            </a:r>
            <a:r>
              <a:rPr sz="1400" dirty="0">
                <a:latin typeface="Arial"/>
                <a:cs typeface="Arial"/>
              </a:rPr>
              <a:t>und</a:t>
            </a:r>
            <a:r>
              <a:rPr sz="1400" spc="-75" dirty="0">
                <a:latin typeface="Arial"/>
                <a:cs typeface="Arial"/>
              </a:rPr>
              <a:t> </a:t>
            </a:r>
            <a:r>
              <a:rPr sz="1400" spc="-5" dirty="0">
                <a:latin typeface="Arial"/>
                <a:cs typeface="Arial"/>
              </a:rPr>
              <a:t>Christina</a:t>
            </a:r>
            <a:r>
              <a:rPr sz="1400" spc="-60" dirty="0">
                <a:latin typeface="Arial"/>
                <a:cs typeface="Arial"/>
              </a:rPr>
              <a:t> </a:t>
            </a:r>
            <a:r>
              <a:rPr sz="1400" dirty="0">
                <a:latin typeface="Arial"/>
                <a:cs typeface="Arial"/>
              </a:rPr>
              <a:t>so</a:t>
            </a:r>
            <a:r>
              <a:rPr sz="1400" spc="-140" dirty="0">
                <a:latin typeface="Arial"/>
                <a:cs typeface="Arial"/>
              </a:rPr>
              <a:t> </a:t>
            </a:r>
            <a:r>
              <a:rPr sz="1400" dirty="0">
                <a:latin typeface="Arial"/>
                <a:cs typeface="Arial"/>
              </a:rPr>
              <a:t>bessere</a:t>
            </a:r>
            <a:r>
              <a:rPr sz="1400" spc="-70" dirty="0">
                <a:latin typeface="Arial"/>
                <a:cs typeface="Arial"/>
              </a:rPr>
              <a:t> </a:t>
            </a:r>
            <a:r>
              <a:rPr sz="1400" spc="-5" dirty="0">
                <a:latin typeface="Arial"/>
                <a:cs typeface="Arial"/>
              </a:rPr>
              <a:t>Leistungen</a:t>
            </a:r>
            <a:r>
              <a:rPr sz="1400" spc="-85" dirty="0">
                <a:latin typeface="Arial"/>
                <a:cs typeface="Arial"/>
              </a:rPr>
              <a:t> </a:t>
            </a:r>
            <a:r>
              <a:rPr sz="1400" spc="-5" dirty="0">
                <a:latin typeface="Arial"/>
                <a:cs typeface="Arial"/>
              </a:rPr>
              <a:t>erbringen</a:t>
            </a:r>
            <a:r>
              <a:rPr sz="1400" spc="-75" dirty="0">
                <a:latin typeface="Arial"/>
                <a:cs typeface="Arial"/>
              </a:rPr>
              <a:t> </a:t>
            </a:r>
            <a:r>
              <a:rPr sz="1400" spc="-5" dirty="0">
                <a:latin typeface="Arial"/>
                <a:cs typeface="Arial"/>
              </a:rPr>
              <a:t>kann.</a:t>
            </a:r>
            <a:r>
              <a:rPr sz="1400" spc="-65" dirty="0">
                <a:latin typeface="Arial"/>
                <a:cs typeface="Arial"/>
              </a:rPr>
              <a:t> </a:t>
            </a:r>
            <a:r>
              <a:rPr sz="1400" spc="-5" dirty="0">
                <a:latin typeface="Arial"/>
                <a:cs typeface="Arial"/>
              </a:rPr>
              <a:t>Dabei  war</a:t>
            </a:r>
            <a:r>
              <a:rPr sz="1400" spc="-20" dirty="0">
                <a:latin typeface="Arial"/>
                <a:cs typeface="Arial"/>
              </a:rPr>
              <a:t> </a:t>
            </a:r>
            <a:r>
              <a:rPr sz="1400" dirty="0">
                <a:latin typeface="Arial"/>
                <a:cs typeface="Arial"/>
              </a:rPr>
              <a:t>es</a:t>
            </a:r>
            <a:r>
              <a:rPr sz="1400" spc="-25" dirty="0">
                <a:latin typeface="Arial"/>
                <a:cs typeface="Arial"/>
              </a:rPr>
              <a:t> </a:t>
            </a:r>
            <a:r>
              <a:rPr sz="1400" dirty="0">
                <a:latin typeface="Arial"/>
                <a:cs typeface="Arial"/>
              </a:rPr>
              <a:t>uns</a:t>
            </a:r>
            <a:r>
              <a:rPr sz="1400" spc="-40" dirty="0">
                <a:latin typeface="Arial"/>
                <a:cs typeface="Arial"/>
              </a:rPr>
              <a:t> </a:t>
            </a:r>
            <a:r>
              <a:rPr sz="1400" spc="-5" dirty="0">
                <a:latin typeface="Arial"/>
                <a:cs typeface="Arial"/>
              </a:rPr>
              <a:t>wichtig,</a:t>
            </a:r>
            <a:r>
              <a:rPr sz="1400" spc="-30" dirty="0">
                <a:latin typeface="Arial"/>
                <a:cs typeface="Arial"/>
              </a:rPr>
              <a:t> </a:t>
            </a:r>
            <a:r>
              <a:rPr sz="1400" spc="-5" dirty="0">
                <a:latin typeface="Arial"/>
                <a:cs typeface="Arial"/>
              </a:rPr>
              <a:t>bessere</a:t>
            </a:r>
            <a:r>
              <a:rPr sz="1400" spc="-35" dirty="0">
                <a:latin typeface="Arial"/>
                <a:cs typeface="Arial"/>
              </a:rPr>
              <a:t> </a:t>
            </a:r>
            <a:r>
              <a:rPr sz="1400" spc="-5" dirty="0">
                <a:latin typeface="Arial"/>
                <a:cs typeface="Arial"/>
              </a:rPr>
              <a:t>schulische</a:t>
            </a:r>
            <a:r>
              <a:rPr sz="1400" spc="-25" dirty="0">
                <a:latin typeface="Arial"/>
                <a:cs typeface="Arial"/>
              </a:rPr>
              <a:t> </a:t>
            </a:r>
            <a:r>
              <a:rPr sz="1400" spc="-5" dirty="0">
                <a:latin typeface="Arial"/>
                <a:cs typeface="Arial"/>
              </a:rPr>
              <a:t>Leistungen</a:t>
            </a:r>
            <a:r>
              <a:rPr sz="1400" spc="-25" dirty="0">
                <a:latin typeface="Arial"/>
                <a:cs typeface="Arial"/>
              </a:rPr>
              <a:t> </a:t>
            </a:r>
            <a:r>
              <a:rPr sz="1400" spc="-5" dirty="0">
                <a:latin typeface="Arial"/>
                <a:cs typeface="Arial"/>
              </a:rPr>
              <a:t>nicht</a:t>
            </a:r>
            <a:r>
              <a:rPr sz="1400" spc="-30" dirty="0">
                <a:latin typeface="Arial"/>
                <a:cs typeface="Arial"/>
              </a:rPr>
              <a:t> </a:t>
            </a:r>
            <a:r>
              <a:rPr sz="1400" spc="-5" dirty="0">
                <a:latin typeface="Arial"/>
                <a:cs typeface="Arial"/>
              </a:rPr>
              <a:t>als</a:t>
            </a:r>
            <a:r>
              <a:rPr sz="1400" spc="-35" dirty="0">
                <a:latin typeface="Arial"/>
                <a:cs typeface="Arial"/>
              </a:rPr>
              <a:t> </a:t>
            </a:r>
            <a:r>
              <a:rPr sz="1400" spc="-5" dirty="0">
                <a:latin typeface="Arial"/>
                <a:cs typeface="Arial"/>
              </a:rPr>
              <a:t>Ziel</a:t>
            </a:r>
            <a:r>
              <a:rPr sz="1400" spc="-30" dirty="0">
                <a:latin typeface="Arial"/>
                <a:cs typeface="Arial"/>
              </a:rPr>
              <a:t> </a:t>
            </a:r>
            <a:r>
              <a:rPr sz="1400" spc="-5" dirty="0">
                <a:latin typeface="Arial"/>
                <a:cs typeface="Arial"/>
              </a:rPr>
              <a:t>in</a:t>
            </a:r>
            <a:r>
              <a:rPr sz="1400" spc="-35" dirty="0">
                <a:latin typeface="Arial"/>
                <a:cs typeface="Arial"/>
              </a:rPr>
              <a:t> </a:t>
            </a:r>
            <a:r>
              <a:rPr sz="1400" dirty="0">
                <a:latin typeface="Arial"/>
                <a:cs typeface="Arial"/>
              </a:rPr>
              <a:t>den</a:t>
            </a:r>
            <a:r>
              <a:rPr sz="1400" spc="-35" dirty="0">
                <a:latin typeface="Arial"/>
                <a:cs typeface="Arial"/>
              </a:rPr>
              <a:t> </a:t>
            </a:r>
            <a:r>
              <a:rPr sz="1400" spc="-5" dirty="0">
                <a:latin typeface="Arial"/>
                <a:cs typeface="Arial"/>
              </a:rPr>
              <a:t>Förderplan</a:t>
            </a:r>
            <a:r>
              <a:rPr sz="1400" spc="-25" dirty="0">
                <a:latin typeface="Arial"/>
                <a:cs typeface="Arial"/>
              </a:rPr>
              <a:t> </a:t>
            </a:r>
            <a:r>
              <a:rPr sz="1400" spc="-5" dirty="0">
                <a:latin typeface="Arial"/>
                <a:cs typeface="Arial"/>
              </a:rPr>
              <a:t>aufzunehmen,  </a:t>
            </a:r>
            <a:r>
              <a:rPr sz="1400" dirty="0">
                <a:latin typeface="Arial"/>
                <a:cs typeface="Arial"/>
              </a:rPr>
              <a:t>da</a:t>
            </a:r>
            <a:r>
              <a:rPr sz="1400" spc="-65" dirty="0">
                <a:latin typeface="Arial"/>
                <a:cs typeface="Arial"/>
              </a:rPr>
              <a:t> </a:t>
            </a:r>
            <a:r>
              <a:rPr sz="1400" spc="-5" dirty="0">
                <a:latin typeface="Arial"/>
                <a:cs typeface="Arial"/>
              </a:rPr>
              <a:t>dies</a:t>
            </a:r>
            <a:r>
              <a:rPr sz="1400" spc="-65" dirty="0">
                <a:latin typeface="Arial"/>
                <a:cs typeface="Arial"/>
              </a:rPr>
              <a:t> </a:t>
            </a:r>
            <a:r>
              <a:rPr sz="1400" dirty="0">
                <a:latin typeface="Arial"/>
                <a:cs typeface="Arial"/>
              </a:rPr>
              <a:t>den</a:t>
            </a:r>
            <a:r>
              <a:rPr sz="1400" spc="-65" dirty="0">
                <a:latin typeface="Arial"/>
                <a:cs typeface="Arial"/>
              </a:rPr>
              <a:t> </a:t>
            </a:r>
            <a:r>
              <a:rPr sz="1400" spc="-5" dirty="0">
                <a:latin typeface="Arial"/>
                <a:cs typeface="Arial"/>
              </a:rPr>
              <a:t>Druck</a:t>
            </a:r>
            <a:r>
              <a:rPr sz="1400" spc="-60" dirty="0">
                <a:latin typeface="Arial"/>
                <a:cs typeface="Arial"/>
              </a:rPr>
              <a:t> </a:t>
            </a:r>
            <a:r>
              <a:rPr sz="1400" spc="-5" dirty="0">
                <a:latin typeface="Arial"/>
                <a:cs typeface="Arial"/>
              </a:rPr>
              <a:t>auf</a:t>
            </a:r>
            <a:r>
              <a:rPr sz="1400" spc="-50" dirty="0">
                <a:latin typeface="Arial"/>
                <a:cs typeface="Arial"/>
              </a:rPr>
              <a:t> </a:t>
            </a:r>
            <a:r>
              <a:rPr sz="1400" spc="-5" dirty="0">
                <a:latin typeface="Arial"/>
                <a:cs typeface="Arial"/>
              </a:rPr>
              <a:t>Christina</a:t>
            </a:r>
            <a:r>
              <a:rPr sz="1400" spc="-65" dirty="0">
                <a:latin typeface="Arial"/>
                <a:cs typeface="Arial"/>
              </a:rPr>
              <a:t> </a:t>
            </a:r>
            <a:r>
              <a:rPr sz="1400" dirty="0">
                <a:latin typeface="Arial"/>
                <a:cs typeface="Arial"/>
              </a:rPr>
              <a:t>erhöhen</a:t>
            </a:r>
            <a:r>
              <a:rPr sz="1400" spc="-90" dirty="0">
                <a:latin typeface="Arial"/>
                <a:cs typeface="Arial"/>
              </a:rPr>
              <a:t> </a:t>
            </a:r>
            <a:r>
              <a:rPr sz="1400" dirty="0">
                <a:latin typeface="Arial"/>
                <a:cs typeface="Arial"/>
              </a:rPr>
              <a:t>könnte</a:t>
            </a:r>
            <a:r>
              <a:rPr sz="1400" spc="-70" dirty="0">
                <a:latin typeface="Arial"/>
                <a:cs typeface="Arial"/>
              </a:rPr>
              <a:t> </a:t>
            </a:r>
            <a:r>
              <a:rPr sz="1400" spc="-5" dirty="0">
                <a:latin typeface="Arial"/>
                <a:cs typeface="Arial"/>
              </a:rPr>
              <a:t>und</a:t>
            </a:r>
            <a:r>
              <a:rPr sz="1400" spc="-65" dirty="0">
                <a:latin typeface="Arial"/>
                <a:cs typeface="Arial"/>
              </a:rPr>
              <a:t> </a:t>
            </a:r>
            <a:r>
              <a:rPr sz="1400" spc="-5" dirty="0">
                <a:latin typeface="Arial"/>
                <a:cs typeface="Arial"/>
              </a:rPr>
              <a:t>sich</a:t>
            </a:r>
            <a:r>
              <a:rPr sz="1400" spc="-65" dirty="0">
                <a:latin typeface="Arial"/>
                <a:cs typeface="Arial"/>
              </a:rPr>
              <a:t> </a:t>
            </a:r>
            <a:r>
              <a:rPr sz="1400" dirty="0">
                <a:latin typeface="Arial"/>
                <a:cs typeface="Arial"/>
              </a:rPr>
              <a:t>somit</a:t>
            </a:r>
            <a:r>
              <a:rPr sz="1400" spc="-85" dirty="0">
                <a:latin typeface="Arial"/>
                <a:cs typeface="Arial"/>
              </a:rPr>
              <a:t> </a:t>
            </a:r>
            <a:r>
              <a:rPr sz="1400" spc="-5" dirty="0">
                <a:latin typeface="Arial"/>
                <a:cs typeface="Arial"/>
              </a:rPr>
              <a:t>kontraproduktiv</a:t>
            </a:r>
            <a:r>
              <a:rPr sz="1400" spc="-70" dirty="0">
                <a:latin typeface="Arial"/>
                <a:cs typeface="Arial"/>
              </a:rPr>
              <a:t> </a:t>
            </a:r>
            <a:r>
              <a:rPr sz="1400" dirty="0">
                <a:latin typeface="Arial"/>
                <a:cs typeface="Arial"/>
              </a:rPr>
              <a:t>auswirken</a:t>
            </a:r>
            <a:r>
              <a:rPr sz="1400" spc="-75" dirty="0">
                <a:latin typeface="Arial"/>
                <a:cs typeface="Arial"/>
              </a:rPr>
              <a:t> </a:t>
            </a:r>
            <a:r>
              <a:rPr sz="1400" spc="-5" dirty="0">
                <a:latin typeface="Arial"/>
                <a:cs typeface="Arial"/>
              </a:rPr>
              <a:t>könnte.  Die</a:t>
            </a:r>
            <a:r>
              <a:rPr sz="1400" spc="-40" dirty="0">
                <a:latin typeface="Arial"/>
                <a:cs typeface="Arial"/>
              </a:rPr>
              <a:t> </a:t>
            </a:r>
            <a:r>
              <a:rPr sz="1400" dirty="0">
                <a:latin typeface="Arial"/>
                <a:cs typeface="Arial"/>
              </a:rPr>
              <a:t>ersten</a:t>
            </a:r>
            <a:r>
              <a:rPr sz="1400" spc="-35" dirty="0">
                <a:latin typeface="Arial"/>
                <a:cs typeface="Arial"/>
              </a:rPr>
              <a:t> </a:t>
            </a:r>
            <a:r>
              <a:rPr sz="1400" spc="-5" dirty="0">
                <a:latin typeface="Arial"/>
                <a:cs typeface="Arial"/>
              </a:rPr>
              <a:t>beiden</a:t>
            </a:r>
            <a:r>
              <a:rPr sz="1400" spc="-35" dirty="0">
                <a:latin typeface="Arial"/>
                <a:cs typeface="Arial"/>
              </a:rPr>
              <a:t> </a:t>
            </a:r>
            <a:r>
              <a:rPr sz="1400" spc="-5" dirty="0">
                <a:latin typeface="Arial"/>
                <a:cs typeface="Arial"/>
              </a:rPr>
              <a:t>Ziele</a:t>
            </a:r>
            <a:r>
              <a:rPr sz="1400" spc="-40" dirty="0">
                <a:latin typeface="Arial"/>
                <a:cs typeface="Arial"/>
              </a:rPr>
              <a:t> </a:t>
            </a:r>
            <a:r>
              <a:rPr sz="1400" spc="-5" dirty="0">
                <a:latin typeface="Arial"/>
                <a:cs typeface="Arial"/>
              </a:rPr>
              <a:t>beziehen</a:t>
            </a:r>
            <a:r>
              <a:rPr sz="1400" spc="-35" dirty="0">
                <a:latin typeface="Arial"/>
                <a:cs typeface="Arial"/>
              </a:rPr>
              <a:t> </a:t>
            </a:r>
            <a:r>
              <a:rPr sz="1400" spc="-5" dirty="0">
                <a:latin typeface="Arial"/>
                <a:cs typeface="Arial"/>
              </a:rPr>
              <a:t>sich</a:t>
            </a:r>
            <a:r>
              <a:rPr sz="1400" spc="-35" dirty="0">
                <a:latin typeface="Arial"/>
                <a:cs typeface="Arial"/>
              </a:rPr>
              <a:t> </a:t>
            </a:r>
            <a:r>
              <a:rPr sz="1400" dirty="0">
                <a:latin typeface="Arial"/>
                <a:cs typeface="Arial"/>
              </a:rPr>
              <a:t>auf</a:t>
            </a:r>
            <a:r>
              <a:rPr sz="1400" spc="-25" dirty="0">
                <a:latin typeface="Arial"/>
                <a:cs typeface="Arial"/>
              </a:rPr>
              <a:t> </a:t>
            </a:r>
            <a:r>
              <a:rPr sz="1400" spc="-5" dirty="0">
                <a:latin typeface="Arial"/>
                <a:cs typeface="Arial"/>
              </a:rPr>
              <a:t>die</a:t>
            </a:r>
            <a:r>
              <a:rPr sz="1400" spc="-35" dirty="0">
                <a:latin typeface="Arial"/>
                <a:cs typeface="Arial"/>
              </a:rPr>
              <a:t> </a:t>
            </a:r>
            <a:r>
              <a:rPr sz="1400" spc="-5" dirty="0">
                <a:latin typeface="Arial"/>
                <a:cs typeface="Arial"/>
              </a:rPr>
              <a:t>Bekämpfung</a:t>
            </a:r>
            <a:r>
              <a:rPr sz="1400" spc="-35" dirty="0">
                <a:latin typeface="Arial"/>
                <a:cs typeface="Arial"/>
              </a:rPr>
              <a:t> </a:t>
            </a:r>
            <a:r>
              <a:rPr sz="1400" dirty="0">
                <a:latin typeface="Arial"/>
                <a:cs typeface="Arial"/>
              </a:rPr>
              <a:t>der</a:t>
            </a:r>
            <a:r>
              <a:rPr sz="1400" spc="-35" dirty="0">
                <a:latin typeface="Arial"/>
                <a:cs typeface="Arial"/>
              </a:rPr>
              <a:t> </a:t>
            </a:r>
            <a:r>
              <a:rPr sz="1400" spc="-5" dirty="0">
                <a:latin typeface="Arial"/>
                <a:cs typeface="Arial"/>
              </a:rPr>
              <a:t>Schulangst,</a:t>
            </a:r>
            <a:r>
              <a:rPr sz="1400" spc="-40" dirty="0">
                <a:latin typeface="Arial"/>
                <a:cs typeface="Arial"/>
              </a:rPr>
              <a:t> </a:t>
            </a:r>
            <a:r>
              <a:rPr sz="1400" spc="-5" dirty="0">
                <a:latin typeface="Arial"/>
                <a:cs typeface="Arial"/>
              </a:rPr>
              <a:t>indem</a:t>
            </a:r>
            <a:r>
              <a:rPr sz="1400" spc="-30" dirty="0">
                <a:latin typeface="Arial"/>
                <a:cs typeface="Arial"/>
              </a:rPr>
              <a:t> </a:t>
            </a:r>
            <a:r>
              <a:rPr sz="1400" spc="-5" dirty="0">
                <a:latin typeface="Arial"/>
                <a:cs typeface="Arial"/>
              </a:rPr>
              <a:t>Christina</a:t>
            </a:r>
            <a:r>
              <a:rPr sz="1400" spc="-40" dirty="0">
                <a:latin typeface="Arial"/>
                <a:cs typeface="Arial"/>
              </a:rPr>
              <a:t> </a:t>
            </a:r>
            <a:r>
              <a:rPr sz="1400" spc="-5" dirty="0">
                <a:latin typeface="Arial"/>
                <a:cs typeface="Arial"/>
              </a:rPr>
              <a:t>dabei  </a:t>
            </a:r>
            <a:r>
              <a:rPr sz="1400" dirty="0">
                <a:latin typeface="Arial"/>
                <a:cs typeface="Arial"/>
              </a:rPr>
              <a:t>geholfen </a:t>
            </a:r>
            <a:r>
              <a:rPr sz="1400" spc="-10" dirty="0">
                <a:latin typeface="Arial"/>
                <a:cs typeface="Arial"/>
              </a:rPr>
              <a:t>wird </a:t>
            </a:r>
            <a:r>
              <a:rPr sz="1400" spc="-5" dirty="0">
                <a:latin typeface="Arial"/>
                <a:cs typeface="Arial"/>
              </a:rPr>
              <a:t>sich in </a:t>
            </a:r>
            <a:r>
              <a:rPr sz="1400" dirty="0">
                <a:latin typeface="Arial"/>
                <a:cs typeface="Arial"/>
              </a:rPr>
              <a:t>der </a:t>
            </a:r>
            <a:r>
              <a:rPr sz="1400" spc="-5" dirty="0">
                <a:latin typeface="Arial"/>
                <a:cs typeface="Arial"/>
              </a:rPr>
              <a:t>Schule wohlzufühlen </a:t>
            </a:r>
            <a:r>
              <a:rPr sz="1400" dirty="0">
                <a:latin typeface="Arial"/>
                <a:cs typeface="Arial"/>
              </a:rPr>
              <a:t>und der </a:t>
            </a:r>
            <a:r>
              <a:rPr sz="1400" spc="-5" dirty="0">
                <a:latin typeface="Arial"/>
                <a:cs typeface="Arial"/>
              </a:rPr>
              <a:t>Leistungsdruck von </a:t>
            </a:r>
            <a:r>
              <a:rPr sz="1400" spc="-10" dirty="0">
                <a:latin typeface="Arial"/>
                <a:cs typeface="Arial"/>
              </a:rPr>
              <a:t>zu </a:t>
            </a:r>
            <a:r>
              <a:rPr sz="1400" spc="-5" dirty="0">
                <a:latin typeface="Arial"/>
                <a:cs typeface="Arial"/>
              </a:rPr>
              <a:t>Hause </a:t>
            </a:r>
            <a:r>
              <a:rPr sz="1400" dirty="0">
                <a:latin typeface="Arial"/>
                <a:cs typeface="Arial"/>
              </a:rPr>
              <a:t>aus  </a:t>
            </a:r>
            <a:r>
              <a:rPr sz="1400" spc="-5" dirty="0">
                <a:latin typeface="Arial"/>
                <a:cs typeface="Arial"/>
              </a:rPr>
              <a:t>abnimmt, damit sie sich vor </a:t>
            </a:r>
            <a:r>
              <a:rPr sz="1400" dirty="0">
                <a:latin typeface="Arial"/>
                <a:cs typeface="Arial"/>
              </a:rPr>
              <a:t>schlechten </a:t>
            </a:r>
            <a:r>
              <a:rPr sz="1400" spc="-5" dirty="0">
                <a:latin typeface="Arial"/>
                <a:cs typeface="Arial"/>
              </a:rPr>
              <a:t>Noten nicht </a:t>
            </a:r>
            <a:r>
              <a:rPr sz="1400" dirty="0">
                <a:latin typeface="Arial"/>
                <a:cs typeface="Arial"/>
              </a:rPr>
              <a:t>fürchten </a:t>
            </a:r>
            <a:r>
              <a:rPr sz="1400" spc="-5" dirty="0">
                <a:latin typeface="Arial"/>
                <a:cs typeface="Arial"/>
              </a:rPr>
              <a:t>muss. Im </a:t>
            </a:r>
            <a:r>
              <a:rPr sz="1400" dirty="0">
                <a:latin typeface="Arial"/>
                <a:cs typeface="Arial"/>
              </a:rPr>
              <a:t>dritten </a:t>
            </a:r>
            <a:r>
              <a:rPr sz="1400" spc="-5" dirty="0">
                <a:latin typeface="Arial"/>
                <a:cs typeface="Arial"/>
              </a:rPr>
              <a:t>Ziel </a:t>
            </a:r>
            <a:r>
              <a:rPr sz="1400" spc="-10" dirty="0">
                <a:latin typeface="Arial"/>
                <a:cs typeface="Arial"/>
              </a:rPr>
              <a:t>wird </a:t>
            </a:r>
            <a:r>
              <a:rPr sz="1400" spc="-5" dirty="0">
                <a:latin typeface="Arial"/>
                <a:cs typeface="Arial"/>
              </a:rPr>
              <a:t>die  Prüfungsangst behandelt, </a:t>
            </a:r>
            <a:r>
              <a:rPr sz="1400" dirty="0">
                <a:latin typeface="Arial"/>
                <a:cs typeface="Arial"/>
              </a:rPr>
              <a:t>da </a:t>
            </a:r>
            <a:r>
              <a:rPr sz="1400" spc="-5" dirty="0">
                <a:latin typeface="Arial"/>
                <a:cs typeface="Arial"/>
              </a:rPr>
              <a:t>Christina in der Vergangenheit vor allem in Prüfungssituationen  </a:t>
            </a:r>
            <a:r>
              <a:rPr sz="1400" dirty="0">
                <a:latin typeface="Arial"/>
                <a:cs typeface="Arial"/>
              </a:rPr>
              <a:t>große</a:t>
            </a:r>
            <a:r>
              <a:rPr sz="1400" spc="-45" dirty="0">
                <a:latin typeface="Arial"/>
                <a:cs typeface="Arial"/>
              </a:rPr>
              <a:t> </a:t>
            </a:r>
            <a:r>
              <a:rPr sz="1400" spc="-5" dirty="0">
                <a:latin typeface="Arial"/>
                <a:cs typeface="Arial"/>
              </a:rPr>
              <a:t>Schwierigkeiten</a:t>
            </a:r>
            <a:r>
              <a:rPr sz="1400" spc="-65" dirty="0">
                <a:latin typeface="Arial"/>
                <a:cs typeface="Arial"/>
              </a:rPr>
              <a:t> </a:t>
            </a:r>
            <a:r>
              <a:rPr sz="1400" spc="-5" dirty="0">
                <a:latin typeface="Arial"/>
                <a:cs typeface="Arial"/>
              </a:rPr>
              <a:t>zeigte.</a:t>
            </a:r>
            <a:r>
              <a:rPr sz="1400" spc="-55" dirty="0">
                <a:latin typeface="Arial"/>
                <a:cs typeface="Arial"/>
              </a:rPr>
              <a:t> </a:t>
            </a:r>
            <a:r>
              <a:rPr sz="1400" spc="-5" dirty="0">
                <a:latin typeface="Arial"/>
                <a:cs typeface="Arial"/>
              </a:rPr>
              <a:t>Im</a:t>
            </a:r>
            <a:r>
              <a:rPr sz="1400" spc="-55" dirty="0">
                <a:latin typeface="Arial"/>
                <a:cs typeface="Arial"/>
              </a:rPr>
              <a:t> </a:t>
            </a:r>
            <a:r>
              <a:rPr sz="1400" spc="-5" dirty="0">
                <a:latin typeface="Arial"/>
                <a:cs typeface="Arial"/>
              </a:rPr>
              <a:t>vierten</a:t>
            </a:r>
            <a:r>
              <a:rPr sz="1400" spc="-50" dirty="0">
                <a:latin typeface="Arial"/>
                <a:cs typeface="Arial"/>
              </a:rPr>
              <a:t> </a:t>
            </a:r>
            <a:r>
              <a:rPr sz="1400" spc="-5" dirty="0">
                <a:latin typeface="Arial"/>
                <a:cs typeface="Arial"/>
              </a:rPr>
              <a:t>Ziel</a:t>
            </a:r>
            <a:r>
              <a:rPr sz="1400" spc="-65" dirty="0">
                <a:latin typeface="Arial"/>
                <a:cs typeface="Arial"/>
              </a:rPr>
              <a:t> </a:t>
            </a:r>
            <a:r>
              <a:rPr sz="1400" spc="-5" dirty="0">
                <a:latin typeface="Arial"/>
                <a:cs typeface="Arial"/>
              </a:rPr>
              <a:t>geht</a:t>
            </a:r>
            <a:r>
              <a:rPr sz="1400" spc="-65" dirty="0">
                <a:latin typeface="Arial"/>
                <a:cs typeface="Arial"/>
              </a:rPr>
              <a:t> </a:t>
            </a:r>
            <a:r>
              <a:rPr sz="1400" dirty="0">
                <a:latin typeface="Arial"/>
                <a:cs typeface="Arial"/>
              </a:rPr>
              <a:t>es</a:t>
            </a:r>
            <a:r>
              <a:rPr sz="1400" spc="-45" dirty="0">
                <a:latin typeface="Arial"/>
                <a:cs typeface="Arial"/>
              </a:rPr>
              <a:t> </a:t>
            </a:r>
            <a:r>
              <a:rPr sz="1400" spc="-5" dirty="0">
                <a:latin typeface="Arial"/>
                <a:cs typeface="Arial"/>
              </a:rPr>
              <a:t>schließlich</a:t>
            </a:r>
            <a:r>
              <a:rPr sz="1400" spc="-45" dirty="0">
                <a:latin typeface="Arial"/>
                <a:cs typeface="Arial"/>
              </a:rPr>
              <a:t> </a:t>
            </a:r>
            <a:r>
              <a:rPr sz="1400" spc="-5" dirty="0">
                <a:latin typeface="Arial"/>
                <a:cs typeface="Arial"/>
              </a:rPr>
              <a:t>um</a:t>
            </a:r>
            <a:r>
              <a:rPr sz="1400" spc="-45" dirty="0">
                <a:latin typeface="Arial"/>
                <a:cs typeface="Arial"/>
              </a:rPr>
              <a:t> </a:t>
            </a:r>
            <a:r>
              <a:rPr sz="1400" spc="-5" dirty="0">
                <a:latin typeface="Arial"/>
                <a:cs typeface="Arial"/>
              </a:rPr>
              <a:t>die</a:t>
            </a:r>
            <a:r>
              <a:rPr sz="1400" spc="-60" dirty="0">
                <a:latin typeface="Arial"/>
                <a:cs typeface="Arial"/>
              </a:rPr>
              <a:t> </a:t>
            </a:r>
            <a:r>
              <a:rPr sz="1400" spc="-5" dirty="0">
                <a:latin typeface="Arial"/>
                <a:cs typeface="Arial"/>
              </a:rPr>
              <a:t>Beteiligung</a:t>
            </a:r>
            <a:r>
              <a:rPr sz="1400" spc="-45" dirty="0">
                <a:latin typeface="Arial"/>
                <a:cs typeface="Arial"/>
              </a:rPr>
              <a:t> </a:t>
            </a:r>
            <a:r>
              <a:rPr sz="1400" dirty="0">
                <a:latin typeface="Arial"/>
                <a:cs typeface="Arial"/>
              </a:rPr>
              <a:t>am</a:t>
            </a:r>
            <a:r>
              <a:rPr sz="1400" spc="-55" dirty="0">
                <a:latin typeface="Arial"/>
                <a:cs typeface="Arial"/>
              </a:rPr>
              <a:t> </a:t>
            </a:r>
            <a:r>
              <a:rPr sz="1400" spc="-5" dirty="0">
                <a:latin typeface="Arial"/>
                <a:cs typeface="Arial"/>
              </a:rPr>
              <a:t>Unterricht,  </a:t>
            </a:r>
            <a:r>
              <a:rPr sz="1400" dirty="0">
                <a:latin typeface="Arial"/>
                <a:cs typeface="Arial"/>
              </a:rPr>
              <a:t>da </a:t>
            </a:r>
            <a:r>
              <a:rPr sz="1400" spc="-5" dirty="0">
                <a:latin typeface="Arial"/>
                <a:cs typeface="Arial"/>
              </a:rPr>
              <a:t>dies </a:t>
            </a:r>
            <a:r>
              <a:rPr sz="1400" dirty="0">
                <a:latin typeface="Arial"/>
                <a:cs typeface="Arial"/>
              </a:rPr>
              <a:t>das </a:t>
            </a:r>
            <a:r>
              <a:rPr sz="1400" spc="-5" dirty="0">
                <a:latin typeface="Arial"/>
                <a:cs typeface="Arial"/>
              </a:rPr>
              <a:t>Lernen erleichtert </a:t>
            </a:r>
            <a:r>
              <a:rPr sz="1400" dirty="0">
                <a:latin typeface="Arial"/>
                <a:cs typeface="Arial"/>
              </a:rPr>
              <a:t>und </a:t>
            </a:r>
            <a:r>
              <a:rPr sz="1400" spc="-5" dirty="0">
                <a:latin typeface="Arial"/>
                <a:cs typeface="Arial"/>
              </a:rPr>
              <a:t>auch die soziale </a:t>
            </a:r>
            <a:r>
              <a:rPr sz="1400" dirty="0">
                <a:latin typeface="Arial"/>
                <a:cs typeface="Arial"/>
              </a:rPr>
              <a:t>Komponente </a:t>
            </a:r>
            <a:r>
              <a:rPr sz="1400" spc="-5" dirty="0">
                <a:latin typeface="Arial"/>
                <a:cs typeface="Arial"/>
              </a:rPr>
              <a:t>mit einbezieht, die nicht </a:t>
            </a:r>
            <a:r>
              <a:rPr sz="1400" spc="-10" dirty="0">
                <a:latin typeface="Arial"/>
                <a:cs typeface="Arial"/>
              </a:rPr>
              <a:t>zu  </a:t>
            </a:r>
            <a:r>
              <a:rPr sz="1400" spc="-5" dirty="0">
                <a:latin typeface="Arial"/>
                <a:cs typeface="Arial"/>
              </a:rPr>
              <a:t>unterschätzen ist. Schließlich ist Schulunlust auch ein Förderbedarf </a:t>
            </a:r>
            <a:r>
              <a:rPr sz="1400" dirty="0">
                <a:latin typeface="Arial"/>
                <a:cs typeface="Arial"/>
              </a:rPr>
              <a:t>und Christina </a:t>
            </a:r>
            <a:r>
              <a:rPr sz="1400" spc="-5" dirty="0">
                <a:latin typeface="Arial"/>
                <a:cs typeface="Arial"/>
              </a:rPr>
              <a:t>ist in einer  </a:t>
            </a:r>
            <a:r>
              <a:rPr sz="1400" dirty="0">
                <a:latin typeface="Arial"/>
                <a:cs typeface="Arial"/>
              </a:rPr>
              <a:t>neuen Klasse und </a:t>
            </a:r>
            <a:r>
              <a:rPr sz="1400" spc="-5" dirty="0">
                <a:latin typeface="Arial"/>
                <a:cs typeface="Arial"/>
              </a:rPr>
              <a:t>durch ihre Schüchternheit </a:t>
            </a:r>
            <a:r>
              <a:rPr sz="1400" dirty="0">
                <a:latin typeface="Arial"/>
                <a:cs typeface="Arial"/>
              </a:rPr>
              <a:t>und </a:t>
            </a:r>
            <a:r>
              <a:rPr sz="1400" spc="-10" dirty="0">
                <a:latin typeface="Arial"/>
                <a:cs typeface="Arial"/>
              </a:rPr>
              <a:t>ihr </a:t>
            </a:r>
            <a:r>
              <a:rPr sz="1400" spc="-5" dirty="0">
                <a:latin typeface="Arial"/>
                <a:cs typeface="Arial"/>
              </a:rPr>
              <a:t>häufiges fehlen hat sie </a:t>
            </a:r>
            <a:r>
              <a:rPr sz="1400" spc="-10" dirty="0">
                <a:latin typeface="Arial"/>
                <a:cs typeface="Arial"/>
              </a:rPr>
              <a:t>zu </a:t>
            </a:r>
            <a:r>
              <a:rPr sz="1400" dirty="0">
                <a:latin typeface="Arial"/>
                <a:cs typeface="Arial"/>
              </a:rPr>
              <a:t>diesem </a:t>
            </a:r>
            <a:r>
              <a:rPr sz="1400" spc="-5" dirty="0">
                <a:latin typeface="Arial"/>
                <a:cs typeface="Arial"/>
              </a:rPr>
              <a:t>Zeitpunkt  kaum Freundschaften </a:t>
            </a:r>
            <a:r>
              <a:rPr sz="1400" dirty="0">
                <a:latin typeface="Arial"/>
                <a:cs typeface="Arial"/>
              </a:rPr>
              <a:t>geschlossen oder </a:t>
            </a:r>
            <a:r>
              <a:rPr sz="1400" spc="-5" dirty="0">
                <a:latin typeface="Arial"/>
                <a:cs typeface="Arial"/>
              </a:rPr>
              <a:t>Kontakt </a:t>
            </a:r>
            <a:r>
              <a:rPr sz="1400" spc="-10" dirty="0">
                <a:latin typeface="Arial"/>
                <a:cs typeface="Arial"/>
              </a:rPr>
              <a:t>zu </a:t>
            </a:r>
            <a:r>
              <a:rPr sz="1400" spc="-5" dirty="0">
                <a:latin typeface="Arial"/>
                <a:cs typeface="Arial"/>
              </a:rPr>
              <a:t>ihren Klassenkameraden aufgebaut. Dies  </a:t>
            </a:r>
            <a:r>
              <a:rPr sz="1400" dirty="0">
                <a:latin typeface="Arial"/>
                <a:cs typeface="Arial"/>
              </a:rPr>
              <a:t>kann auch </a:t>
            </a:r>
            <a:r>
              <a:rPr sz="1400" spc="-5" dirty="0">
                <a:latin typeface="Arial"/>
                <a:cs typeface="Arial"/>
              </a:rPr>
              <a:t>eine Ursache </a:t>
            </a:r>
            <a:r>
              <a:rPr sz="1400" dirty="0">
                <a:latin typeface="Arial"/>
                <a:cs typeface="Arial"/>
              </a:rPr>
              <a:t>der </a:t>
            </a:r>
            <a:r>
              <a:rPr sz="1400" spc="-5" dirty="0">
                <a:latin typeface="Arial"/>
                <a:cs typeface="Arial"/>
              </a:rPr>
              <a:t>Schulunlust</a:t>
            </a:r>
            <a:r>
              <a:rPr sz="1400" spc="-30" dirty="0">
                <a:latin typeface="Arial"/>
                <a:cs typeface="Arial"/>
              </a:rPr>
              <a:t> </a:t>
            </a:r>
            <a:r>
              <a:rPr sz="1400" spc="-5" dirty="0">
                <a:latin typeface="Arial"/>
                <a:cs typeface="Arial"/>
              </a:rPr>
              <a:t>sein.</a:t>
            </a:r>
            <a:endParaRPr sz="1400" dirty="0">
              <a:latin typeface="Arial"/>
              <a:cs typeface="Arial"/>
            </a:endParaRPr>
          </a:p>
          <a:p>
            <a:pPr>
              <a:lnSpc>
                <a:spcPct val="150000"/>
              </a:lnSpc>
            </a:pPr>
            <a:endParaRPr sz="1400" dirty="0">
              <a:latin typeface="Arial"/>
              <a:cs typeface="Arial"/>
            </a:endParaRPr>
          </a:p>
          <a:p>
            <a:pPr marL="118110" marR="567690" algn="just">
              <a:lnSpc>
                <a:spcPct val="150000"/>
              </a:lnSpc>
            </a:pPr>
            <a:r>
              <a:rPr sz="1400" spc="-5" dirty="0">
                <a:latin typeface="Arial"/>
                <a:cs typeface="Arial"/>
              </a:rPr>
              <a:t>Um </a:t>
            </a:r>
            <a:r>
              <a:rPr sz="1400" dirty="0">
                <a:latin typeface="Arial"/>
                <a:cs typeface="Arial"/>
              </a:rPr>
              <a:t>konkrete </a:t>
            </a:r>
            <a:r>
              <a:rPr sz="1400" spc="-5" dirty="0">
                <a:latin typeface="Arial"/>
                <a:cs typeface="Arial"/>
              </a:rPr>
              <a:t>Fördermaßnahmen festlegen </a:t>
            </a:r>
            <a:r>
              <a:rPr sz="1400" spc="-10" dirty="0">
                <a:latin typeface="Arial"/>
                <a:cs typeface="Arial"/>
              </a:rPr>
              <a:t>zu </a:t>
            </a:r>
            <a:r>
              <a:rPr sz="1400" dirty="0">
                <a:latin typeface="Arial"/>
                <a:cs typeface="Arial"/>
              </a:rPr>
              <a:t>können haben </a:t>
            </a:r>
            <a:r>
              <a:rPr sz="1400" spc="-10" dirty="0">
                <a:latin typeface="Arial"/>
                <a:cs typeface="Arial"/>
              </a:rPr>
              <a:t>wir </a:t>
            </a:r>
            <a:r>
              <a:rPr sz="1400" dirty="0">
                <a:latin typeface="Arial"/>
                <a:cs typeface="Arial"/>
              </a:rPr>
              <a:t>auch </a:t>
            </a:r>
            <a:r>
              <a:rPr sz="1400" spc="-5" dirty="0">
                <a:latin typeface="Arial"/>
                <a:cs typeface="Arial"/>
              </a:rPr>
              <a:t>verschiede Hypothesen  </a:t>
            </a:r>
            <a:r>
              <a:rPr sz="1400" dirty="0">
                <a:latin typeface="Arial"/>
                <a:cs typeface="Arial"/>
              </a:rPr>
              <a:t>darüber </a:t>
            </a:r>
            <a:r>
              <a:rPr sz="1400" spc="-5" dirty="0">
                <a:latin typeface="Arial"/>
                <a:cs typeface="Arial"/>
              </a:rPr>
              <a:t>aufgestellt, was die </a:t>
            </a:r>
            <a:r>
              <a:rPr sz="1400" dirty="0">
                <a:latin typeface="Arial"/>
                <a:cs typeface="Arial"/>
              </a:rPr>
              <a:t>Ursachen für </a:t>
            </a:r>
            <a:r>
              <a:rPr sz="1400" spc="-5" dirty="0">
                <a:latin typeface="Arial"/>
                <a:cs typeface="Arial"/>
              </a:rPr>
              <a:t>Christinas Schwierigkeiten sein </a:t>
            </a:r>
            <a:r>
              <a:rPr sz="1400" dirty="0">
                <a:latin typeface="Arial"/>
                <a:cs typeface="Arial"/>
              </a:rPr>
              <a:t>können, da  </a:t>
            </a:r>
            <a:r>
              <a:rPr sz="1400" spc="-5" dirty="0">
                <a:latin typeface="Arial"/>
                <a:cs typeface="Arial"/>
              </a:rPr>
              <a:t>Ursachenbekämpfung langfristig sinnvoller ist als </a:t>
            </a:r>
            <a:r>
              <a:rPr sz="1400" dirty="0">
                <a:latin typeface="Arial"/>
                <a:cs typeface="Arial"/>
              </a:rPr>
              <a:t>nur für </a:t>
            </a:r>
            <a:r>
              <a:rPr sz="1400" spc="-5" dirty="0">
                <a:latin typeface="Arial"/>
                <a:cs typeface="Arial"/>
              </a:rPr>
              <a:t>die Symptome </a:t>
            </a:r>
            <a:r>
              <a:rPr sz="1400" dirty="0">
                <a:latin typeface="Arial"/>
                <a:cs typeface="Arial"/>
              </a:rPr>
              <a:t>- </a:t>
            </a:r>
            <a:r>
              <a:rPr sz="1400" spc="-5" dirty="0">
                <a:latin typeface="Arial"/>
                <a:cs typeface="Arial"/>
              </a:rPr>
              <a:t>Prüfungsangst </a:t>
            </a:r>
            <a:r>
              <a:rPr sz="1400" dirty="0">
                <a:latin typeface="Arial"/>
                <a:cs typeface="Arial"/>
              </a:rPr>
              <a:t>und  </a:t>
            </a:r>
            <a:r>
              <a:rPr sz="1400" spc="-5" dirty="0">
                <a:latin typeface="Arial"/>
                <a:cs typeface="Arial"/>
              </a:rPr>
              <a:t>Schulunlust </a:t>
            </a:r>
            <a:r>
              <a:rPr sz="1400" dirty="0">
                <a:latin typeface="Arial"/>
                <a:cs typeface="Arial"/>
              </a:rPr>
              <a:t>– </a:t>
            </a:r>
            <a:r>
              <a:rPr sz="1400" spc="-5" dirty="0">
                <a:latin typeface="Arial"/>
                <a:cs typeface="Arial"/>
              </a:rPr>
              <a:t>Lösungen </a:t>
            </a:r>
            <a:r>
              <a:rPr sz="1400" spc="-10" dirty="0">
                <a:latin typeface="Arial"/>
                <a:cs typeface="Arial"/>
              </a:rPr>
              <a:t>zu </a:t>
            </a:r>
            <a:r>
              <a:rPr sz="1400" dirty="0">
                <a:latin typeface="Arial"/>
                <a:cs typeface="Arial"/>
              </a:rPr>
              <a:t>finden. </a:t>
            </a:r>
            <a:r>
              <a:rPr sz="1400" spc="-5" dirty="0">
                <a:latin typeface="Arial"/>
                <a:cs typeface="Arial"/>
              </a:rPr>
              <a:t>Dabei sind </a:t>
            </a:r>
            <a:r>
              <a:rPr sz="1400" spc="-10" dirty="0">
                <a:latin typeface="Arial"/>
                <a:cs typeface="Arial"/>
              </a:rPr>
              <a:t>wir </a:t>
            </a:r>
            <a:r>
              <a:rPr sz="1400" spc="-5" dirty="0">
                <a:latin typeface="Arial"/>
                <a:cs typeface="Arial"/>
              </a:rPr>
              <a:t>auf </a:t>
            </a:r>
            <a:r>
              <a:rPr sz="1400" dirty="0">
                <a:latin typeface="Arial"/>
                <a:cs typeface="Arial"/>
              </a:rPr>
              <a:t>folgende </a:t>
            </a:r>
            <a:r>
              <a:rPr sz="1400" spc="-5" dirty="0">
                <a:latin typeface="Arial"/>
                <a:cs typeface="Arial"/>
              </a:rPr>
              <a:t>Hypothesen gekommen, die ihre  Prüfungsangst </a:t>
            </a:r>
            <a:r>
              <a:rPr sz="1400" dirty="0">
                <a:latin typeface="Arial"/>
                <a:cs typeface="Arial"/>
              </a:rPr>
              <a:t>und </a:t>
            </a:r>
            <a:r>
              <a:rPr sz="1400" spc="-5" dirty="0">
                <a:latin typeface="Arial"/>
                <a:cs typeface="Arial"/>
              </a:rPr>
              <a:t>Schulunlust (zumindest Teilweise) ausgelöst </a:t>
            </a:r>
            <a:r>
              <a:rPr sz="1400" dirty="0">
                <a:latin typeface="Arial"/>
                <a:cs typeface="Arial"/>
              </a:rPr>
              <a:t>haben</a:t>
            </a:r>
            <a:r>
              <a:rPr sz="1400" spc="10" dirty="0">
                <a:latin typeface="Arial"/>
                <a:cs typeface="Arial"/>
              </a:rPr>
              <a:t> </a:t>
            </a:r>
            <a:r>
              <a:rPr sz="1400" spc="-5" dirty="0">
                <a:latin typeface="Arial"/>
                <a:cs typeface="Arial"/>
              </a:rPr>
              <a:t>können:</a:t>
            </a:r>
            <a:endParaRPr sz="1400" dirty="0">
              <a:latin typeface="Arial"/>
              <a:cs typeface="Arial"/>
            </a:endParaRPr>
          </a:p>
          <a:p>
            <a:pPr>
              <a:lnSpc>
                <a:spcPct val="150000"/>
              </a:lnSpc>
              <a:spcBef>
                <a:spcPts val="50"/>
              </a:spcBef>
            </a:pPr>
            <a:endParaRPr sz="1400" dirty="0">
              <a:latin typeface="Arial"/>
              <a:cs typeface="Arial"/>
            </a:endParaRPr>
          </a:p>
          <a:p>
            <a:pPr marL="118110" marR="2303780">
              <a:lnSpc>
                <a:spcPct val="150000"/>
              </a:lnSpc>
            </a:pPr>
            <a:r>
              <a:rPr sz="1400" dirty="0">
                <a:latin typeface="Arial"/>
                <a:cs typeface="Arial"/>
              </a:rPr>
              <a:t>Christina </a:t>
            </a:r>
            <a:r>
              <a:rPr sz="1400" spc="-5" dirty="0">
                <a:latin typeface="Arial"/>
                <a:cs typeface="Arial"/>
              </a:rPr>
              <a:t>verspürt Leistungsdruck ausgehend </a:t>
            </a:r>
            <a:r>
              <a:rPr sz="1400" spc="-10" dirty="0">
                <a:latin typeface="Arial"/>
                <a:cs typeface="Arial"/>
              </a:rPr>
              <a:t>von </a:t>
            </a:r>
            <a:r>
              <a:rPr sz="1400" dirty="0">
                <a:latin typeface="Arial"/>
                <a:cs typeface="Arial"/>
              </a:rPr>
              <a:t>ihrem </a:t>
            </a:r>
            <a:r>
              <a:rPr sz="1400" spc="-5" dirty="0">
                <a:latin typeface="Arial"/>
                <a:cs typeface="Arial"/>
              </a:rPr>
              <a:t>Elternhaus.  Sie </a:t>
            </a:r>
            <a:r>
              <a:rPr sz="1400" dirty="0">
                <a:latin typeface="Arial"/>
                <a:cs typeface="Arial"/>
              </a:rPr>
              <a:t>kann </a:t>
            </a:r>
            <a:r>
              <a:rPr sz="1400" spc="-5" dirty="0">
                <a:latin typeface="Arial"/>
                <a:cs typeface="Arial"/>
              </a:rPr>
              <a:t>ihren eigenen </a:t>
            </a:r>
            <a:r>
              <a:rPr sz="1400" dirty="0">
                <a:latin typeface="Arial"/>
                <a:cs typeface="Arial"/>
              </a:rPr>
              <a:t>Ansprüchen </a:t>
            </a:r>
            <a:r>
              <a:rPr sz="1400" spc="-5" dirty="0">
                <a:latin typeface="Arial"/>
                <a:cs typeface="Arial"/>
              </a:rPr>
              <a:t>nicht gerecht werden.</a:t>
            </a:r>
            <a:endParaRPr sz="1400" dirty="0">
              <a:latin typeface="Arial"/>
              <a:cs typeface="Arial"/>
            </a:endParaRPr>
          </a:p>
          <a:p>
            <a:pPr marL="118110" marR="1672589">
              <a:lnSpc>
                <a:spcPct val="150000"/>
              </a:lnSpc>
              <a:spcBef>
                <a:spcPts val="5"/>
              </a:spcBef>
            </a:pPr>
            <a:r>
              <a:rPr sz="1400" dirty="0">
                <a:latin typeface="Arial"/>
                <a:cs typeface="Arial"/>
              </a:rPr>
              <a:t>Christina hat </a:t>
            </a:r>
            <a:r>
              <a:rPr sz="1400" spc="-5" dirty="0">
                <a:latin typeface="Arial"/>
                <a:cs typeface="Arial"/>
              </a:rPr>
              <a:t>Angst vor den Reaktionen der Lehrperson </a:t>
            </a:r>
            <a:r>
              <a:rPr sz="1400" dirty="0">
                <a:latin typeface="Arial"/>
                <a:cs typeface="Arial"/>
              </a:rPr>
              <a:t>und </a:t>
            </a:r>
            <a:r>
              <a:rPr sz="1400" spc="-5" dirty="0">
                <a:latin typeface="Arial"/>
                <a:cs typeface="Arial"/>
              </a:rPr>
              <a:t>ihren Mitschülern.  </a:t>
            </a:r>
            <a:r>
              <a:rPr sz="1400" dirty="0">
                <a:latin typeface="Arial"/>
                <a:cs typeface="Arial"/>
              </a:rPr>
              <a:t>Christina </a:t>
            </a:r>
            <a:r>
              <a:rPr sz="1400" spc="-5" dirty="0">
                <a:latin typeface="Arial"/>
                <a:cs typeface="Arial"/>
              </a:rPr>
              <a:t>beginnt </a:t>
            </a:r>
            <a:r>
              <a:rPr sz="1400" spc="-10" dirty="0">
                <a:latin typeface="Arial"/>
                <a:cs typeface="Arial"/>
              </a:rPr>
              <a:t>zu </a:t>
            </a:r>
            <a:r>
              <a:rPr sz="1400" dirty="0">
                <a:latin typeface="Arial"/>
                <a:cs typeface="Arial"/>
              </a:rPr>
              <a:t>kurz </a:t>
            </a:r>
            <a:r>
              <a:rPr sz="1400" spc="-5" dirty="0">
                <a:latin typeface="Arial"/>
                <a:cs typeface="Arial"/>
              </a:rPr>
              <a:t>vor </a:t>
            </a:r>
            <a:r>
              <a:rPr sz="1400" dirty="0">
                <a:latin typeface="Arial"/>
                <a:cs typeface="Arial"/>
              </a:rPr>
              <a:t>dem </a:t>
            </a:r>
            <a:r>
              <a:rPr sz="1400" spc="-5" dirty="0">
                <a:latin typeface="Arial"/>
                <a:cs typeface="Arial"/>
              </a:rPr>
              <a:t>Test mit dem</a:t>
            </a:r>
            <a:r>
              <a:rPr sz="1400" spc="10" dirty="0">
                <a:latin typeface="Arial"/>
                <a:cs typeface="Arial"/>
              </a:rPr>
              <a:t> </a:t>
            </a:r>
            <a:r>
              <a:rPr sz="1400" dirty="0">
                <a:latin typeface="Arial"/>
                <a:cs typeface="Arial"/>
              </a:rPr>
              <a:t>lernen.</a:t>
            </a:r>
          </a:p>
          <a:p>
            <a:pPr marL="118110">
              <a:lnSpc>
                <a:spcPct val="150000"/>
              </a:lnSpc>
            </a:pPr>
            <a:r>
              <a:rPr sz="1400" dirty="0">
                <a:latin typeface="Arial"/>
                <a:cs typeface="Arial"/>
              </a:rPr>
              <a:t>Christina </a:t>
            </a:r>
            <a:r>
              <a:rPr sz="1400" spc="-5" dirty="0">
                <a:latin typeface="Arial"/>
                <a:cs typeface="Arial"/>
              </a:rPr>
              <a:t>verwendet </a:t>
            </a:r>
            <a:r>
              <a:rPr sz="1400" dirty="0">
                <a:latin typeface="Arial"/>
                <a:cs typeface="Arial"/>
              </a:rPr>
              <a:t>schlechte</a:t>
            </a:r>
            <a:r>
              <a:rPr sz="1400" spc="5" dirty="0">
                <a:latin typeface="Arial"/>
                <a:cs typeface="Arial"/>
              </a:rPr>
              <a:t> </a:t>
            </a:r>
            <a:r>
              <a:rPr sz="1400" spc="-5" dirty="0">
                <a:latin typeface="Arial"/>
                <a:cs typeface="Arial"/>
              </a:rPr>
              <a:t>Lerntechniken.</a:t>
            </a:r>
            <a:endParaRPr sz="1400" dirty="0">
              <a:latin typeface="Arial"/>
              <a:cs typeface="Arial"/>
            </a:endParaRPr>
          </a:p>
          <a:p>
            <a:pPr>
              <a:lnSpc>
                <a:spcPct val="150000"/>
              </a:lnSpc>
              <a:spcBef>
                <a:spcPts val="5"/>
              </a:spcBef>
            </a:pPr>
            <a:endParaRPr sz="14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r>
              <a:rPr dirty="0"/>
              <a:t>10</a:t>
            </a:r>
          </a:p>
        </p:txBody>
      </p:sp>
      <p:sp>
        <p:nvSpPr>
          <p:cNvPr id="2" name="object 2"/>
          <p:cNvSpPr txBox="1"/>
          <p:nvPr/>
        </p:nvSpPr>
        <p:spPr>
          <a:xfrm>
            <a:off x="1117600" y="781050"/>
            <a:ext cx="12344400" cy="8478603"/>
          </a:xfrm>
          <a:prstGeom prst="rect">
            <a:avLst/>
          </a:prstGeom>
        </p:spPr>
        <p:txBody>
          <a:bodyPr vert="horz" wrap="square" lIns="0" tIns="24765" rIns="0" bIns="0" rtlCol="0">
            <a:spAutoFit/>
          </a:bodyPr>
          <a:lstStyle/>
          <a:p>
            <a:pPr marL="118110" marR="567690" algn="just">
              <a:lnSpc>
                <a:spcPct val="150000"/>
              </a:lnSpc>
            </a:pPr>
            <a:r>
              <a:rPr lang="de-DE" sz="1400" spc="-5" dirty="0" smtClean="0">
                <a:latin typeface="Arial"/>
                <a:cs typeface="Arial"/>
              </a:rPr>
              <a:t>Um ihrer emotionalen Lage </a:t>
            </a:r>
            <a:r>
              <a:rPr lang="de-DE" sz="1400" spc="-10" dirty="0" smtClean="0">
                <a:latin typeface="Arial"/>
                <a:cs typeface="Arial"/>
              </a:rPr>
              <a:t>zu </a:t>
            </a:r>
            <a:r>
              <a:rPr lang="de-DE" sz="1400" dirty="0" smtClean="0">
                <a:latin typeface="Arial"/>
                <a:cs typeface="Arial"/>
              </a:rPr>
              <a:t>helfen kann </a:t>
            </a:r>
            <a:r>
              <a:rPr lang="de-DE" sz="1400" spc="-5" dirty="0" smtClean="0">
                <a:latin typeface="Arial"/>
                <a:cs typeface="Arial"/>
              </a:rPr>
              <a:t>Christina ein Gefühlstagebuch </a:t>
            </a:r>
            <a:r>
              <a:rPr lang="de-DE" sz="1400" dirty="0" smtClean="0">
                <a:latin typeface="Arial"/>
                <a:cs typeface="Arial"/>
              </a:rPr>
              <a:t>führen und </a:t>
            </a:r>
            <a:r>
              <a:rPr lang="de-DE" sz="1400" spc="-5" dirty="0" smtClean="0">
                <a:latin typeface="Arial"/>
                <a:cs typeface="Arial"/>
              </a:rPr>
              <a:t>mithilfe  </a:t>
            </a:r>
            <a:r>
              <a:rPr lang="de-DE" sz="1400" dirty="0" smtClean="0">
                <a:latin typeface="Arial"/>
                <a:cs typeface="Arial"/>
              </a:rPr>
              <a:t>dessen dann </a:t>
            </a:r>
            <a:r>
              <a:rPr lang="de-DE" sz="1400" spc="-5" dirty="0" smtClean="0">
                <a:latin typeface="Arial"/>
                <a:cs typeface="Arial"/>
              </a:rPr>
              <a:t>in regelmäßigen Abständen mit </a:t>
            </a:r>
            <a:r>
              <a:rPr lang="de-DE" sz="1400" dirty="0" smtClean="0">
                <a:latin typeface="Arial"/>
                <a:cs typeface="Arial"/>
              </a:rPr>
              <a:t>der </a:t>
            </a:r>
            <a:r>
              <a:rPr lang="de-DE" sz="1400" spc="-5" dirty="0" smtClean="0">
                <a:latin typeface="Arial"/>
                <a:cs typeface="Arial"/>
              </a:rPr>
              <a:t>Lehrperson, dem Schulpsychologen </a:t>
            </a:r>
            <a:r>
              <a:rPr lang="de-DE" sz="1400" dirty="0" smtClean="0">
                <a:latin typeface="Arial"/>
                <a:cs typeface="Arial"/>
              </a:rPr>
              <a:t>oder  </a:t>
            </a:r>
            <a:r>
              <a:rPr lang="de-DE" sz="1400" spc="-5" dirty="0" smtClean="0">
                <a:latin typeface="Arial"/>
                <a:cs typeface="Arial"/>
              </a:rPr>
              <a:t>Sozialarbeiter ihre </a:t>
            </a:r>
            <a:r>
              <a:rPr lang="de-DE" sz="1400" dirty="0" smtClean="0">
                <a:latin typeface="Arial"/>
                <a:cs typeface="Arial"/>
              </a:rPr>
              <a:t>Wahrnehmung des </a:t>
            </a:r>
            <a:r>
              <a:rPr lang="de-DE" sz="1400" spc="-5" dirty="0" smtClean="0">
                <a:latin typeface="Arial"/>
                <a:cs typeface="Arial"/>
              </a:rPr>
              <a:t>Unterrichts </a:t>
            </a:r>
            <a:r>
              <a:rPr lang="de-DE" sz="1400" dirty="0" smtClean="0">
                <a:latin typeface="Arial"/>
                <a:cs typeface="Arial"/>
              </a:rPr>
              <a:t>und </a:t>
            </a:r>
            <a:r>
              <a:rPr lang="de-DE" sz="1400" spc="-5" dirty="0" smtClean="0">
                <a:latin typeface="Arial"/>
                <a:cs typeface="Arial"/>
              </a:rPr>
              <a:t>von </a:t>
            </a:r>
            <a:r>
              <a:rPr lang="de-DE" sz="1400" spc="-10" dirty="0" smtClean="0">
                <a:latin typeface="Arial"/>
                <a:cs typeface="Arial"/>
              </a:rPr>
              <a:t>zu </a:t>
            </a:r>
            <a:r>
              <a:rPr lang="de-DE" sz="1400" dirty="0" smtClean="0">
                <a:latin typeface="Arial"/>
                <a:cs typeface="Arial"/>
              </a:rPr>
              <a:t>Hause</a:t>
            </a:r>
            <a:r>
              <a:rPr lang="de-DE" sz="1400" spc="25" dirty="0" smtClean="0">
                <a:latin typeface="Arial"/>
                <a:cs typeface="Arial"/>
              </a:rPr>
              <a:t> </a:t>
            </a:r>
            <a:r>
              <a:rPr lang="de-DE" sz="1400" spc="-5" dirty="0" smtClean="0">
                <a:latin typeface="Arial"/>
                <a:cs typeface="Arial"/>
              </a:rPr>
              <a:t>reflektieren.</a:t>
            </a:r>
            <a:endParaRPr lang="de-DE" sz="1400" dirty="0" smtClean="0">
              <a:latin typeface="Arial"/>
              <a:cs typeface="Arial"/>
            </a:endParaRPr>
          </a:p>
          <a:p>
            <a:pPr marL="118110" marR="567055" algn="just">
              <a:lnSpc>
                <a:spcPct val="150000"/>
              </a:lnSpc>
              <a:spcBef>
                <a:spcPts val="15"/>
              </a:spcBef>
            </a:pPr>
            <a:r>
              <a:rPr lang="de-DE" sz="1400" spc="-5" dirty="0" smtClean="0">
                <a:latin typeface="Arial"/>
                <a:cs typeface="Arial"/>
              </a:rPr>
              <a:t>Weiterhin</a:t>
            </a:r>
            <a:r>
              <a:rPr lang="de-DE" sz="1400" spc="-50" dirty="0" smtClean="0">
                <a:latin typeface="Arial"/>
                <a:cs typeface="Arial"/>
              </a:rPr>
              <a:t> </a:t>
            </a:r>
            <a:r>
              <a:rPr lang="de-DE" sz="1400" spc="-10" dirty="0" smtClean="0">
                <a:latin typeface="Arial"/>
                <a:cs typeface="Arial"/>
              </a:rPr>
              <a:t>ist</a:t>
            </a:r>
            <a:r>
              <a:rPr lang="de-DE" sz="1400" spc="-40" dirty="0" smtClean="0">
                <a:latin typeface="Arial"/>
                <a:cs typeface="Arial"/>
              </a:rPr>
              <a:t> </a:t>
            </a:r>
            <a:r>
              <a:rPr lang="de-DE" sz="1400" spc="-5" dirty="0" smtClean="0">
                <a:latin typeface="Arial"/>
                <a:cs typeface="Arial"/>
              </a:rPr>
              <a:t>positives</a:t>
            </a:r>
            <a:r>
              <a:rPr lang="de-DE" sz="1400" spc="-45" dirty="0" smtClean="0">
                <a:latin typeface="Arial"/>
                <a:cs typeface="Arial"/>
              </a:rPr>
              <a:t> </a:t>
            </a:r>
            <a:r>
              <a:rPr lang="de-DE" sz="1400" spc="-5" dirty="0" smtClean="0">
                <a:latin typeface="Arial"/>
                <a:cs typeface="Arial"/>
              </a:rPr>
              <a:t>Feedback</a:t>
            </a:r>
            <a:r>
              <a:rPr lang="de-DE" sz="1400" spc="-50" dirty="0" smtClean="0">
                <a:latin typeface="Arial"/>
                <a:cs typeface="Arial"/>
              </a:rPr>
              <a:t> </a:t>
            </a:r>
            <a:r>
              <a:rPr lang="de-DE" sz="1400" dirty="0" smtClean="0">
                <a:latin typeface="Arial"/>
                <a:cs typeface="Arial"/>
              </a:rPr>
              <a:t>der</a:t>
            </a:r>
            <a:r>
              <a:rPr lang="de-DE" sz="1400" spc="-55" dirty="0" smtClean="0">
                <a:latin typeface="Arial"/>
                <a:cs typeface="Arial"/>
              </a:rPr>
              <a:t> </a:t>
            </a:r>
            <a:r>
              <a:rPr lang="de-DE" sz="1400" spc="-5" dirty="0" smtClean="0">
                <a:latin typeface="Arial"/>
                <a:cs typeface="Arial"/>
              </a:rPr>
              <a:t>Lehrperson</a:t>
            </a:r>
            <a:r>
              <a:rPr lang="de-DE" sz="1400" spc="-65" dirty="0" smtClean="0">
                <a:latin typeface="Arial"/>
                <a:cs typeface="Arial"/>
              </a:rPr>
              <a:t> </a:t>
            </a:r>
            <a:r>
              <a:rPr lang="de-DE" sz="1400" spc="-5" dirty="0" smtClean="0">
                <a:latin typeface="Arial"/>
                <a:cs typeface="Arial"/>
              </a:rPr>
              <a:t>und</a:t>
            </a:r>
            <a:r>
              <a:rPr lang="de-DE" sz="1400" spc="-50" dirty="0" smtClean="0">
                <a:latin typeface="Arial"/>
                <a:cs typeface="Arial"/>
              </a:rPr>
              <a:t> </a:t>
            </a:r>
            <a:r>
              <a:rPr lang="de-DE" sz="1400" dirty="0" smtClean="0">
                <a:latin typeface="Arial"/>
                <a:cs typeface="Arial"/>
              </a:rPr>
              <a:t>der</a:t>
            </a:r>
            <a:r>
              <a:rPr lang="de-DE" sz="1400" spc="-45" dirty="0" smtClean="0">
                <a:latin typeface="Arial"/>
                <a:cs typeface="Arial"/>
              </a:rPr>
              <a:t> </a:t>
            </a:r>
            <a:r>
              <a:rPr lang="de-DE" sz="1400" spc="-5" dirty="0" smtClean="0">
                <a:latin typeface="Arial"/>
                <a:cs typeface="Arial"/>
              </a:rPr>
              <a:t>Eltern</a:t>
            </a:r>
            <a:r>
              <a:rPr lang="de-DE" sz="1400" spc="-50" dirty="0" smtClean="0">
                <a:latin typeface="Arial"/>
                <a:cs typeface="Arial"/>
              </a:rPr>
              <a:t> </a:t>
            </a:r>
            <a:r>
              <a:rPr lang="de-DE" sz="1400" spc="-5" dirty="0" smtClean="0">
                <a:latin typeface="Arial"/>
                <a:cs typeface="Arial"/>
              </a:rPr>
              <a:t>wichtig,</a:t>
            </a:r>
            <a:r>
              <a:rPr lang="de-DE" sz="1400" spc="-40" dirty="0" smtClean="0">
                <a:latin typeface="Arial"/>
                <a:cs typeface="Arial"/>
              </a:rPr>
              <a:t> </a:t>
            </a:r>
            <a:r>
              <a:rPr lang="de-DE" sz="1400" spc="-5" dirty="0" smtClean="0">
                <a:latin typeface="Arial"/>
                <a:cs typeface="Arial"/>
              </a:rPr>
              <a:t>bei</a:t>
            </a:r>
            <a:r>
              <a:rPr lang="de-DE" sz="1400" spc="-70" dirty="0" smtClean="0">
                <a:latin typeface="Arial"/>
                <a:cs typeface="Arial"/>
              </a:rPr>
              <a:t> </a:t>
            </a:r>
            <a:r>
              <a:rPr lang="de-DE" sz="1400" dirty="0" smtClean="0">
                <a:latin typeface="Arial"/>
                <a:cs typeface="Arial"/>
              </a:rPr>
              <a:t>dem</a:t>
            </a:r>
            <a:r>
              <a:rPr lang="de-DE" sz="1400" spc="-45" dirty="0" smtClean="0">
                <a:latin typeface="Arial"/>
                <a:cs typeface="Arial"/>
              </a:rPr>
              <a:t> </a:t>
            </a:r>
            <a:r>
              <a:rPr lang="de-DE" sz="1400" spc="-5" dirty="0" smtClean="0">
                <a:latin typeface="Arial"/>
                <a:cs typeface="Arial"/>
              </a:rPr>
              <a:t>betont</a:t>
            </a:r>
            <a:r>
              <a:rPr lang="de-DE" sz="1400" spc="-55" dirty="0" smtClean="0">
                <a:latin typeface="Arial"/>
                <a:cs typeface="Arial"/>
              </a:rPr>
              <a:t> </a:t>
            </a:r>
            <a:r>
              <a:rPr lang="de-DE" sz="1400" spc="-5" dirty="0" smtClean="0">
                <a:latin typeface="Arial"/>
                <a:cs typeface="Arial"/>
              </a:rPr>
              <a:t>wird,</a:t>
            </a:r>
            <a:r>
              <a:rPr lang="de-DE" sz="1400" spc="-50" dirty="0" smtClean="0">
                <a:latin typeface="Arial"/>
                <a:cs typeface="Arial"/>
              </a:rPr>
              <a:t> </a:t>
            </a:r>
            <a:r>
              <a:rPr lang="de-DE" sz="1400" dirty="0" smtClean="0">
                <a:latin typeface="Arial"/>
                <a:cs typeface="Arial"/>
              </a:rPr>
              <a:t>dass  </a:t>
            </a:r>
            <a:r>
              <a:rPr lang="de-DE" sz="1400" spc="-5" dirty="0" smtClean="0">
                <a:latin typeface="Arial"/>
                <a:cs typeface="Arial"/>
              </a:rPr>
              <a:t>die </a:t>
            </a:r>
            <a:r>
              <a:rPr lang="de-DE" sz="1400" dirty="0" smtClean="0">
                <a:latin typeface="Arial"/>
                <a:cs typeface="Arial"/>
              </a:rPr>
              <a:t>Noten </a:t>
            </a:r>
            <a:r>
              <a:rPr lang="de-DE" sz="1400" spc="-5" dirty="0" smtClean="0">
                <a:latin typeface="Arial"/>
                <a:cs typeface="Arial"/>
              </a:rPr>
              <a:t>nicht Christinas </a:t>
            </a:r>
            <a:r>
              <a:rPr lang="de-DE" sz="1400" dirty="0" smtClean="0">
                <a:latin typeface="Arial"/>
                <a:cs typeface="Arial"/>
              </a:rPr>
              <a:t>Wert </a:t>
            </a:r>
            <a:r>
              <a:rPr lang="de-DE" sz="1400" spc="-5" dirty="0" smtClean="0">
                <a:latin typeface="Arial"/>
                <a:cs typeface="Arial"/>
              </a:rPr>
              <a:t>bestimmen. Dies ist </a:t>
            </a:r>
            <a:r>
              <a:rPr lang="de-DE" sz="1400" dirty="0" smtClean="0">
                <a:latin typeface="Arial"/>
                <a:cs typeface="Arial"/>
              </a:rPr>
              <a:t>auch </a:t>
            </a:r>
            <a:r>
              <a:rPr lang="de-DE" sz="1400" spc="-5" dirty="0" smtClean="0">
                <a:latin typeface="Arial"/>
                <a:cs typeface="Arial"/>
              </a:rPr>
              <a:t>ein Thema, </a:t>
            </a:r>
            <a:r>
              <a:rPr lang="de-DE" sz="1400" dirty="0" smtClean="0">
                <a:latin typeface="Arial"/>
                <a:cs typeface="Arial"/>
              </a:rPr>
              <a:t>das </a:t>
            </a:r>
            <a:r>
              <a:rPr lang="de-DE" sz="1400" spc="-5" dirty="0" smtClean="0">
                <a:latin typeface="Arial"/>
                <a:cs typeface="Arial"/>
              </a:rPr>
              <a:t>mit </a:t>
            </a:r>
            <a:r>
              <a:rPr lang="de-DE" sz="1400" dirty="0" smtClean="0">
                <a:latin typeface="Arial"/>
                <a:cs typeface="Arial"/>
              </a:rPr>
              <a:t>der </a:t>
            </a:r>
            <a:r>
              <a:rPr lang="de-DE" sz="1400" spc="-5" dirty="0" smtClean="0">
                <a:latin typeface="Arial"/>
                <a:cs typeface="Arial"/>
              </a:rPr>
              <a:t>ganzen Klasse  behandelt werden kann, da </a:t>
            </a:r>
            <a:r>
              <a:rPr lang="de-DE" sz="1400" spc="-10" dirty="0" smtClean="0">
                <a:latin typeface="Arial"/>
                <a:cs typeface="Arial"/>
              </a:rPr>
              <a:t>es </a:t>
            </a:r>
            <a:r>
              <a:rPr lang="de-DE" sz="1400" spc="-5" dirty="0" smtClean="0">
                <a:latin typeface="Arial"/>
                <a:cs typeface="Arial"/>
              </a:rPr>
              <a:t>vorkommt, dass Mittelschüler/innen gegenüber  Gymnasialschülern/innen als zweitrangig behandelt werden </a:t>
            </a:r>
            <a:r>
              <a:rPr lang="de-DE" sz="1400" dirty="0" smtClean="0">
                <a:latin typeface="Arial"/>
                <a:cs typeface="Arial"/>
              </a:rPr>
              <a:t>und </a:t>
            </a:r>
            <a:r>
              <a:rPr lang="de-DE" sz="1400" spc="-5" dirty="0" smtClean="0">
                <a:latin typeface="Arial"/>
                <a:cs typeface="Arial"/>
              </a:rPr>
              <a:t>teilweise weniger wertgeschätzt  werden. Dies </a:t>
            </a:r>
            <a:r>
              <a:rPr lang="de-DE" sz="1400" dirty="0" smtClean="0">
                <a:latin typeface="Arial"/>
                <a:cs typeface="Arial"/>
              </a:rPr>
              <a:t>kann </a:t>
            </a:r>
            <a:r>
              <a:rPr lang="de-DE" sz="1400" spc="-5" dirty="0" smtClean="0">
                <a:latin typeface="Arial"/>
                <a:cs typeface="Arial"/>
              </a:rPr>
              <a:t>ich leider </a:t>
            </a:r>
            <a:r>
              <a:rPr lang="de-DE" sz="1400" dirty="0" smtClean="0">
                <a:latin typeface="Arial"/>
                <a:cs typeface="Arial"/>
              </a:rPr>
              <a:t>aus </a:t>
            </a:r>
            <a:r>
              <a:rPr lang="de-DE" sz="1400" spc="-5" dirty="0" smtClean="0">
                <a:latin typeface="Arial"/>
                <a:cs typeface="Arial"/>
              </a:rPr>
              <a:t>eigener Erfahrung berichten </a:t>
            </a:r>
            <a:r>
              <a:rPr lang="de-DE" sz="1400" dirty="0" smtClean="0">
                <a:latin typeface="Arial"/>
                <a:cs typeface="Arial"/>
              </a:rPr>
              <a:t>und </a:t>
            </a:r>
            <a:r>
              <a:rPr lang="de-DE" sz="1400" spc="-10" dirty="0" smtClean="0">
                <a:latin typeface="Arial"/>
                <a:cs typeface="Arial"/>
              </a:rPr>
              <a:t>es </a:t>
            </a:r>
            <a:r>
              <a:rPr lang="de-DE" sz="1400" spc="-5" dirty="0" smtClean="0">
                <a:latin typeface="Arial"/>
                <a:cs typeface="Arial"/>
              </a:rPr>
              <a:t>ist wichtig, </a:t>
            </a:r>
            <a:r>
              <a:rPr lang="de-DE" sz="1400" dirty="0" smtClean="0">
                <a:latin typeface="Arial"/>
                <a:cs typeface="Arial"/>
              </a:rPr>
              <a:t>dass </a:t>
            </a:r>
            <a:r>
              <a:rPr lang="de-DE" sz="1400" spc="-5" dirty="0" smtClean="0">
                <a:latin typeface="Arial"/>
                <a:cs typeface="Arial"/>
              </a:rPr>
              <a:t>die  Schüler/innen verstehen, </a:t>
            </a:r>
            <a:r>
              <a:rPr lang="de-DE" sz="1400" dirty="0" smtClean="0">
                <a:latin typeface="Arial"/>
                <a:cs typeface="Arial"/>
              </a:rPr>
              <a:t>dass </a:t>
            </a:r>
            <a:r>
              <a:rPr lang="de-DE" sz="1400" spc="-5" dirty="0" smtClean="0">
                <a:latin typeface="Arial"/>
                <a:cs typeface="Arial"/>
              </a:rPr>
              <a:t>das nicht gerechtfertigt </a:t>
            </a:r>
            <a:r>
              <a:rPr lang="de-DE" sz="1400" spc="-10" dirty="0" smtClean="0">
                <a:latin typeface="Arial"/>
                <a:cs typeface="Arial"/>
              </a:rPr>
              <a:t>ist </a:t>
            </a:r>
            <a:r>
              <a:rPr lang="de-DE" sz="1400" dirty="0" smtClean="0">
                <a:latin typeface="Arial"/>
                <a:cs typeface="Arial"/>
              </a:rPr>
              <a:t>und </a:t>
            </a:r>
            <a:r>
              <a:rPr lang="de-DE" sz="1400" spc="-5" dirty="0" smtClean="0">
                <a:latin typeface="Arial"/>
                <a:cs typeface="Arial"/>
              </a:rPr>
              <a:t>ein Problem unserer  Leistungsgesellschaft</a:t>
            </a:r>
            <a:r>
              <a:rPr lang="de-DE" sz="1400" spc="-10" dirty="0" smtClean="0">
                <a:latin typeface="Arial"/>
                <a:cs typeface="Arial"/>
              </a:rPr>
              <a:t> </a:t>
            </a:r>
            <a:r>
              <a:rPr lang="de-DE" sz="1400" spc="-5" dirty="0" smtClean="0">
                <a:latin typeface="Arial"/>
                <a:cs typeface="Arial"/>
              </a:rPr>
              <a:t>ist.</a:t>
            </a:r>
            <a:endParaRPr lang="de-DE" sz="1400" dirty="0" smtClean="0">
              <a:latin typeface="Arial"/>
              <a:cs typeface="Arial"/>
            </a:endParaRPr>
          </a:p>
          <a:p>
            <a:pPr marL="118110" marR="566420" algn="just">
              <a:lnSpc>
                <a:spcPct val="150000"/>
              </a:lnSpc>
              <a:spcBef>
                <a:spcPts val="30"/>
              </a:spcBef>
            </a:pPr>
            <a:r>
              <a:rPr lang="de-DE" sz="1400" spc="-5" dirty="0" smtClean="0">
                <a:latin typeface="Arial"/>
                <a:cs typeface="Arial"/>
              </a:rPr>
              <a:t>Eine transparente Prüfungsplanung von der Lehrerin ist hilfreich, </a:t>
            </a:r>
            <a:r>
              <a:rPr lang="de-DE" sz="1400" dirty="0" smtClean="0">
                <a:latin typeface="Arial"/>
                <a:cs typeface="Arial"/>
              </a:rPr>
              <a:t>da Christina dann </a:t>
            </a:r>
            <a:r>
              <a:rPr lang="de-DE" sz="1400" spc="-5" dirty="0" smtClean="0">
                <a:latin typeface="Arial"/>
                <a:cs typeface="Arial"/>
              </a:rPr>
              <a:t>rechtzeitig  mit Lernen anfangen </a:t>
            </a:r>
            <a:r>
              <a:rPr lang="de-DE" sz="1400" dirty="0" smtClean="0">
                <a:latin typeface="Arial"/>
                <a:cs typeface="Arial"/>
              </a:rPr>
              <a:t>kann und </a:t>
            </a:r>
            <a:r>
              <a:rPr lang="de-DE" sz="1400" spc="-5" dirty="0" smtClean="0">
                <a:latin typeface="Arial"/>
                <a:cs typeface="Arial"/>
              </a:rPr>
              <a:t>die Möglichkeit </a:t>
            </a:r>
            <a:r>
              <a:rPr lang="de-DE" sz="1400" dirty="0" smtClean="0">
                <a:latin typeface="Arial"/>
                <a:cs typeface="Arial"/>
              </a:rPr>
              <a:t>hat </a:t>
            </a:r>
            <a:r>
              <a:rPr lang="de-DE" sz="1400" spc="-5" dirty="0" smtClean="0">
                <a:latin typeface="Arial"/>
                <a:cs typeface="Arial"/>
              </a:rPr>
              <a:t>sich </a:t>
            </a:r>
            <a:r>
              <a:rPr lang="de-DE" sz="1400" dirty="0" smtClean="0">
                <a:latin typeface="Arial"/>
                <a:cs typeface="Arial"/>
              </a:rPr>
              <a:t>gut </a:t>
            </a:r>
            <a:r>
              <a:rPr lang="de-DE" sz="1400" spc="-5" dirty="0" smtClean="0">
                <a:latin typeface="Arial"/>
                <a:cs typeface="Arial"/>
              </a:rPr>
              <a:t>vorzubereiten. So </a:t>
            </a:r>
            <a:r>
              <a:rPr lang="de-DE" sz="1400" spc="-10" dirty="0" smtClean="0">
                <a:latin typeface="Arial"/>
                <a:cs typeface="Arial"/>
              </a:rPr>
              <a:t>wird </a:t>
            </a:r>
            <a:r>
              <a:rPr lang="de-DE" sz="1400" spc="-5" dirty="0" smtClean="0">
                <a:latin typeface="Arial"/>
                <a:cs typeface="Arial"/>
              </a:rPr>
              <a:t>verhindert,  </a:t>
            </a:r>
            <a:r>
              <a:rPr lang="de-DE" sz="1400" dirty="0" smtClean="0">
                <a:latin typeface="Arial"/>
                <a:cs typeface="Arial"/>
              </a:rPr>
              <a:t>dass </a:t>
            </a:r>
            <a:r>
              <a:rPr lang="de-DE" sz="1400" spc="-5" dirty="0" smtClean="0">
                <a:latin typeface="Arial"/>
                <a:cs typeface="Arial"/>
              </a:rPr>
              <a:t>eine unerwartete, plötzliche Prüfungssituation entsteht, die die Schulangst verschlimmern  </a:t>
            </a:r>
            <a:r>
              <a:rPr lang="de-DE" sz="1400" dirty="0" smtClean="0">
                <a:latin typeface="Arial"/>
                <a:cs typeface="Arial"/>
              </a:rPr>
              <a:t>kann.</a:t>
            </a:r>
          </a:p>
          <a:p>
            <a:pPr marL="12700" marR="111760">
              <a:lnSpc>
                <a:spcPct val="150000"/>
              </a:lnSpc>
              <a:spcBef>
                <a:spcPts val="195"/>
              </a:spcBef>
            </a:pPr>
            <a:endParaRPr lang="de-DE" sz="1400" dirty="0" smtClean="0">
              <a:latin typeface="Arial"/>
              <a:cs typeface="Arial"/>
            </a:endParaRPr>
          </a:p>
          <a:p>
            <a:pPr marL="12700" marR="111760">
              <a:lnSpc>
                <a:spcPct val="150000"/>
              </a:lnSpc>
              <a:spcBef>
                <a:spcPts val="195"/>
              </a:spcBef>
            </a:pPr>
            <a:r>
              <a:rPr sz="1400" dirty="0" smtClean="0">
                <a:latin typeface="Arial"/>
                <a:cs typeface="Arial"/>
              </a:rPr>
              <a:t>Die </a:t>
            </a:r>
            <a:r>
              <a:rPr sz="1400" dirty="0">
                <a:latin typeface="Arial"/>
                <a:cs typeface="Arial"/>
              </a:rPr>
              <a:t>Lehrkraft kann auch eine Prüfungssimulation ohne Bewertung mit der ganzen  Klasse durchführen, damit sich die Schülerinnen und Schüler (vor allem Christina) an die  Situation gewöhnen und sie als weniger beängstigend empfinden</a:t>
            </a:r>
            <a:r>
              <a:rPr sz="1400" spc="-35" dirty="0">
                <a:latin typeface="Arial"/>
                <a:cs typeface="Arial"/>
              </a:rPr>
              <a:t> </a:t>
            </a:r>
            <a:r>
              <a:rPr sz="1400" dirty="0">
                <a:latin typeface="Arial"/>
                <a:cs typeface="Arial"/>
              </a:rPr>
              <a:t>können.</a:t>
            </a:r>
          </a:p>
          <a:p>
            <a:pPr marL="12700" marR="215900">
              <a:lnSpc>
                <a:spcPct val="150000"/>
              </a:lnSpc>
              <a:spcBef>
                <a:spcPts val="15"/>
              </a:spcBef>
            </a:pPr>
            <a:r>
              <a:rPr sz="1400" dirty="0">
                <a:latin typeface="Arial"/>
                <a:cs typeface="Arial"/>
              </a:rPr>
              <a:t>Um Konkurrenzgedanken (mit ihrer Schwester und ihren ehemaligen Schulkameradinnen  und Kameraden) zu unterbinden sollten die Eltern Gespräche mit Christina und ihrer  Schwester führen. Auch diese Gespräche kann Christina im Gefühlstagebuch eintragen  und sie dann</a:t>
            </a:r>
            <a:r>
              <a:rPr sz="1400" spc="-105" dirty="0">
                <a:latin typeface="Arial"/>
                <a:cs typeface="Arial"/>
              </a:rPr>
              <a:t> </a:t>
            </a:r>
            <a:r>
              <a:rPr sz="1400" dirty="0">
                <a:latin typeface="Arial"/>
                <a:cs typeface="Arial"/>
              </a:rPr>
              <a:t>besprechen.</a:t>
            </a:r>
          </a:p>
          <a:p>
            <a:pPr>
              <a:lnSpc>
                <a:spcPct val="150000"/>
              </a:lnSpc>
              <a:spcBef>
                <a:spcPts val="15"/>
              </a:spcBef>
            </a:pPr>
            <a:endParaRPr sz="1400" dirty="0">
              <a:latin typeface="Arial"/>
              <a:cs typeface="Arial"/>
            </a:endParaRPr>
          </a:p>
          <a:p>
            <a:pPr marL="12700" marR="5080">
              <a:lnSpc>
                <a:spcPct val="150000"/>
              </a:lnSpc>
            </a:pPr>
            <a:r>
              <a:rPr sz="1400" dirty="0">
                <a:latin typeface="Arial"/>
                <a:cs typeface="Arial"/>
              </a:rPr>
              <a:t>Um die Unterrichtsbeteiligung zu steigern und Christina mehr in die Klasse einzubinden  wird </a:t>
            </a:r>
            <a:r>
              <a:rPr sz="1400" spc="-5" dirty="0">
                <a:latin typeface="Arial"/>
                <a:cs typeface="Arial"/>
              </a:rPr>
              <a:t>Christina eine Lernpartnerin oder ein Lernpartner </a:t>
            </a:r>
            <a:r>
              <a:rPr sz="1400" dirty="0">
                <a:latin typeface="Arial"/>
                <a:cs typeface="Arial"/>
              </a:rPr>
              <a:t>zugeteilt, mit </a:t>
            </a:r>
            <a:r>
              <a:rPr sz="1400" spc="-5" dirty="0">
                <a:latin typeface="Arial"/>
                <a:cs typeface="Arial"/>
              </a:rPr>
              <a:t>der/ dem </a:t>
            </a:r>
            <a:r>
              <a:rPr sz="1400" dirty="0">
                <a:latin typeface="Arial"/>
                <a:cs typeface="Arial"/>
              </a:rPr>
              <a:t>sie </a:t>
            </a:r>
            <a:r>
              <a:rPr sz="1400" spc="-5" dirty="0">
                <a:latin typeface="Arial"/>
                <a:cs typeface="Arial"/>
              </a:rPr>
              <a:t>das </a:t>
            </a:r>
            <a:r>
              <a:rPr sz="1400" dirty="0">
                <a:latin typeface="Arial"/>
                <a:cs typeface="Arial"/>
              </a:rPr>
              <a:t>Schuljahr  </a:t>
            </a:r>
            <a:r>
              <a:rPr sz="1400" spc="-5" dirty="0">
                <a:latin typeface="Arial"/>
                <a:cs typeface="Arial"/>
              </a:rPr>
              <a:t>über </a:t>
            </a:r>
            <a:r>
              <a:rPr sz="1400" dirty="0">
                <a:latin typeface="Arial"/>
                <a:cs typeface="Arial"/>
              </a:rPr>
              <a:t>zusammenarbeitet </a:t>
            </a:r>
            <a:r>
              <a:rPr sz="1400" spc="-5" dirty="0">
                <a:latin typeface="Arial"/>
                <a:cs typeface="Arial"/>
              </a:rPr>
              <a:t>und neben dem </a:t>
            </a:r>
            <a:r>
              <a:rPr sz="1400" dirty="0">
                <a:latin typeface="Arial"/>
                <a:cs typeface="Arial"/>
              </a:rPr>
              <a:t>sie </a:t>
            </a:r>
            <a:r>
              <a:rPr sz="1400" spc="-5" dirty="0">
                <a:latin typeface="Arial"/>
                <a:cs typeface="Arial"/>
              </a:rPr>
              <a:t>im Unterricht </a:t>
            </a:r>
            <a:r>
              <a:rPr sz="1400" dirty="0">
                <a:latin typeface="Arial"/>
                <a:cs typeface="Arial"/>
              </a:rPr>
              <a:t>sitzt. Es sollte </a:t>
            </a:r>
            <a:r>
              <a:rPr sz="1400" spc="-5" dirty="0">
                <a:latin typeface="Arial"/>
                <a:cs typeface="Arial"/>
              </a:rPr>
              <a:t>jemand </a:t>
            </a:r>
            <a:r>
              <a:rPr sz="1400" dirty="0">
                <a:latin typeface="Arial"/>
                <a:cs typeface="Arial"/>
              </a:rPr>
              <a:t>sein, mit </a:t>
            </a:r>
            <a:r>
              <a:rPr sz="1400" spc="-5" dirty="0">
                <a:latin typeface="Arial"/>
                <a:cs typeface="Arial"/>
              </a:rPr>
              <a:t>dem  </a:t>
            </a:r>
            <a:r>
              <a:rPr sz="1400" dirty="0">
                <a:latin typeface="Arial"/>
                <a:cs typeface="Arial"/>
              </a:rPr>
              <a:t>sie sich </a:t>
            </a:r>
            <a:r>
              <a:rPr sz="1400" spc="-5" dirty="0">
                <a:latin typeface="Arial"/>
                <a:cs typeface="Arial"/>
              </a:rPr>
              <a:t>gut </a:t>
            </a:r>
            <a:r>
              <a:rPr sz="1400" dirty="0">
                <a:latin typeface="Arial"/>
                <a:cs typeface="Arial"/>
              </a:rPr>
              <a:t>versteht, </a:t>
            </a:r>
            <a:r>
              <a:rPr sz="1400" spc="-5" dirty="0">
                <a:latin typeface="Arial"/>
                <a:cs typeface="Arial"/>
              </a:rPr>
              <a:t>oder </a:t>
            </a:r>
            <a:r>
              <a:rPr sz="1400" dirty="0">
                <a:latin typeface="Arial"/>
                <a:cs typeface="Arial"/>
              </a:rPr>
              <a:t>vor </a:t>
            </a:r>
            <a:r>
              <a:rPr sz="1400" spc="-5" dirty="0">
                <a:latin typeface="Arial"/>
                <a:cs typeface="Arial"/>
              </a:rPr>
              <a:t>dem </a:t>
            </a:r>
            <a:r>
              <a:rPr sz="1400" dirty="0">
                <a:latin typeface="Arial"/>
                <a:cs typeface="Arial"/>
              </a:rPr>
              <a:t>sie zumindest keine Angst </a:t>
            </a:r>
            <a:r>
              <a:rPr sz="1400" spc="-5" dirty="0">
                <a:latin typeface="Arial"/>
                <a:cs typeface="Arial"/>
              </a:rPr>
              <a:t>hat. </a:t>
            </a:r>
            <a:r>
              <a:rPr sz="1400" dirty="0">
                <a:latin typeface="Arial"/>
                <a:cs typeface="Arial"/>
              </a:rPr>
              <a:t>Man kann </a:t>
            </a:r>
            <a:r>
              <a:rPr sz="1400" spc="-5" dirty="0">
                <a:latin typeface="Arial"/>
                <a:cs typeface="Arial"/>
              </a:rPr>
              <a:t>hier auch  Christina </a:t>
            </a:r>
            <a:r>
              <a:rPr sz="1400" dirty="0">
                <a:latin typeface="Arial"/>
                <a:cs typeface="Arial"/>
              </a:rPr>
              <a:t>fragen, </a:t>
            </a:r>
            <a:r>
              <a:rPr sz="1400" spc="-5" dirty="0">
                <a:latin typeface="Arial"/>
                <a:cs typeface="Arial"/>
              </a:rPr>
              <a:t>ob es jemanden gibt, den </a:t>
            </a:r>
            <a:r>
              <a:rPr sz="1400" dirty="0">
                <a:latin typeface="Arial"/>
                <a:cs typeface="Arial"/>
              </a:rPr>
              <a:t>sie sich </a:t>
            </a:r>
            <a:r>
              <a:rPr sz="1400" spc="-5" dirty="0">
                <a:latin typeface="Arial"/>
                <a:cs typeface="Arial"/>
              </a:rPr>
              <a:t>als Lernpartner wünscht. </a:t>
            </a:r>
            <a:r>
              <a:rPr sz="1400" dirty="0">
                <a:latin typeface="Arial"/>
                <a:cs typeface="Arial"/>
              </a:rPr>
              <a:t>Eventuell kann  man </a:t>
            </a:r>
            <a:r>
              <a:rPr sz="1400" spc="-5" dirty="0">
                <a:latin typeface="Arial"/>
                <a:cs typeface="Arial"/>
              </a:rPr>
              <a:t>das Lernpartner </a:t>
            </a:r>
            <a:r>
              <a:rPr sz="1400" dirty="0">
                <a:latin typeface="Arial"/>
                <a:cs typeface="Arial"/>
              </a:rPr>
              <a:t>System </a:t>
            </a:r>
            <a:r>
              <a:rPr sz="1400" spc="-5" dirty="0">
                <a:latin typeface="Arial"/>
                <a:cs typeface="Arial"/>
              </a:rPr>
              <a:t>auch </a:t>
            </a:r>
            <a:r>
              <a:rPr sz="1400" dirty="0">
                <a:latin typeface="Arial"/>
                <a:cs typeface="Arial"/>
              </a:rPr>
              <a:t>mit </a:t>
            </a:r>
            <a:r>
              <a:rPr sz="1400" spc="-5" dirty="0">
                <a:latin typeface="Arial"/>
                <a:cs typeface="Arial"/>
              </a:rPr>
              <a:t>der ganzen </a:t>
            </a:r>
            <a:r>
              <a:rPr sz="1400" dirty="0">
                <a:latin typeface="Arial"/>
                <a:cs typeface="Arial"/>
              </a:rPr>
              <a:t>Klasse machen, </a:t>
            </a:r>
            <a:r>
              <a:rPr sz="1400" spc="-5" dirty="0">
                <a:latin typeface="Arial"/>
                <a:cs typeface="Arial"/>
              </a:rPr>
              <a:t>dass jeder einen  Lernpartner hat, immer ein in diesem </a:t>
            </a:r>
            <a:r>
              <a:rPr sz="1400" dirty="0">
                <a:latin typeface="Arial"/>
                <a:cs typeface="Arial"/>
              </a:rPr>
              <a:t>Fach </a:t>
            </a:r>
            <a:r>
              <a:rPr sz="1400" spc="-5" dirty="0">
                <a:latin typeface="Arial"/>
                <a:cs typeface="Arial"/>
              </a:rPr>
              <a:t>leistungsstärkeres und ein in diesem </a:t>
            </a:r>
            <a:r>
              <a:rPr sz="1400" dirty="0">
                <a:latin typeface="Arial"/>
                <a:cs typeface="Arial"/>
              </a:rPr>
              <a:t>Fach </a:t>
            </a:r>
            <a:r>
              <a:rPr sz="1400" spc="-5" dirty="0">
                <a:latin typeface="Arial"/>
                <a:cs typeface="Arial"/>
              </a:rPr>
              <a:t>etwas  leistungsschwächeres </a:t>
            </a:r>
            <a:r>
              <a:rPr sz="1400" dirty="0">
                <a:latin typeface="Arial"/>
                <a:cs typeface="Arial"/>
              </a:rPr>
              <a:t>Kind zusammen. Beide </a:t>
            </a:r>
            <a:r>
              <a:rPr sz="1400" spc="-5" dirty="0">
                <a:latin typeface="Arial"/>
                <a:cs typeface="Arial"/>
              </a:rPr>
              <a:t>der </a:t>
            </a:r>
            <a:r>
              <a:rPr sz="1400" dirty="0">
                <a:latin typeface="Arial"/>
                <a:cs typeface="Arial"/>
              </a:rPr>
              <a:t>Schüler/innen </a:t>
            </a:r>
            <a:r>
              <a:rPr sz="1400" spc="-5" dirty="0">
                <a:latin typeface="Arial"/>
                <a:cs typeface="Arial"/>
              </a:rPr>
              <a:t>profitieren </a:t>
            </a:r>
            <a:r>
              <a:rPr sz="1400" dirty="0">
                <a:latin typeface="Arial"/>
                <a:cs typeface="Arial"/>
              </a:rPr>
              <a:t>von </a:t>
            </a:r>
            <a:r>
              <a:rPr sz="1400" spc="-5" dirty="0">
                <a:latin typeface="Arial"/>
                <a:cs typeface="Arial"/>
              </a:rPr>
              <a:t>diesem  </a:t>
            </a:r>
            <a:r>
              <a:rPr sz="1400" dirty="0">
                <a:latin typeface="Arial"/>
                <a:cs typeface="Arial"/>
              </a:rPr>
              <a:t>System. </a:t>
            </a:r>
            <a:r>
              <a:rPr sz="1400" spc="-5" dirty="0">
                <a:latin typeface="Arial"/>
                <a:cs typeface="Arial"/>
              </a:rPr>
              <a:t>Das leistungsstärkere </a:t>
            </a:r>
            <a:r>
              <a:rPr sz="1400" dirty="0">
                <a:latin typeface="Arial"/>
                <a:cs typeface="Arial"/>
              </a:rPr>
              <a:t>Kind kann </a:t>
            </a:r>
            <a:r>
              <a:rPr sz="1400" spc="-5" dirty="0">
                <a:latin typeface="Arial"/>
                <a:cs typeface="Arial"/>
              </a:rPr>
              <a:t>dem leistungsschwächeren </a:t>
            </a:r>
            <a:r>
              <a:rPr sz="1400" dirty="0">
                <a:latin typeface="Arial"/>
                <a:cs typeface="Arial"/>
              </a:rPr>
              <a:t>Kind </a:t>
            </a:r>
            <a:r>
              <a:rPr sz="1400" spc="-5" dirty="0">
                <a:latin typeface="Arial"/>
                <a:cs typeface="Arial"/>
              </a:rPr>
              <a:t>helfen und durch  das </a:t>
            </a:r>
            <a:r>
              <a:rPr sz="1400" dirty="0">
                <a:latin typeface="Arial"/>
                <a:cs typeface="Arial"/>
              </a:rPr>
              <a:t>Erklären sein </a:t>
            </a:r>
            <a:r>
              <a:rPr sz="1400" spc="-5" dirty="0">
                <a:latin typeface="Arial"/>
                <a:cs typeface="Arial"/>
              </a:rPr>
              <a:t>eigenes </a:t>
            </a:r>
            <a:r>
              <a:rPr sz="1400" dirty="0">
                <a:latin typeface="Arial"/>
                <a:cs typeface="Arial"/>
              </a:rPr>
              <a:t>Verständnis vertiefen </a:t>
            </a:r>
            <a:r>
              <a:rPr sz="1400" spc="-5" dirty="0">
                <a:latin typeface="Arial"/>
                <a:cs typeface="Arial"/>
              </a:rPr>
              <a:t>und </a:t>
            </a:r>
            <a:r>
              <a:rPr sz="1400" dirty="0">
                <a:latin typeface="Arial"/>
                <a:cs typeface="Arial"/>
              </a:rPr>
              <a:t>kommunikative Kompetenzen </a:t>
            </a:r>
            <a:r>
              <a:rPr sz="1400" spc="-5" dirty="0">
                <a:latin typeface="Arial"/>
                <a:cs typeface="Arial"/>
              </a:rPr>
              <a:t>aufbauen.  Das leistungsschwächere </a:t>
            </a:r>
            <a:r>
              <a:rPr sz="1400" dirty="0">
                <a:latin typeface="Arial"/>
                <a:cs typeface="Arial"/>
              </a:rPr>
              <a:t>Kind </a:t>
            </a:r>
            <a:r>
              <a:rPr sz="1400" spc="-5" dirty="0">
                <a:latin typeface="Arial"/>
                <a:cs typeface="Arial"/>
              </a:rPr>
              <a:t>bekommt Hilfe </a:t>
            </a:r>
            <a:r>
              <a:rPr sz="1400" dirty="0">
                <a:latin typeface="Arial"/>
                <a:cs typeface="Arial"/>
              </a:rPr>
              <a:t>von </a:t>
            </a:r>
            <a:r>
              <a:rPr sz="1400" spc="-5" dirty="0">
                <a:latin typeface="Arial"/>
                <a:cs typeface="Arial"/>
              </a:rPr>
              <a:t>einem/einer </a:t>
            </a:r>
            <a:r>
              <a:rPr sz="1400" dirty="0">
                <a:latin typeface="Arial"/>
                <a:cs typeface="Arial"/>
              </a:rPr>
              <a:t>Gleichaltrigen </a:t>
            </a:r>
            <a:r>
              <a:rPr sz="1400" spc="-5" dirty="0">
                <a:latin typeface="Arial"/>
                <a:cs typeface="Arial"/>
              </a:rPr>
              <a:t>und baut </a:t>
            </a:r>
            <a:r>
              <a:rPr sz="1400" dirty="0">
                <a:latin typeface="Arial"/>
                <a:cs typeface="Arial"/>
              </a:rPr>
              <a:t>soziale  Kompetenzen </a:t>
            </a:r>
            <a:r>
              <a:rPr sz="1400" spc="-5" dirty="0">
                <a:latin typeface="Arial"/>
                <a:cs typeface="Arial"/>
              </a:rPr>
              <a:t>auf. </a:t>
            </a:r>
            <a:r>
              <a:rPr sz="1400" dirty="0">
                <a:latin typeface="Arial"/>
                <a:cs typeface="Arial"/>
              </a:rPr>
              <a:t>Bei </a:t>
            </a:r>
            <a:r>
              <a:rPr sz="1400" spc="-5" dirty="0">
                <a:latin typeface="Arial"/>
                <a:cs typeface="Arial"/>
              </a:rPr>
              <a:t>den </a:t>
            </a:r>
            <a:r>
              <a:rPr sz="1400" dirty="0">
                <a:latin typeface="Arial"/>
                <a:cs typeface="Arial"/>
              </a:rPr>
              <a:t>meisten Aufgaben können sie </a:t>
            </a:r>
            <a:r>
              <a:rPr sz="1400" spc="-5" dirty="0">
                <a:latin typeface="Arial"/>
                <a:cs typeface="Arial"/>
              </a:rPr>
              <a:t>auch </a:t>
            </a:r>
            <a:r>
              <a:rPr sz="1400" dirty="0">
                <a:latin typeface="Arial"/>
                <a:cs typeface="Arial"/>
              </a:rPr>
              <a:t>zusammen </a:t>
            </a:r>
            <a:r>
              <a:rPr sz="1400" spc="-5" dirty="0">
                <a:latin typeface="Arial"/>
                <a:cs typeface="Arial"/>
              </a:rPr>
              <a:t>arbeiten und </a:t>
            </a:r>
            <a:r>
              <a:rPr sz="1400" dirty="0">
                <a:latin typeface="Arial"/>
                <a:cs typeface="Arial"/>
              </a:rPr>
              <a:t>so </a:t>
            </a:r>
            <a:r>
              <a:rPr sz="1400" spc="-5" dirty="0">
                <a:latin typeface="Arial"/>
                <a:cs typeface="Arial"/>
              </a:rPr>
              <a:t>auf  die Lösung </a:t>
            </a:r>
            <a:r>
              <a:rPr sz="1400" dirty="0">
                <a:latin typeface="Arial"/>
                <a:cs typeface="Arial"/>
              </a:rPr>
              <a:t>kommen. </a:t>
            </a:r>
            <a:r>
              <a:rPr sz="1400" spc="-5" dirty="0">
                <a:latin typeface="Arial"/>
                <a:cs typeface="Arial"/>
              </a:rPr>
              <a:t>Die jeweils Leistungsstärkeren </a:t>
            </a:r>
            <a:r>
              <a:rPr sz="1400" dirty="0">
                <a:latin typeface="Arial"/>
                <a:cs typeface="Arial"/>
              </a:rPr>
              <a:t>sollen </a:t>
            </a:r>
            <a:r>
              <a:rPr sz="1400" spc="-5" dirty="0">
                <a:latin typeface="Arial"/>
                <a:cs typeface="Arial"/>
              </a:rPr>
              <a:t>dabei die Lösung nicht einfach  </a:t>
            </a:r>
            <a:r>
              <a:rPr sz="1400" dirty="0">
                <a:latin typeface="Arial"/>
                <a:cs typeface="Arial"/>
              </a:rPr>
              <a:t>verraten, sondern </a:t>
            </a:r>
            <a:r>
              <a:rPr sz="1400" spc="-5" dirty="0">
                <a:latin typeface="Arial"/>
                <a:cs typeface="Arial"/>
              </a:rPr>
              <a:t>durch </a:t>
            </a:r>
            <a:r>
              <a:rPr sz="1400" dirty="0">
                <a:latin typeface="Arial"/>
                <a:cs typeface="Arial"/>
              </a:rPr>
              <a:t>Teamarbeit </a:t>
            </a:r>
            <a:r>
              <a:rPr sz="1400" spc="-5" dirty="0">
                <a:latin typeface="Arial"/>
                <a:cs typeface="Arial"/>
              </a:rPr>
              <a:t>und </a:t>
            </a:r>
            <a:r>
              <a:rPr sz="1400" dirty="0">
                <a:latin typeface="Arial"/>
                <a:cs typeface="Arial"/>
              </a:rPr>
              <a:t>Fragen mit </a:t>
            </a:r>
            <a:r>
              <a:rPr sz="1400" spc="-5" dirty="0">
                <a:latin typeface="Arial"/>
                <a:cs typeface="Arial"/>
              </a:rPr>
              <a:t>ihrem/ ihrer Lernpartner/in arbeiten. </a:t>
            </a:r>
            <a:r>
              <a:rPr sz="1400" dirty="0">
                <a:latin typeface="Arial"/>
                <a:cs typeface="Arial"/>
              </a:rPr>
              <a:t>Da </a:t>
            </a:r>
            <a:r>
              <a:rPr sz="1400" spc="-5" dirty="0">
                <a:latin typeface="Arial"/>
                <a:cs typeface="Arial"/>
              </a:rPr>
              <a:t>die  </a:t>
            </a:r>
            <a:r>
              <a:rPr sz="1400" dirty="0">
                <a:latin typeface="Arial"/>
                <a:cs typeface="Arial"/>
              </a:rPr>
              <a:t>Kinder meist </a:t>
            </a:r>
            <a:r>
              <a:rPr sz="1400" spc="-5" dirty="0">
                <a:latin typeface="Arial"/>
                <a:cs typeface="Arial"/>
              </a:rPr>
              <a:t>in unterschiedlichen </a:t>
            </a:r>
            <a:r>
              <a:rPr sz="1400" dirty="0">
                <a:latin typeface="Arial"/>
                <a:cs typeface="Arial"/>
              </a:rPr>
              <a:t>Fächern Stärken </a:t>
            </a:r>
            <a:r>
              <a:rPr sz="1400" spc="-5" dirty="0">
                <a:latin typeface="Arial"/>
                <a:cs typeface="Arial"/>
              </a:rPr>
              <a:t>und </a:t>
            </a:r>
            <a:r>
              <a:rPr sz="1400" dirty="0">
                <a:latin typeface="Arial"/>
                <a:cs typeface="Arial"/>
              </a:rPr>
              <a:t>Schwächen </a:t>
            </a:r>
            <a:r>
              <a:rPr sz="1400" spc="-5" dirty="0">
                <a:latin typeface="Arial"/>
                <a:cs typeface="Arial"/>
              </a:rPr>
              <a:t>haben </a:t>
            </a:r>
            <a:r>
              <a:rPr sz="1400" dirty="0">
                <a:latin typeface="Arial"/>
                <a:cs typeface="Arial"/>
              </a:rPr>
              <a:t>kann </a:t>
            </a:r>
            <a:r>
              <a:rPr sz="1400" spc="-5" dirty="0">
                <a:latin typeface="Arial"/>
                <a:cs typeface="Arial"/>
              </a:rPr>
              <a:t>jedes der  </a:t>
            </a:r>
            <a:r>
              <a:rPr sz="1400" dirty="0">
                <a:latin typeface="Arial"/>
                <a:cs typeface="Arial"/>
              </a:rPr>
              <a:t>Kinder </a:t>
            </a:r>
            <a:r>
              <a:rPr sz="1400" spc="-5" dirty="0">
                <a:latin typeface="Arial"/>
                <a:cs typeface="Arial"/>
              </a:rPr>
              <a:t>einmal der Leistungsstärkere </a:t>
            </a:r>
            <a:r>
              <a:rPr sz="1400" dirty="0">
                <a:latin typeface="Arial"/>
                <a:cs typeface="Arial"/>
              </a:rPr>
              <a:t>Teil </a:t>
            </a:r>
            <a:r>
              <a:rPr sz="1400" spc="-5" dirty="0">
                <a:latin typeface="Arial"/>
                <a:cs typeface="Arial"/>
              </a:rPr>
              <a:t>und einmal der Leistungsschwächere </a:t>
            </a:r>
            <a:r>
              <a:rPr sz="1400" dirty="0">
                <a:latin typeface="Arial"/>
                <a:cs typeface="Arial"/>
              </a:rPr>
              <a:t>Teil </a:t>
            </a:r>
            <a:r>
              <a:rPr sz="1400" spc="-5" dirty="0">
                <a:latin typeface="Arial"/>
                <a:cs typeface="Arial"/>
              </a:rPr>
              <a:t>des Duos  </a:t>
            </a:r>
            <a:r>
              <a:rPr sz="1400" dirty="0">
                <a:latin typeface="Arial"/>
                <a:cs typeface="Arial"/>
              </a:rPr>
              <a:t>sein, </a:t>
            </a:r>
            <a:r>
              <a:rPr sz="1400" spc="-5" dirty="0">
                <a:latin typeface="Arial"/>
                <a:cs typeface="Arial"/>
              </a:rPr>
              <a:t>womit </a:t>
            </a:r>
            <a:r>
              <a:rPr sz="1400" dirty="0">
                <a:latin typeface="Arial"/>
                <a:cs typeface="Arial"/>
              </a:rPr>
              <a:t>sie sich </a:t>
            </a:r>
            <a:r>
              <a:rPr sz="1400" spc="-5" dirty="0">
                <a:latin typeface="Arial"/>
                <a:cs typeface="Arial"/>
              </a:rPr>
              <a:t>gegenseitig unterstützen </a:t>
            </a:r>
            <a:r>
              <a:rPr sz="1400" dirty="0">
                <a:latin typeface="Arial"/>
                <a:cs typeface="Arial"/>
              </a:rPr>
              <a:t>können. </a:t>
            </a:r>
            <a:r>
              <a:rPr sz="1400" spc="-5" dirty="0">
                <a:latin typeface="Arial"/>
                <a:cs typeface="Arial"/>
              </a:rPr>
              <a:t>Natürlich ist dies nicht auf jede </a:t>
            </a:r>
            <a:r>
              <a:rPr sz="1400" dirty="0">
                <a:latin typeface="Arial"/>
                <a:cs typeface="Arial"/>
              </a:rPr>
              <a:t>Aufgabe  </a:t>
            </a:r>
            <a:r>
              <a:rPr sz="1400" spc="-5" dirty="0">
                <a:latin typeface="Arial"/>
                <a:cs typeface="Arial"/>
              </a:rPr>
              <a:t>anwendbar und </a:t>
            </a:r>
            <a:r>
              <a:rPr sz="1400" dirty="0">
                <a:latin typeface="Arial"/>
                <a:cs typeface="Arial"/>
              </a:rPr>
              <a:t>sollte </a:t>
            </a:r>
            <a:r>
              <a:rPr sz="1400" spc="-5" dirty="0">
                <a:latin typeface="Arial"/>
                <a:cs typeface="Arial"/>
              </a:rPr>
              <a:t>nicht als </a:t>
            </a:r>
            <a:r>
              <a:rPr sz="1400" dirty="0">
                <a:latin typeface="Arial"/>
                <a:cs typeface="Arial"/>
              </a:rPr>
              <a:t>Entschuldigung für ständige </a:t>
            </a:r>
            <a:r>
              <a:rPr sz="1400" spc="-5" dirty="0">
                <a:latin typeface="Arial"/>
                <a:cs typeface="Arial"/>
              </a:rPr>
              <a:t>Unruhe im Unterricht gelten. </a:t>
            </a:r>
            <a:r>
              <a:rPr sz="1400" dirty="0">
                <a:latin typeface="Arial"/>
                <a:cs typeface="Arial"/>
              </a:rPr>
              <a:t>Bei  manchen Aufgaben </a:t>
            </a:r>
            <a:r>
              <a:rPr sz="1400" spc="-5" dirty="0">
                <a:latin typeface="Arial"/>
                <a:cs typeface="Arial"/>
              </a:rPr>
              <a:t>und in Unterrichtsteilen </a:t>
            </a:r>
            <a:r>
              <a:rPr sz="1400" dirty="0">
                <a:latin typeface="Arial"/>
                <a:cs typeface="Arial"/>
              </a:rPr>
              <a:t>mit freiem </a:t>
            </a:r>
            <a:r>
              <a:rPr sz="1400" spc="-5" dirty="0">
                <a:latin typeface="Arial"/>
                <a:cs typeface="Arial"/>
              </a:rPr>
              <a:t>Lernen </a:t>
            </a:r>
            <a:r>
              <a:rPr sz="1400" dirty="0">
                <a:latin typeface="Arial"/>
                <a:cs typeface="Arial"/>
              </a:rPr>
              <a:t>(z. B. Wochenplan) kann </a:t>
            </a:r>
            <a:r>
              <a:rPr sz="1400" spc="-5" dirty="0">
                <a:latin typeface="Arial"/>
                <a:cs typeface="Arial"/>
              </a:rPr>
              <a:t>es aber  </a:t>
            </a:r>
            <a:r>
              <a:rPr sz="1400" dirty="0">
                <a:latin typeface="Arial"/>
                <a:cs typeface="Arial"/>
              </a:rPr>
              <a:t>sehr </a:t>
            </a:r>
            <a:r>
              <a:rPr sz="1400" spc="-5" dirty="0">
                <a:latin typeface="Arial"/>
                <a:cs typeface="Arial"/>
              </a:rPr>
              <a:t>hilfreich </a:t>
            </a:r>
            <a:r>
              <a:rPr sz="1400" dirty="0">
                <a:latin typeface="Arial"/>
                <a:cs typeface="Arial"/>
              </a:rPr>
              <a:t>sein.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r>
              <a:rPr dirty="0"/>
              <a:t>11</a:t>
            </a:r>
          </a:p>
        </p:txBody>
      </p:sp>
      <p:sp>
        <p:nvSpPr>
          <p:cNvPr id="2" name="object 2"/>
          <p:cNvSpPr txBox="1"/>
          <p:nvPr/>
        </p:nvSpPr>
        <p:spPr>
          <a:xfrm>
            <a:off x="508000" y="695961"/>
            <a:ext cx="13563600" cy="9500037"/>
          </a:xfrm>
          <a:prstGeom prst="rect">
            <a:avLst/>
          </a:prstGeom>
        </p:spPr>
        <p:txBody>
          <a:bodyPr vert="horz" wrap="square" lIns="0" tIns="12700" rIns="0" bIns="0" rtlCol="0">
            <a:spAutoFit/>
          </a:bodyPr>
          <a:lstStyle/>
          <a:p>
            <a:pPr marL="145415">
              <a:lnSpc>
                <a:spcPct val="150000"/>
              </a:lnSpc>
              <a:spcBef>
                <a:spcPts val="100"/>
              </a:spcBef>
            </a:pPr>
            <a:r>
              <a:rPr sz="1400" b="1" dirty="0">
                <a:latin typeface="Arial"/>
                <a:cs typeface="Arial"/>
              </a:rPr>
              <a:t>Erstellung eines</a:t>
            </a:r>
            <a:r>
              <a:rPr sz="1400" b="1" spc="-5" dirty="0">
                <a:latin typeface="Arial"/>
                <a:cs typeface="Arial"/>
              </a:rPr>
              <a:t> </a:t>
            </a:r>
            <a:r>
              <a:rPr sz="1400" b="1" dirty="0">
                <a:latin typeface="Arial"/>
                <a:cs typeface="Arial"/>
              </a:rPr>
              <a:t>Förderplans</a:t>
            </a:r>
            <a:endParaRPr sz="1400" dirty="0">
              <a:latin typeface="Arial"/>
              <a:cs typeface="Arial"/>
            </a:endParaRPr>
          </a:p>
          <a:p>
            <a:pPr marL="145415" marR="210185">
              <a:lnSpc>
                <a:spcPct val="150000"/>
              </a:lnSpc>
              <a:spcBef>
                <a:spcPts val="65"/>
              </a:spcBef>
            </a:pPr>
            <a:r>
              <a:rPr sz="1400" dirty="0">
                <a:latin typeface="Arial"/>
                <a:cs typeface="Arial"/>
              </a:rPr>
              <a:t>Um einen kooperativen Förderplan zu erstellen muss man einige Vorbereitungen treffen, da  die Schülerin und die Eltern den Schritten zustimmen müssen und bereitwillig sein, sie zu  befolgen, um sie erfolgreich durchführen zu</a:t>
            </a:r>
            <a:r>
              <a:rPr sz="1400" spc="-25" dirty="0">
                <a:latin typeface="Arial"/>
                <a:cs typeface="Arial"/>
              </a:rPr>
              <a:t> </a:t>
            </a:r>
            <a:r>
              <a:rPr sz="1400" dirty="0">
                <a:latin typeface="Arial"/>
                <a:cs typeface="Arial"/>
              </a:rPr>
              <a:t>können.</a:t>
            </a:r>
          </a:p>
          <a:p>
            <a:pPr marL="145415" marR="5080">
              <a:lnSpc>
                <a:spcPct val="150000"/>
              </a:lnSpc>
              <a:spcBef>
                <a:spcPts val="114"/>
              </a:spcBef>
            </a:pPr>
            <a:r>
              <a:rPr sz="1400" dirty="0">
                <a:latin typeface="Arial"/>
                <a:cs typeface="Arial"/>
              </a:rPr>
              <a:t>Zuerst muss man das Organisatorische festlegen. Dazu muss man bestimmen, wer an  dem Gespräch teilnehmen soll. Wir haben und für die Klassenlehrkraft, Christina, Christinas  Eltern und eine Beratungslehrkraft oder die/ den Schulpsychologin/ Schulpsychologen oder  den/ die Sozialarbeiter/ Sozialarbeiterin entschieden. Dann muss ein Termin mit allen  Teilnehmern abgesprochen werden. Hierzu ist es sinnvoll, wenn Schulintern drei mögliche  Termine</a:t>
            </a:r>
            <a:r>
              <a:rPr sz="1400" spc="-10" dirty="0">
                <a:latin typeface="Arial"/>
                <a:cs typeface="Arial"/>
              </a:rPr>
              <a:t> </a:t>
            </a:r>
            <a:r>
              <a:rPr sz="1400" dirty="0">
                <a:latin typeface="Arial"/>
                <a:cs typeface="Arial"/>
              </a:rPr>
              <a:t>gefunden</a:t>
            </a:r>
            <a:r>
              <a:rPr sz="1400" spc="-15" dirty="0">
                <a:latin typeface="Arial"/>
                <a:cs typeface="Arial"/>
              </a:rPr>
              <a:t> </a:t>
            </a:r>
            <a:r>
              <a:rPr sz="1400" dirty="0">
                <a:latin typeface="Arial"/>
                <a:cs typeface="Arial"/>
              </a:rPr>
              <a:t>werden</a:t>
            </a:r>
            <a:r>
              <a:rPr sz="1400" spc="150" dirty="0">
                <a:latin typeface="Arial"/>
                <a:cs typeface="Arial"/>
              </a:rPr>
              <a:t> </a:t>
            </a:r>
            <a:r>
              <a:rPr sz="1400" dirty="0">
                <a:latin typeface="Arial"/>
                <a:cs typeface="Arial"/>
              </a:rPr>
              <a:t>und</a:t>
            </a:r>
            <a:r>
              <a:rPr sz="1400" spc="150" dirty="0">
                <a:latin typeface="Arial"/>
                <a:cs typeface="Arial"/>
              </a:rPr>
              <a:t> </a:t>
            </a:r>
            <a:r>
              <a:rPr sz="1400" dirty="0">
                <a:latin typeface="Arial"/>
                <a:cs typeface="Arial"/>
              </a:rPr>
              <a:t>Christina</a:t>
            </a:r>
            <a:r>
              <a:rPr sz="1400" spc="135" dirty="0">
                <a:latin typeface="Arial"/>
                <a:cs typeface="Arial"/>
              </a:rPr>
              <a:t> </a:t>
            </a:r>
            <a:r>
              <a:rPr sz="1400" dirty="0">
                <a:latin typeface="Arial"/>
                <a:cs typeface="Arial"/>
              </a:rPr>
              <a:t>mit</a:t>
            </a:r>
            <a:r>
              <a:rPr sz="1400" spc="155" dirty="0">
                <a:latin typeface="Arial"/>
                <a:cs typeface="Arial"/>
              </a:rPr>
              <a:t> </a:t>
            </a:r>
            <a:r>
              <a:rPr sz="1400" dirty="0">
                <a:latin typeface="Arial"/>
                <a:cs typeface="Arial"/>
              </a:rPr>
              <a:t>ihren</a:t>
            </a:r>
            <a:r>
              <a:rPr sz="1400" spc="140" dirty="0">
                <a:latin typeface="Arial"/>
                <a:cs typeface="Arial"/>
              </a:rPr>
              <a:t> </a:t>
            </a:r>
            <a:r>
              <a:rPr sz="1400" dirty="0">
                <a:latin typeface="Arial"/>
                <a:cs typeface="Arial"/>
              </a:rPr>
              <a:t>Eltern</a:t>
            </a:r>
            <a:r>
              <a:rPr sz="1400" spc="140" dirty="0">
                <a:latin typeface="Arial"/>
                <a:cs typeface="Arial"/>
              </a:rPr>
              <a:t> </a:t>
            </a:r>
            <a:r>
              <a:rPr sz="1400" dirty="0">
                <a:latin typeface="Arial"/>
                <a:cs typeface="Arial"/>
              </a:rPr>
              <a:t>dann</a:t>
            </a:r>
            <a:r>
              <a:rPr sz="1400" spc="130" dirty="0">
                <a:latin typeface="Arial"/>
                <a:cs typeface="Arial"/>
              </a:rPr>
              <a:t> </a:t>
            </a:r>
            <a:r>
              <a:rPr sz="1400" dirty="0">
                <a:latin typeface="Arial"/>
                <a:cs typeface="Arial"/>
              </a:rPr>
              <a:t>einen</a:t>
            </a:r>
            <a:r>
              <a:rPr sz="1400" spc="150" dirty="0">
                <a:latin typeface="Arial"/>
                <a:cs typeface="Arial"/>
              </a:rPr>
              <a:t> </a:t>
            </a:r>
            <a:r>
              <a:rPr sz="1400" dirty="0">
                <a:latin typeface="Arial"/>
                <a:cs typeface="Arial"/>
              </a:rPr>
              <a:t>auswählt.</a:t>
            </a:r>
            <a:r>
              <a:rPr sz="1400" spc="155" dirty="0">
                <a:latin typeface="Arial"/>
                <a:cs typeface="Arial"/>
              </a:rPr>
              <a:t> </a:t>
            </a:r>
            <a:r>
              <a:rPr sz="1400" dirty="0">
                <a:latin typeface="Arial"/>
                <a:cs typeface="Arial"/>
              </a:rPr>
              <a:t>Als</a:t>
            </a:r>
            <a:r>
              <a:rPr sz="1400" spc="135" dirty="0">
                <a:latin typeface="Arial"/>
                <a:cs typeface="Arial"/>
              </a:rPr>
              <a:t> </a:t>
            </a:r>
            <a:r>
              <a:rPr sz="1400" dirty="0">
                <a:latin typeface="Arial"/>
                <a:cs typeface="Arial"/>
              </a:rPr>
              <a:t>Ort</a:t>
            </a:r>
            <a:r>
              <a:rPr sz="1400" spc="145" dirty="0">
                <a:latin typeface="Arial"/>
                <a:cs typeface="Arial"/>
              </a:rPr>
              <a:t> </a:t>
            </a:r>
            <a:r>
              <a:rPr sz="1400" dirty="0">
                <a:latin typeface="Arial"/>
                <a:cs typeface="Arial"/>
              </a:rPr>
              <a:t>eignet</a:t>
            </a:r>
          </a:p>
          <a:p>
            <a:pPr marL="145415" marR="59055">
              <a:lnSpc>
                <a:spcPct val="150000"/>
              </a:lnSpc>
              <a:spcBef>
                <a:spcPts val="30"/>
              </a:spcBef>
            </a:pPr>
            <a:r>
              <a:rPr sz="1400" dirty="0">
                <a:latin typeface="Arial"/>
                <a:cs typeface="Arial"/>
              </a:rPr>
              <a:t>sich ein möglichst neutraler Raum in der Schule (zum Beispiel das Büro der/ des  Schulpsychologin/ Schulpsychologen). Die Gesprächsleitung sollte eine Person übernehmen,  die zwar mit dem Fall vertraut ist (die Fakten kennt), aber als neutraler Vermittler fungieren  kann, zum Beispiel eine Beratungslehrkraft. Weiterhin sollte ein Protokollführer festgelegt  werden, um eventuelle spätere Missverständnisse und Schwierigkeiten zu vermeiden. Auch  kann so alles gut dokumentiert werden, ohne, dass das Gespräch durch große Pausen zum  aufschreiben</a:t>
            </a:r>
            <a:r>
              <a:rPr sz="1400" spc="-10" dirty="0">
                <a:latin typeface="Arial"/>
                <a:cs typeface="Arial"/>
              </a:rPr>
              <a:t> </a:t>
            </a:r>
            <a:r>
              <a:rPr sz="1400" dirty="0">
                <a:latin typeface="Arial"/>
                <a:cs typeface="Arial"/>
              </a:rPr>
              <a:t>unterbrochen</a:t>
            </a:r>
            <a:r>
              <a:rPr sz="1400" spc="5" dirty="0">
                <a:latin typeface="Arial"/>
                <a:cs typeface="Arial"/>
              </a:rPr>
              <a:t> </a:t>
            </a:r>
            <a:r>
              <a:rPr sz="1400" dirty="0">
                <a:latin typeface="Arial"/>
                <a:cs typeface="Arial"/>
              </a:rPr>
              <a:t>werden</a:t>
            </a:r>
            <a:r>
              <a:rPr sz="1400" spc="-10" dirty="0">
                <a:latin typeface="Arial"/>
                <a:cs typeface="Arial"/>
              </a:rPr>
              <a:t> </a:t>
            </a:r>
            <a:r>
              <a:rPr sz="1400" dirty="0">
                <a:latin typeface="Arial"/>
                <a:cs typeface="Arial"/>
              </a:rPr>
              <a:t>muss.</a:t>
            </a:r>
            <a:r>
              <a:rPr sz="1400" spc="-10" dirty="0">
                <a:latin typeface="Arial"/>
                <a:cs typeface="Arial"/>
              </a:rPr>
              <a:t> </a:t>
            </a:r>
            <a:r>
              <a:rPr sz="1400" dirty="0">
                <a:latin typeface="Arial"/>
                <a:cs typeface="Arial"/>
              </a:rPr>
              <a:t>Bei</a:t>
            </a:r>
            <a:r>
              <a:rPr sz="1400" spc="-35" dirty="0">
                <a:latin typeface="Arial"/>
                <a:cs typeface="Arial"/>
              </a:rPr>
              <a:t> </a:t>
            </a:r>
            <a:r>
              <a:rPr sz="1400" dirty="0">
                <a:latin typeface="Arial"/>
                <a:cs typeface="Arial"/>
              </a:rPr>
              <a:t>der</a:t>
            </a:r>
            <a:r>
              <a:rPr sz="1400" spc="-25" dirty="0">
                <a:latin typeface="Arial"/>
                <a:cs typeface="Arial"/>
              </a:rPr>
              <a:t> </a:t>
            </a:r>
            <a:r>
              <a:rPr sz="1400" dirty="0">
                <a:latin typeface="Arial"/>
                <a:cs typeface="Arial"/>
              </a:rPr>
              <a:t>Planung</a:t>
            </a:r>
            <a:r>
              <a:rPr sz="1400" spc="-15" dirty="0">
                <a:latin typeface="Arial"/>
                <a:cs typeface="Arial"/>
              </a:rPr>
              <a:t> </a:t>
            </a:r>
            <a:r>
              <a:rPr sz="1400" dirty="0">
                <a:latin typeface="Arial"/>
                <a:cs typeface="Arial"/>
              </a:rPr>
              <a:t>des</a:t>
            </a:r>
            <a:r>
              <a:rPr sz="1400" spc="-30" dirty="0">
                <a:latin typeface="Arial"/>
                <a:cs typeface="Arial"/>
              </a:rPr>
              <a:t> </a:t>
            </a:r>
            <a:r>
              <a:rPr sz="1400" dirty="0">
                <a:latin typeface="Arial"/>
                <a:cs typeface="Arial"/>
              </a:rPr>
              <a:t>Gesprächs</a:t>
            </a:r>
            <a:r>
              <a:rPr sz="1400" spc="-25" dirty="0">
                <a:latin typeface="Arial"/>
                <a:cs typeface="Arial"/>
              </a:rPr>
              <a:t> </a:t>
            </a:r>
            <a:r>
              <a:rPr sz="1400" dirty="0">
                <a:latin typeface="Arial"/>
                <a:cs typeface="Arial"/>
              </a:rPr>
              <a:t>sollte</a:t>
            </a:r>
            <a:r>
              <a:rPr sz="1400" spc="-35" dirty="0">
                <a:latin typeface="Arial"/>
                <a:cs typeface="Arial"/>
              </a:rPr>
              <a:t> </a:t>
            </a:r>
            <a:r>
              <a:rPr sz="1400" dirty="0">
                <a:latin typeface="Arial"/>
                <a:cs typeface="Arial"/>
              </a:rPr>
              <a:t>neben</a:t>
            </a:r>
            <a:r>
              <a:rPr sz="1400" spc="-20" dirty="0">
                <a:latin typeface="Arial"/>
                <a:cs typeface="Arial"/>
              </a:rPr>
              <a:t> </a:t>
            </a:r>
            <a:r>
              <a:rPr sz="1400" dirty="0">
                <a:latin typeface="Arial"/>
                <a:cs typeface="Arial"/>
              </a:rPr>
              <a:t>der</a:t>
            </a:r>
            <a:r>
              <a:rPr sz="1400" spc="-20" dirty="0">
                <a:latin typeface="Arial"/>
                <a:cs typeface="Arial"/>
              </a:rPr>
              <a:t> </a:t>
            </a:r>
            <a:r>
              <a:rPr sz="1400" dirty="0">
                <a:latin typeface="Arial"/>
                <a:cs typeface="Arial"/>
              </a:rPr>
              <a:t>Zeit  für die Klärung der Situation und des Besprechens des Förderplans auch Zeit für Anregungen,  Ideen und Fragen eingeplant</a:t>
            </a:r>
            <a:r>
              <a:rPr sz="1400" spc="-15" dirty="0">
                <a:latin typeface="Arial"/>
                <a:cs typeface="Arial"/>
              </a:rPr>
              <a:t> </a:t>
            </a:r>
            <a:r>
              <a:rPr sz="1400" dirty="0">
                <a:latin typeface="Arial"/>
                <a:cs typeface="Arial"/>
              </a:rPr>
              <a:t>werden.</a:t>
            </a:r>
          </a:p>
          <a:p>
            <a:pPr>
              <a:lnSpc>
                <a:spcPct val="150000"/>
              </a:lnSpc>
              <a:spcBef>
                <a:spcPts val="45"/>
              </a:spcBef>
            </a:pPr>
            <a:endParaRPr sz="1400" dirty="0">
              <a:latin typeface="Arial"/>
              <a:cs typeface="Arial"/>
            </a:endParaRPr>
          </a:p>
          <a:p>
            <a:pPr marL="145415" marR="1161415">
              <a:lnSpc>
                <a:spcPct val="150000"/>
              </a:lnSpc>
            </a:pPr>
            <a:r>
              <a:rPr sz="1400" dirty="0">
                <a:latin typeface="Arial"/>
                <a:cs typeface="Arial"/>
              </a:rPr>
              <a:t>Um als Lehrkraft gut auf das Gespräch vorbereitet zu sein, sollte vorher eine  Bestandaufnahme gemacht werden, die folgendes</a:t>
            </a:r>
            <a:r>
              <a:rPr sz="1400" spc="-60" dirty="0">
                <a:latin typeface="Arial"/>
                <a:cs typeface="Arial"/>
              </a:rPr>
              <a:t> </a:t>
            </a:r>
            <a:r>
              <a:rPr sz="1400" dirty="0">
                <a:latin typeface="Arial"/>
                <a:cs typeface="Arial"/>
              </a:rPr>
              <a:t>beinhaltet:</a:t>
            </a:r>
          </a:p>
          <a:p>
            <a:pPr marL="365760" indent="-229235">
              <a:lnSpc>
                <a:spcPct val="150000"/>
              </a:lnSpc>
              <a:spcBef>
                <a:spcPts val="305"/>
              </a:spcBef>
              <a:buFont typeface="Symbol"/>
              <a:buChar char=""/>
              <a:tabLst>
                <a:tab pos="365760" algn="l"/>
                <a:tab pos="366395" algn="l"/>
              </a:tabLst>
            </a:pPr>
            <a:r>
              <a:rPr sz="1400" dirty="0">
                <a:latin typeface="Arial"/>
                <a:cs typeface="Arial"/>
              </a:rPr>
              <a:t>Sammeln </a:t>
            </a:r>
            <a:r>
              <a:rPr sz="1400" spc="-5" dirty="0">
                <a:latin typeface="Arial"/>
                <a:cs typeface="Arial"/>
              </a:rPr>
              <a:t>von Informationen </a:t>
            </a:r>
            <a:r>
              <a:rPr sz="1400" dirty="0">
                <a:latin typeface="Arial"/>
                <a:cs typeface="Arial"/>
              </a:rPr>
              <a:t>und </a:t>
            </a:r>
            <a:r>
              <a:rPr sz="1400" spc="-5" dirty="0">
                <a:latin typeface="Arial"/>
                <a:cs typeface="Arial"/>
              </a:rPr>
              <a:t>Dokumenten</a:t>
            </a:r>
            <a:endParaRPr sz="1400" dirty="0">
              <a:latin typeface="Arial"/>
              <a:cs typeface="Arial"/>
            </a:endParaRPr>
          </a:p>
          <a:p>
            <a:pPr marL="365760" indent="-229235">
              <a:lnSpc>
                <a:spcPct val="150000"/>
              </a:lnSpc>
              <a:spcBef>
                <a:spcPts val="25"/>
              </a:spcBef>
              <a:buFont typeface="Symbol"/>
              <a:buChar char=""/>
              <a:tabLst>
                <a:tab pos="365760" algn="l"/>
                <a:tab pos="366395" algn="l"/>
              </a:tabLst>
            </a:pPr>
            <a:r>
              <a:rPr sz="1400" spc="-5" dirty="0">
                <a:latin typeface="Arial"/>
                <a:cs typeface="Arial"/>
              </a:rPr>
              <a:t>Beschreiben </a:t>
            </a:r>
            <a:r>
              <a:rPr sz="1400" dirty="0">
                <a:latin typeface="Arial"/>
                <a:cs typeface="Arial"/>
              </a:rPr>
              <a:t>der </a:t>
            </a:r>
            <a:r>
              <a:rPr sz="1400" spc="-5" dirty="0">
                <a:latin typeface="Arial"/>
                <a:cs typeface="Arial"/>
              </a:rPr>
              <a:t>Probleme </a:t>
            </a:r>
            <a:r>
              <a:rPr sz="1400" dirty="0">
                <a:latin typeface="Arial"/>
                <a:cs typeface="Arial"/>
              </a:rPr>
              <a:t>des</a:t>
            </a:r>
            <a:r>
              <a:rPr sz="1400" spc="-5" dirty="0">
                <a:latin typeface="Arial"/>
                <a:cs typeface="Arial"/>
              </a:rPr>
              <a:t> Kindes</a:t>
            </a:r>
            <a:endParaRPr sz="1400" dirty="0">
              <a:latin typeface="Arial"/>
              <a:cs typeface="Arial"/>
            </a:endParaRPr>
          </a:p>
          <a:p>
            <a:pPr marL="365760" indent="-229235">
              <a:lnSpc>
                <a:spcPct val="150000"/>
              </a:lnSpc>
              <a:spcBef>
                <a:spcPts val="10"/>
              </a:spcBef>
              <a:buFont typeface="Symbol"/>
              <a:buChar char=""/>
              <a:tabLst>
                <a:tab pos="365760" algn="l"/>
                <a:tab pos="366395" algn="l"/>
              </a:tabLst>
            </a:pPr>
            <a:r>
              <a:rPr sz="1400" spc="-5" dirty="0">
                <a:latin typeface="Arial"/>
                <a:cs typeface="Arial"/>
              </a:rPr>
              <a:t>Bedingungen </a:t>
            </a:r>
            <a:r>
              <a:rPr sz="1400" dirty="0">
                <a:latin typeface="Arial"/>
                <a:cs typeface="Arial"/>
              </a:rPr>
              <a:t>für </a:t>
            </a:r>
            <a:r>
              <a:rPr sz="1400" spc="-5" dirty="0">
                <a:latin typeface="Arial"/>
                <a:cs typeface="Arial"/>
              </a:rPr>
              <a:t>erfolgreiche</a:t>
            </a:r>
            <a:r>
              <a:rPr sz="1400" spc="-10" dirty="0">
                <a:latin typeface="Arial"/>
                <a:cs typeface="Arial"/>
              </a:rPr>
              <a:t> </a:t>
            </a:r>
            <a:r>
              <a:rPr sz="1400" spc="-5" dirty="0">
                <a:latin typeface="Arial"/>
                <a:cs typeface="Arial"/>
              </a:rPr>
              <a:t>Förderungen</a:t>
            </a:r>
            <a:endParaRPr sz="1400" dirty="0">
              <a:latin typeface="Arial"/>
              <a:cs typeface="Arial"/>
            </a:endParaRPr>
          </a:p>
          <a:p>
            <a:pPr marL="365760" indent="-229235">
              <a:lnSpc>
                <a:spcPct val="150000"/>
              </a:lnSpc>
              <a:spcBef>
                <a:spcPts val="25"/>
              </a:spcBef>
              <a:buFont typeface="Symbol"/>
              <a:buChar char=""/>
              <a:tabLst>
                <a:tab pos="365760" algn="l"/>
                <a:tab pos="366395" algn="l"/>
              </a:tabLst>
            </a:pPr>
            <a:r>
              <a:rPr sz="1400" dirty="0">
                <a:latin typeface="Arial"/>
                <a:cs typeface="Arial"/>
              </a:rPr>
              <a:t>Stärken und </a:t>
            </a:r>
            <a:r>
              <a:rPr sz="1400" spc="-5" dirty="0">
                <a:latin typeface="Arial"/>
                <a:cs typeface="Arial"/>
              </a:rPr>
              <a:t>Schwächen </a:t>
            </a:r>
            <a:r>
              <a:rPr sz="1400" dirty="0">
                <a:latin typeface="Arial"/>
                <a:cs typeface="Arial"/>
              </a:rPr>
              <a:t>des</a:t>
            </a:r>
            <a:r>
              <a:rPr sz="1400" spc="-15" dirty="0">
                <a:latin typeface="Arial"/>
                <a:cs typeface="Arial"/>
              </a:rPr>
              <a:t> </a:t>
            </a:r>
            <a:r>
              <a:rPr sz="1400" spc="-5" dirty="0">
                <a:latin typeface="Arial"/>
                <a:cs typeface="Arial"/>
              </a:rPr>
              <a:t>Kindes</a:t>
            </a:r>
            <a:endParaRPr sz="1400" dirty="0">
              <a:latin typeface="Arial"/>
              <a:cs typeface="Arial"/>
            </a:endParaRPr>
          </a:p>
          <a:p>
            <a:pPr marL="365760" indent="-229235">
              <a:lnSpc>
                <a:spcPct val="150000"/>
              </a:lnSpc>
              <a:spcBef>
                <a:spcPts val="25"/>
              </a:spcBef>
              <a:buFont typeface="Symbol"/>
              <a:buChar char=""/>
              <a:tabLst>
                <a:tab pos="365760" algn="l"/>
                <a:tab pos="366395" algn="l"/>
              </a:tabLst>
            </a:pPr>
            <a:r>
              <a:rPr sz="1400" dirty="0">
                <a:latin typeface="Arial"/>
                <a:cs typeface="Arial"/>
              </a:rPr>
              <a:t>Ressourcen </a:t>
            </a:r>
            <a:r>
              <a:rPr sz="1400" spc="-5" dirty="0">
                <a:latin typeface="Arial"/>
                <a:cs typeface="Arial"/>
              </a:rPr>
              <a:t>des</a:t>
            </a:r>
            <a:r>
              <a:rPr sz="1400" spc="-15" dirty="0">
                <a:latin typeface="Arial"/>
                <a:cs typeface="Arial"/>
              </a:rPr>
              <a:t> </a:t>
            </a:r>
            <a:r>
              <a:rPr sz="1400" spc="-5" dirty="0">
                <a:latin typeface="Arial"/>
                <a:cs typeface="Arial"/>
              </a:rPr>
              <a:t>Teams</a:t>
            </a:r>
            <a:endParaRPr sz="1400" dirty="0">
              <a:latin typeface="Arial"/>
              <a:cs typeface="Arial"/>
            </a:endParaRPr>
          </a:p>
          <a:p>
            <a:pPr>
              <a:lnSpc>
                <a:spcPct val="150000"/>
              </a:lnSpc>
              <a:spcBef>
                <a:spcPts val="30"/>
              </a:spcBef>
            </a:pPr>
            <a:endParaRPr sz="1400" dirty="0">
              <a:latin typeface="Arial"/>
              <a:cs typeface="Arial"/>
            </a:endParaRPr>
          </a:p>
          <a:p>
            <a:pPr marL="15875" marR="127000" algn="just">
              <a:lnSpc>
                <a:spcPct val="150000"/>
              </a:lnSpc>
            </a:pPr>
            <a:r>
              <a:rPr sz="1400" spc="-5" dirty="0">
                <a:latin typeface="Arial"/>
                <a:cs typeface="Arial"/>
              </a:rPr>
              <a:t>Das </a:t>
            </a:r>
            <a:r>
              <a:rPr sz="1400" dirty="0">
                <a:latin typeface="Arial"/>
                <a:cs typeface="Arial"/>
              </a:rPr>
              <a:t>Sammeln </a:t>
            </a:r>
            <a:r>
              <a:rPr sz="1400" spc="-5" dirty="0">
                <a:latin typeface="Arial"/>
                <a:cs typeface="Arial"/>
              </a:rPr>
              <a:t>von Informationen </a:t>
            </a:r>
            <a:r>
              <a:rPr sz="1400" dirty="0">
                <a:latin typeface="Arial"/>
                <a:cs typeface="Arial"/>
              </a:rPr>
              <a:t>und </a:t>
            </a:r>
            <a:r>
              <a:rPr sz="1400" spc="-5" dirty="0">
                <a:latin typeface="Arial"/>
                <a:cs typeface="Arial"/>
              </a:rPr>
              <a:t>Dokumenten </a:t>
            </a:r>
            <a:r>
              <a:rPr sz="1400" dirty="0">
                <a:latin typeface="Arial"/>
                <a:cs typeface="Arial"/>
              </a:rPr>
              <a:t>hat </a:t>
            </a:r>
            <a:r>
              <a:rPr sz="1400" spc="-5" dirty="0">
                <a:latin typeface="Arial"/>
                <a:cs typeface="Arial"/>
              </a:rPr>
              <a:t>hier durch die Fallbeschreibung </a:t>
            </a:r>
            <a:r>
              <a:rPr sz="1400" dirty="0">
                <a:latin typeface="Arial"/>
                <a:cs typeface="Arial"/>
              </a:rPr>
              <a:t>und </a:t>
            </a:r>
            <a:r>
              <a:rPr sz="1400" spc="-5" dirty="0">
                <a:latin typeface="Arial"/>
                <a:cs typeface="Arial"/>
              </a:rPr>
              <a:t>die  </a:t>
            </a:r>
            <a:r>
              <a:rPr sz="1400" dirty="0">
                <a:latin typeface="Arial"/>
                <a:cs typeface="Arial"/>
              </a:rPr>
              <a:t>Tests (AFS und WISCV) schon </a:t>
            </a:r>
            <a:r>
              <a:rPr sz="1400" spc="-5" dirty="0">
                <a:latin typeface="Arial"/>
                <a:cs typeface="Arial"/>
              </a:rPr>
              <a:t>stattgefunden, ebenso </a:t>
            </a:r>
            <a:r>
              <a:rPr sz="1400" spc="-10" dirty="0">
                <a:latin typeface="Arial"/>
                <a:cs typeface="Arial"/>
              </a:rPr>
              <a:t>wie </a:t>
            </a:r>
            <a:r>
              <a:rPr sz="1400" dirty="0">
                <a:latin typeface="Arial"/>
                <a:cs typeface="Arial"/>
              </a:rPr>
              <a:t>das </a:t>
            </a:r>
            <a:r>
              <a:rPr sz="1400" spc="-5" dirty="0">
                <a:latin typeface="Arial"/>
                <a:cs typeface="Arial"/>
              </a:rPr>
              <a:t>Beschreiben </a:t>
            </a:r>
            <a:r>
              <a:rPr sz="1400" dirty="0">
                <a:latin typeface="Arial"/>
                <a:cs typeface="Arial"/>
              </a:rPr>
              <a:t>der </a:t>
            </a:r>
            <a:r>
              <a:rPr sz="1400" spc="-5" dirty="0">
                <a:latin typeface="Arial"/>
                <a:cs typeface="Arial"/>
              </a:rPr>
              <a:t>Probleme </a:t>
            </a:r>
            <a:r>
              <a:rPr sz="1400" dirty="0">
                <a:latin typeface="Arial"/>
                <a:cs typeface="Arial"/>
              </a:rPr>
              <a:t>und  der </a:t>
            </a:r>
            <a:r>
              <a:rPr sz="1400" spc="-5" dirty="0">
                <a:latin typeface="Arial"/>
                <a:cs typeface="Arial"/>
              </a:rPr>
              <a:t>Stärken </a:t>
            </a:r>
            <a:r>
              <a:rPr sz="1400" dirty="0">
                <a:latin typeface="Arial"/>
                <a:cs typeface="Arial"/>
              </a:rPr>
              <a:t>und </a:t>
            </a:r>
            <a:r>
              <a:rPr sz="1400" spc="-5" dirty="0">
                <a:latin typeface="Arial"/>
                <a:cs typeface="Arial"/>
              </a:rPr>
              <a:t>Schwächen von </a:t>
            </a:r>
            <a:r>
              <a:rPr sz="1400" dirty="0">
                <a:latin typeface="Arial"/>
                <a:cs typeface="Arial"/>
              </a:rPr>
              <a:t>Christina. </a:t>
            </a:r>
            <a:r>
              <a:rPr sz="1400" spc="-5" dirty="0">
                <a:latin typeface="Arial"/>
                <a:cs typeface="Arial"/>
              </a:rPr>
              <a:t>Die </a:t>
            </a:r>
            <a:r>
              <a:rPr sz="1400" dirty="0">
                <a:latin typeface="Arial"/>
                <a:cs typeface="Arial"/>
              </a:rPr>
              <a:t>Vorschläge für </a:t>
            </a:r>
            <a:r>
              <a:rPr sz="1400" spc="-5" dirty="0">
                <a:latin typeface="Arial"/>
                <a:cs typeface="Arial"/>
              </a:rPr>
              <a:t>die Fördermaßnahmen setzen  eine </a:t>
            </a:r>
            <a:r>
              <a:rPr sz="1400" dirty="0">
                <a:latin typeface="Arial"/>
                <a:cs typeface="Arial"/>
              </a:rPr>
              <a:t>Kenntnis der </a:t>
            </a:r>
            <a:r>
              <a:rPr sz="1400" spc="-5" dirty="0">
                <a:latin typeface="Arial"/>
                <a:cs typeface="Arial"/>
              </a:rPr>
              <a:t>Ressourcen </a:t>
            </a:r>
            <a:r>
              <a:rPr sz="1400" dirty="0">
                <a:latin typeface="Arial"/>
                <a:cs typeface="Arial"/>
              </a:rPr>
              <a:t>des </a:t>
            </a:r>
            <a:r>
              <a:rPr sz="1400" spc="-5" dirty="0">
                <a:latin typeface="Arial"/>
                <a:cs typeface="Arial"/>
              </a:rPr>
              <a:t>Teams voraus, </a:t>
            </a:r>
            <a:r>
              <a:rPr sz="1400" dirty="0">
                <a:latin typeface="Arial"/>
                <a:cs typeface="Arial"/>
              </a:rPr>
              <a:t>da jede </a:t>
            </a:r>
            <a:r>
              <a:rPr sz="1400" spc="-5" dirty="0">
                <a:latin typeface="Arial"/>
                <a:cs typeface="Arial"/>
              </a:rPr>
              <a:t>Fördermaßnahme von </a:t>
            </a:r>
            <a:r>
              <a:rPr sz="1400" dirty="0">
                <a:latin typeface="Arial"/>
                <a:cs typeface="Arial"/>
              </a:rPr>
              <a:t>den</a:t>
            </a:r>
            <a:r>
              <a:rPr sz="1400" spc="-130" dirty="0">
                <a:latin typeface="Arial"/>
                <a:cs typeface="Arial"/>
              </a:rPr>
              <a:t> </a:t>
            </a:r>
            <a:r>
              <a:rPr sz="1400" spc="-5" dirty="0">
                <a:latin typeface="Arial"/>
                <a:cs typeface="Arial"/>
              </a:rPr>
              <a:t>beteiligten  </a:t>
            </a:r>
            <a:r>
              <a:rPr sz="1400" dirty="0">
                <a:latin typeface="Arial"/>
                <a:cs typeface="Arial"/>
              </a:rPr>
              <a:t>Personen auch </a:t>
            </a:r>
            <a:r>
              <a:rPr sz="1400" spc="-5" dirty="0">
                <a:latin typeface="Arial"/>
                <a:cs typeface="Arial"/>
              </a:rPr>
              <a:t>durchführbar sein muss. Da </a:t>
            </a:r>
            <a:r>
              <a:rPr sz="1400" spc="-10" dirty="0">
                <a:latin typeface="Arial"/>
                <a:cs typeface="Arial"/>
              </a:rPr>
              <a:t>wir </a:t>
            </a:r>
            <a:r>
              <a:rPr sz="1400" spc="-5" dirty="0">
                <a:latin typeface="Arial"/>
                <a:cs typeface="Arial"/>
              </a:rPr>
              <a:t>mit </a:t>
            </a:r>
            <a:r>
              <a:rPr sz="1400" dirty="0">
                <a:latin typeface="Arial"/>
                <a:cs typeface="Arial"/>
              </a:rPr>
              <a:t>den Ressourcen </a:t>
            </a:r>
            <a:r>
              <a:rPr sz="1400" spc="-5" dirty="0">
                <a:latin typeface="Arial"/>
                <a:cs typeface="Arial"/>
              </a:rPr>
              <a:t>der Beispielschule nicht  vertraut sind </a:t>
            </a:r>
            <a:r>
              <a:rPr sz="1400" dirty="0">
                <a:latin typeface="Arial"/>
                <a:cs typeface="Arial"/>
              </a:rPr>
              <a:t>haben </a:t>
            </a:r>
            <a:r>
              <a:rPr sz="1400" spc="-10" dirty="0">
                <a:latin typeface="Arial"/>
                <a:cs typeface="Arial"/>
              </a:rPr>
              <a:t>wir </a:t>
            </a:r>
            <a:r>
              <a:rPr sz="1400" dirty="0">
                <a:latin typeface="Arial"/>
                <a:cs typeface="Arial"/>
              </a:rPr>
              <a:t>Fördermaßnahmen </a:t>
            </a:r>
            <a:r>
              <a:rPr sz="1400" spc="-5" dirty="0">
                <a:latin typeface="Arial"/>
                <a:cs typeface="Arial"/>
              </a:rPr>
              <a:t>gewählt, die </a:t>
            </a:r>
            <a:r>
              <a:rPr sz="1400" spc="-10" dirty="0">
                <a:latin typeface="Arial"/>
                <a:cs typeface="Arial"/>
              </a:rPr>
              <a:t>wir </a:t>
            </a:r>
            <a:r>
              <a:rPr sz="1400" dirty="0">
                <a:latin typeface="Arial"/>
                <a:cs typeface="Arial"/>
              </a:rPr>
              <a:t>für </a:t>
            </a:r>
            <a:r>
              <a:rPr sz="1400" spc="-5" dirty="0">
                <a:latin typeface="Arial"/>
                <a:cs typeface="Arial"/>
              </a:rPr>
              <a:t>realistisch durchführbar halten.  Die </a:t>
            </a:r>
            <a:r>
              <a:rPr sz="1400" dirty="0">
                <a:latin typeface="Arial"/>
                <a:cs typeface="Arial"/>
              </a:rPr>
              <a:t>Bedingungen für </a:t>
            </a:r>
            <a:r>
              <a:rPr sz="1400" spc="-5" dirty="0">
                <a:latin typeface="Arial"/>
                <a:cs typeface="Arial"/>
              </a:rPr>
              <a:t>erfolgreiche Förderungen sind die bereitwillige Mitarbeit aller beteiligten,  allerdings ist auch </a:t>
            </a:r>
            <a:r>
              <a:rPr sz="1400" dirty="0">
                <a:latin typeface="Arial"/>
                <a:cs typeface="Arial"/>
              </a:rPr>
              <a:t>dann kein </a:t>
            </a:r>
            <a:r>
              <a:rPr sz="1400" spc="-5" dirty="0">
                <a:latin typeface="Arial"/>
                <a:cs typeface="Arial"/>
              </a:rPr>
              <a:t>hundertprozentiger Erfolg </a:t>
            </a:r>
            <a:r>
              <a:rPr sz="1400" dirty="0">
                <a:latin typeface="Arial"/>
                <a:cs typeface="Arial"/>
              </a:rPr>
              <a:t>garantiert, da </a:t>
            </a:r>
            <a:r>
              <a:rPr sz="1400" spc="-5" dirty="0">
                <a:latin typeface="Arial"/>
                <a:cs typeface="Arial"/>
              </a:rPr>
              <a:t>jeder Mensch individuell ist  </a:t>
            </a:r>
            <a:r>
              <a:rPr sz="1400" dirty="0">
                <a:latin typeface="Arial"/>
                <a:cs typeface="Arial"/>
              </a:rPr>
              <a:t>und </a:t>
            </a:r>
            <a:r>
              <a:rPr sz="1400" spc="-5" dirty="0">
                <a:latin typeface="Arial"/>
                <a:cs typeface="Arial"/>
              </a:rPr>
              <a:t>reagiert </a:t>
            </a:r>
            <a:r>
              <a:rPr sz="1400" dirty="0">
                <a:latin typeface="Arial"/>
                <a:cs typeface="Arial"/>
              </a:rPr>
              <a:t>und </a:t>
            </a:r>
            <a:r>
              <a:rPr sz="1400" spc="-5" dirty="0">
                <a:latin typeface="Arial"/>
                <a:cs typeface="Arial"/>
              </a:rPr>
              <a:t>man den Erfolg einer Fördermaßnahme nicht </a:t>
            </a:r>
            <a:r>
              <a:rPr sz="1400" dirty="0">
                <a:latin typeface="Arial"/>
                <a:cs typeface="Arial"/>
              </a:rPr>
              <a:t>garantieren</a:t>
            </a:r>
            <a:r>
              <a:rPr sz="1400" spc="40" dirty="0">
                <a:latin typeface="Arial"/>
                <a:cs typeface="Arial"/>
              </a:rPr>
              <a:t> </a:t>
            </a:r>
            <a:r>
              <a:rPr sz="1400" dirty="0">
                <a:latin typeface="Arial"/>
                <a:cs typeface="Arial"/>
              </a:rPr>
              <a:t>kann.</a:t>
            </a:r>
          </a:p>
          <a:p>
            <a:pPr marL="12700" marR="131445" algn="just">
              <a:lnSpc>
                <a:spcPct val="150000"/>
              </a:lnSpc>
              <a:spcBef>
                <a:spcPts val="420"/>
              </a:spcBef>
            </a:pPr>
            <a:r>
              <a:rPr sz="1400" spc="-5" dirty="0">
                <a:latin typeface="Arial"/>
                <a:cs typeface="Arial"/>
              </a:rPr>
              <a:t>Schließlich </a:t>
            </a:r>
            <a:r>
              <a:rPr sz="1400" dirty="0">
                <a:latin typeface="Arial"/>
                <a:cs typeface="Arial"/>
              </a:rPr>
              <a:t>müssen </a:t>
            </a:r>
            <a:r>
              <a:rPr sz="1400" spc="-5" dirty="0">
                <a:latin typeface="Arial"/>
                <a:cs typeface="Arial"/>
              </a:rPr>
              <a:t>zur Vorbereitung </a:t>
            </a:r>
            <a:r>
              <a:rPr sz="1400" dirty="0">
                <a:latin typeface="Arial"/>
                <a:cs typeface="Arial"/>
              </a:rPr>
              <a:t>noch </a:t>
            </a:r>
            <a:r>
              <a:rPr sz="1400" spc="-5" dirty="0">
                <a:latin typeface="Arial"/>
                <a:cs typeface="Arial"/>
              </a:rPr>
              <a:t>Hypothesen bezüglich </a:t>
            </a:r>
            <a:r>
              <a:rPr sz="1400" dirty="0">
                <a:latin typeface="Arial"/>
                <a:cs typeface="Arial"/>
              </a:rPr>
              <a:t>der </a:t>
            </a:r>
            <a:r>
              <a:rPr sz="1400" spc="-5" dirty="0">
                <a:latin typeface="Arial"/>
                <a:cs typeface="Arial"/>
              </a:rPr>
              <a:t>Ursachen gebildet werden.  Dies </a:t>
            </a:r>
            <a:r>
              <a:rPr sz="1400" dirty="0">
                <a:latin typeface="Arial"/>
                <a:cs typeface="Arial"/>
              </a:rPr>
              <a:t>haben </a:t>
            </a:r>
            <a:r>
              <a:rPr sz="1400" spc="-10" dirty="0">
                <a:latin typeface="Arial"/>
                <a:cs typeface="Arial"/>
              </a:rPr>
              <a:t>wir </a:t>
            </a:r>
            <a:r>
              <a:rPr sz="1400" spc="-5" dirty="0">
                <a:latin typeface="Arial"/>
                <a:cs typeface="Arial"/>
              </a:rPr>
              <a:t>bei </a:t>
            </a:r>
            <a:r>
              <a:rPr sz="1400" dirty="0">
                <a:latin typeface="Arial"/>
                <a:cs typeface="Arial"/>
              </a:rPr>
              <a:t>der </a:t>
            </a:r>
            <a:r>
              <a:rPr sz="1400" spc="-5" dirty="0">
                <a:latin typeface="Arial"/>
                <a:cs typeface="Arial"/>
              </a:rPr>
              <a:t>Auswahl </a:t>
            </a:r>
            <a:r>
              <a:rPr sz="1400" dirty="0">
                <a:latin typeface="Arial"/>
                <a:cs typeface="Arial"/>
              </a:rPr>
              <a:t>und </a:t>
            </a:r>
            <a:r>
              <a:rPr sz="1400" spc="-5" dirty="0">
                <a:latin typeface="Arial"/>
                <a:cs typeface="Arial"/>
              </a:rPr>
              <a:t>Priorisierung </a:t>
            </a:r>
            <a:r>
              <a:rPr sz="1400" dirty="0">
                <a:latin typeface="Arial"/>
                <a:cs typeface="Arial"/>
              </a:rPr>
              <a:t>der </a:t>
            </a:r>
            <a:r>
              <a:rPr sz="1400" spc="-5" dirty="0">
                <a:latin typeface="Arial"/>
                <a:cs typeface="Arial"/>
              </a:rPr>
              <a:t>Fördermaßnahmen schon erledigt,</a:t>
            </a:r>
            <a:r>
              <a:rPr sz="1400" spc="-114" dirty="0">
                <a:latin typeface="Arial"/>
                <a:cs typeface="Arial"/>
              </a:rPr>
              <a:t> </a:t>
            </a:r>
            <a:r>
              <a:rPr sz="1400" dirty="0">
                <a:latin typeface="Arial"/>
                <a:cs typeface="Arial"/>
              </a:rPr>
              <a:t>ebenso  </a:t>
            </a:r>
            <a:r>
              <a:rPr sz="1400" spc="-5" dirty="0">
                <a:latin typeface="Arial"/>
                <a:cs typeface="Arial"/>
              </a:rPr>
              <a:t>wie die Aufstellung </a:t>
            </a:r>
            <a:r>
              <a:rPr sz="1400" dirty="0">
                <a:latin typeface="Arial"/>
                <a:cs typeface="Arial"/>
              </a:rPr>
              <a:t>der </a:t>
            </a:r>
            <a:r>
              <a:rPr sz="1400" spc="-5" dirty="0">
                <a:latin typeface="Arial"/>
                <a:cs typeface="Arial"/>
              </a:rPr>
              <a:t>Förderziele. </a:t>
            </a:r>
            <a:r>
              <a:rPr sz="1400" dirty="0">
                <a:latin typeface="Arial"/>
                <a:cs typeface="Arial"/>
              </a:rPr>
              <a:t>Auch </a:t>
            </a:r>
            <a:r>
              <a:rPr sz="1400" spc="-5" dirty="0">
                <a:latin typeface="Arial"/>
                <a:cs typeface="Arial"/>
              </a:rPr>
              <a:t>die Auswahl </a:t>
            </a:r>
            <a:r>
              <a:rPr sz="1400" dirty="0">
                <a:latin typeface="Arial"/>
                <a:cs typeface="Arial"/>
              </a:rPr>
              <a:t>der Fördermaßnahmen </a:t>
            </a:r>
            <a:r>
              <a:rPr sz="1400" spc="-5" dirty="0">
                <a:latin typeface="Arial"/>
                <a:cs typeface="Arial"/>
              </a:rPr>
              <a:t>sollte </a:t>
            </a:r>
            <a:r>
              <a:rPr sz="1400" dirty="0">
                <a:latin typeface="Arial"/>
                <a:cs typeface="Arial"/>
              </a:rPr>
              <a:t>schon </a:t>
            </a:r>
            <a:r>
              <a:rPr sz="1400" spc="-10" dirty="0">
                <a:latin typeface="Arial"/>
                <a:cs typeface="Arial"/>
              </a:rPr>
              <a:t>im  </a:t>
            </a:r>
            <a:r>
              <a:rPr sz="1400" dirty="0">
                <a:latin typeface="Arial"/>
                <a:cs typeface="Arial"/>
              </a:rPr>
              <a:t>Voraus </a:t>
            </a:r>
            <a:r>
              <a:rPr sz="1400" spc="-5" dirty="0">
                <a:latin typeface="Arial"/>
                <a:cs typeface="Arial"/>
              </a:rPr>
              <a:t>stattfinden, diese sollten allerdings trotzdem mit allen Beteiligten im </a:t>
            </a:r>
            <a:r>
              <a:rPr sz="1400" dirty="0">
                <a:latin typeface="Arial"/>
                <a:cs typeface="Arial"/>
              </a:rPr>
              <a:t>Gespräch  besprochen und </a:t>
            </a:r>
            <a:r>
              <a:rPr sz="1400" spc="-5" dirty="0">
                <a:latin typeface="Arial"/>
                <a:cs typeface="Arial"/>
              </a:rPr>
              <a:t>gegebenen Falls angepasst oder ergänzt</a:t>
            </a:r>
            <a:r>
              <a:rPr sz="1400" spc="35" dirty="0">
                <a:latin typeface="Arial"/>
                <a:cs typeface="Arial"/>
              </a:rPr>
              <a:t> </a:t>
            </a:r>
            <a:r>
              <a:rPr sz="1400" spc="-5" dirty="0">
                <a:latin typeface="Arial"/>
                <a:cs typeface="Arial"/>
              </a:rPr>
              <a:t>werden</a:t>
            </a:r>
            <a:r>
              <a:rPr sz="1400" spc="-5" dirty="0" smtClean="0">
                <a:latin typeface="Arial"/>
                <a:cs typeface="Arial"/>
              </a:rPr>
              <a:t>.</a:t>
            </a:r>
            <a:endParaRPr sz="14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468030" y="2830578"/>
            <a:ext cx="8927170" cy="538391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468030" y="8114985"/>
            <a:ext cx="8927170" cy="1520117"/>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6791244" y="3775393"/>
            <a:ext cx="1918970" cy="553085"/>
          </a:xfrm>
          <a:prstGeom prst="rect">
            <a:avLst/>
          </a:prstGeom>
        </p:spPr>
        <p:txBody>
          <a:bodyPr vert="horz" wrap="square" lIns="0" tIns="19685" rIns="0" bIns="0" rtlCol="0">
            <a:spAutoFit/>
          </a:bodyPr>
          <a:lstStyle/>
          <a:p>
            <a:pPr marL="12700" marR="5080">
              <a:lnSpc>
                <a:spcPct val="94800"/>
              </a:lnSpc>
              <a:spcBef>
                <a:spcPts val="155"/>
              </a:spcBef>
            </a:pPr>
            <a:r>
              <a:rPr sz="900" spc="-5" dirty="0">
                <a:latin typeface="Arial"/>
                <a:cs typeface="Arial"/>
              </a:rPr>
              <a:t>-Gefühlstagebuch führen, regelmäßig  </a:t>
            </a:r>
            <a:r>
              <a:rPr sz="900" dirty="0">
                <a:latin typeface="Arial"/>
                <a:cs typeface="Arial"/>
              </a:rPr>
              <a:t>mit </a:t>
            </a:r>
            <a:r>
              <a:rPr sz="900" spc="-5" dirty="0">
                <a:latin typeface="Arial"/>
                <a:cs typeface="Arial"/>
              </a:rPr>
              <a:t>Beratungslehrkraft/  Schulpsycholog/in </a:t>
            </a:r>
            <a:r>
              <a:rPr sz="900" dirty="0">
                <a:latin typeface="Arial"/>
                <a:cs typeface="Arial"/>
              </a:rPr>
              <a:t>/ </a:t>
            </a:r>
            <a:r>
              <a:rPr sz="900" spc="-5" dirty="0">
                <a:latin typeface="Arial"/>
                <a:cs typeface="Arial"/>
              </a:rPr>
              <a:t>Sozialarbeiter/in  besprechen.</a:t>
            </a:r>
            <a:endParaRPr sz="900" dirty="0">
              <a:latin typeface="Arial"/>
              <a:cs typeface="Arial"/>
            </a:endParaRPr>
          </a:p>
        </p:txBody>
      </p:sp>
      <p:sp>
        <p:nvSpPr>
          <p:cNvPr id="5" name="object 5"/>
          <p:cNvSpPr txBox="1"/>
          <p:nvPr/>
        </p:nvSpPr>
        <p:spPr>
          <a:xfrm>
            <a:off x="6604000" y="5196165"/>
            <a:ext cx="1899920" cy="1071245"/>
          </a:xfrm>
          <a:prstGeom prst="rect">
            <a:avLst/>
          </a:prstGeom>
        </p:spPr>
        <p:txBody>
          <a:bodyPr vert="horz" wrap="square" lIns="0" tIns="12700" rIns="0" bIns="0" rtlCol="0">
            <a:spAutoFit/>
          </a:bodyPr>
          <a:lstStyle/>
          <a:p>
            <a:pPr marL="19685">
              <a:lnSpc>
                <a:spcPts val="1055"/>
              </a:lnSpc>
              <a:spcBef>
                <a:spcPts val="100"/>
              </a:spcBef>
            </a:pPr>
            <a:r>
              <a:rPr sz="900" dirty="0">
                <a:latin typeface="Arial"/>
                <a:cs typeface="Arial"/>
              </a:rPr>
              <a:t>-Im </a:t>
            </a:r>
            <a:r>
              <a:rPr sz="900" spc="-5" dirty="0">
                <a:latin typeface="Arial"/>
                <a:cs typeface="Arial"/>
              </a:rPr>
              <a:t>Kontakt mit Eltern</a:t>
            </a:r>
            <a:r>
              <a:rPr sz="900" dirty="0">
                <a:latin typeface="Arial"/>
                <a:cs typeface="Arial"/>
              </a:rPr>
              <a:t> </a:t>
            </a:r>
            <a:r>
              <a:rPr sz="900" spc="-5" dirty="0">
                <a:latin typeface="Arial"/>
                <a:cs typeface="Arial"/>
              </a:rPr>
              <a:t>bleiben.</a:t>
            </a:r>
            <a:endParaRPr sz="900" dirty="0">
              <a:latin typeface="Arial"/>
              <a:cs typeface="Arial"/>
            </a:endParaRPr>
          </a:p>
          <a:p>
            <a:pPr marL="19685" marR="5080">
              <a:lnSpc>
                <a:spcPts val="1030"/>
              </a:lnSpc>
              <a:spcBef>
                <a:spcPts val="50"/>
              </a:spcBef>
            </a:pPr>
            <a:r>
              <a:rPr sz="900" spc="-5" dirty="0">
                <a:latin typeface="Arial"/>
                <a:cs typeface="Arial"/>
              </a:rPr>
              <a:t>-Realitätsnahe Prüfungssimulationen  durchführen </a:t>
            </a:r>
            <a:r>
              <a:rPr sz="900" dirty="0">
                <a:latin typeface="Arial"/>
                <a:cs typeface="Arial"/>
              </a:rPr>
              <a:t>&amp;</a:t>
            </a:r>
          </a:p>
          <a:p>
            <a:pPr marL="19685">
              <a:lnSpc>
                <a:spcPts val="950"/>
              </a:lnSpc>
            </a:pPr>
            <a:r>
              <a:rPr sz="900" spc="-5" dirty="0">
                <a:latin typeface="Arial"/>
                <a:cs typeface="Arial"/>
              </a:rPr>
              <a:t>transparente</a:t>
            </a:r>
            <a:r>
              <a:rPr sz="900" spc="5" dirty="0">
                <a:latin typeface="Arial"/>
                <a:cs typeface="Arial"/>
              </a:rPr>
              <a:t> </a:t>
            </a:r>
            <a:r>
              <a:rPr sz="900" spc="-5" dirty="0">
                <a:latin typeface="Arial"/>
                <a:cs typeface="Arial"/>
              </a:rPr>
              <a:t>Prüfungsorganisation</a:t>
            </a:r>
            <a:endParaRPr sz="900" dirty="0">
              <a:latin typeface="Arial"/>
              <a:cs typeface="Arial"/>
            </a:endParaRPr>
          </a:p>
          <a:p>
            <a:pPr marL="12700">
              <a:lnSpc>
                <a:spcPts val="1019"/>
              </a:lnSpc>
            </a:pPr>
            <a:r>
              <a:rPr sz="900" spc="-5" dirty="0">
                <a:latin typeface="Arial"/>
                <a:cs typeface="Arial"/>
              </a:rPr>
              <a:t>-Vermittlung von</a:t>
            </a:r>
            <a:r>
              <a:rPr sz="900" dirty="0">
                <a:latin typeface="Arial"/>
                <a:cs typeface="Arial"/>
              </a:rPr>
              <a:t> </a:t>
            </a:r>
            <a:r>
              <a:rPr sz="900" spc="-5" dirty="0">
                <a:latin typeface="Arial"/>
                <a:cs typeface="Arial"/>
              </a:rPr>
              <a:t>Lerntechniken</a:t>
            </a:r>
            <a:endParaRPr sz="900" dirty="0">
              <a:latin typeface="Arial"/>
              <a:cs typeface="Arial"/>
            </a:endParaRPr>
          </a:p>
          <a:p>
            <a:pPr marL="12700">
              <a:lnSpc>
                <a:spcPts val="1030"/>
              </a:lnSpc>
            </a:pPr>
            <a:r>
              <a:rPr sz="900" spc="-5" dirty="0">
                <a:latin typeface="Arial"/>
                <a:cs typeface="Arial"/>
              </a:rPr>
              <a:t>-Zuteilung von</a:t>
            </a:r>
            <a:r>
              <a:rPr sz="900" spc="-10" dirty="0">
                <a:latin typeface="Arial"/>
                <a:cs typeface="Arial"/>
              </a:rPr>
              <a:t> </a:t>
            </a:r>
            <a:r>
              <a:rPr sz="900" spc="-5" dirty="0">
                <a:latin typeface="Arial"/>
                <a:cs typeface="Arial"/>
              </a:rPr>
              <a:t>Lernpartner</a:t>
            </a:r>
            <a:endParaRPr sz="900" dirty="0">
              <a:latin typeface="Arial"/>
              <a:cs typeface="Arial"/>
            </a:endParaRPr>
          </a:p>
          <a:p>
            <a:pPr marL="12700" marR="177165">
              <a:lnSpc>
                <a:spcPts val="1010"/>
              </a:lnSpc>
              <a:spcBef>
                <a:spcPts val="70"/>
              </a:spcBef>
            </a:pPr>
            <a:r>
              <a:rPr sz="900" spc="-5" dirty="0">
                <a:latin typeface="Arial"/>
                <a:cs typeface="Arial"/>
              </a:rPr>
              <a:t>-Thematisierung Selbstwertgefühl  Mittelschule</a:t>
            </a:r>
            <a:endParaRPr sz="900" dirty="0">
              <a:latin typeface="Arial"/>
              <a:cs typeface="Arial"/>
            </a:endParaRPr>
          </a:p>
        </p:txBody>
      </p:sp>
      <p:sp>
        <p:nvSpPr>
          <p:cNvPr id="6" name="object 6"/>
          <p:cNvSpPr txBox="1"/>
          <p:nvPr/>
        </p:nvSpPr>
        <p:spPr>
          <a:xfrm>
            <a:off x="3816675" y="3870659"/>
            <a:ext cx="926465" cy="355600"/>
          </a:xfrm>
          <a:prstGeom prst="rect">
            <a:avLst/>
          </a:prstGeom>
        </p:spPr>
        <p:txBody>
          <a:bodyPr vert="horz" wrap="square" lIns="0" tIns="23495" rIns="0" bIns="0" rtlCol="0">
            <a:spAutoFit/>
          </a:bodyPr>
          <a:lstStyle/>
          <a:p>
            <a:pPr marL="12700" marR="5080">
              <a:lnSpc>
                <a:spcPts val="1270"/>
              </a:lnSpc>
              <a:spcBef>
                <a:spcPts val="185"/>
              </a:spcBef>
            </a:pPr>
            <a:r>
              <a:rPr sz="1100" spc="-5" dirty="0">
                <a:latin typeface="Arial"/>
                <a:cs typeface="Arial"/>
              </a:rPr>
              <a:t>P</a:t>
            </a:r>
            <a:r>
              <a:rPr sz="1100" dirty="0">
                <a:latin typeface="Arial"/>
                <a:cs typeface="Arial"/>
              </a:rPr>
              <a:t>r</a:t>
            </a:r>
            <a:r>
              <a:rPr sz="1100" spc="-15" dirty="0">
                <a:latin typeface="Arial"/>
                <a:cs typeface="Arial"/>
              </a:rPr>
              <a:t>ü</a:t>
            </a:r>
            <a:r>
              <a:rPr sz="1100" spc="15" dirty="0">
                <a:latin typeface="Arial"/>
                <a:cs typeface="Arial"/>
              </a:rPr>
              <a:t>f</a:t>
            </a:r>
            <a:r>
              <a:rPr sz="1100" dirty="0">
                <a:latin typeface="Arial"/>
                <a:cs typeface="Arial"/>
              </a:rPr>
              <a:t>u</a:t>
            </a:r>
            <a:r>
              <a:rPr sz="1100" spc="-20" dirty="0">
                <a:latin typeface="Arial"/>
                <a:cs typeface="Arial"/>
              </a:rPr>
              <a:t>n</a:t>
            </a:r>
            <a:r>
              <a:rPr sz="1100" spc="5" dirty="0">
                <a:latin typeface="Arial"/>
                <a:cs typeface="Arial"/>
              </a:rPr>
              <a:t>g</a:t>
            </a:r>
            <a:r>
              <a:rPr sz="1100" dirty="0">
                <a:latin typeface="Arial"/>
                <a:cs typeface="Arial"/>
              </a:rPr>
              <a:t>sa</a:t>
            </a:r>
            <a:r>
              <a:rPr sz="1100" spc="-20" dirty="0">
                <a:latin typeface="Arial"/>
                <a:cs typeface="Arial"/>
              </a:rPr>
              <a:t>n</a:t>
            </a:r>
            <a:r>
              <a:rPr sz="1100" spc="5" dirty="0">
                <a:latin typeface="Arial"/>
                <a:cs typeface="Arial"/>
              </a:rPr>
              <a:t>g</a:t>
            </a:r>
            <a:r>
              <a:rPr sz="1100" spc="-15" dirty="0">
                <a:latin typeface="Arial"/>
                <a:cs typeface="Arial"/>
              </a:rPr>
              <a:t>s</a:t>
            </a:r>
            <a:r>
              <a:rPr sz="1100" dirty="0">
                <a:latin typeface="Arial"/>
                <a:cs typeface="Arial"/>
              </a:rPr>
              <a:t>t  </a:t>
            </a:r>
            <a:r>
              <a:rPr sz="1100" spc="-5" dirty="0">
                <a:latin typeface="Arial"/>
                <a:cs typeface="Arial"/>
              </a:rPr>
              <a:t>Schulunlust</a:t>
            </a:r>
            <a:endParaRPr sz="1100" dirty="0">
              <a:latin typeface="Arial"/>
              <a:cs typeface="Arial"/>
            </a:endParaRPr>
          </a:p>
        </p:txBody>
      </p:sp>
      <p:sp>
        <p:nvSpPr>
          <p:cNvPr id="7" name="object 7"/>
          <p:cNvSpPr txBox="1"/>
          <p:nvPr/>
        </p:nvSpPr>
        <p:spPr>
          <a:xfrm>
            <a:off x="3663322" y="4933194"/>
            <a:ext cx="2159635" cy="1344295"/>
          </a:xfrm>
          <a:prstGeom prst="rect">
            <a:avLst/>
          </a:prstGeom>
        </p:spPr>
        <p:txBody>
          <a:bodyPr vert="horz" wrap="square" lIns="0" tIns="22225" rIns="0" bIns="0" rtlCol="0">
            <a:spAutoFit/>
          </a:bodyPr>
          <a:lstStyle/>
          <a:p>
            <a:pPr marL="12700" marR="88900">
              <a:lnSpc>
                <a:spcPts val="1030"/>
              </a:lnSpc>
              <a:spcBef>
                <a:spcPts val="175"/>
              </a:spcBef>
            </a:pPr>
            <a:r>
              <a:rPr sz="900" spc="-5" dirty="0">
                <a:latin typeface="Arial"/>
                <a:cs typeface="Arial"/>
              </a:rPr>
              <a:t>Christina </a:t>
            </a:r>
            <a:r>
              <a:rPr sz="900" dirty="0">
                <a:latin typeface="Arial"/>
                <a:cs typeface="Arial"/>
              </a:rPr>
              <a:t>kommt </a:t>
            </a:r>
            <a:r>
              <a:rPr sz="900" spc="-5" dirty="0">
                <a:latin typeface="Arial"/>
                <a:cs typeface="Arial"/>
              </a:rPr>
              <a:t>jeden Tag </a:t>
            </a:r>
            <a:r>
              <a:rPr sz="900" spc="-10" dirty="0">
                <a:latin typeface="Arial"/>
                <a:cs typeface="Arial"/>
              </a:rPr>
              <a:t>in </a:t>
            </a:r>
            <a:r>
              <a:rPr sz="900" spc="-5" dirty="0">
                <a:latin typeface="Arial"/>
                <a:cs typeface="Arial"/>
              </a:rPr>
              <a:t>die Schule  und weiß, </a:t>
            </a:r>
            <a:r>
              <a:rPr sz="900" spc="-10" dirty="0">
                <a:latin typeface="Arial"/>
                <a:cs typeface="Arial"/>
              </a:rPr>
              <a:t>dass </a:t>
            </a:r>
            <a:r>
              <a:rPr sz="900" spc="-5" dirty="0">
                <a:latin typeface="Arial"/>
                <a:cs typeface="Arial"/>
              </a:rPr>
              <a:t>sie </a:t>
            </a:r>
            <a:r>
              <a:rPr sz="900" spc="-10" dirty="0">
                <a:latin typeface="Arial"/>
                <a:cs typeface="Arial"/>
              </a:rPr>
              <a:t>in </a:t>
            </a:r>
            <a:r>
              <a:rPr sz="900" spc="-5" dirty="0">
                <a:latin typeface="Arial"/>
                <a:cs typeface="Arial"/>
              </a:rPr>
              <a:t>einer sicheren  Lernumgebung</a:t>
            </a:r>
            <a:r>
              <a:rPr sz="900" spc="-15" dirty="0">
                <a:latin typeface="Arial"/>
                <a:cs typeface="Arial"/>
              </a:rPr>
              <a:t> </a:t>
            </a:r>
            <a:r>
              <a:rPr sz="900" dirty="0">
                <a:latin typeface="Arial"/>
                <a:cs typeface="Arial"/>
              </a:rPr>
              <a:t>ist.</a:t>
            </a:r>
          </a:p>
          <a:p>
            <a:pPr marL="12700">
              <a:lnSpc>
                <a:spcPts val="990"/>
              </a:lnSpc>
            </a:pPr>
            <a:r>
              <a:rPr sz="900" spc="-5" dirty="0">
                <a:latin typeface="Arial"/>
                <a:cs typeface="Arial"/>
              </a:rPr>
              <a:t>Christinas Eltern und die Lehrkraft</a:t>
            </a:r>
            <a:r>
              <a:rPr sz="900" spc="30" dirty="0">
                <a:latin typeface="Arial"/>
                <a:cs typeface="Arial"/>
              </a:rPr>
              <a:t> </a:t>
            </a:r>
            <a:r>
              <a:rPr sz="900" spc="-5" dirty="0">
                <a:latin typeface="Arial"/>
                <a:cs typeface="Arial"/>
              </a:rPr>
              <a:t>stärken</a:t>
            </a:r>
            <a:endParaRPr sz="900" dirty="0">
              <a:latin typeface="Arial"/>
              <a:cs typeface="Arial"/>
            </a:endParaRPr>
          </a:p>
          <a:p>
            <a:pPr marL="12700">
              <a:lnSpc>
                <a:spcPts val="1040"/>
              </a:lnSpc>
            </a:pPr>
            <a:r>
              <a:rPr sz="900" dirty="0">
                <a:latin typeface="Arial"/>
                <a:cs typeface="Arial"/>
              </a:rPr>
              <a:t>sie </a:t>
            </a:r>
            <a:r>
              <a:rPr sz="900" spc="-5" dirty="0">
                <a:latin typeface="Arial"/>
                <a:cs typeface="Arial"/>
              </a:rPr>
              <a:t>in ihrem</a:t>
            </a:r>
            <a:r>
              <a:rPr sz="900" dirty="0">
                <a:latin typeface="Arial"/>
                <a:cs typeface="Arial"/>
              </a:rPr>
              <a:t> </a:t>
            </a:r>
            <a:r>
              <a:rPr sz="900" spc="-5" dirty="0">
                <a:latin typeface="Arial"/>
                <a:cs typeface="Arial"/>
              </a:rPr>
              <a:t>Selbstwertgefühl.</a:t>
            </a:r>
            <a:endParaRPr sz="900" dirty="0">
              <a:latin typeface="Arial"/>
              <a:cs typeface="Arial"/>
            </a:endParaRPr>
          </a:p>
          <a:p>
            <a:pPr marL="12700" marR="56515">
              <a:lnSpc>
                <a:spcPts val="1030"/>
              </a:lnSpc>
              <a:spcBef>
                <a:spcPts val="50"/>
              </a:spcBef>
            </a:pPr>
            <a:r>
              <a:rPr sz="900" spc="-5" dirty="0">
                <a:latin typeface="Arial"/>
                <a:cs typeface="Arial"/>
              </a:rPr>
              <a:t>Christina kann die Prüfungen ohne Angst  mitschreiben und ihr gelerntes </a:t>
            </a:r>
            <a:r>
              <a:rPr sz="900" dirty="0">
                <a:latin typeface="Arial"/>
                <a:cs typeface="Arial"/>
              </a:rPr>
              <a:t>Wissen  </a:t>
            </a:r>
            <a:r>
              <a:rPr sz="900" spc="-5" dirty="0">
                <a:latin typeface="Arial"/>
                <a:cs typeface="Arial"/>
              </a:rPr>
              <a:t>zeigen.</a:t>
            </a:r>
            <a:endParaRPr sz="900" dirty="0">
              <a:latin typeface="Arial"/>
              <a:cs typeface="Arial"/>
            </a:endParaRPr>
          </a:p>
          <a:p>
            <a:pPr marL="12700" marR="836294">
              <a:lnSpc>
                <a:spcPts val="1019"/>
              </a:lnSpc>
              <a:spcBef>
                <a:spcPts val="30"/>
              </a:spcBef>
            </a:pPr>
            <a:r>
              <a:rPr sz="900" spc="-5" dirty="0">
                <a:latin typeface="Arial"/>
                <a:cs typeface="Arial"/>
              </a:rPr>
              <a:t>Christina beteiligt sich am  Unterrichtsgeschehen.</a:t>
            </a:r>
            <a:endParaRPr sz="900" dirty="0">
              <a:latin typeface="Arial"/>
              <a:cs typeface="Arial"/>
            </a:endParaRPr>
          </a:p>
        </p:txBody>
      </p:sp>
      <p:sp>
        <p:nvSpPr>
          <p:cNvPr id="8" name="object 8"/>
          <p:cNvSpPr txBox="1"/>
          <p:nvPr/>
        </p:nvSpPr>
        <p:spPr>
          <a:xfrm>
            <a:off x="6604000" y="7135097"/>
            <a:ext cx="1847850" cy="553085"/>
          </a:xfrm>
          <a:prstGeom prst="rect">
            <a:avLst/>
          </a:prstGeom>
        </p:spPr>
        <p:txBody>
          <a:bodyPr vert="horz" wrap="square" lIns="0" tIns="19685" rIns="0" bIns="0" rtlCol="0">
            <a:spAutoFit/>
          </a:bodyPr>
          <a:lstStyle/>
          <a:p>
            <a:pPr marL="12700" marR="5080">
              <a:lnSpc>
                <a:spcPct val="94800"/>
              </a:lnSpc>
              <a:spcBef>
                <a:spcPts val="155"/>
              </a:spcBef>
            </a:pPr>
            <a:r>
              <a:rPr sz="900" dirty="0">
                <a:latin typeface="Arial"/>
                <a:cs typeface="Arial"/>
              </a:rPr>
              <a:t>Eltern: </a:t>
            </a:r>
            <a:r>
              <a:rPr sz="900" spc="-5" dirty="0">
                <a:latin typeface="Arial"/>
                <a:cs typeface="Arial"/>
              </a:rPr>
              <a:t>positive  Bewältigungsstrategien vermitteln;  Vermeidung von Konkurrenzdenken  </a:t>
            </a:r>
            <a:r>
              <a:rPr sz="900" dirty="0">
                <a:latin typeface="Arial"/>
                <a:cs typeface="Arial"/>
              </a:rPr>
              <a:t>mit </a:t>
            </a:r>
            <a:r>
              <a:rPr sz="900" spc="-5" dirty="0">
                <a:latin typeface="Arial"/>
                <a:cs typeface="Arial"/>
              </a:rPr>
              <a:t>Schwester; positives</a:t>
            </a:r>
            <a:r>
              <a:rPr sz="900" spc="-25" dirty="0">
                <a:latin typeface="Arial"/>
                <a:cs typeface="Arial"/>
              </a:rPr>
              <a:t> </a:t>
            </a:r>
            <a:r>
              <a:rPr sz="900" spc="-5" dirty="0">
                <a:latin typeface="Arial"/>
                <a:cs typeface="Arial"/>
              </a:rPr>
              <a:t>Feedback</a:t>
            </a:r>
            <a:endParaRPr sz="900" dirty="0">
              <a:latin typeface="Arial"/>
              <a:cs typeface="Arial"/>
            </a:endParaRPr>
          </a:p>
        </p:txBody>
      </p:sp>
      <p:sp>
        <p:nvSpPr>
          <p:cNvPr id="9" name="object 9"/>
          <p:cNvSpPr txBox="1"/>
          <p:nvPr/>
        </p:nvSpPr>
        <p:spPr>
          <a:xfrm>
            <a:off x="4223420" y="9731691"/>
            <a:ext cx="693420" cy="151323"/>
          </a:xfrm>
          <a:prstGeom prst="rect">
            <a:avLst/>
          </a:prstGeom>
        </p:spPr>
        <p:txBody>
          <a:bodyPr vert="horz" wrap="square" lIns="0" tIns="12700" rIns="0" bIns="0" rtlCol="0">
            <a:spAutoFit/>
          </a:bodyPr>
          <a:lstStyle/>
          <a:p>
            <a:pPr marL="12700">
              <a:spcBef>
                <a:spcPts val="100"/>
              </a:spcBef>
            </a:pPr>
            <a:r>
              <a:rPr sz="900" dirty="0">
                <a:latin typeface="Arial"/>
                <a:cs typeface="Arial"/>
              </a:rPr>
              <a:t>In </a:t>
            </a:r>
            <a:r>
              <a:rPr sz="900" spc="-5" dirty="0">
                <a:latin typeface="Arial"/>
                <a:cs typeface="Arial"/>
              </a:rPr>
              <a:t>3</a:t>
            </a:r>
            <a:r>
              <a:rPr sz="900" spc="-65" dirty="0">
                <a:latin typeface="Arial"/>
                <a:cs typeface="Arial"/>
              </a:rPr>
              <a:t> </a:t>
            </a:r>
            <a:r>
              <a:rPr sz="900" spc="-5" dirty="0">
                <a:latin typeface="Arial"/>
                <a:cs typeface="Arial"/>
              </a:rPr>
              <a:t>Monaten</a:t>
            </a:r>
            <a:endParaRPr sz="900" dirty="0">
              <a:latin typeface="Arial"/>
              <a:cs typeface="Arial"/>
            </a:endParaRPr>
          </a:p>
        </p:txBody>
      </p:sp>
      <p:sp>
        <p:nvSpPr>
          <p:cNvPr id="10" name="object 10"/>
          <p:cNvSpPr txBox="1"/>
          <p:nvPr/>
        </p:nvSpPr>
        <p:spPr>
          <a:xfrm>
            <a:off x="6604000" y="8453403"/>
            <a:ext cx="1855470" cy="421640"/>
          </a:xfrm>
          <a:prstGeom prst="rect">
            <a:avLst/>
          </a:prstGeom>
        </p:spPr>
        <p:txBody>
          <a:bodyPr vert="horz" wrap="square" lIns="0" tIns="12700" rIns="0" bIns="0" rtlCol="0">
            <a:spAutoFit/>
          </a:bodyPr>
          <a:lstStyle/>
          <a:p>
            <a:pPr marL="12700">
              <a:lnSpc>
                <a:spcPts val="1055"/>
              </a:lnSpc>
              <a:spcBef>
                <a:spcPts val="100"/>
              </a:spcBef>
            </a:pPr>
            <a:r>
              <a:rPr sz="900" spc="-5" dirty="0">
                <a:latin typeface="Arial"/>
                <a:cs typeface="Arial"/>
              </a:rPr>
              <a:t>Gefühlstagebuch</a:t>
            </a:r>
            <a:endParaRPr sz="900" dirty="0">
              <a:latin typeface="Arial"/>
              <a:cs typeface="Arial"/>
            </a:endParaRPr>
          </a:p>
          <a:p>
            <a:pPr marL="12700" marR="5080">
              <a:lnSpc>
                <a:spcPts val="1010"/>
              </a:lnSpc>
              <a:spcBef>
                <a:spcPts val="65"/>
              </a:spcBef>
            </a:pPr>
            <a:r>
              <a:rPr sz="900" spc="-5" dirty="0">
                <a:latin typeface="Arial"/>
                <a:cs typeface="Arial"/>
              </a:rPr>
              <a:t>Regelmäßige Anwesenheit auch bei  Prüfungen</a:t>
            </a:r>
            <a:endParaRPr sz="900" dirty="0">
              <a:latin typeface="Arial"/>
              <a:cs typeface="Arial"/>
            </a:endParaRPr>
          </a:p>
        </p:txBody>
      </p:sp>
      <p:sp>
        <p:nvSpPr>
          <p:cNvPr id="11" name="object 11"/>
          <p:cNvSpPr/>
          <p:nvPr/>
        </p:nvSpPr>
        <p:spPr>
          <a:xfrm>
            <a:off x="3453456" y="1612697"/>
            <a:ext cx="8941744" cy="1217881"/>
          </a:xfrm>
          <a:prstGeom prst="rect">
            <a:avLst/>
          </a:prstGeom>
          <a:blipFill>
            <a:blip r:embed="rId4" cstate="print"/>
            <a:stretch>
              <a:fillRect/>
            </a:stretch>
          </a:blipFill>
        </p:spPr>
        <p:txBody>
          <a:bodyPr wrap="square" lIns="0" tIns="0" rIns="0" bIns="0" rtlCol="0"/>
          <a:lstStyle/>
          <a:p>
            <a:endParaRPr/>
          </a:p>
        </p:txBody>
      </p:sp>
      <p:sp>
        <p:nvSpPr>
          <p:cNvPr id="12" name="object 12"/>
          <p:cNvSpPr txBox="1"/>
          <p:nvPr/>
        </p:nvSpPr>
        <p:spPr>
          <a:xfrm>
            <a:off x="10028936" y="10369878"/>
            <a:ext cx="180975" cy="169277"/>
          </a:xfrm>
          <a:prstGeom prst="rect">
            <a:avLst/>
          </a:prstGeom>
        </p:spPr>
        <p:txBody>
          <a:bodyPr vert="horz" wrap="square" lIns="0" tIns="0" rIns="0" bIns="0" rtlCol="0">
            <a:spAutoFit/>
          </a:bodyPr>
          <a:lstStyle/>
          <a:p>
            <a:pPr marL="12700"/>
            <a:r>
              <a:rPr sz="1100" spc="-5" dirty="0">
                <a:latin typeface="Arial"/>
                <a:cs typeface="Arial"/>
              </a:rPr>
              <a:t>13</a:t>
            </a:r>
            <a:endParaRPr sz="1100">
              <a:latin typeface="Arial"/>
              <a:cs typeface="Arial"/>
            </a:endParaRPr>
          </a:p>
        </p:txBody>
      </p:sp>
      <p:sp>
        <p:nvSpPr>
          <p:cNvPr id="13" name="Rechteck 12"/>
          <p:cNvSpPr/>
          <p:nvPr/>
        </p:nvSpPr>
        <p:spPr>
          <a:xfrm>
            <a:off x="654720" y="44022"/>
            <a:ext cx="12273880" cy="1338828"/>
          </a:xfrm>
          <a:prstGeom prst="rect">
            <a:avLst/>
          </a:prstGeom>
        </p:spPr>
        <p:txBody>
          <a:bodyPr wrap="square">
            <a:spAutoFit/>
          </a:bodyPr>
          <a:lstStyle/>
          <a:p>
            <a:pPr marL="12700" marR="128905" algn="just">
              <a:lnSpc>
                <a:spcPct val="150000"/>
              </a:lnSpc>
              <a:spcBef>
                <a:spcPts val="5"/>
              </a:spcBef>
            </a:pPr>
            <a:r>
              <a:rPr lang="de-DE" spc="-5" dirty="0" smtClean="0">
                <a:latin typeface="Arial"/>
                <a:cs typeface="Arial"/>
              </a:rPr>
              <a:t>Alle </a:t>
            </a:r>
            <a:r>
              <a:rPr lang="de-DE" spc="-5" dirty="0">
                <a:latin typeface="Arial"/>
                <a:cs typeface="Arial"/>
              </a:rPr>
              <a:t>Beteiligten </a:t>
            </a:r>
            <a:r>
              <a:rPr lang="de-DE" spc="-5" dirty="0" smtClean="0">
                <a:latin typeface="Arial"/>
                <a:cs typeface="Arial"/>
              </a:rPr>
              <a:t>sollen wissen, </a:t>
            </a:r>
            <a:r>
              <a:rPr lang="de-DE" spc="-5" dirty="0">
                <a:latin typeface="Arial"/>
                <a:cs typeface="Arial"/>
              </a:rPr>
              <a:t>was sie wann </a:t>
            </a:r>
            <a:r>
              <a:rPr lang="de-DE" dirty="0">
                <a:latin typeface="Arial"/>
                <a:cs typeface="Arial"/>
              </a:rPr>
              <a:t>und </a:t>
            </a:r>
            <a:r>
              <a:rPr lang="de-DE" spc="-10" dirty="0">
                <a:latin typeface="Arial"/>
                <a:cs typeface="Arial"/>
              </a:rPr>
              <a:t>wie  </a:t>
            </a:r>
            <a:r>
              <a:rPr lang="de-DE" spc="-5" dirty="0">
                <a:latin typeface="Arial"/>
                <a:cs typeface="Arial"/>
              </a:rPr>
              <a:t>beitragen sollen. </a:t>
            </a:r>
            <a:r>
              <a:rPr lang="de-DE" spc="-5" dirty="0" smtClean="0">
                <a:latin typeface="Arial"/>
                <a:cs typeface="Arial"/>
              </a:rPr>
              <a:t>Die Überprüfung </a:t>
            </a:r>
            <a:r>
              <a:rPr lang="de-DE" dirty="0">
                <a:latin typeface="Arial"/>
                <a:cs typeface="Arial"/>
              </a:rPr>
              <a:t>des </a:t>
            </a:r>
            <a:r>
              <a:rPr lang="de-DE" spc="-5" dirty="0" smtClean="0">
                <a:latin typeface="Arial"/>
                <a:cs typeface="Arial"/>
              </a:rPr>
              <a:t>Fördererfolges erfolgt nicht über die </a:t>
            </a:r>
            <a:r>
              <a:rPr lang="de-DE" spc="-5" dirty="0">
                <a:latin typeface="Arial"/>
                <a:cs typeface="Arial"/>
              </a:rPr>
              <a:t>Prüfungsnoten </a:t>
            </a:r>
            <a:r>
              <a:rPr lang="de-DE" dirty="0" smtClean="0">
                <a:latin typeface="Arial"/>
                <a:cs typeface="Arial"/>
              </a:rPr>
              <a:t>sondern </a:t>
            </a:r>
            <a:r>
              <a:rPr lang="de-DE" spc="-5" dirty="0" smtClean="0">
                <a:latin typeface="Arial"/>
                <a:cs typeface="Arial"/>
              </a:rPr>
              <a:t>als Indikatoren die </a:t>
            </a:r>
            <a:r>
              <a:rPr lang="de-DE" spc="-5" dirty="0">
                <a:latin typeface="Arial"/>
                <a:cs typeface="Arial"/>
              </a:rPr>
              <a:t>Entwicklung in </a:t>
            </a:r>
            <a:r>
              <a:rPr lang="de-DE" dirty="0">
                <a:latin typeface="Arial"/>
                <a:cs typeface="Arial"/>
              </a:rPr>
              <a:t>Christinas </a:t>
            </a:r>
            <a:r>
              <a:rPr lang="de-DE" spc="-5" dirty="0">
                <a:latin typeface="Arial"/>
                <a:cs typeface="Arial"/>
              </a:rPr>
              <a:t>Gefühlstagebuch, die  Anwesenheit bei </a:t>
            </a:r>
            <a:r>
              <a:rPr lang="de-DE" dirty="0">
                <a:latin typeface="Arial"/>
                <a:cs typeface="Arial"/>
              </a:rPr>
              <a:t>Prüfungen und </a:t>
            </a:r>
            <a:r>
              <a:rPr lang="de-DE" spc="-5" dirty="0">
                <a:latin typeface="Arial"/>
                <a:cs typeface="Arial"/>
              </a:rPr>
              <a:t>Herausgabeterminen </a:t>
            </a:r>
            <a:r>
              <a:rPr lang="de-DE" dirty="0">
                <a:latin typeface="Arial"/>
                <a:cs typeface="Arial"/>
              </a:rPr>
              <a:t>und </a:t>
            </a:r>
            <a:r>
              <a:rPr lang="de-DE" spc="-5" dirty="0">
                <a:latin typeface="Arial"/>
                <a:cs typeface="Arial"/>
              </a:rPr>
              <a:t>ihre Beteiligung </a:t>
            </a:r>
            <a:r>
              <a:rPr lang="de-DE" spc="-5">
                <a:latin typeface="Arial"/>
                <a:cs typeface="Arial"/>
              </a:rPr>
              <a:t>im </a:t>
            </a:r>
            <a:r>
              <a:rPr lang="de-DE" spc="-5" smtClean="0">
                <a:latin typeface="Arial"/>
                <a:cs typeface="Arial"/>
              </a:rPr>
              <a:t>Unterricht angeführt</a:t>
            </a:r>
            <a:r>
              <a:rPr lang="de-DE" spc="-5" dirty="0" smtClean="0">
                <a:latin typeface="Arial"/>
                <a:cs typeface="Arial"/>
              </a:rPr>
              <a:t>. </a:t>
            </a:r>
            <a:endParaRPr lang="de-DE" sz="14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2218</Words>
  <Application>Microsoft Office PowerPoint</Application>
  <PresentationFormat>Benutzerdefiniert</PresentationFormat>
  <Paragraphs>99</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Symbol</vt:lpstr>
      <vt:lpstr>Office Theme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SEMINAR: FÖRDERDIAGNOSTISCHE  UNTERRICHTSPLANUNG</dc:title>
  <dc:creator>Goppert, Simone</dc:creator>
  <cp:lastModifiedBy>Fischer, Erika</cp:lastModifiedBy>
  <cp:revision>2</cp:revision>
  <dcterms:created xsi:type="dcterms:W3CDTF">2021-05-17T19:23:38Z</dcterms:created>
  <dcterms:modified xsi:type="dcterms:W3CDTF">2021-06-02T09:40:48Z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2021-05-17T00:00:00Z</vt:filetime>
  </property>
  <property fmtid="{D5CDD505-2E9C-101B-9397-08002B2CF9AE}" pid="3" name="Creator">
    <vt:lpwstr>Microsoft® Word 2016</vt:lpwstr>
  </property>
  <property fmtid="{D5CDD505-2E9C-101B-9397-08002B2CF9AE}" pid="4" name="LastSaved">
    <vt:filetime>2021-05-17T00:00:00Z</vt:filetime>
  </property>
</Properties>
</file>