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84" r:id="rId2"/>
    <p:sldId id="258" r:id="rId3"/>
    <p:sldId id="260" r:id="rId4"/>
    <p:sldId id="263" r:id="rId5"/>
    <p:sldId id="264" r:id="rId6"/>
    <p:sldId id="265" r:id="rId7"/>
    <p:sldId id="266" r:id="rId8"/>
    <p:sldId id="268" r:id="rId9"/>
    <p:sldId id="271" r:id="rId10"/>
    <p:sldId id="272" r:id="rId11"/>
    <p:sldId id="273" r:id="rId12"/>
    <p:sldId id="274" r:id="rId13"/>
    <p:sldId id="277" r:id="rId14"/>
    <p:sldId id="278" r:id="rId15"/>
    <p:sldId id="280" r:id="rId16"/>
    <p:sldId id="281" r:id="rId17"/>
    <p:sldId id="283" r:id="rId18"/>
  </p:sldIdLst>
  <p:sldSz cx="9144000" cy="6858000" type="screen4x3"/>
  <p:notesSz cx="9144000" cy="6858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333" autoAdjust="0"/>
    <p:restoredTop sz="94660"/>
  </p:normalViewPr>
  <p:slideViewPr>
    <p:cSldViewPr>
      <p:cViewPr varScale="1">
        <p:scale>
          <a:sx n="62" d="100"/>
          <a:sy n="62" d="100"/>
        </p:scale>
        <p:origin x="67" y="355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356660"/>
            <a:ext cx="7344816" cy="1470025"/>
          </a:xfrm>
          <a:prstGeom prst="rect">
            <a:avLst/>
          </a:prstGeom>
          <a:noFill/>
        </p:spPr>
        <p:txBody>
          <a:bodyPr/>
          <a:lstStyle>
            <a:lvl1pPr>
              <a:defRPr>
                <a:latin typeface="UB Scala Sans" panose="02000503050000020003" pitchFamily="2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95536" y="2112433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latin typeface="UB Scala Sans" panose="02000503050000020003" pitchFamily="2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83902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4472C4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045"/>
              </a:lnSpc>
            </a:pPr>
            <a:fld id="{81D60167-4931-47E6-BA6A-407CBD079E47}" type="slidenum">
              <a:rPr spc="-5" dirty="0"/>
              <a:t>‹Nr.›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185859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418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4472C4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045"/>
              </a:lnSpc>
            </a:pPr>
            <a:fld id="{81D60167-4931-47E6-BA6A-407CBD079E47}" type="slidenum">
              <a:rPr spc="-5" dirty="0"/>
              <a:t>‹Nr.›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2805915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418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97127" y="1838960"/>
            <a:ext cx="2359025" cy="4014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5/28/2021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4472C4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045"/>
              </a:lnSpc>
            </a:pPr>
            <a:fld id="{81D60167-4931-47E6-BA6A-407CBD079E47}" type="slidenum">
              <a:rPr spc="-5" dirty="0"/>
              <a:t>‹Nr.›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3080717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395536" y="356659"/>
            <a:ext cx="7344816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395536" y="1804459"/>
            <a:ext cx="7344816" cy="3552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467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344760" y="348569"/>
            <a:ext cx="7395592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"/>
          </p:nvPr>
        </p:nvSpPr>
        <p:spPr>
          <a:xfrm>
            <a:off x="344760" y="1601119"/>
            <a:ext cx="3657600" cy="3748095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Inhaltsplatzhalter 3"/>
          <p:cNvSpPr>
            <a:spLocks noGrp="1"/>
          </p:cNvSpPr>
          <p:nvPr>
            <p:ph sz="half" idx="2"/>
          </p:nvPr>
        </p:nvSpPr>
        <p:spPr>
          <a:xfrm>
            <a:off x="4154760" y="1601119"/>
            <a:ext cx="3585592" cy="3748095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7296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374848" y="260648"/>
            <a:ext cx="7293497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2"/>
          <p:cNvSpPr>
            <a:spLocks noGrp="1"/>
          </p:cNvSpPr>
          <p:nvPr>
            <p:ph type="body" idx="1"/>
          </p:nvPr>
        </p:nvSpPr>
        <p:spPr>
          <a:xfrm>
            <a:off x="374848" y="1521123"/>
            <a:ext cx="3765105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9" name="Inhaltsplatzhalter 3"/>
          <p:cNvSpPr>
            <a:spLocks noGrp="1"/>
          </p:cNvSpPr>
          <p:nvPr>
            <p:ph sz="half" idx="2"/>
          </p:nvPr>
        </p:nvSpPr>
        <p:spPr>
          <a:xfrm>
            <a:off x="374848" y="2160885"/>
            <a:ext cx="3765105" cy="3325827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0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283970" y="1521123"/>
            <a:ext cx="3384375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1" name="Inhaltsplatzhalter 5"/>
          <p:cNvSpPr>
            <a:spLocks noGrp="1"/>
          </p:cNvSpPr>
          <p:nvPr>
            <p:ph sz="quarter" idx="4"/>
          </p:nvPr>
        </p:nvSpPr>
        <p:spPr>
          <a:xfrm>
            <a:off x="4283970" y="2160885"/>
            <a:ext cx="3384375" cy="3325827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158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356659"/>
            <a:ext cx="72008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54903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4607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457202" y="452669"/>
            <a:ext cx="3008313" cy="11620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3575050" y="446845"/>
            <a:ext cx="4165302" cy="5382423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2" y="1700809"/>
            <a:ext cx="3008313" cy="41195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4120767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452669"/>
            <a:ext cx="7344816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395536" y="1796389"/>
            <a:ext cx="7344816" cy="35528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242083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323528" y="4265645"/>
            <a:ext cx="5486400" cy="566739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Bildplatzhalter 2"/>
          <p:cNvSpPr>
            <a:spLocks noGrp="1"/>
          </p:cNvSpPr>
          <p:nvPr>
            <p:ph type="pic" idx="1"/>
          </p:nvPr>
        </p:nvSpPr>
        <p:spPr>
          <a:xfrm>
            <a:off x="323528" y="452670"/>
            <a:ext cx="5486400" cy="35845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 smtClean="0"/>
              <a:t>Bild durch Klicken auf Symbol hinzufügen</a:t>
            </a:r>
          </a:p>
        </p:txBody>
      </p:sp>
      <p:sp>
        <p:nvSpPr>
          <p:cNvPr id="7" name="Textplatzhalter 3"/>
          <p:cNvSpPr>
            <a:spLocks noGrp="1"/>
          </p:cNvSpPr>
          <p:nvPr>
            <p:ph type="body" sz="half" idx="2"/>
          </p:nvPr>
        </p:nvSpPr>
        <p:spPr>
          <a:xfrm>
            <a:off x="323528" y="4832383"/>
            <a:ext cx="54864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777454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23"/>
          <p:cNvSpPr>
            <a:spLocks noChangeArrowheads="1"/>
          </p:cNvSpPr>
          <p:nvPr/>
        </p:nvSpPr>
        <p:spPr bwMode="auto">
          <a:xfrm>
            <a:off x="152401" y="6369051"/>
            <a:ext cx="67230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de-DE" altLang="de-DE" sz="900" dirty="0" smtClean="0">
                <a:solidFill>
                  <a:srgbClr val="00407A"/>
                </a:solidFill>
                <a:latin typeface="Arial" charset="0"/>
              </a:rPr>
              <a:t>Referat</a:t>
            </a:r>
            <a:r>
              <a:rPr lang="de-DE" altLang="de-DE" sz="900" baseline="0" dirty="0" smtClean="0">
                <a:solidFill>
                  <a:srgbClr val="00407A"/>
                </a:solidFill>
                <a:latin typeface="Arial" charset="0"/>
              </a:rPr>
              <a:t> Inklusion, ZLB, Erika Fischer</a:t>
            </a:r>
            <a:endParaRPr lang="de-DE" altLang="de-DE" sz="900" dirty="0" smtClean="0">
              <a:solidFill>
                <a:srgbClr val="00407A"/>
              </a:solidFill>
              <a:latin typeface="Arial" charset="0"/>
            </a:endParaRPr>
          </a:p>
        </p:txBody>
      </p:sp>
      <p:cxnSp>
        <p:nvCxnSpPr>
          <p:cNvPr id="101" name="Gerade Verbindung 100"/>
          <p:cNvCxnSpPr/>
          <p:nvPr/>
        </p:nvCxnSpPr>
        <p:spPr>
          <a:xfrm>
            <a:off x="152400" y="6309784"/>
            <a:ext cx="8642350" cy="0"/>
          </a:xfrm>
          <a:prstGeom prst="line">
            <a:avLst/>
          </a:prstGeom>
          <a:ln>
            <a:solidFill>
              <a:srgbClr val="2C58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23"/>
          <p:cNvSpPr>
            <a:spLocks noChangeArrowheads="1"/>
          </p:cNvSpPr>
          <p:nvPr/>
        </p:nvSpPr>
        <p:spPr bwMode="auto">
          <a:xfrm>
            <a:off x="7812088" y="6309784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900" dirty="0">
                <a:solidFill>
                  <a:srgbClr val="00407A"/>
                </a:solidFill>
                <a:latin typeface="Arial" panose="020B0604020202020204" pitchFamily="34" charset="0"/>
              </a:rPr>
              <a:t>S. </a:t>
            </a:r>
            <a:fld id="{3A507942-806A-4A1C-A4DB-6F04F85C2606}" type="slidenum">
              <a:rPr lang="de-DE" altLang="de-DE" sz="900">
                <a:solidFill>
                  <a:srgbClr val="00407A"/>
                </a:solidFill>
                <a:latin typeface="Arial" panose="020B0604020202020204" pitchFamily="34" charset="0"/>
              </a:rPr>
              <a:pPr algn="r" eaLnBrk="1" hangingPunct="1"/>
              <a:t>‹Nr.›</a:t>
            </a:fld>
            <a:endParaRPr lang="de-DE" altLang="de-DE" sz="900" dirty="0">
              <a:solidFill>
                <a:srgbClr val="00407A"/>
              </a:solidFill>
              <a:latin typeface="Arial" panose="020B0604020202020204" pitchFamily="34" charset="0"/>
            </a:endParaRPr>
          </a:p>
        </p:txBody>
      </p:sp>
      <p:sp>
        <p:nvSpPr>
          <p:cNvPr id="1029" name="AutoShape 8"/>
          <p:cNvSpPr>
            <a:spLocks noChangeAspect="1" noChangeArrowheads="1"/>
          </p:cNvSpPr>
          <p:nvPr/>
        </p:nvSpPr>
        <p:spPr bwMode="auto">
          <a:xfrm>
            <a:off x="8172451" y="165100"/>
            <a:ext cx="849313" cy="652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z="2400" dirty="0" smtClean="0"/>
          </a:p>
        </p:txBody>
      </p:sp>
      <p:pic>
        <p:nvPicPr>
          <p:cNvPr id="1030" name="Grafik 10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413" y="357717"/>
            <a:ext cx="863600" cy="1151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1577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407A"/>
          </a:solidFill>
          <a:latin typeface="Arial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407A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407A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407A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407A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07A"/>
          </a:solidFill>
          <a:latin typeface="UB Scala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07A"/>
          </a:solidFill>
          <a:latin typeface="UB Scala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07A"/>
          </a:solidFill>
          <a:latin typeface="UB Scala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07A"/>
          </a:solidFill>
          <a:latin typeface="UB Scala" pitchFamily="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+"/>
        <a:defRPr sz="16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www.foerdern-individuell.de/index.php?Seite=2678" TargetMode="Externa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upload.wikimedia.org/wikipedia/commons/thumb/d/da/Lewis_Hine_-_Newsies_at_Skeeters_Branch%2C_St._Louis%2C_Missouri_-_Google_Art_Project.jpg/1200px-Lewis_Hine_-_Newsies_at_Skeeters_Branch%2C_St._Louis%2C_Missouri_-_Google_Art_Project.jpg" TargetMode="External"/><Relationship Id="rId3" Type="http://schemas.openxmlformats.org/officeDocument/2006/relationships/hyperlink" Target="https://www.isb.bayern.de/download/11130/rahmenlehrplan.pdf" TargetMode="External"/><Relationship Id="rId7" Type="http://schemas.openxmlformats.org/officeDocument/2006/relationships/hyperlink" Target="https://www.vaterfreuden.de/sites/default/files/raufende-kinder-kaempfen.jpg" TargetMode="External"/><Relationship Id="rId12" Type="http://schemas.openxmlformats.org/officeDocument/2006/relationships/hyperlink" Target="http://www.openclipart.org/" TargetMode="External"/><Relationship Id="rId2" Type="http://schemas.openxmlformats.org/officeDocument/2006/relationships/hyperlink" Target="https://www.km.bayern.de/download/5597_ganzer_leitfaden_neue_schrift%20_online%20_a468seite%20rds_onl_-rz3_210213.pdf" TargetMode="Externa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s://openclipart.org/image/800px/svg_to_png/294011/BoyKicking.png" TargetMode="External"/><Relationship Id="rId11" Type="http://schemas.openxmlformats.org/officeDocument/2006/relationships/hyperlink" Target="https://openclipart.org/detail/307279/one-for-all-polyprismatic" TargetMode="External"/><Relationship Id="rId5" Type="http://schemas.openxmlformats.org/officeDocument/2006/relationships/hyperlink" Target="https://www.isb.bayern.de/schulartuebergreifendes/paeda-gogik-didaktik-methodik/individuelle-foerderung/" TargetMode="External"/><Relationship Id="rId10" Type="http://schemas.openxmlformats.org/officeDocument/2006/relationships/hyperlink" Target="https://openclipart.org/download/299034/publicdomainq-treasure.svg" TargetMode="External"/><Relationship Id="rId4" Type="http://schemas.openxmlformats.org/officeDocument/2006/relationships/hyperlink" Target="https://www.km.bayern.de/epaper/Inklusion_zum_Nachschlagen/index.html#44" TargetMode="External"/><Relationship Id="rId9" Type="http://schemas.openxmlformats.org/officeDocument/2006/relationships/hyperlink" Target="http://www.bpb.de/cache/images/4/189144-st-original.jpg?1D54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km.bayern.de/epaper/Inklusion_zum_Nachschlagen/index.html#44" TargetMode="Externa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5" Type="http://schemas.openxmlformats.org/officeDocument/2006/relationships/hyperlink" Target="https://upload.wikimedia.org/wikipedia/commons/thumb/d/da/Lewis_Hine_-_Newsies_at_Skeeters_Branch%2C_St._Louis%2C_Missouri_-_Google_Art_Project.jpg/1200px-Lewis_Hine_-_Newsies_at_Skeeters_Branch%2C_St._Louis%2C_Missouri_-_Google_Art_Project.jpg" TargetMode="External"/><Relationship Id="rId4" Type="http://schemas.openxmlformats.org/officeDocument/2006/relationships/hyperlink" Target="https://www.vaterfreuden.de/sites/default/files/raufende-kinder-kaempfen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s://www.km.bayern.de/download/5597_ganzer_leitfaden_neue_schrift%20_online%20_a468seite%20rds_onl_-rz3_210213.pdf" TargetMode="Externa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8534400" cy="1292662"/>
          </a:xfrm>
        </p:spPr>
        <p:txBody>
          <a:bodyPr/>
          <a:lstStyle/>
          <a:p>
            <a:r>
              <a:rPr lang="de-DE" sz="3200" dirty="0" smtClean="0"/>
              <a:t>Unterrichtsstörung oder Verhaltensstörung</a:t>
            </a:r>
            <a:br>
              <a:rPr lang="de-DE" sz="3200" dirty="0" smtClean="0"/>
            </a:b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2000" dirty="0" smtClean="0"/>
              <a:t>Konstantin ein Kind in der inklusiven Klasse </a:t>
            </a:r>
            <a:endParaRPr lang="de-DE" sz="20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4"/>
          </p:nvPr>
        </p:nvSpPr>
        <p:spPr>
          <a:xfrm>
            <a:off x="567559" y="3276600"/>
            <a:ext cx="7391400" cy="1015663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/>
              <a:t>Fallbearbeitung: Kinder/Jugendliche </a:t>
            </a:r>
            <a:r>
              <a:rPr lang="de-DE" b="1" dirty="0"/>
              <a:t>mit Herausforderungen in ihrem sozioemotionalen </a:t>
            </a:r>
            <a:r>
              <a:rPr lang="de-DE" b="1" dirty="0" smtClean="0"/>
              <a:t>Verhalten (Verhaltensauffälligkeiten)  </a:t>
            </a:r>
          </a:p>
        </p:txBody>
      </p:sp>
    </p:spTree>
    <p:extLst>
      <p:ext uri="{BB962C8B-B14F-4D97-AF65-F5344CB8AC3E}">
        <p14:creationId xmlns:p14="http://schemas.microsoft.com/office/powerpoint/2010/main" val="3923279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6627" y="473455"/>
            <a:ext cx="7355840" cy="3712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pc="-5" dirty="0" smtClean="0"/>
              <a:t>Individueller </a:t>
            </a:r>
            <a:r>
              <a:rPr spc="-5" dirty="0"/>
              <a:t>Förderplan </a:t>
            </a:r>
            <a:r>
              <a:rPr dirty="0"/>
              <a:t>und </a:t>
            </a:r>
            <a:r>
              <a:rPr spc="-5" dirty="0"/>
              <a:t>Förderdiagnostischer</a:t>
            </a:r>
            <a:r>
              <a:rPr spc="25" dirty="0"/>
              <a:t> </a:t>
            </a:r>
            <a:r>
              <a:rPr spc="-5" dirty="0"/>
              <a:t>Bericht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45"/>
              </a:lnSpc>
            </a:pPr>
            <a:fld id="{81D60167-4931-47E6-BA6A-407CBD079E47}" type="slidenum">
              <a:rPr spc="-5" dirty="0"/>
              <a:t>10</a:t>
            </a:fld>
            <a:endParaRPr spc="-5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964620"/>
              </p:ext>
            </p:extLst>
          </p:nvPr>
        </p:nvGraphicFramePr>
        <p:xfrm>
          <a:off x="533401" y="1066799"/>
          <a:ext cx="8081642" cy="50947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81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0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2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67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2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7995">
                <a:tc>
                  <a:txBody>
                    <a:bodyPr/>
                    <a:lstStyle/>
                    <a:p>
                      <a:pPr marL="38100">
                        <a:lnSpc>
                          <a:spcPts val="1135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Name der Schule: -Schule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3815">
                        <a:lnSpc>
                          <a:spcPts val="1135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Klassenlehrer/in: Maria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Musterfrau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marL="4381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Schuljahr: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 2018/2019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569">
                <a:tc gridSpan="5">
                  <a:txBody>
                    <a:bodyPr/>
                    <a:lstStyle/>
                    <a:p>
                      <a:pPr marL="38100">
                        <a:lnSpc>
                          <a:spcPts val="1770"/>
                        </a:lnSpc>
                      </a:pPr>
                      <a:r>
                        <a:rPr sz="1500" dirty="0">
                          <a:latin typeface="Calibri"/>
                          <a:cs typeface="Calibri"/>
                        </a:rPr>
                        <a:t>F Ö R D E R P L A</a:t>
                      </a:r>
                      <a:r>
                        <a:rPr sz="15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dirty="0">
                          <a:latin typeface="Calibri"/>
                          <a:cs typeface="Calibri"/>
                        </a:rPr>
                        <a:t>N</a:t>
                      </a:r>
                    </a:p>
                  </a:txBody>
                  <a:tcPr marL="0" marR="0" marT="0" marB="0">
                    <a:lnT w="1905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7175">
                <a:tc>
                  <a:txBody>
                    <a:bodyPr/>
                    <a:lstStyle/>
                    <a:p>
                      <a:pPr marL="38100">
                        <a:lnSpc>
                          <a:spcPts val="1170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Name: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spc="-5" dirty="0">
                          <a:latin typeface="Calibri"/>
                          <a:cs typeface="Calibri"/>
                        </a:rPr>
                        <a:t>Max</a:t>
                      </a:r>
                      <a:r>
                        <a:rPr sz="8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latin typeface="Calibri"/>
                          <a:cs typeface="Calibri"/>
                        </a:rPr>
                        <a:t>Musterkind</a:t>
                      </a:r>
                      <a:endParaRPr sz="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160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Geburtsdatum: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xx.yy.zzzz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ts val="1160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Klasse (Jgst. /</a:t>
                      </a:r>
                      <a:r>
                        <a:rPr sz="1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SBJ):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marL="1968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 /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1</a:t>
                      </a: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20">
                <a:tc gridSpan="5">
                  <a:txBody>
                    <a:bodyPr/>
                    <a:lstStyle/>
                    <a:p>
                      <a:pPr marL="38100">
                        <a:lnSpc>
                          <a:spcPts val="141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1.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Anamnese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Diagnostik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838">
                <a:tc gridSpan="5">
                  <a:txBody>
                    <a:bodyPr/>
                    <a:lstStyle/>
                    <a:p>
                      <a:pPr marL="38100">
                        <a:lnSpc>
                          <a:spcPts val="1180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Erscheinungsbild / Altersgerechter</a:t>
                      </a:r>
                      <a:r>
                        <a:rPr sz="10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Entwicklungsstand: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6328">
                <a:tc gridSpan="5">
                  <a:txBody>
                    <a:bodyPr/>
                    <a:lstStyle/>
                    <a:p>
                      <a:pPr marL="38100">
                        <a:lnSpc>
                          <a:spcPts val="113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-</a:t>
                      </a:r>
                    </a:p>
                  </a:txBody>
                  <a:tcPr marL="0" marR="0" marT="0" marB="0">
                    <a:lnT w="1905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649">
                <a:tc gridSpan="5">
                  <a:txBody>
                    <a:bodyPr/>
                    <a:lstStyle/>
                    <a:p>
                      <a:pPr marL="38100">
                        <a:lnSpc>
                          <a:spcPts val="1170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Besonderheiten in der Biographie / Gesundheitliche</a:t>
                      </a:r>
                      <a:r>
                        <a:rPr sz="10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Voraussetzungen: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11629">
                <a:tc gridSpan="5">
                  <a:txBody>
                    <a:bodyPr/>
                    <a:lstStyle/>
                    <a:p>
                      <a:pPr marL="38100">
                        <a:lnSpc>
                          <a:spcPts val="1165"/>
                        </a:lnSpc>
                        <a:tabLst>
                          <a:tab pos="380365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-	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Verbal und körperlich ausagierendes Verhalten bereits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im</a:t>
                      </a:r>
                      <a:r>
                        <a:rPr sz="1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Kindergarten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marL="38100">
                        <a:lnSpc>
                          <a:spcPct val="100000"/>
                        </a:lnSpc>
                        <a:tabLst>
                          <a:tab pos="380365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-	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…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905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1838">
                <a:tc gridSpan="5">
                  <a:txBody>
                    <a:bodyPr/>
                    <a:lstStyle/>
                    <a:p>
                      <a:pPr marL="38100">
                        <a:lnSpc>
                          <a:spcPts val="1170"/>
                        </a:lnSpc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Familiäres und soziales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Umfeld: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53085">
                <a:tc gridSpan="5">
                  <a:txBody>
                    <a:bodyPr/>
                    <a:lstStyle/>
                    <a:p>
                      <a:pPr marL="381000" indent="-342900">
                        <a:lnSpc>
                          <a:spcPts val="1160"/>
                        </a:lnSpc>
                        <a:buFont typeface="Arial"/>
                        <a:buChar char="-"/>
                        <a:tabLst>
                          <a:tab pos="380365" algn="l"/>
                          <a:tab pos="38100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Eltern getrennt</a:t>
                      </a:r>
                      <a:r>
                        <a:rPr sz="10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lebend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marL="381000" indent="-342900">
                        <a:lnSpc>
                          <a:spcPct val="100000"/>
                        </a:lnSpc>
                        <a:buFont typeface="Arial"/>
                        <a:buChar char="-"/>
                        <a:tabLst>
                          <a:tab pos="380365" algn="l"/>
                          <a:tab pos="38100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Lebt bei Mutter, keinen Kontakt zum</a:t>
                      </a:r>
                      <a:r>
                        <a:rPr sz="1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Vater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marL="381000" indent="-342900">
                        <a:lnSpc>
                          <a:spcPct val="100000"/>
                        </a:lnSpc>
                        <a:buFont typeface="Arial"/>
                        <a:buChar char="-"/>
                        <a:tabLst>
                          <a:tab pos="380365" algn="l"/>
                          <a:tab pos="38100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Zwei Geschwister: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marL="381000" indent="-342900">
                        <a:lnSpc>
                          <a:spcPct val="100000"/>
                        </a:lnSpc>
                        <a:buFont typeface="Arial"/>
                        <a:buChar char="-"/>
                        <a:tabLst>
                          <a:tab pos="380365" algn="l"/>
                          <a:tab pos="38100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Finanzielle Probleme: selten Pausenbrot, zeitweise kein</a:t>
                      </a:r>
                      <a:r>
                        <a:rPr sz="10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Strom,…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marL="381000" indent="-342900">
                        <a:lnSpc>
                          <a:spcPct val="100000"/>
                        </a:lnSpc>
                        <a:buFont typeface="Arial"/>
                        <a:buChar char="-"/>
                        <a:tabLst>
                          <a:tab pos="380365" algn="l"/>
                          <a:tab pos="38100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Psychische Probleme der</a:t>
                      </a:r>
                      <a:r>
                        <a:rPr sz="1000" spc="-1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Mutter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  <a:p>
                      <a:pPr marL="3810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Calibri"/>
                          <a:cs typeface="Calibri"/>
                        </a:rPr>
                        <a:t>…</a:t>
                      </a:r>
                    </a:p>
                    <a:p>
                      <a:pPr marL="381000" indent="-342900">
                        <a:lnSpc>
                          <a:spcPct val="100000"/>
                        </a:lnSpc>
                        <a:spcBef>
                          <a:spcPts val="10"/>
                        </a:spcBef>
                        <a:buFont typeface="Arial"/>
                        <a:buChar char="-"/>
                        <a:tabLst>
                          <a:tab pos="380365" algn="l"/>
                          <a:tab pos="381000" algn="l"/>
                        </a:tabLst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Hilfen zur Erziehung -</a:t>
                      </a:r>
                      <a:r>
                        <a:rPr sz="1000" spc="-1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Jugendamt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433831" y="6427723"/>
            <a:ext cx="1536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solidFill>
                  <a:srgbClr val="4472C4"/>
                </a:solidFill>
                <a:latin typeface="Calibri"/>
                <a:cs typeface="Calibri"/>
              </a:rPr>
              <a:t>18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3495" y="6517640"/>
            <a:ext cx="299212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5" dirty="0">
                <a:latin typeface="Calibri"/>
                <a:cs typeface="Calibri"/>
                <a:hlinkClick r:id="rId2"/>
              </a:rPr>
              <a:t>http://www.foerdern-individuell.de/index.php?Seite=2678&amp;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97103" y="1897784"/>
            <a:ext cx="3031490" cy="2358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15"/>
              </a:lnSpc>
              <a:tabLst>
                <a:tab pos="1734185" algn="l"/>
                <a:tab pos="2599690" algn="l"/>
              </a:tabLst>
            </a:pPr>
            <a:r>
              <a:rPr sz="1000" spc="-5" dirty="0">
                <a:latin typeface="Calibri"/>
                <a:cs typeface="Calibri"/>
              </a:rPr>
              <a:t>Fördermaßnahmen	Ergebnis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der	Bemer-</a:t>
            </a:r>
            <a:endParaRPr sz="1000" dirty="0">
              <a:latin typeface="Calibri"/>
              <a:cs typeface="Calibri"/>
            </a:endParaRPr>
          </a:p>
          <a:p>
            <a:pPr marL="2619375" indent="-882650" algn="r">
              <a:lnSpc>
                <a:spcPts val="1200"/>
              </a:lnSpc>
              <a:spcBef>
                <a:spcPts val="10"/>
              </a:spcBef>
              <a:tabLst>
                <a:tab pos="2602865" algn="l"/>
              </a:tabLst>
            </a:pPr>
            <a:r>
              <a:rPr sz="1000" spc="-10" dirty="0">
                <a:latin typeface="Calibri"/>
                <a:cs typeface="Calibri"/>
              </a:rPr>
              <a:t>F</a:t>
            </a:r>
            <a:r>
              <a:rPr sz="1000" spc="-5" dirty="0">
                <a:latin typeface="Calibri"/>
                <a:cs typeface="Calibri"/>
              </a:rPr>
              <a:t>örd</a:t>
            </a:r>
            <a:r>
              <a:rPr sz="1000" spc="-10" dirty="0">
                <a:latin typeface="Calibri"/>
                <a:cs typeface="Calibri"/>
              </a:rPr>
              <a:t>e</a:t>
            </a:r>
            <a:r>
              <a:rPr sz="1000" spc="-5" dirty="0">
                <a:latin typeface="Calibri"/>
                <a:cs typeface="Calibri"/>
              </a:rPr>
              <a:t>rung</a:t>
            </a:r>
            <a:r>
              <a:rPr sz="1000" dirty="0">
                <a:latin typeface="Calibri"/>
                <a:cs typeface="Calibri"/>
              </a:rPr>
              <a:t>	</a:t>
            </a:r>
            <a:r>
              <a:rPr sz="1000" spc="-5" dirty="0">
                <a:latin typeface="Calibri"/>
                <a:cs typeface="Calibri"/>
              </a:rPr>
              <a:t>k</a:t>
            </a:r>
            <a:r>
              <a:rPr sz="1000" spc="-15" dirty="0">
                <a:latin typeface="Calibri"/>
                <a:cs typeface="Calibri"/>
              </a:rPr>
              <a:t>u</a:t>
            </a:r>
            <a:r>
              <a:rPr sz="1000" spc="-5" dirty="0">
                <a:latin typeface="Calibri"/>
                <a:cs typeface="Calibri"/>
              </a:rPr>
              <a:t>n</a:t>
            </a:r>
            <a:r>
              <a:rPr sz="1000" spc="-10" dirty="0">
                <a:latin typeface="Calibri"/>
                <a:cs typeface="Calibri"/>
              </a:rPr>
              <a:t>g</a:t>
            </a:r>
            <a:r>
              <a:rPr sz="1000" spc="-25" dirty="0">
                <a:latin typeface="Calibri"/>
                <a:cs typeface="Calibri"/>
              </a:rPr>
              <a:t>e</a:t>
            </a:r>
            <a:r>
              <a:rPr sz="1000" spc="-5" dirty="0">
                <a:latin typeface="Calibri"/>
                <a:cs typeface="Calibri"/>
              </a:rPr>
              <a:t>n/  </a:t>
            </a:r>
            <a:r>
              <a:rPr sz="1000" spc="-10" dirty="0">
                <a:latin typeface="Calibri"/>
                <a:cs typeface="Calibri"/>
              </a:rPr>
              <a:t>Ref</a:t>
            </a:r>
            <a:r>
              <a:rPr sz="1000" spc="-5" dirty="0">
                <a:latin typeface="Calibri"/>
                <a:cs typeface="Calibri"/>
              </a:rPr>
              <a:t>l</a:t>
            </a:r>
            <a:r>
              <a:rPr sz="1000" spc="-10" dirty="0">
                <a:latin typeface="Calibri"/>
                <a:cs typeface="Calibri"/>
              </a:rPr>
              <a:t>e</a:t>
            </a:r>
            <a:r>
              <a:rPr sz="1000" spc="-5" dirty="0">
                <a:latin typeface="Calibri"/>
                <a:cs typeface="Calibri"/>
              </a:rPr>
              <a:t>x</a:t>
            </a:r>
            <a:r>
              <a:rPr sz="1000" spc="-10" dirty="0">
                <a:latin typeface="Calibri"/>
                <a:cs typeface="Calibri"/>
              </a:rPr>
              <a:t>i</a:t>
            </a:r>
            <a:r>
              <a:rPr sz="1000" spc="-5" dirty="0">
                <a:latin typeface="Calibri"/>
                <a:cs typeface="Calibri"/>
              </a:rPr>
              <a:t>o</a:t>
            </a:r>
            <a:endParaRPr sz="1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60"/>
              </a:spcBef>
            </a:pPr>
            <a:r>
              <a:rPr sz="1100" spc="-5" dirty="0">
                <a:latin typeface="Calibri"/>
                <a:cs typeface="Calibri"/>
              </a:rPr>
              <a:t>Verhaltensziel auf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Tisch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00" dirty="0">
              <a:latin typeface="Times New Roman"/>
              <a:cs typeface="Times New Roman"/>
            </a:endParaRPr>
          </a:p>
          <a:p>
            <a:pPr marR="1931035">
              <a:lnSpc>
                <a:spcPts val="1310"/>
              </a:lnSpc>
            </a:pPr>
            <a:r>
              <a:rPr sz="1100" spc="-5" dirty="0">
                <a:latin typeface="Calibri"/>
                <a:cs typeface="Calibri"/>
              </a:rPr>
              <a:t>Positives Verhalten  verstärken: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ts val="1290"/>
              </a:lnSpc>
            </a:pPr>
            <a:r>
              <a:rPr sz="1100" spc="-5" dirty="0">
                <a:latin typeface="Calibri"/>
                <a:cs typeface="Calibri"/>
              </a:rPr>
              <a:t>Feedback,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Tokensystem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1100" spc="-5" dirty="0">
                <a:latin typeface="Calibri"/>
                <a:cs typeface="Calibri"/>
              </a:rPr>
              <a:t>Verhaltensvertrag</a:t>
            </a:r>
            <a:endParaRPr sz="1100" dirty="0">
              <a:latin typeface="Calibri"/>
              <a:cs typeface="Calibri"/>
            </a:endParaRPr>
          </a:p>
          <a:p>
            <a:pPr marR="2005330">
              <a:lnSpc>
                <a:spcPct val="197300"/>
              </a:lnSpc>
              <a:spcBef>
                <a:spcPts val="60"/>
              </a:spcBef>
            </a:pPr>
            <a:r>
              <a:rPr sz="1100" spc="-5" dirty="0">
                <a:latin typeface="Calibri"/>
                <a:cs typeface="Calibri"/>
              </a:rPr>
              <a:t>„Wut-Training“  Interaktionsspiele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28650" y="1891029"/>
            <a:ext cx="622935" cy="4169410"/>
          </a:xfrm>
          <a:custGeom>
            <a:avLst/>
            <a:gdLst/>
            <a:ahLst/>
            <a:cxnLst/>
            <a:rect l="l" t="t" r="r" b="b"/>
            <a:pathLst>
              <a:path w="622935" h="4169410">
                <a:moveTo>
                  <a:pt x="0" y="4169410"/>
                </a:moveTo>
                <a:lnTo>
                  <a:pt x="622935" y="4169410"/>
                </a:lnTo>
                <a:lnTo>
                  <a:pt x="622935" y="0"/>
                </a:lnTo>
                <a:lnTo>
                  <a:pt x="0" y="0"/>
                </a:lnTo>
                <a:lnTo>
                  <a:pt x="0" y="4169410"/>
                </a:lnTo>
                <a:close/>
              </a:path>
            </a:pathLst>
          </a:custGeom>
          <a:solidFill>
            <a:srgbClr val="EAEFF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628650" y="1442719"/>
            <a:ext cx="8084820" cy="448309"/>
          </a:xfrm>
          <a:custGeom>
            <a:avLst/>
            <a:gdLst/>
            <a:ahLst/>
            <a:cxnLst/>
            <a:rect l="l" t="t" r="r" b="b"/>
            <a:pathLst>
              <a:path w="8084820" h="448310">
                <a:moveTo>
                  <a:pt x="0" y="448310"/>
                </a:moveTo>
                <a:lnTo>
                  <a:pt x="8084820" y="448310"/>
                </a:lnTo>
                <a:lnTo>
                  <a:pt x="8084820" y="0"/>
                </a:lnTo>
                <a:lnTo>
                  <a:pt x="0" y="0"/>
                </a:lnTo>
                <a:lnTo>
                  <a:pt x="0" y="448310"/>
                </a:lnTo>
                <a:close/>
              </a:path>
            </a:pathLst>
          </a:custGeom>
          <a:solidFill>
            <a:srgbClr val="EAEFF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251585" y="5858509"/>
            <a:ext cx="7461884" cy="201930"/>
          </a:xfrm>
          <a:custGeom>
            <a:avLst/>
            <a:gdLst/>
            <a:ahLst/>
            <a:cxnLst/>
            <a:rect l="l" t="t" r="r" b="b"/>
            <a:pathLst>
              <a:path w="7461884" h="201929">
                <a:moveTo>
                  <a:pt x="0" y="201929"/>
                </a:moveTo>
                <a:lnTo>
                  <a:pt x="7461885" y="201929"/>
                </a:lnTo>
                <a:lnTo>
                  <a:pt x="7461885" y="0"/>
                </a:lnTo>
                <a:lnTo>
                  <a:pt x="0" y="0"/>
                </a:lnTo>
                <a:lnTo>
                  <a:pt x="0" y="201929"/>
                </a:lnTo>
                <a:close/>
              </a:path>
            </a:pathLst>
          </a:custGeom>
          <a:solidFill>
            <a:srgbClr val="EAEFF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1251585" y="1891029"/>
            <a:ext cx="4203065" cy="3967479"/>
          </a:xfrm>
          <a:custGeom>
            <a:avLst/>
            <a:gdLst/>
            <a:ahLst/>
            <a:cxnLst/>
            <a:rect l="l" t="t" r="r" b="b"/>
            <a:pathLst>
              <a:path w="4203065" h="3967479">
                <a:moveTo>
                  <a:pt x="0" y="3967480"/>
                </a:moveTo>
                <a:lnTo>
                  <a:pt x="4203065" y="3967480"/>
                </a:lnTo>
                <a:lnTo>
                  <a:pt x="4203065" y="0"/>
                </a:lnTo>
                <a:lnTo>
                  <a:pt x="0" y="0"/>
                </a:lnTo>
                <a:lnTo>
                  <a:pt x="0" y="3967480"/>
                </a:lnTo>
                <a:close/>
              </a:path>
            </a:pathLst>
          </a:custGeom>
          <a:solidFill>
            <a:srgbClr val="EAEFF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8519159" y="4652009"/>
            <a:ext cx="194310" cy="1206500"/>
          </a:xfrm>
          <a:custGeom>
            <a:avLst/>
            <a:gdLst/>
            <a:ahLst/>
            <a:cxnLst/>
            <a:rect l="l" t="t" r="r" b="b"/>
            <a:pathLst>
              <a:path w="194309" h="1206500">
                <a:moveTo>
                  <a:pt x="0" y="1206500"/>
                </a:moveTo>
                <a:lnTo>
                  <a:pt x="194310" y="1206500"/>
                </a:lnTo>
                <a:lnTo>
                  <a:pt x="194310" y="0"/>
                </a:lnTo>
                <a:lnTo>
                  <a:pt x="0" y="0"/>
                </a:lnTo>
                <a:lnTo>
                  <a:pt x="0" y="1206500"/>
                </a:lnTo>
                <a:close/>
              </a:path>
            </a:pathLst>
          </a:custGeom>
          <a:solidFill>
            <a:srgbClr val="EAEFF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1251585" y="1885314"/>
            <a:ext cx="0" cy="4181475"/>
          </a:xfrm>
          <a:custGeom>
            <a:avLst/>
            <a:gdLst/>
            <a:ahLst/>
            <a:cxnLst/>
            <a:rect l="l" t="t" r="r" b="b"/>
            <a:pathLst>
              <a:path h="4181475">
                <a:moveTo>
                  <a:pt x="0" y="0"/>
                </a:moveTo>
                <a:lnTo>
                  <a:pt x="0" y="4181475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2218054" y="1885314"/>
            <a:ext cx="0" cy="4181475"/>
          </a:xfrm>
          <a:custGeom>
            <a:avLst/>
            <a:gdLst/>
            <a:ahLst/>
            <a:cxnLst/>
            <a:rect l="l" t="t" r="r" b="b"/>
            <a:pathLst>
              <a:path h="4181475">
                <a:moveTo>
                  <a:pt x="0" y="0"/>
                </a:moveTo>
                <a:lnTo>
                  <a:pt x="0" y="4181475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3862704" y="1885314"/>
            <a:ext cx="0" cy="4181475"/>
          </a:xfrm>
          <a:custGeom>
            <a:avLst/>
            <a:gdLst/>
            <a:ahLst/>
            <a:cxnLst/>
            <a:rect l="l" t="t" r="r" b="b"/>
            <a:pathLst>
              <a:path h="4181475">
                <a:moveTo>
                  <a:pt x="0" y="0"/>
                </a:moveTo>
                <a:lnTo>
                  <a:pt x="0" y="4181475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7188198" y="5857875"/>
            <a:ext cx="0" cy="208279"/>
          </a:xfrm>
          <a:custGeom>
            <a:avLst/>
            <a:gdLst/>
            <a:ahLst/>
            <a:cxnLst/>
            <a:rect l="l" t="t" r="r" b="b"/>
            <a:pathLst>
              <a:path h="208279">
                <a:moveTo>
                  <a:pt x="0" y="0"/>
                </a:moveTo>
                <a:lnTo>
                  <a:pt x="0" y="208279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8053703" y="5857875"/>
            <a:ext cx="0" cy="208279"/>
          </a:xfrm>
          <a:custGeom>
            <a:avLst/>
            <a:gdLst/>
            <a:ahLst/>
            <a:cxnLst/>
            <a:rect l="l" t="t" r="r" b="b"/>
            <a:pathLst>
              <a:path h="208279">
                <a:moveTo>
                  <a:pt x="0" y="0"/>
                </a:moveTo>
                <a:lnTo>
                  <a:pt x="0" y="208279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8519159" y="1885302"/>
            <a:ext cx="201295" cy="13335"/>
          </a:xfrm>
          <a:custGeom>
            <a:avLst/>
            <a:gdLst/>
            <a:ahLst/>
            <a:cxnLst/>
            <a:rect l="l" t="t" r="r" b="b"/>
            <a:pathLst>
              <a:path w="201295" h="13335">
                <a:moveTo>
                  <a:pt x="0" y="12712"/>
                </a:moveTo>
                <a:lnTo>
                  <a:pt x="201295" y="12712"/>
                </a:lnTo>
                <a:lnTo>
                  <a:pt x="201295" y="0"/>
                </a:lnTo>
                <a:lnTo>
                  <a:pt x="0" y="0"/>
                </a:lnTo>
                <a:lnTo>
                  <a:pt x="0" y="127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object 20"/>
          <p:cNvSpPr/>
          <p:nvPr/>
        </p:nvSpPr>
        <p:spPr>
          <a:xfrm>
            <a:off x="622300" y="1891664"/>
            <a:ext cx="4829175" cy="0"/>
          </a:xfrm>
          <a:custGeom>
            <a:avLst/>
            <a:gdLst/>
            <a:ahLst/>
            <a:cxnLst/>
            <a:rect l="l" t="t" r="r" b="b"/>
            <a:pathLst>
              <a:path w="4829175">
                <a:moveTo>
                  <a:pt x="0" y="0"/>
                </a:moveTo>
                <a:lnTo>
                  <a:pt x="4829175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object 21"/>
          <p:cNvSpPr/>
          <p:nvPr/>
        </p:nvSpPr>
        <p:spPr>
          <a:xfrm>
            <a:off x="8519159" y="2433320"/>
            <a:ext cx="201295" cy="12700"/>
          </a:xfrm>
          <a:custGeom>
            <a:avLst/>
            <a:gdLst/>
            <a:ahLst/>
            <a:cxnLst/>
            <a:rect l="l" t="t" r="r" b="b"/>
            <a:pathLst>
              <a:path w="201295" h="12700">
                <a:moveTo>
                  <a:pt x="0" y="12700"/>
                </a:moveTo>
                <a:lnTo>
                  <a:pt x="201295" y="12700"/>
                </a:lnTo>
                <a:lnTo>
                  <a:pt x="201295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object 22"/>
          <p:cNvSpPr/>
          <p:nvPr/>
        </p:nvSpPr>
        <p:spPr>
          <a:xfrm>
            <a:off x="622300" y="2440304"/>
            <a:ext cx="4829175" cy="0"/>
          </a:xfrm>
          <a:custGeom>
            <a:avLst/>
            <a:gdLst/>
            <a:ahLst/>
            <a:cxnLst/>
            <a:rect l="l" t="t" r="r" b="b"/>
            <a:pathLst>
              <a:path w="4829175">
                <a:moveTo>
                  <a:pt x="0" y="0"/>
                </a:moveTo>
                <a:lnTo>
                  <a:pt x="4829175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object 23"/>
          <p:cNvSpPr/>
          <p:nvPr/>
        </p:nvSpPr>
        <p:spPr>
          <a:xfrm>
            <a:off x="8519159" y="4645647"/>
            <a:ext cx="201295" cy="13335"/>
          </a:xfrm>
          <a:custGeom>
            <a:avLst/>
            <a:gdLst/>
            <a:ahLst/>
            <a:cxnLst/>
            <a:rect l="l" t="t" r="r" b="b"/>
            <a:pathLst>
              <a:path w="201295" h="13335">
                <a:moveTo>
                  <a:pt x="0" y="12712"/>
                </a:moveTo>
                <a:lnTo>
                  <a:pt x="201295" y="12712"/>
                </a:lnTo>
                <a:lnTo>
                  <a:pt x="201295" y="0"/>
                </a:lnTo>
                <a:lnTo>
                  <a:pt x="0" y="0"/>
                </a:lnTo>
                <a:lnTo>
                  <a:pt x="0" y="127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4" name="object 24"/>
          <p:cNvSpPr/>
          <p:nvPr/>
        </p:nvSpPr>
        <p:spPr>
          <a:xfrm>
            <a:off x="622300" y="4652645"/>
            <a:ext cx="4829175" cy="0"/>
          </a:xfrm>
          <a:custGeom>
            <a:avLst/>
            <a:gdLst/>
            <a:ahLst/>
            <a:cxnLst/>
            <a:rect l="l" t="t" r="r" b="b"/>
            <a:pathLst>
              <a:path w="4829175">
                <a:moveTo>
                  <a:pt x="0" y="0"/>
                </a:moveTo>
                <a:lnTo>
                  <a:pt x="4829175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5" name="object 25"/>
          <p:cNvSpPr/>
          <p:nvPr/>
        </p:nvSpPr>
        <p:spPr>
          <a:xfrm>
            <a:off x="628650" y="1437005"/>
            <a:ext cx="0" cy="4629785"/>
          </a:xfrm>
          <a:custGeom>
            <a:avLst/>
            <a:gdLst/>
            <a:ahLst/>
            <a:cxnLst/>
            <a:rect l="l" t="t" r="r" b="b"/>
            <a:pathLst>
              <a:path h="4629785">
                <a:moveTo>
                  <a:pt x="0" y="0"/>
                </a:moveTo>
                <a:lnTo>
                  <a:pt x="0" y="4629785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6" name="object 26"/>
          <p:cNvSpPr/>
          <p:nvPr/>
        </p:nvSpPr>
        <p:spPr>
          <a:xfrm>
            <a:off x="8713469" y="1437005"/>
            <a:ext cx="0" cy="4629785"/>
          </a:xfrm>
          <a:custGeom>
            <a:avLst/>
            <a:gdLst/>
            <a:ahLst/>
            <a:cxnLst/>
            <a:rect l="l" t="t" r="r" b="b"/>
            <a:pathLst>
              <a:path h="4629785">
                <a:moveTo>
                  <a:pt x="0" y="0"/>
                </a:moveTo>
                <a:lnTo>
                  <a:pt x="0" y="4629785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7" name="object 27"/>
          <p:cNvSpPr/>
          <p:nvPr/>
        </p:nvSpPr>
        <p:spPr>
          <a:xfrm>
            <a:off x="622300" y="1443355"/>
            <a:ext cx="8097520" cy="0"/>
          </a:xfrm>
          <a:custGeom>
            <a:avLst/>
            <a:gdLst/>
            <a:ahLst/>
            <a:cxnLst/>
            <a:rect l="l" t="t" r="r" b="b"/>
            <a:pathLst>
              <a:path w="8097520">
                <a:moveTo>
                  <a:pt x="0" y="0"/>
                </a:moveTo>
                <a:lnTo>
                  <a:pt x="809752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8" name="object 28"/>
          <p:cNvSpPr/>
          <p:nvPr/>
        </p:nvSpPr>
        <p:spPr>
          <a:xfrm>
            <a:off x="622300" y="6060440"/>
            <a:ext cx="8097520" cy="0"/>
          </a:xfrm>
          <a:custGeom>
            <a:avLst/>
            <a:gdLst/>
            <a:ahLst/>
            <a:cxnLst/>
            <a:rect l="l" t="t" r="r" b="b"/>
            <a:pathLst>
              <a:path w="8097520">
                <a:moveTo>
                  <a:pt x="0" y="0"/>
                </a:moveTo>
                <a:lnTo>
                  <a:pt x="809752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6" name="object 46"/>
          <p:cNvSpPr/>
          <p:nvPr/>
        </p:nvSpPr>
        <p:spPr>
          <a:xfrm>
            <a:off x="7935594" y="1847850"/>
            <a:ext cx="53340" cy="36830"/>
          </a:xfrm>
          <a:custGeom>
            <a:avLst/>
            <a:gdLst/>
            <a:ahLst/>
            <a:cxnLst/>
            <a:rect l="l" t="t" r="r" b="b"/>
            <a:pathLst>
              <a:path w="53340" h="36830">
                <a:moveTo>
                  <a:pt x="26670" y="0"/>
                </a:moveTo>
                <a:lnTo>
                  <a:pt x="34290" y="0"/>
                </a:lnTo>
                <a:lnTo>
                  <a:pt x="40640" y="1905"/>
                </a:lnTo>
                <a:lnTo>
                  <a:pt x="45720" y="5715"/>
                </a:lnTo>
                <a:lnTo>
                  <a:pt x="50800" y="9525"/>
                </a:lnTo>
                <a:lnTo>
                  <a:pt x="53340" y="13335"/>
                </a:lnTo>
                <a:lnTo>
                  <a:pt x="53340" y="18415"/>
                </a:lnTo>
                <a:lnTo>
                  <a:pt x="53340" y="23495"/>
                </a:lnTo>
                <a:lnTo>
                  <a:pt x="50800" y="27940"/>
                </a:lnTo>
                <a:lnTo>
                  <a:pt x="45720" y="31750"/>
                </a:lnTo>
                <a:lnTo>
                  <a:pt x="40640" y="34925"/>
                </a:lnTo>
                <a:lnTo>
                  <a:pt x="34290" y="36830"/>
                </a:lnTo>
                <a:lnTo>
                  <a:pt x="26670" y="36830"/>
                </a:lnTo>
                <a:lnTo>
                  <a:pt x="19050" y="36830"/>
                </a:lnTo>
                <a:lnTo>
                  <a:pt x="12700" y="34925"/>
                </a:lnTo>
                <a:lnTo>
                  <a:pt x="7620" y="31750"/>
                </a:lnTo>
                <a:lnTo>
                  <a:pt x="2540" y="27940"/>
                </a:lnTo>
                <a:lnTo>
                  <a:pt x="0" y="23495"/>
                </a:lnTo>
                <a:lnTo>
                  <a:pt x="0" y="18415"/>
                </a:lnTo>
                <a:lnTo>
                  <a:pt x="0" y="13335"/>
                </a:lnTo>
                <a:lnTo>
                  <a:pt x="2540" y="9525"/>
                </a:lnTo>
                <a:lnTo>
                  <a:pt x="7620" y="5715"/>
                </a:lnTo>
                <a:lnTo>
                  <a:pt x="12700" y="1905"/>
                </a:lnTo>
                <a:lnTo>
                  <a:pt x="19050" y="0"/>
                </a:lnTo>
                <a:lnTo>
                  <a:pt x="26670" y="0"/>
                </a:lnTo>
                <a:close/>
              </a:path>
            </a:pathLst>
          </a:custGeom>
          <a:ln w="4000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3" name="object 73"/>
          <p:cNvSpPr/>
          <p:nvPr/>
        </p:nvSpPr>
        <p:spPr>
          <a:xfrm>
            <a:off x="510" y="3595370"/>
            <a:ext cx="0" cy="2540"/>
          </a:xfrm>
          <a:custGeom>
            <a:avLst/>
            <a:gdLst/>
            <a:ahLst/>
            <a:cxnLst/>
            <a:rect l="l" t="t" r="r" b="b"/>
            <a:pathLst>
              <a:path h="2539">
                <a:moveTo>
                  <a:pt x="-762" y="1270"/>
                </a:moveTo>
                <a:lnTo>
                  <a:pt x="762" y="1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4" name="object 74"/>
          <p:cNvSpPr/>
          <p:nvPr/>
        </p:nvSpPr>
        <p:spPr>
          <a:xfrm>
            <a:off x="510" y="3595370"/>
            <a:ext cx="0" cy="2540"/>
          </a:xfrm>
          <a:custGeom>
            <a:avLst/>
            <a:gdLst/>
            <a:ahLst/>
            <a:cxnLst/>
            <a:rect l="l" t="t" r="r" b="b"/>
            <a:pathLst>
              <a:path h="2539">
                <a:moveTo>
                  <a:pt x="-762" y="1270"/>
                </a:moveTo>
                <a:lnTo>
                  <a:pt x="762" y="127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5" name="object 75"/>
          <p:cNvSpPr/>
          <p:nvPr/>
        </p:nvSpPr>
        <p:spPr>
          <a:xfrm>
            <a:off x="510" y="4356100"/>
            <a:ext cx="0" cy="2540"/>
          </a:xfrm>
          <a:custGeom>
            <a:avLst/>
            <a:gdLst/>
            <a:ahLst/>
            <a:cxnLst/>
            <a:rect l="l" t="t" r="r" b="b"/>
            <a:pathLst>
              <a:path h="2539">
                <a:moveTo>
                  <a:pt x="-762" y="1269"/>
                </a:moveTo>
                <a:lnTo>
                  <a:pt x="762" y="12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6" name="object 76"/>
          <p:cNvSpPr/>
          <p:nvPr/>
        </p:nvSpPr>
        <p:spPr>
          <a:xfrm>
            <a:off x="510" y="4356100"/>
            <a:ext cx="0" cy="2540"/>
          </a:xfrm>
          <a:custGeom>
            <a:avLst/>
            <a:gdLst/>
            <a:ahLst/>
            <a:cxnLst/>
            <a:rect l="l" t="t" r="r" b="b"/>
            <a:pathLst>
              <a:path h="2539">
                <a:moveTo>
                  <a:pt x="-762" y="1269"/>
                </a:moveTo>
                <a:lnTo>
                  <a:pt x="762" y="12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7" name="object 77"/>
          <p:cNvSpPr/>
          <p:nvPr/>
        </p:nvSpPr>
        <p:spPr>
          <a:xfrm>
            <a:off x="782" y="4356100"/>
            <a:ext cx="0" cy="2540"/>
          </a:xfrm>
          <a:custGeom>
            <a:avLst/>
            <a:gdLst/>
            <a:ahLst/>
            <a:cxnLst/>
            <a:rect l="l" t="t" r="r" b="b"/>
            <a:pathLst>
              <a:path h="2539">
                <a:moveTo>
                  <a:pt x="-762" y="1269"/>
                </a:moveTo>
                <a:lnTo>
                  <a:pt x="762" y="12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8" name="object 78"/>
          <p:cNvSpPr/>
          <p:nvPr/>
        </p:nvSpPr>
        <p:spPr>
          <a:xfrm>
            <a:off x="782" y="4356100"/>
            <a:ext cx="0" cy="2540"/>
          </a:xfrm>
          <a:custGeom>
            <a:avLst/>
            <a:gdLst/>
            <a:ahLst/>
            <a:cxnLst/>
            <a:rect l="l" t="t" r="r" b="b"/>
            <a:pathLst>
              <a:path h="2539">
                <a:moveTo>
                  <a:pt x="-762" y="1269"/>
                </a:moveTo>
                <a:lnTo>
                  <a:pt x="762" y="12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1" name="object 81"/>
          <p:cNvSpPr/>
          <p:nvPr/>
        </p:nvSpPr>
        <p:spPr>
          <a:xfrm>
            <a:off x="7946390" y="4631054"/>
            <a:ext cx="53975" cy="133350"/>
          </a:xfrm>
          <a:custGeom>
            <a:avLst/>
            <a:gdLst/>
            <a:ahLst/>
            <a:cxnLst/>
            <a:rect l="l" t="t" r="r" b="b"/>
            <a:pathLst>
              <a:path w="53975" h="133350">
                <a:moveTo>
                  <a:pt x="34290" y="0"/>
                </a:moveTo>
                <a:lnTo>
                  <a:pt x="19685" y="0"/>
                </a:lnTo>
                <a:lnTo>
                  <a:pt x="13335" y="1270"/>
                </a:lnTo>
                <a:lnTo>
                  <a:pt x="3175" y="8890"/>
                </a:lnTo>
                <a:lnTo>
                  <a:pt x="0" y="13335"/>
                </a:lnTo>
                <a:lnTo>
                  <a:pt x="0" y="22860"/>
                </a:lnTo>
                <a:lnTo>
                  <a:pt x="3175" y="27305"/>
                </a:lnTo>
                <a:lnTo>
                  <a:pt x="13335" y="34925"/>
                </a:lnTo>
                <a:lnTo>
                  <a:pt x="19685" y="36195"/>
                </a:lnTo>
                <a:lnTo>
                  <a:pt x="34290" y="36195"/>
                </a:lnTo>
                <a:lnTo>
                  <a:pt x="40640" y="34925"/>
                </a:lnTo>
                <a:lnTo>
                  <a:pt x="51435" y="27305"/>
                </a:lnTo>
                <a:lnTo>
                  <a:pt x="53975" y="22860"/>
                </a:lnTo>
                <a:lnTo>
                  <a:pt x="53975" y="13335"/>
                </a:lnTo>
                <a:lnTo>
                  <a:pt x="51435" y="8890"/>
                </a:lnTo>
                <a:lnTo>
                  <a:pt x="40640" y="1270"/>
                </a:lnTo>
                <a:lnTo>
                  <a:pt x="34290" y="0"/>
                </a:lnTo>
                <a:close/>
              </a:path>
              <a:path w="53975" h="133350">
                <a:moveTo>
                  <a:pt x="34290" y="97155"/>
                </a:moveTo>
                <a:lnTo>
                  <a:pt x="19685" y="97155"/>
                </a:lnTo>
                <a:lnTo>
                  <a:pt x="13335" y="98425"/>
                </a:lnTo>
                <a:lnTo>
                  <a:pt x="3175" y="106045"/>
                </a:lnTo>
                <a:lnTo>
                  <a:pt x="0" y="109855"/>
                </a:lnTo>
                <a:lnTo>
                  <a:pt x="0" y="120015"/>
                </a:lnTo>
                <a:lnTo>
                  <a:pt x="3175" y="124460"/>
                </a:lnTo>
                <a:lnTo>
                  <a:pt x="13335" y="131445"/>
                </a:lnTo>
                <a:lnTo>
                  <a:pt x="19685" y="133350"/>
                </a:lnTo>
                <a:lnTo>
                  <a:pt x="34290" y="133350"/>
                </a:lnTo>
                <a:lnTo>
                  <a:pt x="40640" y="131445"/>
                </a:lnTo>
                <a:lnTo>
                  <a:pt x="51435" y="124460"/>
                </a:lnTo>
                <a:lnTo>
                  <a:pt x="53975" y="120015"/>
                </a:lnTo>
                <a:lnTo>
                  <a:pt x="53975" y="109855"/>
                </a:lnTo>
                <a:lnTo>
                  <a:pt x="51435" y="106045"/>
                </a:lnTo>
                <a:lnTo>
                  <a:pt x="46355" y="102235"/>
                </a:lnTo>
                <a:lnTo>
                  <a:pt x="40640" y="98425"/>
                </a:lnTo>
                <a:lnTo>
                  <a:pt x="34290" y="97155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2" name="object 82"/>
          <p:cNvSpPr txBox="1"/>
          <p:nvPr/>
        </p:nvSpPr>
        <p:spPr>
          <a:xfrm>
            <a:off x="654812" y="1415288"/>
            <a:ext cx="221361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2A. </a:t>
            </a:r>
            <a:r>
              <a:rPr sz="1200" spc="-5" dirty="0">
                <a:latin typeface="Calibri"/>
                <a:cs typeface="Calibri"/>
              </a:rPr>
              <a:t>Förderplan </a:t>
            </a:r>
            <a:r>
              <a:rPr sz="1200" dirty="0">
                <a:latin typeface="Calibri"/>
                <a:cs typeface="Calibri"/>
              </a:rPr>
              <a:t>für </a:t>
            </a:r>
            <a:r>
              <a:rPr lang="de-DE" sz="1200" dirty="0">
                <a:latin typeface="Calibri"/>
                <a:cs typeface="Calibri"/>
              </a:rPr>
              <a:t>K</a:t>
            </a:r>
            <a:r>
              <a:rPr lang="de-DE" sz="1200" dirty="0" smtClean="0">
                <a:latin typeface="Calibri"/>
                <a:cs typeface="Calibri"/>
              </a:rPr>
              <a:t>onstantin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654812" y="1866392"/>
            <a:ext cx="49212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alibri"/>
                <a:cs typeface="Calibri"/>
              </a:rPr>
              <a:t>Z</a:t>
            </a:r>
            <a:r>
              <a:rPr sz="1000" spc="-10" dirty="0">
                <a:latin typeface="Calibri"/>
                <a:cs typeface="Calibri"/>
              </a:rPr>
              <a:t>ei</a:t>
            </a:r>
            <a:r>
              <a:rPr sz="1000" spc="-5" dirty="0">
                <a:latin typeface="Calibri"/>
                <a:cs typeface="Calibri"/>
              </a:rPr>
              <a:t>traum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278164" y="1866392"/>
            <a:ext cx="75501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alibri"/>
                <a:cs typeface="Calibri"/>
              </a:rPr>
              <a:t>Förderbereich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2244310" y="1866392"/>
            <a:ext cx="5111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alibri"/>
                <a:cs typeface="Calibri"/>
              </a:rPr>
              <a:t>I</a:t>
            </a:r>
            <a:r>
              <a:rPr sz="1000" spc="-10" dirty="0">
                <a:latin typeface="Calibri"/>
                <a:cs typeface="Calibri"/>
              </a:rPr>
              <a:t>S</a:t>
            </a:r>
            <a:r>
              <a:rPr sz="1000" spc="-15" dirty="0">
                <a:latin typeface="Calibri"/>
                <a:cs typeface="Calibri"/>
              </a:rPr>
              <a:t>T</a:t>
            </a:r>
            <a:r>
              <a:rPr sz="1000" dirty="0">
                <a:latin typeface="Calibri"/>
                <a:cs typeface="Calibri"/>
              </a:rPr>
              <a:t>-</a:t>
            </a:r>
            <a:r>
              <a:rPr sz="1000" spc="-10" dirty="0">
                <a:latin typeface="Calibri"/>
                <a:cs typeface="Calibri"/>
              </a:rPr>
              <a:t>S</a:t>
            </a:r>
            <a:r>
              <a:rPr sz="1000" spc="-5" dirty="0">
                <a:latin typeface="Calibri"/>
                <a:cs typeface="Calibri"/>
              </a:rPr>
              <a:t>tand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888706" y="1866392"/>
            <a:ext cx="53911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libri"/>
                <a:cs typeface="Calibri"/>
              </a:rPr>
              <a:t>F</a:t>
            </a:r>
            <a:r>
              <a:rPr sz="1000" spc="-5" dirty="0">
                <a:latin typeface="Calibri"/>
                <a:cs typeface="Calibri"/>
              </a:rPr>
              <a:t>örd</a:t>
            </a:r>
            <a:r>
              <a:rPr sz="1000" spc="-10" dirty="0">
                <a:latin typeface="Calibri"/>
                <a:cs typeface="Calibri"/>
              </a:rPr>
              <a:t>e</a:t>
            </a:r>
            <a:r>
              <a:rPr sz="1000" spc="-5" dirty="0">
                <a:latin typeface="Calibri"/>
                <a:cs typeface="Calibri"/>
              </a:rPr>
              <a:t>rz</a:t>
            </a:r>
            <a:r>
              <a:rPr sz="1000" spc="-10" dirty="0">
                <a:latin typeface="Calibri"/>
                <a:cs typeface="Calibri"/>
              </a:rPr>
              <a:t>iel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8495792" y="2171192"/>
            <a:ext cx="914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libri"/>
                <a:cs typeface="Calibri"/>
              </a:rPr>
              <a:t>n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1278127" y="2411983"/>
            <a:ext cx="772795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latin typeface="Calibri"/>
                <a:cs typeface="Calibri"/>
              </a:rPr>
              <a:t>E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nal</a:t>
            </a:r>
            <a:r>
              <a:rPr sz="1100" dirty="0">
                <a:latin typeface="Calibri"/>
                <a:cs typeface="Calibri"/>
              </a:rPr>
              <a:t>es-  </a:t>
            </a:r>
            <a:r>
              <a:rPr sz="1100" spc="-5" dirty="0">
                <a:latin typeface="Calibri"/>
                <a:cs typeface="Calibri"/>
              </a:rPr>
              <a:t>soziales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V.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2243740" y="2411983"/>
            <a:ext cx="1537970" cy="1535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306705">
              <a:lnSpc>
                <a:spcPct val="100000"/>
              </a:lnSpc>
              <a:spcBef>
                <a:spcPts val="105"/>
              </a:spcBef>
            </a:pPr>
            <a:r>
              <a:rPr sz="1100" spc="-5" dirty="0">
                <a:solidFill>
                  <a:srgbClr val="FF3300"/>
                </a:solidFill>
                <a:latin typeface="Calibri"/>
                <a:cs typeface="Calibri"/>
              </a:rPr>
              <a:t>-„Aggressive“ Verhal-  tensweisen</a:t>
            </a:r>
            <a:endParaRPr sz="1100" dirty="0">
              <a:latin typeface="Calibri"/>
              <a:cs typeface="Calibri"/>
            </a:endParaRPr>
          </a:p>
          <a:p>
            <a:pPr marL="12700">
              <a:lnSpc>
                <a:spcPts val="1310"/>
              </a:lnSpc>
              <a:spcBef>
                <a:spcPts val="20"/>
              </a:spcBef>
            </a:pPr>
            <a:r>
              <a:rPr sz="1100" spc="-5" dirty="0">
                <a:solidFill>
                  <a:srgbClr val="FF3300"/>
                </a:solidFill>
                <a:latin typeface="Calibri"/>
                <a:cs typeface="Calibri"/>
              </a:rPr>
              <a:t>-Isoliert</a:t>
            </a:r>
            <a:endParaRPr sz="1100" dirty="0">
              <a:latin typeface="Calibri"/>
              <a:cs typeface="Calibri"/>
            </a:endParaRPr>
          </a:p>
          <a:p>
            <a:pPr marL="12700" marR="334010">
              <a:lnSpc>
                <a:spcPts val="1320"/>
              </a:lnSpc>
              <a:spcBef>
                <a:spcPts val="35"/>
              </a:spcBef>
            </a:pPr>
            <a:r>
              <a:rPr sz="1100" spc="-5" dirty="0">
                <a:solidFill>
                  <a:srgbClr val="FF3300"/>
                </a:solidFill>
                <a:latin typeface="Calibri"/>
                <a:cs typeface="Calibri"/>
              </a:rPr>
              <a:t>-erkauft sich Freund-  schaften</a:t>
            </a:r>
            <a:endParaRPr sz="1100" dirty="0">
              <a:latin typeface="Calibri"/>
              <a:cs typeface="Calibri"/>
            </a:endParaRPr>
          </a:p>
          <a:p>
            <a:pPr marL="12700" marR="5080">
              <a:lnSpc>
                <a:spcPts val="1320"/>
              </a:lnSpc>
            </a:pPr>
            <a:r>
              <a:rPr sz="1100" spc="-5" dirty="0">
                <a:solidFill>
                  <a:srgbClr val="FF3300"/>
                </a:solidFill>
                <a:latin typeface="Calibri"/>
                <a:cs typeface="Calibri"/>
              </a:rPr>
              <a:t>-provoziert Schlägereien</a:t>
            </a:r>
            <a:r>
              <a:rPr sz="1100" spc="-95" dirty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FF3300"/>
                </a:solidFill>
                <a:latin typeface="Calibri"/>
                <a:cs typeface="Calibri"/>
              </a:rPr>
              <a:t>in  </a:t>
            </a:r>
            <a:r>
              <a:rPr sz="1100" dirty="0">
                <a:solidFill>
                  <a:srgbClr val="FF3300"/>
                </a:solidFill>
                <a:latin typeface="Calibri"/>
                <a:cs typeface="Calibri"/>
              </a:rPr>
              <a:t>der</a:t>
            </a:r>
            <a:r>
              <a:rPr sz="1100" spc="-5" dirty="0">
                <a:solidFill>
                  <a:srgbClr val="FF3300"/>
                </a:solidFill>
                <a:latin typeface="Calibri"/>
                <a:cs typeface="Calibri"/>
              </a:rPr>
              <a:t> Pause</a:t>
            </a:r>
            <a:endParaRPr sz="1100" dirty="0">
              <a:latin typeface="Calibri"/>
              <a:cs typeface="Calibri"/>
            </a:endParaRPr>
          </a:p>
          <a:p>
            <a:pPr marL="12700" marR="27940">
              <a:lnSpc>
                <a:spcPts val="1320"/>
              </a:lnSpc>
            </a:pPr>
            <a:r>
              <a:rPr sz="1100" dirty="0">
                <a:latin typeface="Calibri"/>
                <a:cs typeface="Calibri"/>
              </a:rPr>
              <a:t>-macht </a:t>
            </a:r>
            <a:r>
              <a:rPr sz="1100" spc="-5" dirty="0">
                <a:solidFill>
                  <a:srgbClr val="FF3300"/>
                </a:solidFill>
                <a:latin typeface="Calibri"/>
                <a:cs typeface="Calibri"/>
              </a:rPr>
              <a:t>provozierende</a:t>
            </a:r>
            <a:r>
              <a:rPr sz="1100" spc="-45" dirty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Ge-  räusche </a:t>
            </a:r>
            <a:r>
              <a:rPr sz="1100" spc="-10" dirty="0">
                <a:latin typeface="Calibri"/>
                <a:cs typeface="Calibri"/>
              </a:rPr>
              <a:t>im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U.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3888099" y="2413806"/>
            <a:ext cx="1529080" cy="119697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83185" algn="just">
              <a:lnSpc>
                <a:spcPct val="99600"/>
              </a:lnSpc>
              <a:spcBef>
                <a:spcPts val="110"/>
              </a:spcBef>
            </a:pPr>
            <a:r>
              <a:rPr sz="1100" spc="-5" dirty="0">
                <a:latin typeface="Calibri"/>
                <a:cs typeface="Calibri"/>
              </a:rPr>
              <a:t>Ich gehe mit </a:t>
            </a:r>
            <a:r>
              <a:rPr sz="1100" dirty="0">
                <a:latin typeface="Calibri"/>
                <a:cs typeface="Calibri"/>
              </a:rPr>
              <a:t>den </a:t>
            </a:r>
            <a:r>
              <a:rPr sz="1100" spc="-5" dirty="0">
                <a:latin typeface="Calibri"/>
                <a:cs typeface="Calibri"/>
              </a:rPr>
              <a:t>Kindern  </a:t>
            </a:r>
            <a:r>
              <a:rPr sz="1100" dirty="0">
                <a:latin typeface="Calibri"/>
                <a:cs typeface="Calibri"/>
              </a:rPr>
              <a:t>meiner </a:t>
            </a:r>
            <a:r>
              <a:rPr sz="1100" spc="-5" dirty="0">
                <a:latin typeface="Calibri"/>
                <a:cs typeface="Calibri"/>
              </a:rPr>
              <a:t>Klasse freundlich  </a:t>
            </a:r>
            <a:r>
              <a:rPr sz="1100" dirty="0">
                <a:latin typeface="Calibri"/>
                <a:cs typeface="Calibri"/>
              </a:rPr>
              <a:t>um.</a:t>
            </a:r>
          </a:p>
          <a:p>
            <a:pPr marL="12700" marR="5080">
              <a:lnSpc>
                <a:spcPct val="99700"/>
              </a:lnSpc>
            </a:pPr>
            <a:r>
              <a:rPr sz="1100" dirty="0">
                <a:latin typeface="Calibri"/>
                <a:cs typeface="Calibri"/>
              </a:rPr>
              <a:t>Wenn </a:t>
            </a:r>
            <a:r>
              <a:rPr sz="1100" spc="-5" dirty="0">
                <a:latin typeface="Calibri"/>
                <a:cs typeface="Calibri"/>
              </a:rPr>
              <a:t>ich </a:t>
            </a:r>
            <a:r>
              <a:rPr sz="1100" dirty="0">
                <a:latin typeface="Calibri"/>
                <a:cs typeface="Calibri"/>
              </a:rPr>
              <a:t>wütend </a:t>
            </a:r>
            <a:r>
              <a:rPr sz="1100" spc="-5" dirty="0">
                <a:latin typeface="Calibri"/>
                <a:cs typeface="Calibri"/>
              </a:rPr>
              <a:t>bin,  </a:t>
            </a:r>
            <a:r>
              <a:rPr sz="1100" dirty="0">
                <a:latin typeface="Calibri"/>
                <a:cs typeface="Calibri"/>
              </a:rPr>
              <a:t>stecke </a:t>
            </a:r>
            <a:r>
              <a:rPr sz="1100" spc="-5" dirty="0">
                <a:latin typeface="Calibri"/>
                <a:cs typeface="Calibri"/>
              </a:rPr>
              <a:t>ich die Hände in </a:t>
            </a:r>
            <a:r>
              <a:rPr sz="1100" spc="-30" dirty="0">
                <a:latin typeface="Calibri"/>
                <a:cs typeface="Calibri"/>
              </a:rPr>
              <a:t>die  </a:t>
            </a:r>
            <a:r>
              <a:rPr sz="1100" spc="-5" dirty="0">
                <a:latin typeface="Calibri"/>
                <a:cs typeface="Calibri"/>
              </a:rPr>
              <a:t>Hosentasche und zähle  rückwärts </a:t>
            </a:r>
            <a:r>
              <a:rPr sz="1100" dirty="0">
                <a:latin typeface="Calibri"/>
                <a:cs typeface="Calibri"/>
              </a:rPr>
              <a:t>von 10 </a:t>
            </a:r>
            <a:r>
              <a:rPr sz="1100" spc="-5" dirty="0">
                <a:latin typeface="Calibri"/>
                <a:cs typeface="Calibri"/>
              </a:rPr>
              <a:t>bis</a:t>
            </a:r>
            <a:r>
              <a:rPr sz="1100" spc="-4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0.</a:t>
            </a:r>
          </a:p>
        </p:txBody>
      </p:sp>
      <p:sp>
        <p:nvSpPr>
          <p:cNvPr id="94" name="object 94"/>
          <p:cNvSpPr txBox="1"/>
          <p:nvPr/>
        </p:nvSpPr>
        <p:spPr>
          <a:xfrm>
            <a:off x="6683123" y="4812059"/>
            <a:ext cx="730885" cy="236220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45"/>
              </a:spcBef>
            </a:pPr>
            <a:r>
              <a:rPr sz="650" spc="5" dirty="0">
                <a:solidFill>
                  <a:srgbClr val="002060"/>
                </a:solidFill>
                <a:latin typeface="Century Gothic"/>
                <a:cs typeface="Century Gothic"/>
              </a:rPr>
              <a:t>Ich </a:t>
            </a:r>
            <a:r>
              <a:rPr sz="650" spc="10" dirty="0">
                <a:solidFill>
                  <a:srgbClr val="002060"/>
                </a:solidFill>
                <a:latin typeface="Century Gothic"/>
                <a:cs typeface="Century Gothic"/>
              </a:rPr>
              <a:t>übe das</a:t>
            </a:r>
            <a:endParaRPr sz="650" dirty="0">
              <a:solidFill>
                <a:srgbClr val="002060"/>
              </a:solidFill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50"/>
              </a:spcBef>
            </a:pPr>
            <a:r>
              <a:rPr sz="650" b="1" u="sng" spc="15" dirty="0">
                <a:solidFill>
                  <a:srgbClr val="002060"/>
                </a:solidFill>
                <a:uFill>
                  <a:solidFill>
                    <a:srgbClr val="FF0000"/>
                  </a:solidFill>
                </a:uFill>
                <a:latin typeface="Century Gothic"/>
                <a:cs typeface="Century Gothic"/>
              </a:rPr>
              <a:t>Rechnen bis</a:t>
            </a:r>
            <a:r>
              <a:rPr sz="650" b="1" u="sng" spc="-75" dirty="0">
                <a:solidFill>
                  <a:srgbClr val="002060"/>
                </a:solidFill>
                <a:uFill>
                  <a:solidFill>
                    <a:srgbClr val="FF000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650" b="1" u="sng" spc="10" dirty="0">
                <a:solidFill>
                  <a:srgbClr val="002060"/>
                </a:solidFill>
                <a:uFill>
                  <a:solidFill>
                    <a:srgbClr val="FF0000"/>
                  </a:solidFill>
                </a:uFill>
                <a:latin typeface="Century Gothic"/>
                <a:cs typeface="Century Gothic"/>
              </a:rPr>
              <a:t>100</a:t>
            </a:r>
            <a:r>
              <a:rPr sz="650" b="1" spc="10" dirty="0">
                <a:solidFill>
                  <a:srgbClr val="002060"/>
                </a:solidFill>
                <a:latin typeface="Century Gothic"/>
                <a:cs typeface="Century Gothic"/>
              </a:rPr>
              <a:t>.</a:t>
            </a:r>
            <a:endParaRPr sz="650" dirty="0">
              <a:solidFill>
                <a:srgbClr val="002060"/>
              </a:solidFill>
              <a:latin typeface="Century Gothic"/>
              <a:cs typeface="Century Gothic"/>
            </a:endParaRPr>
          </a:p>
        </p:txBody>
      </p:sp>
      <p:grpSp>
        <p:nvGrpSpPr>
          <p:cNvPr id="129" name="Gruppieren 128"/>
          <p:cNvGrpSpPr/>
          <p:nvPr/>
        </p:nvGrpSpPr>
        <p:grpSpPr>
          <a:xfrm>
            <a:off x="5520601" y="4307308"/>
            <a:ext cx="3199219" cy="780842"/>
            <a:chOff x="5503214" y="2996244"/>
            <a:chExt cx="2962186" cy="780842"/>
          </a:xfrm>
        </p:grpSpPr>
        <p:grpSp>
          <p:nvGrpSpPr>
            <p:cNvPr id="2" name="Gruppieren 1"/>
            <p:cNvGrpSpPr/>
            <p:nvPr/>
          </p:nvGrpSpPr>
          <p:grpSpPr>
            <a:xfrm>
              <a:off x="5503214" y="2996244"/>
              <a:ext cx="2947074" cy="772794"/>
              <a:chOff x="5503214" y="3006172"/>
              <a:chExt cx="2947074" cy="772794"/>
            </a:xfrm>
          </p:grpSpPr>
          <p:sp>
            <p:nvSpPr>
              <p:cNvPr id="48" name="object 48"/>
              <p:cNvSpPr/>
              <p:nvPr/>
            </p:nvSpPr>
            <p:spPr>
              <a:xfrm>
                <a:off x="5503214" y="3006172"/>
                <a:ext cx="2947074" cy="772794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  <p:sp>
            <p:nvSpPr>
              <p:cNvPr id="49" name="object 49"/>
              <p:cNvSpPr/>
              <p:nvPr/>
            </p:nvSpPr>
            <p:spPr>
              <a:xfrm>
                <a:off x="6868917" y="3053035"/>
                <a:ext cx="432434" cy="428624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  <p:sp>
            <p:nvSpPr>
              <p:cNvPr id="50" name="object 50"/>
              <p:cNvSpPr/>
              <p:nvPr/>
            </p:nvSpPr>
            <p:spPr>
              <a:xfrm>
                <a:off x="7810080" y="3105880"/>
                <a:ext cx="452110" cy="407656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</p:grpSp>
        <p:sp>
          <p:nvSpPr>
            <p:cNvPr id="92" name="object 92"/>
            <p:cNvSpPr txBox="1"/>
            <p:nvPr/>
          </p:nvSpPr>
          <p:spPr>
            <a:xfrm>
              <a:off x="5618474" y="3537663"/>
              <a:ext cx="807085" cy="12446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650" b="1" spc="10" dirty="0">
                  <a:latin typeface="Century Gothic"/>
                  <a:cs typeface="Century Gothic"/>
                </a:rPr>
                <a:t>Ich </a:t>
              </a:r>
              <a:r>
                <a:rPr sz="650" b="1" spc="15" dirty="0">
                  <a:latin typeface="Century Gothic"/>
                  <a:cs typeface="Century Gothic"/>
                </a:rPr>
                <a:t>melde </a:t>
              </a:r>
              <a:r>
                <a:rPr sz="650" b="1" spc="10" dirty="0">
                  <a:latin typeface="Century Gothic"/>
                  <a:cs typeface="Century Gothic"/>
                </a:rPr>
                <a:t>mich</a:t>
              </a:r>
              <a:r>
                <a:rPr sz="650" b="1" spc="-55" dirty="0">
                  <a:latin typeface="Century Gothic"/>
                  <a:cs typeface="Century Gothic"/>
                </a:rPr>
                <a:t> </a:t>
              </a:r>
              <a:r>
                <a:rPr sz="650" spc="15" dirty="0">
                  <a:latin typeface="Century Gothic"/>
                  <a:cs typeface="Century Gothic"/>
                </a:rPr>
                <a:t>im</a:t>
              </a:r>
              <a:endParaRPr sz="650" dirty="0">
                <a:latin typeface="Century Gothic"/>
                <a:cs typeface="Century Gothic"/>
              </a:endParaRPr>
            </a:p>
          </p:txBody>
        </p:sp>
        <p:sp>
          <p:nvSpPr>
            <p:cNvPr id="93" name="object 93"/>
            <p:cNvSpPr txBox="1"/>
            <p:nvPr/>
          </p:nvSpPr>
          <p:spPr>
            <a:xfrm>
              <a:off x="5662604" y="3652626"/>
              <a:ext cx="450215" cy="12446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650" spc="15" dirty="0">
                  <a:latin typeface="Century Gothic"/>
                  <a:cs typeface="Century Gothic"/>
                </a:rPr>
                <a:t>U</a:t>
              </a:r>
              <a:r>
                <a:rPr sz="650" spc="5" dirty="0">
                  <a:latin typeface="Century Gothic"/>
                  <a:cs typeface="Century Gothic"/>
                </a:rPr>
                <a:t>n</a:t>
              </a:r>
              <a:r>
                <a:rPr sz="650" spc="15" dirty="0">
                  <a:latin typeface="Century Gothic"/>
                  <a:cs typeface="Century Gothic"/>
                </a:rPr>
                <a:t>t</a:t>
              </a:r>
              <a:r>
                <a:rPr sz="650" dirty="0">
                  <a:latin typeface="Century Gothic"/>
                  <a:cs typeface="Century Gothic"/>
                </a:rPr>
                <a:t>e</a:t>
              </a:r>
              <a:r>
                <a:rPr sz="650" spc="5" dirty="0">
                  <a:latin typeface="Century Gothic"/>
                  <a:cs typeface="Century Gothic"/>
                </a:rPr>
                <a:t>r</a:t>
              </a:r>
              <a:r>
                <a:rPr sz="650" spc="15" dirty="0">
                  <a:latin typeface="Century Gothic"/>
                  <a:cs typeface="Century Gothic"/>
                </a:rPr>
                <a:t>r</a:t>
              </a:r>
              <a:r>
                <a:rPr sz="650" spc="-5" dirty="0">
                  <a:latin typeface="Century Gothic"/>
                  <a:cs typeface="Century Gothic"/>
                </a:rPr>
                <a:t>i</a:t>
              </a:r>
              <a:r>
                <a:rPr sz="650" spc="15" dirty="0">
                  <a:latin typeface="Century Gothic"/>
                  <a:cs typeface="Century Gothic"/>
                </a:rPr>
                <a:t>c</a:t>
              </a:r>
              <a:r>
                <a:rPr sz="650" spc="5" dirty="0">
                  <a:latin typeface="Century Gothic"/>
                  <a:cs typeface="Century Gothic"/>
                </a:rPr>
                <a:t>ht</a:t>
              </a:r>
              <a:r>
                <a:rPr sz="650" b="1" spc="5" dirty="0">
                  <a:latin typeface="Century Gothic"/>
                  <a:cs typeface="Century Gothic"/>
                </a:rPr>
                <a:t>.</a:t>
              </a:r>
              <a:endParaRPr sz="650" dirty="0">
                <a:latin typeface="Century Gothic"/>
                <a:cs typeface="Century Gothic"/>
              </a:endParaRPr>
            </a:p>
          </p:txBody>
        </p:sp>
        <p:sp>
          <p:nvSpPr>
            <p:cNvPr id="96" name="object 96"/>
            <p:cNvSpPr txBox="1"/>
            <p:nvPr/>
          </p:nvSpPr>
          <p:spPr>
            <a:xfrm>
              <a:off x="7645615" y="3443213"/>
              <a:ext cx="819785" cy="285078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065" marR="5080" algn="ctr">
                <a:lnSpc>
                  <a:spcPct val="110000"/>
                </a:lnSpc>
                <a:spcBef>
                  <a:spcPts val="105"/>
                </a:spcBef>
              </a:pPr>
              <a:r>
                <a:rPr sz="550" b="1" spc="10" dirty="0">
                  <a:solidFill>
                    <a:srgbClr val="002060"/>
                  </a:solidFill>
                  <a:latin typeface="Century Gothic"/>
                  <a:cs typeface="Century Gothic"/>
                </a:rPr>
                <a:t>Ich lege mir jeden  Buchstaben, bevor</a:t>
              </a:r>
              <a:r>
                <a:rPr sz="550" b="1" spc="-40" dirty="0">
                  <a:solidFill>
                    <a:srgbClr val="002060"/>
                  </a:solidFill>
                  <a:latin typeface="Century Gothic"/>
                  <a:cs typeface="Century Gothic"/>
                </a:rPr>
                <a:t> </a:t>
              </a:r>
              <a:r>
                <a:rPr sz="550" b="1" spc="5" dirty="0">
                  <a:solidFill>
                    <a:srgbClr val="002060"/>
                  </a:solidFill>
                  <a:latin typeface="Century Gothic"/>
                  <a:cs typeface="Century Gothic"/>
                </a:rPr>
                <a:t>ich  </a:t>
              </a:r>
              <a:r>
                <a:rPr sz="550" b="1" spc="10" dirty="0">
                  <a:solidFill>
                    <a:srgbClr val="002060"/>
                  </a:solidFill>
                  <a:latin typeface="Century Gothic"/>
                  <a:cs typeface="Century Gothic"/>
                </a:rPr>
                <a:t>ein Wort</a:t>
              </a:r>
              <a:r>
                <a:rPr sz="550" b="1" spc="-40" dirty="0">
                  <a:solidFill>
                    <a:srgbClr val="002060"/>
                  </a:solidFill>
                  <a:latin typeface="Century Gothic"/>
                  <a:cs typeface="Century Gothic"/>
                </a:rPr>
                <a:t> </a:t>
              </a:r>
              <a:r>
                <a:rPr sz="550" b="1" spc="10" dirty="0">
                  <a:solidFill>
                    <a:srgbClr val="002060"/>
                  </a:solidFill>
                  <a:latin typeface="Century Gothic"/>
                  <a:cs typeface="Century Gothic"/>
                </a:rPr>
                <a:t>schreibe.</a:t>
              </a:r>
              <a:endParaRPr sz="550" dirty="0">
                <a:solidFill>
                  <a:srgbClr val="002060"/>
                </a:solidFill>
                <a:latin typeface="Century Gothic"/>
                <a:cs typeface="Century Gothic"/>
              </a:endParaRPr>
            </a:p>
          </p:txBody>
        </p:sp>
      </p:grpSp>
      <p:graphicFrame>
        <p:nvGraphicFramePr>
          <p:cNvPr id="97" name="object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78446"/>
              </p:ext>
            </p:extLst>
          </p:nvPr>
        </p:nvGraphicFramePr>
        <p:xfrm>
          <a:off x="5540829" y="5077543"/>
          <a:ext cx="3162669" cy="4355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8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10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5590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650" spc="5" dirty="0">
                          <a:latin typeface="Century Gothic"/>
                          <a:cs typeface="Century Gothic"/>
                        </a:rPr>
                        <a:t>Ich </a:t>
                      </a:r>
                      <a:r>
                        <a:rPr sz="650" spc="10" dirty="0">
                          <a:latin typeface="Century Gothic"/>
                          <a:cs typeface="Century Gothic"/>
                        </a:rPr>
                        <a:t>arbeite </a:t>
                      </a:r>
                      <a:r>
                        <a:rPr sz="650" spc="15" dirty="0">
                          <a:latin typeface="Century Gothic"/>
                          <a:cs typeface="Century Gothic"/>
                        </a:rPr>
                        <a:t>auch</a:t>
                      </a:r>
                      <a:r>
                        <a:rPr sz="65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650" spc="-15" dirty="0">
                          <a:latin typeface="Century Gothic"/>
                          <a:cs typeface="Century Gothic"/>
                        </a:rPr>
                        <a:t>mit</a:t>
                      </a:r>
                      <a:endParaRPr sz="650" dirty="0">
                        <a:latin typeface="Century Gothic"/>
                        <a:cs typeface="Century Gothic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650" spc="10" dirty="0">
                          <a:latin typeface="Century Gothic"/>
                          <a:cs typeface="Century Gothic"/>
                        </a:rPr>
                        <a:t>einem</a:t>
                      </a:r>
                      <a:endParaRPr sz="650" dirty="0">
                        <a:latin typeface="Century Gothic"/>
                        <a:cs typeface="Century Gothic"/>
                      </a:endParaRPr>
                    </a:p>
                    <a:p>
                      <a:pPr algn="ctr">
                        <a:lnSpc>
                          <a:spcPts val="775"/>
                        </a:lnSpc>
                      </a:pPr>
                      <a:r>
                        <a:rPr sz="650" b="1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Century Gothic"/>
                          <a:cs typeface="Century Gothic"/>
                        </a:rPr>
                        <a:t>Partner</a:t>
                      </a:r>
                      <a:r>
                        <a:rPr sz="650" b="1" u="sng" spc="-75" dirty="0">
                          <a:uFill>
                            <a:solidFill>
                              <a:srgbClr val="000000"/>
                            </a:solidFill>
                          </a:u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650" b="1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Century Gothic"/>
                          <a:cs typeface="Century Gothic"/>
                        </a:rPr>
                        <a:t>konzentriert</a:t>
                      </a:r>
                      <a:r>
                        <a:rPr sz="650" spc="10" dirty="0">
                          <a:latin typeface="Century Gothic"/>
                          <a:cs typeface="Century Gothic"/>
                        </a:rPr>
                        <a:t>.</a:t>
                      </a:r>
                      <a:endParaRPr sz="650" dirty="0">
                        <a:latin typeface="Century Gothic"/>
                        <a:cs typeface="Century Gothic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180" marR="33655" algn="ctr">
                        <a:lnSpc>
                          <a:spcPct val="109100"/>
                        </a:lnSpc>
                        <a:spcBef>
                          <a:spcPts val="120"/>
                        </a:spcBef>
                      </a:pPr>
                      <a:r>
                        <a:rPr sz="550" spc="10" dirty="0">
                          <a:solidFill>
                            <a:srgbClr val="002060"/>
                          </a:solidFill>
                          <a:latin typeface="Century Gothic"/>
                          <a:cs typeface="Century Gothic"/>
                        </a:rPr>
                        <a:t>Ich </a:t>
                      </a:r>
                      <a:r>
                        <a:rPr sz="550" spc="15" dirty="0">
                          <a:solidFill>
                            <a:srgbClr val="002060"/>
                          </a:solidFill>
                          <a:latin typeface="Century Gothic"/>
                          <a:cs typeface="Century Gothic"/>
                        </a:rPr>
                        <a:t>übe </a:t>
                      </a:r>
                      <a:r>
                        <a:rPr sz="550" spc="10" dirty="0">
                          <a:solidFill>
                            <a:srgbClr val="002060"/>
                          </a:solidFill>
                          <a:latin typeface="Century Gothic"/>
                          <a:cs typeface="Century Gothic"/>
                        </a:rPr>
                        <a:t>vor allem</a:t>
                      </a:r>
                      <a:r>
                        <a:rPr sz="550" spc="-85" dirty="0">
                          <a:solidFill>
                            <a:srgbClr val="00206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550" b="1" u="sng" spc="10" dirty="0">
                          <a:solidFill>
                            <a:srgbClr val="00206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Century Gothic"/>
                          <a:cs typeface="Century Gothic"/>
                        </a:rPr>
                        <a:t>Tausch-</a:t>
                      </a:r>
                      <a:r>
                        <a:rPr sz="550" b="1" spc="10" dirty="0">
                          <a:solidFill>
                            <a:srgbClr val="002060"/>
                          </a:solidFill>
                          <a:latin typeface="Century Gothic"/>
                          <a:cs typeface="Century Gothic"/>
                        </a:rPr>
                        <a:t>,  </a:t>
                      </a:r>
                      <a:r>
                        <a:rPr sz="550" b="1" u="sng" spc="10" dirty="0">
                          <a:solidFill>
                            <a:srgbClr val="00206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Century Gothic"/>
                          <a:cs typeface="Century Gothic"/>
                        </a:rPr>
                        <a:t>Umkehr-, Platzhalter- </a:t>
                      </a:r>
                      <a:r>
                        <a:rPr sz="550" b="1" u="sng" spc="15" dirty="0">
                          <a:solidFill>
                            <a:srgbClr val="00206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Century Gothic"/>
                          <a:cs typeface="Century Gothic"/>
                        </a:rPr>
                        <a:t>und </a:t>
                      </a:r>
                      <a:r>
                        <a:rPr sz="550" b="1" spc="15" dirty="0">
                          <a:solidFill>
                            <a:srgbClr val="00206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550" b="1" u="sng" spc="10" dirty="0">
                          <a:solidFill>
                            <a:srgbClr val="00206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Century Gothic"/>
                          <a:cs typeface="Century Gothic"/>
                        </a:rPr>
                        <a:t>Sachaufgaben</a:t>
                      </a:r>
                      <a:r>
                        <a:rPr sz="550" spc="10" dirty="0">
                          <a:solidFill>
                            <a:srgbClr val="002060"/>
                          </a:solidFill>
                          <a:latin typeface="Century Gothic"/>
                          <a:cs typeface="Century Gothic"/>
                        </a:rPr>
                        <a:t>.</a:t>
                      </a:r>
                      <a:endParaRPr sz="550" dirty="0">
                        <a:solidFill>
                          <a:srgbClr val="00206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152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780"/>
                        </a:lnSpc>
                      </a:pPr>
                      <a:r>
                        <a:rPr sz="650" spc="5" dirty="0">
                          <a:solidFill>
                            <a:srgbClr val="002060"/>
                          </a:solidFill>
                          <a:latin typeface="Century Gothic"/>
                          <a:cs typeface="Century Gothic"/>
                        </a:rPr>
                        <a:t>Ich </a:t>
                      </a:r>
                      <a:r>
                        <a:rPr sz="650" b="1" u="sng" spc="10" dirty="0">
                          <a:solidFill>
                            <a:srgbClr val="002060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entury Gothic"/>
                          <a:cs typeface="Century Gothic"/>
                        </a:rPr>
                        <a:t>kontrolliere</a:t>
                      </a:r>
                      <a:endParaRPr sz="650" dirty="0">
                        <a:solidFill>
                          <a:srgbClr val="002060"/>
                        </a:solidFill>
                        <a:latin typeface="Century Gothic"/>
                        <a:cs typeface="Century Gothic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650" dirty="0">
                          <a:solidFill>
                            <a:srgbClr val="002060"/>
                          </a:solidFill>
                          <a:latin typeface="Century Gothic"/>
                          <a:cs typeface="Century Gothic"/>
                        </a:rPr>
                        <a:t>meine</a:t>
                      </a:r>
                      <a:r>
                        <a:rPr sz="650" spc="-80" dirty="0">
                          <a:solidFill>
                            <a:srgbClr val="00206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650" spc="-5" dirty="0">
                          <a:solidFill>
                            <a:srgbClr val="002060"/>
                          </a:solidFill>
                          <a:latin typeface="Century Gothic"/>
                          <a:cs typeface="Century Gothic"/>
                        </a:rPr>
                        <a:t>Geschichten</a:t>
                      </a:r>
                      <a:endParaRPr sz="650" dirty="0">
                        <a:solidFill>
                          <a:srgbClr val="002060"/>
                        </a:solidFill>
                        <a:latin typeface="Century Gothic"/>
                        <a:cs typeface="Century Gothic"/>
                      </a:endParaRPr>
                    </a:p>
                    <a:p>
                      <a:pPr marL="2540" algn="ctr">
                        <a:lnSpc>
                          <a:spcPts val="765"/>
                        </a:lnSpc>
                        <a:spcBef>
                          <a:spcPts val="35"/>
                        </a:spcBef>
                      </a:pPr>
                      <a:r>
                        <a:rPr sz="650" b="1" u="sng" spc="5" dirty="0">
                          <a:solidFill>
                            <a:srgbClr val="002060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entury Gothic"/>
                          <a:cs typeface="Century Gothic"/>
                        </a:rPr>
                        <a:t>mit </a:t>
                      </a:r>
                      <a:r>
                        <a:rPr sz="650" b="1" u="sng" spc="20" dirty="0">
                          <a:solidFill>
                            <a:srgbClr val="002060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entury Gothic"/>
                          <a:cs typeface="Century Gothic"/>
                        </a:rPr>
                        <a:t>dem</a:t>
                      </a:r>
                      <a:r>
                        <a:rPr sz="650" b="1" u="sng" spc="-40" dirty="0">
                          <a:solidFill>
                            <a:srgbClr val="002060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650" b="1" u="sng" spc="10" dirty="0">
                          <a:solidFill>
                            <a:srgbClr val="002060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entury Gothic"/>
                          <a:cs typeface="Century Gothic"/>
                        </a:rPr>
                        <a:t>Wortprof</a:t>
                      </a:r>
                      <a:r>
                        <a:rPr sz="650" b="1" spc="10" dirty="0">
                          <a:solidFill>
                            <a:srgbClr val="002060"/>
                          </a:solidFill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650" spc="10" dirty="0">
                          <a:solidFill>
                            <a:srgbClr val="002060"/>
                          </a:solidFill>
                          <a:latin typeface="Century Gothic"/>
                          <a:cs typeface="Century Gothic"/>
                        </a:rPr>
                        <a:t>.</a:t>
                      </a:r>
                      <a:endParaRPr sz="650" dirty="0">
                        <a:solidFill>
                          <a:srgbClr val="00206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9" name="object 119"/>
          <p:cNvSpPr/>
          <p:nvPr/>
        </p:nvSpPr>
        <p:spPr>
          <a:xfrm>
            <a:off x="510" y="4976495"/>
            <a:ext cx="0" cy="2540"/>
          </a:xfrm>
          <a:custGeom>
            <a:avLst/>
            <a:gdLst/>
            <a:ahLst/>
            <a:cxnLst/>
            <a:rect l="l" t="t" r="r" b="b"/>
            <a:pathLst>
              <a:path h="2539">
                <a:moveTo>
                  <a:pt x="-762" y="1269"/>
                </a:moveTo>
                <a:lnTo>
                  <a:pt x="762" y="12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0" name="object 120"/>
          <p:cNvSpPr/>
          <p:nvPr/>
        </p:nvSpPr>
        <p:spPr>
          <a:xfrm>
            <a:off x="510" y="4976495"/>
            <a:ext cx="0" cy="2540"/>
          </a:xfrm>
          <a:custGeom>
            <a:avLst/>
            <a:gdLst/>
            <a:ahLst/>
            <a:cxnLst/>
            <a:rect l="l" t="t" r="r" b="b"/>
            <a:pathLst>
              <a:path h="2539">
                <a:moveTo>
                  <a:pt x="-762" y="1269"/>
                </a:moveTo>
                <a:lnTo>
                  <a:pt x="762" y="12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1" name="object 121"/>
          <p:cNvSpPr/>
          <p:nvPr/>
        </p:nvSpPr>
        <p:spPr>
          <a:xfrm>
            <a:off x="510" y="5744209"/>
            <a:ext cx="0" cy="2540"/>
          </a:xfrm>
          <a:custGeom>
            <a:avLst/>
            <a:gdLst/>
            <a:ahLst/>
            <a:cxnLst/>
            <a:rect l="l" t="t" r="r" b="b"/>
            <a:pathLst>
              <a:path h="2539">
                <a:moveTo>
                  <a:pt x="-762" y="1269"/>
                </a:moveTo>
                <a:lnTo>
                  <a:pt x="762" y="12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2" name="object 122"/>
          <p:cNvSpPr/>
          <p:nvPr/>
        </p:nvSpPr>
        <p:spPr>
          <a:xfrm>
            <a:off x="510" y="5744209"/>
            <a:ext cx="0" cy="2540"/>
          </a:xfrm>
          <a:custGeom>
            <a:avLst/>
            <a:gdLst/>
            <a:ahLst/>
            <a:cxnLst/>
            <a:rect l="l" t="t" r="r" b="b"/>
            <a:pathLst>
              <a:path h="2539">
                <a:moveTo>
                  <a:pt x="-762" y="1269"/>
                </a:moveTo>
                <a:lnTo>
                  <a:pt x="762" y="12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3" name="object 123"/>
          <p:cNvSpPr/>
          <p:nvPr/>
        </p:nvSpPr>
        <p:spPr>
          <a:xfrm>
            <a:off x="782" y="5744209"/>
            <a:ext cx="0" cy="2540"/>
          </a:xfrm>
          <a:custGeom>
            <a:avLst/>
            <a:gdLst/>
            <a:ahLst/>
            <a:cxnLst/>
            <a:rect l="l" t="t" r="r" b="b"/>
            <a:pathLst>
              <a:path h="2539">
                <a:moveTo>
                  <a:pt x="-762" y="1269"/>
                </a:moveTo>
                <a:lnTo>
                  <a:pt x="762" y="12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4" name="object 124"/>
          <p:cNvSpPr/>
          <p:nvPr/>
        </p:nvSpPr>
        <p:spPr>
          <a:xfrm>
            <a:off x="782" y="5744209"/>
            <a:ext cx="0" cy="2540"/>
          </a:xfrm>
          <a:custGeom>
            <a:avLst/>
            <a:gdLst/>
            <a:ahLst/>
            <a:cxnLst/>
            <a:rect l="l" t="t" r="r" b="b"/>
            <a:pathLst>
              <a:path h="2539">
                <a:moveTo>
                  <a:pt x="-762" y="1269"/>
                </a:moveTo>
                <a:lnTo>
                  <a:pt x="762" y="126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5" name="object 125"/>
          <p:cNvSpPr txBox="1"/>
          <p:nvPr/>
        </p:nvSpPr>
        <p:spPr>
          <a:xfrm>
            <a:off x="1276463" y="4623308"/>
            <a:ext cx="822960" cy="361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Le</a:t>
            </a:r>
            <a:r>
              <a:rPr sz="1100" spc="-5" dirty="0">
                <a:latin typeface="Calibri"/>
                <a:cs typeface="Calibri"/>
              </a:rPr>
              <a:t>rn-</a:t>
            </a:r>
            <a:r>
              <a:rPr sz="1100" spc="5" dirty="0">
                <a:latin typeface="Calibri"/>
                <a:cs typeface="Calibri"/>
              </a:rPr>
              <a:t>/</a:t>
            </a:r>
            <a:r>
              <a:rPr sz="1100" spc="-5" dirty="0">
                <a:latin typeface="Calibri"/>
                <a:cs typeface="Calibri"/>
              </a:rPr>
              <a:t>Arb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-  </a:t>
            </a:r>
            <a:r>
              <a:rPr sz="1100" spc="-5" dirty="0">
                <a:latin typeface="Calibri"/>
                <a:cs typeface="Calibri"/>
              </a:rPr>
              <a:t>verhalten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2244203" y="4626355"/>
            <a:ext cx="1456055" cy="866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solidFill>
                  <a:srgbClr val="FF3300"/>
                </a:solidFill>
                <a:latin typeface="Calibri"/>
                <a:cs typeface="Calibri"/>
              </a:rPr>
              <a:t>-verweigert die</a:t>
            </a:r>
            <a:r>
              <a:rPr sz="1100" spc="-35" dirty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FF3300"/>
                </a:solidFill>
                <a:latin typeface="Calibri"/>
                <a:cs typeface="Calibri"/>
              </a:rPr>
              <a:t>Mitarbeit</a:t>
            </a: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spc="-5" dirty="0">
                <a:solidFill>
                  <a:srgbClr val="FF3300"/>
                </a:solidFill>
                <a:latin typeface="Calibri"/>
                <a:cs typeface="Calibri"/>
              </a:rPr>
              <a:t>-ist</a:t>
            </a:r>
            <a:r>
              <a:rPr sz="1100" dirty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FF3300"/>
                </a:solidFill>
                <a:latin typeface="Calibri"/>
                <a:cs typeface="Calibri"/>
              </a:rPr>
              <a:t>desinteressiert</a:t>
            </a: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100" spc="-5" dirty="0">
                <a:latin typeface="Calibri"/>
                <a:cs typeface="Calibri"/>
              </a:rPr>
              <a:t>-zerreißt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Arbeitsmaterial</a:t>
            </a: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-macht </a:t>
            </a:r>
            <a:r>
              <a:rPr sz="1100" spc="-5" dirty="0">
                <a:latin typeface="Calibri"/>
                <a:cs typeface="Calibri"/>
              </a:rPr>
              <a:t>selten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FF3300"/>
                </a:solidFill>
                <a:latin typeface="Calibri"/>
                <a:cs typeface="Calibri"/>
              </a:rPr>
              <a:t>HA</a:t>
            </a: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100" spc="-5" dirty="0">
                <a:solidFill>
                  <a:srgbClr val="FF3300"/>
                </a:solidFill>
                <a:latin typeface="Calibri"/>
                <a:cs typeface="Calibri"/>
              </a:rPr>
              <a:t>-Lernforschritte</a:t>
            </a:r>
            <a:r>
              <a:rPr sz="1100" spc="-10" dirty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FF3300"/>
                </a:solidFill>
                <a:latin typeface="Calibri"/>
                <a:cs typeface="Calibri"/>
              </a:rPr>
              <a:t>schwach</a:t>
            </a:r>
            <a:endParaRPr sz="1100" dirty="0">
              <a:latin typeface="Calibri"/>
              <a:cs typeface="Calibri"/>
            </a:endParaRPr>
          </a:p>
        </p:txBody>
      </p:sp>
      <p:graphicFrame>
        <p:nvGraphicFramePr>
          <p:cNvPr id="128" name="object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91089"/>
              </p:ext>
            </p:extLst>
          </p:nvPr>
        </p:nvGraphicFramePr>
        <p:xfrm>
          <a:off x="5562600" y="5535931"/>
          <a:ext cx="3124199" cy="3162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6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622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650" spc="5" dirty="0">
                          <a:solidFill>
                            <a:srgbClr val="002060"/>
                          </a:solidFill>
                          <a:latin typeface="Century Gothic"/>
                          <a:cs typeface="Century Gothic"/>
                        </a:rPr>
                        <a:t>Ich</a:t>
                      </a:r>
                      <a:r>
                        <a:rPr sz="650" spc="10" dirty="0">
                          <a:solidFill>
                            <a:srgbClr val="002060"/>
                          </a:solidFill>
                          <a:latin typeface="Century Gothic"/>
                          <a:cs typeface="Century Gothic"/>
                        </a:rPr>
                        <a:t> arbeite</a:t>
                      </a:r>
                      <a:endParaRPr sz="650" dirty="0">
                        <a:solidFill>
                          <a:srgbClr val="002060"/>
                        </a:solidFill>
                        <a:latin typeface="Century Gothic"/>
                        <a:cs typeface="Century Gothic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650" b="1" u="sng" spc="10" dirty="0">
                          <a:solidFill>
                            <a:srgbClr val="00206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entury Gothic"/>
                          <a:cs typeface="Century Gothic"/>
                        </a:rPr>
                        <a:t>sauber und</a:t>
                      </a:r>
                      <a:r>
                        <a:rPr sz="650" b="1" u="sng" spc="15" dirty="0">
                          <a:solidFill>
                            <a:srgbClr val="00206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650" b="1" u="sng" spc="-5" dirty="0">
                          <a:solidFill>
                            <a:srgbClr val="00206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entury Gothic"/>
                          <a:cs typeface="Century Gothic"/>
                        </a:rPr>
                        <a:t>schne</a:t>
                      </a:r>
                      <a:r>
                        <a:rPr sz="650" b="1" spc="-5" dirty="0">
                          <a:solidFill>
                            <a:srgbClr val="002060"/>
                          </a:solidFill>
                          <a:latin typeface="Century Gothic"/>
                          <a:cs typeface="Century Gothic"/>
                        </a:rPr>
                        <a:t>ll</a:t>
                      </a:r>
                      <a:r>
                        <a:rPr sz="650" spc="-5" dirty="0">
                          <a:solidFill>
                            <a:srgbClr val="002060"/>
                          </a:solidFill>
                          <a:latin typeface="Century Gothic"/>
                          <a:cs typeface="Century Gothic"/>
                        </a:rPr>
                        <a:t>.</a:t>
                      </a:r>
                      <a:endParaRPr sz="650" dirty="0">
                        <a:solidFill>
                          <a:srgbClr val="00206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508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2565" marR="31115" indent="-167640">
                        <a:lnSpc>
                          <a:spcPct val="104600"/>
                        </a:lnSpc>
                        <a:spcBef>
                          <a:spcPts val="380"/>
                        </a:spcBef>
                      </a:pPr>
                      <a:r>
                        <a:rPr sz="650" spc="5" dirty="0">
                          <a:solidFill>
                            <a:srgbClr val="002060"/>
                          </a:solidFill>
                          <a:latin typeface="Century Gothic"/>
                          <a:cs typeface="Century Gothic"/>
                        </a:rPr>
                        <a:t>Ich</a:t>
                      </a:r>
                      <a:r>
                        <a:rPr sz="650" spc="-45" dirty="0">
                          <a:solidFill>
                            <a:srgbClr val="00206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650" spc="15" dirty="0">
                          <a:solidFill>
                            <a:srgbClr val="002060"/>
                          </a:solidFill>
                          <a:latin typeface="Century Gothic"/>
                          <a:cs typeface="Century Gothic"/>
                        </a:rPr>
                        <a:t>übe</a:t>
                      </a:r>
                      <a:r>
                        <a:rPr sz="650" spc="-50" dirty="0">
                          <a:solidFill>
                            <a:srgbClr val="00206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650" spc="10" dirty="0">
                          <a:solidFill>
                            <a:srgbClr val="002060"/>
                          </a:solidFill>
                          <a:latin typeface="Century Gothic"/>
                          <a:cs typeface="Century Gothic"/>
                        </a:rPr>
                        <a:t>das</a:t>
                      </a:r>
                      <a:r>
                        <a:rPr sz="650" spc="-40" dirty="0">
                          <a:solidFill>
                            <a:srgbClr val="00206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650" b="1" u="sng" spc="10" dirty="0">
                          <a:solidFill>
                            <a:srgbClr val="00206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Century Gothic"/>
                          <a:cs typeface="Century Gothic"/>
                        </a:rPr>
                        <a:t>Einmaleins </a:t>
                      </a:r>
                      <a:r>
                        <a:rPr sz="650" b="1" spc="10" dirty="0">
                          <a:solidFill>
                            <a:srgbClr val="00206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650" b="1" u="sng" spc="10" dirty="0">
                          <a:solidFill>
                            <a:srgbClr val="00206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Century Gothic"/>
                          <a:cs typeface="Century Gothic"/>
                        </a:rPr>
                        <a:t>und </a:t>
                      </a:r>
                      <a:r>
                        <a:rPr sz="650" b="1" u="sng" spc="20" dirty="0">
                          <a:solidFill>
                            <a:srgbClr val="00206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Century Gothic"/>
                          <a:cs typeface="Century Gothic"/>
                        </a:rPr>
                        <a:t>das</a:t>
                      </a:r>
                      <a:r>
                        <a:rPr sz="650" b="1" u="sng" spc="-45" dirty="0">
                          <a:solidFill>
                            <a:srgbClr val="00206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650" b="1" u="sng" spc="10" dirty="0">
                          <a:solidFill>
                            <a:srgbClr val="00206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Century Gothic"/>
                          <a:cs typeface="Century Gothic"/>
                        </a:rPr>
                        <a:t>Teilen</a:t>
                      </a:r>
                      <a:r>
                        <a:rPr sz="650" spc="10" dirty="0">
                          <a:solidFill>
                            <a:srgbClr val="002060"/>
                          </a:solidFill>
                          <a:latin typeface="Century Gothic"/>
                          <a:cs typeface="Century Gothic"/>
                        </a:rPr>
                        <a:t>.</a:t>
                      </a:r>
                      <a:endParaRPr sz="650" dirty="0">
                        <a:solidFill>
                          <a:srgbClr val="00206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482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775"/>
                        </a:lnSpc>
                      </a:pPr>
                      <a:r>
                        <a:rPr sz="650" spc="5" dirty="0">
                          <a:solidFill>
                            <a:srgbClr val="002060"/>
                          </a:solidFill>
                          <a:latin typeface="Century Gothic"/>
                          <a:cs typeface="Century Gothic"/>
                        </a:rPr>
                        <a:t>Ich </a:t>
                      </a:r>
                      <a:r>
                        <a:rPr sz="650" b="1" u="sng" spc="10" dirty="0">
                          <a:solidFill>
                            <a:srgbClr val="002060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entury Gothic"/>
                          <a:cs typeface="Century Gothic"/>
                        </a:rPr>
                        <a:t>kontrolliere</a:t>
                      </a:r>
                      <a:endParaRPr sz="650" dirty="0">
                        <a:solidFill>
                          <a:srgbClr val="002060"/>
                        </a:solidFill>
                        <a:latin typeface="Century Gothic"/>
                        <a:cs typeface="Century 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650" dirty="0">
                          <a:solidFill>
                            <a:srgbClr val="002060"/>
                          </a:solidFill>
                          <a:latin typeface="Century Gothic"/>
                          <a:cs typeface="Century Gothic"/>
                        </a:rPr>
                        <a:t>meine</a:t>
                      </a:r>
                      <a:r>
                        <a:rPr sz="650" spc="-80" dirty="0">
                          <a:solidFill>
                            <a:srgbClr val="00206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650" spc="-5" dirty="0">
                          <a:solidFill>
                            <a:srgbClr val="002060"/>
                          </a:solidFill>
                          <a:latin typeface="Century Gothic"/>
                          <a:cs typeface="Century Gothic"/>
                        </a:rPr>
                        <a:t>Geschichten</a:t>
                      </a:r>
                      <a:endParaRPr sz="650" dirty="0">
                        <a:solidFill>
                          <a:srgbClr val="002060"/>
                        </a:solidFill>
                        <a:latin typeface="Century Gothic"/>
                        <a:cs typeface="Century Gothic"/>
                      </a:endParaRPr>
                    </a:p>
                    <a:p>
                      <a:pPr algn="ctr">
                        <a:lnSpc>
                          <a:spcPts val="765"/>
                        </a:lnSpc>
                        <a:spcBef>
                          <a:spcPts val="35"/>
                        </a:spcBef>
                      </a:pPr>
                      <a:r>
                        <a:rPr sz="650" b="1" u="sng" spc="5" dirty="0">
                          <a:solidFill>
                            <a:srgbClr val="002060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entury Gothic"/>
                          <a:cs typeface="Century Gothic"/>
                        </a:rPr>
                        <a:t>mit </a:t>
                      </a:r>
                      <a:r>
                        <a:rPr sz="650" b="1" u="sng" spc="20" dirty="0">
                          <a:solidFill>
                            <a:srgbClr val="002060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entury Gothic"/>
                          <a:cs typeface="Century Gothic"/>
                        </a:rPr>
                        <a:t>dem</a:t>
                      </a:r>
                      <a:r>
                        <a:rPr sz="650" b="1" u="sng" spc="-40" dirty="0">
                          <a:solidFill>
                            <a:srgbClr val="002060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650" b="1" u="sng" spc="10" dirty="0">
                          <a:solidFill>
                            <a:srgbClr val="002060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entury Gothic"/>
                          <a:cs typeface="Century Gothic"/>
                        </a:rPr>
                        <a:t>Wortprof</a:t>
                      </a:r>
                      <a:r>
                        <a:rPr sz="650" b="1" spc="10" dirty="0">
                          <a:solidFill>
                            <a:srgbClr val="002060"/>
                          </a:solidFill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650" spc="10" dirty="0">
                          <a:solidFill>
                            <a:srgbClr val="002060"/>
                          </a:solidFill>
                          <a:latin typeface="Century Gothic"/>
                          <a:cs typeface="Century Gothic"/>
                        </a:rPr>
                        <a:t>.</a:t>
                      </a:r>
                      <a:endParaRPr sz="650" dirty="0">
                        <a:solidFill>
                          <a:srgbClr val="00206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45"/>
              </a:lnSpc>
            </a:pPr>
            <a:fld id="{81D60167-4931-47E6-BA6A-407CBD079E47}" type="slidenum">
              <a:rPr spc="-5" dirty="0"/>
              <a:t>12</a:t>
            </a:fld>
            <a:endParaRPr spc="-5" dirty="0"/>
          </a:p>
        </p:txBody>
      </p:sp>
      <p:sp>
        <p:nvSpPr>
          <p:cNvPr id="3" name="object 3"/>
          <p:cNvSpPr/>
          <p:nvPr/>
        </p:nvSpPr>
        <p:spPr>
          <a:xfrm>
            <a:off x="5433059" y="2485389"/>
            <a:ext cx="3108960" cy="848994"/>
          </a:xfrm>
          <a:custGeom>
            <a:avLst/>
            <a:gdLst/>
            <a:ahLst/>
            <a:cxnLst/>
            <a:rect l="l" t="t" r="r" b="b"/>
            <a:pathLst>
              <a:path w="3108959" h="848995">
                <a:moveTo>
                  <a:pt x="2684779" y="0"/>
                </a:moveTo>
                <a:lnTo>
                  <a:pt x="0" y="0"/>
                </a:lnTo>
                <a:lnTo>
                  <a:pt x="0" y="848994"/>
                </a:lnTo>
                <a:lnTo>
                  <a:pt x="2684779" y="848994"/>
                </a:lnTo>
                <a:lnTo>
                  <a:pt x="3108960" y="424815"/>
                </a:lnTo>
                <a:lnTo>
                  <a:pt x="2684779" y="0"/>
                </a:lnTo>
                <a:close/>
              </a:path>
            </a:pathLst>
          </a:custGeom>
          <a:solidFill>
            <a:srgbClr val="6699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5433059" y="2485389"/>
            <a:ext cx="3108960" cy="848994"/>
          </a:xfrm>
          <a:custGeom>
            <a:avLst/>
            <a:gdLst/>
            <a:ahLst/>
            <a:cxnLst/>
            <a:rect l="l" t="t" r="r" b="b"/>
            <a:pathLst>
              <a:path w="3108959" h="848995">
                <a:moveTo>
                  <a:pt x="0" y="0"/>
                </a:moveTo>
                <a:lnTo>
                  <a:pt x="2684780" y="0"/>
                </a:lnTo>
                <a:lnTo>
                  <a:pt x="3108960" y="424815"/>
                </a:lnTo>
                <a:lnTo>
                  <a:pt x="2684780" y="848994"/>
                </a:lnTo>
                <a:lnTo>
                  <a:pt x="0" y="848994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41719C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5455920" y="2438387"/>
            <a:ext cx="0" cy="2200910"/>
          </a:xfrm>
          <a:custGeom>
            <a:avLst/>
            <a:gdLst/>
            <a:ahLst/>
            <a:cxnLst/>
            <a:rect l="l" t="t" r="r" b="b"/>
            <a:pathLst>
              <a:path h="2200910">
                <a:moveTo>
                  <a:pt x="0" y="0"/>
                </a:moveTo>
                <a:lnTo>
                  <a:pt x="0" y="2200668"/>
                </a:lnTo>
              </a:path>
            </a:pathLst>
          </a:custGeom>
          <a:ln w="121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7190231" y="2438387"/>
            <a:ext cx="0" cy="2200910"/>
          </a:xfrm>
          <a:custGeom>
            <a:avLst/>
            <a:gdLst/>
            <a:ahLst/>
            <a:cxnLst/>
            <a:rect l="l" t="t" r="r" b="b"/>
            <a:pathLst>
              <a:path h="2200910">
                <a:moveTo>
                  <a:pt x="0" y="0"/>
                </a:moveTo>
                <a:lnTo>
                  <a:pt x="0" y="2200668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8055857" y="2438387"/>
            <a:ext cx="0" cy="2200910"/>
          </a:xfrm>
          <a:custGeom>
            <a:avLst/>
            <a:gdLst/>
            <a:ahLst/>
            <a:cxnLst/>
            <a:rect l="l" t="t" r="r" b="b"/>
            <a:pathLst>
              <a:path h="2200910">
                <a:moveTo>
                  <a:pt x="0" y="0"/>
                </a:moveTo>
                <a:lnTo>
                  <a:pt x="0" y="2200668"/>
                </a:lnTo>
              </a:path>
            </a:pathLst>
          </a:custGeom>
          <a:ln w="121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graphicFrame>
        <p:nvGraphicFramePr>
          <p:cNvPr id="17" name="object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422408"/>
              </p:ext>
            </p:extLst>
          </p:nvPr>
        </p:nvGraphicFramePr>
        <p:xfrm>
          <a:off x="422655" y="348999"/>
          <a:ext cx="8710799" cy="39063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5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3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90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0601">
                <a:tc gridSpan="6">
                  <a:txBody>
                    <a:bodyPr/>
                    <a:lstStyle/>
                    <a:p>
                      <a:pPr marL="38100">
                        <a:lnSpc>
                          <a:spcPts val="137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2A.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Förderplan </a:t>
                      </a:r>
                      <a:r>
                        <a:rPr sz="1200" dirty="0" smtClean="0">
                          <a:latin typeface="Calibri"/>
                          <a:cs typeface="Calibri"/>
                        </a:rPr>
                        <a:t>für</a:t>
                      </a:r>
                      <a:r>
                        <a:rPr lang="de-DE" sz="1200" baseline="0" dirty="0" smtClean="0">
                          <a:latin typeface="Calibri"/>
                          <a:cs typeface="Calibri"/>
                        </a:rPr>
                        <a:t> Konstantin</a:t>
                      </a:r>
                    </a:p>
                    <a:p>
                      <a:pPr marL="38100">
                        <a:lnSpc>
                          <a:spcPts val="1370"/>
                        </a:lnSpc>
                      </a:pP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38100">
                        <a:lnSpc>
                          <a:spcPts val="1135"/>
                        </a:lnSpc>
                      </a:pPr>
                      <a:endParaRPr lang="de-DE" sz="1000" b="1" spc="-5" dirty="0" smtClean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  <a:p>
                      <a:pPr marL="38100">
                        <a:lnSpc>
                          <a:spcPts val="1135"/>
                        </a:lnSpc>
                      </a:pP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Zeit</a:t>
                      </a:r>
                      <a:r>
                        <a:rPr lang="de-DE" sz="1000" b="1" spc="-5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raum</a:t>
                      </a:r>
                      <a:endParaRPr sz="10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ts val="1135"/>
                        </a:lnSpc>
                      </a:pPr>
                      <a:endParaRPr lang="de-DE" sz="1200" b="1" spc="-5" dirty="0" smtClean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  <a:p>
                      <a:pPr marL="77470">
                        <a:lnSpc>
                          <a:spcPts val="1135"/>
                        </a:lnSpc>
                      </a:pPr>
                      <a:r>
                        <a:rPr sz="1200" b="1" spc="-5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Förder</a:t>
                      </a:r>
                      <a:r>
                        <a:rPr lang="de-DE" sz="1200" b="1" spc="-5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1200" b="1" spc="-5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bereich</a:t>
                      </a:r>
                      <a:endParaRPr sz="12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135"/>
                        </a:lnSpc>
                      </a:pPr>
                      <a:endParaRPr lang="de-DE" sz="1200" b="1" spc="-5" dirty="0" smtClean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  <a:p>
                      <a:pPr marL="85090">
                        <a:lnSpc>
                          <a:spcPts val="1135"/>
                        </a:lnSpc>
                      </a:pPr>
                      <a:r>
                        <a:rPr sz="1200" b="1" spc="-5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IST-Stand</a:t>
                      </a:r>
                      <a:endParaRPr sz="12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ts val="1135"/>
                        </a:lnSpc>
                      </a:pPr>
                      <a:endParaRPr lang="de-DE" sz="1200" b="1" spc="-5" dirty="0" smtClean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  <a:p>
                      <a:pPr marL="62230">
                        <a:lnSpc>
                          <a:spcPts val="1135"/>
                        </a:lnSpc>
                      </a:pPr>
                      <a:r>
                        <a:rPr sz="1200" b="1" spc="-5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Förderziel</a:t>
                      </a:r>
                      <a:endParaRPr sz="12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ts val="1830"/>
                        </a:lnSpc>
                      </a:pPr>
                      <a:r>
                        <a:rPr sz="1200" b="1" spc="-5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Fördermaßnahmen</a:t>
                      </a:r>
                      <a:endParaRPr lang="de-DE" sz="1200" b="1" spc="-5" dirty="0" smtClean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  <a:p>
                      <a:pPr marL="40640">
                        <a:lnSpc>
                          <a:spcPts val="1830"/>
                        </a:lnSpc>
                      </a:pPr>
                      <a:r>
                        <a:rPr lang="de-DE" sz="1000" b="0" spc="-5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Wer ist wann zuständig für die Umsetzung</a:t>
                      </a:r>
                    </a:p>
                    <a:p>
                      <a:pPr marL="40640">
                        <a:lnSpc>
                          <a:spcPts val="1830"/>
                        </a:lnSpc>
                      </a:pPr>
                      <a:r>
                        <a:rPr lang="de-DE" sz="1000" b="0" spc="-5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Welche</a:t>
                      </a:r>
                      <a:r>
                        <a:rPr lang="de-DE" sz="1000" b="0" spc="-5" baseline="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Materialien eignen sich?</a:t>
                      </a:r>
                    </a:p>
                  </a:txBody>
                  <a:tcPr marL="0" marR="0" marT="0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1135"/>
                        </a:lnSpc>
                      </a:pPr>
                      <a:r>
                        <a:rPr lang="de-DE" sz="1000" b="1" spc="-5" dirty="0" smtClean="0">
                          <a:latin typeface="Calibri"/>
                          <a:cs typeface="Calibri"/>
                        </a:rPr>
                        <a:t>Ergeb-nisse</a:t>
                      </a:r>
                    </a:p>
                    <a:p>
                      <a:pPr marL="42545">
                        <a:lnSpc>
                          <a:spcPts val="1135"/>
                        </a:lnSpc>
                      </a:pPr>
                      <a:r>
                        <a:rPr sz="1000" b="1" spc="-5" dirty="0" smtClean="0">
                          <a:latin typeface="Calibri"/>
                          <a:cs typeface="Calibri"/>
                        </a:rPr>
                        <a:t>Ref</a:t>
                      </a:r>
                      <a:r>
                        <a:rPr sz="1000" b="1" spc="10" dirty="0" smtClean="0">
                          <a:latin typeface="Calibri"/>
                          <a:cs typeface="Calibri"/>
                        </a:rPr>
                        <a:t>l</a:t>
                      </a:r>
                      <a:r>
                        <a:rPr sz="1000" b="1" spc="-5" dirty="0" smtClean="0">
                          <a:latin typeface="Calibri"/>
                          <a:cs typeface="Calibri"/>
                        </a:rPr>
                        <a:t>e</a:t>
                      </a:r>
                      <a:r>
                        <a:rPr lang="de-DE" sz="1000" b="1" spc="-5" dirty="0" smtClean="0">
                          <a:latin typeface="Calibri"/>
                          <a:cs typeface="Calibri"/>
                        </a:rPr>
                        <a:t>-</a:t>
                      </a:r>
                    </a:p>
                    <a:p>
                      <a:pPr marL="42545">
                        <a:lnSpc>
                          <a:spcPts val="1135"/>
                        </a:lnSpc>
                      </a:pPr>
                      <a:r>
                        <a:rPr sz="1000" b="1" dirty="0" smtClean="0">
                          <a:latin typeface="Calibri"/>
                          <a:cs typeface="Calibri"/>
                        </a:rPr>
                        <a:t>x</a:t>
                      </a:r>
                      <a:r>
                        <a:rPr sz="1000" b="1" spc="-5" dirty="0" smtClean="0">
                          <a:latin typeface="Calibri"/>
                          <a:cs typeface="Calibri"/>
                        </a:rPr>
                        <a:t>i</a:t>
                      </a:r>
                      <a:r>
                        <a:rPr sz="1000" b="1" dirty="0" smtClean="0">
                          <a:latin typeface="Calibri"/>
                          <a:cs typeface="Calibri"/>
                        </a:rPr>
                        <a:t>on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6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77470" marR="1276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nal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es-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soziales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36512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400" spc="-5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sz="1200" spc="-5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Aggressive</a:t>
                      </a:r>
                      <a:r>
                        <a:rPr lang="de-DE" sz="1200" spc="-5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Verhaltens</a:t>
                      </a:r>
                      <a:r>
                        <a:rPr lang="de-DE" sz="1200" spc="-5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  <a:p>
                      <a:pPr marL="85090" marR="36512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lang="de-DE" sz="1200" spc="-5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weisen</a:t>
                      </a:r>
                      <a:endParaRPr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090">
                        <a:lnSpc>
                          <a:spcPts val="1310"/>
                        </a:lnSpc>
                        <a:spcBef>
                          <a:spcPts val="25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-Isoliert</a:t>
                      </a:r>
                      <a:endParaRPr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090" marR="392430">
                        <a:lnSpc>
                          <a:spcPts val="1310"/>
                        </a:lnSpc>
                        <a:spcBef>
                          <a:spcPts val="4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-erkauft sich Freund-  schaften</a:t>
                      </a:r>
                      <a:endParaRPr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090" marR="54610">
                        <a:lnSpc>
                          <a:spcPts val="131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-provoziert Schlägereien in  </a:t>
                      </a:r>
                      <a:r>
                        <a:rPr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der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Pause</a:t>
                      </a:r>
                      <a:endParaRPr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090" marR="86360">
                        <a:lnSpc>
                          <a:spcPts val="131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-macht 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provozierende</a:t>
                      </a:r>
                      <a:r>
                        <a:rPr sz="1200" spc="-4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Ge-  räusche </a:t>
                      </a:r>
                      <a:r>
                        <a:rPr sz="1200" spc="-1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</a:t>
                      </a:r>
                      <a:r>
                        <a:rPr sz="1200" spc="1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r>
                        <a:rPr sz="14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9525" marB="0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62230" marR="118110" algn="just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gehe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 den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Kindern 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meiner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Klasse freundlich 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um.</a:t>
                      </a:r>
                    </a:p>
                    <a:p>
                      <a:pPr marL="62230">
                        <a:lnSpc>
                          <a:spcPts val="1310"/>
                        </a:lnSpc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Wenn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wütend</a:t>
                      </a:r>
                      <a:r>
                        <a:rPr sz="1100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bin,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2230" marR="29209">
                        <a:lnSpc>
                          <a:spcPct val="995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stecke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die Hände in die  Hosentasche und zähle  rückwärts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von 10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</a:t>
                      </a:r>
                      <a:r>
                        <a:rPr sz="1100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</a:t>
                      </a:r>
                    </a:p>
                  </a:txBody>
                  <a:tcPr marL="0" marR="0" marT="952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0640">
                        <a:lnSpc>
                          <a:spcPts val="710"/>
                        </a:lnSpc>
                      </a:pPr>
                      <a:endParaRPr lang="de-DE" sz="1100" spc="-5" dirty="0" smtClean="0">
                        <a:latin typeface="Calibri"/>
                        <a:cs typeface="Calibri"/>
                      </a:endParaRPr>
                    </a:p>
                    <a:p>
                      <a:pPr marL="40640">
                        <a:lnSpc>
                          <a:spcPts val="710"/>
                        </a:lnSpc>
                      </a:pPr>
                      <a:endParaRPr lang="de-DE" sz="1100" spc="-5" dirty="0" smtClean="0">
                        <a:latin typeface="Calibri"/>
                        <a:cs typeface="Calibri"/>
                      </a:endParaRPr>
                    </a:p>
                    <a:p>
                      <a:pPr marL="40640">
                        <a:lnSpc>
                          <a:spcPts val="710"/>
                        </a:lnSpc>
                      </a:pPr>
                      <a:r>
                        <a:rPr sz="1100" spc="-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Verhaltensziel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auf</a:t>
                      </a:r>
                      <a:r>
                        <a:rPr sz="11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100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Tisch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0640">
                        <a:lnSpc>
                          <a:spcPts val="1320"/>
                        </a:lnSpc>
                        <a:spcBef>
                          <a:spcPts val="1050"/>
                        </a:spcBef>
                      </a:pPr>
                      <a:r>
                        <a:rPr sz="1100" spc="-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Verhaltensvertrag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120" marR="8255" indent="-32384">
                        <a:lnSpc>
                          <a:spcPts val="2140"/>
                        </a:lnSpc>
                        <a:spcBef>
                          <a:spcPts val="85"/>
                        </a:spcBef>
                      </a:pPr>
                      <a:r>
                        <a:rPr sz="1650" spc="-525" baseline="-27777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</a:t>
                      </a:r>
                      <a:r>
                        <a:rPr sz="1100" spc="-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Interaktionsspiele</a:t>
                      </a:r>
                      <a:endParaRPr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647065" indent="-15875">
                        <a:lnSpc>
                          <a:spcPts val="2150"/>
                        </a:lnSpc>
                        <a:spcBef>
                          <a:spcPts val="520"/>
                        </a:spcBef>
                      </a:pP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6604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85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77470" marR="77470">
                        <a:lnSpc>
                          <a:spcPts val="131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Le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rn-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Arb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- 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verhalten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ts val="1315"/>
                        </a:lnSpc>
                        <a:spcBef>
                          <a:spcPts val="5"/>
                        </a:spcBef>
                      </a:pPr>
                      <a:r>
                        <a:rPr sz="1400" spc="-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verweigert die</a:t>
                      </a:r>
                      <a:r>
                        <a:rPr sz="1200" spc="-2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Mitarbeit</a:t>
                      </a:r>
                      <a:endParaRPr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090">
                        <a:lnSpc>
                          <a:spcPts val="1315"/>
                        </a:lnSpc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-ist</a:t>
                      </a:r>
                      <a:r>
                        <a:rPr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desinteressiert</a:t>
                      </a:r>
                      <a:endParaRPr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-zerreißt</a:t>
                      </a:r>
                      <a:r>
                        <a:rPr sz="1200" spc="-1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Arbeitsmaterial</a:t>
                      </a:r>
                      <a:endParaRPr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-macht 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selten</a:t>
                      </a:r>
                      <a:r>
                        <a:rPr sz="1200" spc="-2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</a:t>
                      </a:r>
                      <a:endParaRPr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85090">
                        <a:lnSpc>
                          <a:spcPts val="1275"/>
                        </a:lnSpc>
                        <a:spcBef>
                          <a:spcPts val="1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-Lernforschritte</a:t>
                      </a:r>
                      <a:r>
                        <a:rPr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schwach</a:t>
                      </a:r>
                      <a:endParaRPr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62873" y="143327"/>
            <a:ext cx="879474" cy="10699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635000" y="1019241"/>
            <a:ext cx="8007347" cy="5999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01471" y="422216"/>
            <a:ext cx="7833869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DE" sz="2800" spc="-5" dirty="0" smtClean="0"/>
              <a:t>Interventions- und Präventions</a:t>
            </a:r>
            <a:r>
              <a:rPr sz="2800" spc="-5" dirty="0" smtClean="0"/>
              <a:t>möglichkeiten</a:t>
            </a:r>
            <a:endParaRPr sz="2800" dirty="0"/>
          </a:p>
        </p:txBody>
      </p:sp>
      <p:sp>
        <p:nvSpPr>
          <p:cNvPr id="5" name="object 5"/>
          <p:cNvSpPr txBox="1"/>
          <p:nvPr/>
        </p:nvSpPr>
        <p:spPr>
          <a:xfrm>
            <a:off x="990600" y="1022161"/>
            <a:ext cx="754380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DE" sz="2800" b="1" spc="-20" dirty="0" smtClean="0">
                <a:solidFill>
                  <a:srgbClr val="002060"/>
                </a:solidFill>
                <a:latin typeface="Calibri"/>
                <a:cs typeface="Calibri"/>
              </a:rPr>
              <a:t>Mikroebene</a:t>
            </a:r>
            <a:r>
              <a:rPr lang="de-DE" sz="2800" b="1" spc="-20" dirty="0" smtClean="0">
                <a:latin typeface="Calibri"/>
                <a:cs typeface="Calibri"/>
              </a:rPr>
              <a:t> </a:t>
            </a:r>
            <a:r>
              <a:rPr lang="de-DE" sz="2800" spc="-20" dirty="0" smtClean="0">
                <a:latin typeface="Calibri"/>
                <a:cs typeface="Calibri"/>
              </a:rPr>
              <a:t>Mikroteaching: L</a:t>
            </a:r>
            <a:r>
              <a:rPr sz="2800" spc="-20" dirty="0" smtClean="0">
                <a:latin typeface="Calibri"/>
                <a:cs typeface="Calibri"/>
              </a:rPr>
              <a:t>-S-Interaktion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31188" y="1936813"/>
            <a:ext cx="8014970" cy="1290320"/>
          </a:xfrm>
          <a:custGeom>
            <a:avLst/>
            <a:gdLst/>
            <a:ahLst/>
            <a:cxnLst/>
            <a:rect l="l" t="t" r="r" b="b"/>
            <a:pathLst>
              <a:path w="8014970" h="1290320">
                <a:moveTo>
                  <a:pt x="7799705" y="0"/>
                </a:moveTo>
                <a:lnTo>
                  <a:pt x="0" y="0"/>
                </a:lnTo>
                <a:lnTo>
                  <a:pt x="0" y="1290320"/>
                </a:lnTo>
                <a:lnTo>
                  <a:pt x="7799705" y="1290320"/>
                </a:lnTo>
                <a:lnTo>
                  <a:pt x="7849234" y="1284605"/>
                </a:lnTo>
                <a:lnTo>
                  <a:pt x="7894320" y="1268730"/>
                </a:lnTo>
                <a:lnTo>
                  <a:pt x="7934325" y="1243330"/>
                </a:lnTo>
                <a:lnTo>
                  <a:pt x="7967345" y="1210310"/>
                </a:lnTo>
                <a:lnTo>
                  <a:pt x="7992745" y="1170305"/>
                </a:lnTo>
                <a:lnTo>
                  <a:pt x="8009255" y="1124585"/>
                </a:lnTo>
                <a:lnTo>
                  <a:pt x="8014970" y="1075690"/>
                </a:lnTo>
                <a:lnTo>
                  <a:pt x="8014970" y="214629"/>
                </a:lnTo>
                <a:lnTo>
                  <a:pt x="8009255" y="165735"/>
                </a:lnTo>
                <a:lnTo>
                  <a:pt x="7992745" y="120014"/>
                </a:lnTo>
                <a:lnTo>
                  <a:pt x="7967345" y="80010"/>
                </a:lnTo>
                <a:lnTo>
                  <a:pt x="7934325" y="46990"/>
                </a:lnTo>
                <a:lnTo>
                  <a:pt x="7894320" y="21590"/>
                </a:lnTo>
                <a:lnTo>
                  <a:pt x="7849234" y="5714"/>
                </a:lnTo>
                <a:lnTo>
                  <a:pt x="7799705" y="0"/>
                </a:lnTo>
                <a:close/>
              </a:path>
            </a:pathLst>
          </a:custGeom>
          <a:solidFill>
            <a:srgbClr val="D2DEEF">
              <a:alpha val="90194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645794" y="3451323"/>
            <a:ext cx="7997825" cy="1290955"/>
          </a:xfrm>
          <a:custGeom>
            <a:avLst/>
            <a:gdLst/>
            <a:ahLst/>
            <a:cxnLst/>
            <a:rect l="l" t="t" r="r" b="b"/>
            <a:pathLst>
              <a:path w="7997825" h="1290954">
                <a:moveTo>
                  <a:pt x="7782559" y="0"/>
                </a:moveTo>
                <a:lnTo>
                  <a:pt x="0" y="0"/>
                </a:lnTo>
                <a:lnTo>
                  <a:pt x="0" y="1290955"/>
                </a:lnTo>
                <a:lnTo>
                  <a:pt x="7782559" y="1290955"/>
                </a:lnTo>
                <a:lnTo>
                  <a:pt x="7832089" y="1285240"/>
                </a:lnTo>
                <a:lnTo>
                  <a:pt x="7877175" y="1269365"/>
                </a:lnTo>
                <a:lnTo>
                  <a:pt x="7917180" y="1243965"/>
                </a:lnTo>
                <a:lnTo>
                  <a:pt x="7950200" y="1210310"/>
                </a:lnTo>
                <a:lnTo>
                  <a:pt x="7975600" y="1170305"/>
                </a:lnTo>
                <a:lnTo>
                  <a:pt x="7992109" y="1125220"/>
                </a:lnTo>
                <a:lnTo>
                  <a:pt x="7997825" y="1075690"/>
                </a:lnTo>
                <a:lnTo>
                  <a:pt x="7997825" y="215265"/>
                </a:lnTo>
                <a:lnTo>
                  <a:pt x="7992109" y="165735"/>
                </a:lnTo>
                <a:lnTo>
                  <a:pt x="7975600" y="120650"/>
                </a:lnTo>
                <a:lnTo>
                  <a:pt x="7950200" y="80645"/>
                </a:lnTo>
                <a:lnTo>
                  <a:pt x="7917180" y="47625"/>
                </a:lnTo>
                <a:lnTo>
                  <a:pt x="7877175" y="22225"/>
                </a:lnTo>
                <a:lnTo>
                  <a:pt x="7832089" y="5714"/>
                </a:lnTo>
                <a:lnTo>
                  <a:pt x="7782559" y="0"/>
                </a:lnTo>
                <a:close/>
              </a:path>
            </a:pathLst>
          </a:custGeom>
          <a:solidFill>
            <a:srgbClr val="D2DEEF">
              <a:alpha val="90194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654023" y="4848185"/>
            <a:ext cx="7997825" cy="1289050"/>
          </a:xfrm>
          <a:custGeom>
            <a:avLst/>
            <a:gdLst/>
            <a:ahLst/>
            <a:cxnLst/>
            <a:rect l="l" t="t" r="r" b="b"/>
            <a:pathLst>
              <a:path w="7997825" h="1289050">
                <a:moveTo>
                  <a:pt x="7782559" y="0"/>
                </a:moveTo>
                <a:lnTo>
                  <a:pt x="0" y="0"/>
                </a:lnTo>
                <a:lnTo>
                  <a:pt x="0" y="1289050"/>
                </a:lnTo>
                <a:lnTo>
                  <a:pt x="7782559" y="1289050"/>
                </a:lnTo>
                <a:lnTo>
                  <a:pt x="7832089" y="1283335"/>
                </a:lnTo>
                <a:lnTo>
                  <a:pt x="7877175" y="1267460"/>
                </a:lnTo>
                <a:lnTo>
                  <a:pt x="7917180" y="1242060"/>
                </a:lnTo>
                <a:lnTo>
                  <a:pt x="7950200" y="1209040"/>
                </a:lnTo>
                <a:lnTo>
                  <a:pt x="7975600" y="1169035"/>
                </a:lnTo>
                <a:lnTo>
                  <a:pt x="7992109" y="1123950"/>
                </a:lnTo>
                <a:lnTo>
                  <a:pt x="7997825" y="1074420"/>
                </a:lnTo>
                <a:lnTo>
                  <a:pt x="7997825" y="214630"/>
                </a:lnTo>
                <a:lnTo>
                  <a:pt x="7992109" y="165735"/>
                </a:lnTo>
                <a:lnTo>
                  <a:pt x="7975600" y="120650"/>
                </a:lnTo>
                <a:lnTo>
                  <a:pt x="7950200" y="80645"/>
                </a:lnTo>
                <a:lnTo>
                  <a:pt x="7917180" y="46990"/>
                </a:lnTo>
                <a:lnTo>
                  <a:pt x="7877175" y="21590"/>
                </a:lnTo>
                <a:lnTo>
                  <a:pt x="7832089" y="5714"/>
                </a:lnTo>
                <a:lnTo>
                  <a:pt x="7782559" y="0"/>
                </a:lnTo>
                <a:close/>
              </a:path>
            </a:pathLst>
          </a:custGeom>
          <a:solidFill>
            <a:srgbClr val="D2DEEF">
              <a:alpha val="90194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 txBox="1"/>
          <p:nvPr/>
        </p:nvSpPr>
        <p:spPr>
          <a:xfrm>
            <a:off x="645794" y="1923675"/>
            <a:ext cx="7606030" cy="41014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Calibri"/>
                <a:cs typeface="Calibri"/>
              </a:rPr>
              <a:t>Positive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L-S-Beziehung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000" dirty="0">
                <a:latin typeface="Calibri"/>
                <a:cs typeface="Calibri"/>
              </a:rPr>
              <a:t>Was </a:t>
            </a:r>
            <a:r>
              <a:rPr sz="2000" spc="-5" dirty="0">
                <a:latin typeface="Calibri"/>
                <a:cs typeface="Calibri"/>
              </a:rPr>
              <a:t>weiß ich über </a:t>
            </a:r>
            <a:r>
              <a:rPr sz="2000" dirty="0">
                <a:latin typeface="Calibri"/>
                <a:cs typeface="Calibri"/>
              </a:rPr>
              <a:t>das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Kind?</a:t>
            </a: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000" spc="-5" dirty="0">
                <a:latin typeface="Calibri"/>
                <a:cs typeface="Calibri"/>
              </a:rPr>
              <a:t>Welche Einstellungen/Emotionen gegenüber </a:t>
            </a:r>
            <a:r>
              <a:rPr sz="2000" dirty="0">
                <a:latin typeface="Calibri"/>
                <a:cs typeface="Calibri"/>
              </a:rPr>
              <a:t>dem </a:t>
            </a:r>
            <a:r>
              <a:rPr sz="2000" spc="-5" dirty="0">
                <a:latin typeface="Calibri"/>
                <a:cs typeface="Calibri"/>
              </a:rPr>
              <a:t>Kind habe </a:t>
            </a:r>
            <a:r>
              <a:rPr sz="2000" dirty="0">
                <a:latin typeface="Calibri"/>
                <a:cs typeface="Calibri"/>
              </a:rPr>
              <a:t>ich?</a:t>
            </a: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1400" spc="-5" dirty="0">
                <a:solidFill>
                  <a:srgbClr val="669900"/>
                </a:solidFill>
                <a:latin typeface="Calibri"/>
                <a:cs typeface="Calibri"/>
              </a:rPr>
              <a:t>Beispiel 1:</a:t>
            </a:r>
            <a:r>
              <a:rPr sz="1400" spc="-10" dirty="0">
                <a:solidFill>
                  <a:srgbClr val="6699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669900"/>
                </a:solidFill>
                <a:latin typeface="Calibri"/>
                <a:cs typeface="Calibri"/>
              </a:rPr>
              <a:t>Lehrerreflexionsbogen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 dirty="0">
              <a:latin typeface="Times New Roman"/>
              <a:cs typeface="Times New Roman"/>
            </a:endParaRPr>
          </a:p>
          <a:p>
            <a:pPr marL="29209">
              <a:lnSpc>
                <a:spcPct val="100000"/>
              </a:lnSpc>
              <a:spcBef>
                <a:spcPts val="1175"/>
              </a:spcBef>
            </a:pPr>
            <a:r>
              <a:rPr sz="2000" b="1" spc="-5" dirty="0">
                <a:latin typeface="Calibri"/>
                <a:cs typeface="Calibri"/>
              </a:rPr>
              <a:t>„Kleintechniken“</a:t>
            </a:r>
            <a:endParaRPr sz="2000" dirty="0">
              <a:latin typeface="Calibri"/>
              <a:cs typeface="Calibri"/>
            </a:endParaRPr>
          </a:p>
          <a:p>
            <a:pPr marL="29209">
              <a:lnSpc>
                <a:spcPct val="100000"/>
              </a:lnSpc>
              <a:spcBef>
                <a:spcPts val="165"/>
              </a:spcBef>
            </a:pPr>
            <a:r>
              <a:rPr sz="1800" spc="-5" dirty="0">
                <a:latin typeface="Calibri"/>
                <a:cs typeface="Calibri"/>
              </a:rPr>
              <a:t>Aktive </a:t>
            </a:r>
            <a:r>
              <a:rPr sz="1800" dirty="0">
                <a:latin typeface="Calibri"/>
                <a:cs typeface="Calibri"/>
              </a:rPr>
              <a:t>und </a:t>
            </a:r>
            <a:r>
              <a:rPr sz="1800" spc="-5" dirty="0">
                <a:latin typeface="Calibri"/>
                <a:cs typeface="Calibri"/>
              </a:rPr>
              <a:t>reaktive Interventionsstrategien </a:t>
            </a:r>
            <a:r>
              <a:rPr sz="1800" dirty="0">
                <a:latin typeface="Calibri"/>
                <a:cs typeface="Calibri"/>
              </a:rPr>
              <a:t>+ </a:t>
            </a:r>
            <a:r>
              <a:rPr sz="1800" spc="-5" dirty="0">
                <a:latin typeface="Calibri"/>
                <a:cs typeface="Calibri"/>
              </a:rPr>
              <a:t>pädagogische Grundhaltung </a:t>
            </a:r>
            <a:r>
              <a:rPr sz="1100" dirty="0">
                <a:latin typeface="Calibri"/>
                <a:cs typeface="Calibri"/>
              </a:rPr>
              <a:t>(Redl</a:t>
            </a:r>
            <a:r>
              <a:rPr sz="1100" spc="7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1970)</a:t>
            </a:r>
            <a:endParaRPr sz="1100" dirty="0">
              <a:latin typeface="Calibri"/>
              <a:cs typeface="Calibri"/>
            </a:endParaRPr>
          </a:p>
          <a:p>
            <a:pPr marL="62865">
              <a:lnSpc>
                <a:spcPct val="100000"/>
              </a:lnSpc>
              <a:spcBef>
                <a:spcPts val="105"/>
              </a:spcBef>
            </a:pPr>
            <a:r>
              <a:rPr sz="1800" spc="-5" dirty="0">
                <a:latin typeface="Calibri"/>
                <a:cs typeface="Calibri"/>
              </a:rPr>
              <a:t>Lob </a:t>
            </a:r>
            <a:r>
              <a:rPr sz="1800" dirty="0">
                <a:latin typeface="Calibri"/>
                <a:cs typeface="Calibri"/>
              </a:rPr>
              <a:t>und </a:t>
            </a:r>
            <a:r>
              <a:rPr sz="1800" spc="-5" dirty="0">
                <a:latin typeface="Calibri"/>
                <a:cs typeface="Calibri"/>
              </a:rPr>
              <a:t>Ermunterung, Motivation durch adaptierte Materialien,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Hürdenhilfe,…</a:t>
            </a:r>
            <a:endParaRPr sz="1800" dirty="0">
              <a:latin typeface="Calibri"/>
              <a:cs typeface="Calibri"/>
            </a:endParaRPr>
          </a:p>
          <a:p>
            <a:pPr marL="29209">
              <a:lnSpc>
                <a:spcPct val="100000"/>
              </a:lnSpc>
              <a:spcBef>
                <a:spcPts val="185"/>
              </a:spcBef>
            </a:pPr>
            <a:r>
              <a:rPr sz="1400" spc="-5" dirty="0">
                <a:solidFill>
                  <a:srgbClr val="669900"/>
                </a:solidFill>
                <a:latin typeface="Calibri"/>
                <a:cs typeface="Calibri"/>
              </a:rPr>
              <a:t>Beispiel 2:</a:t>
            </a:r>
            <a:r>
              <a:rPr sz="1400" spc="-15" dirty="0">
                <a:solidFill>
                  <a:srgbClr val="6699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669900"/>
                </a:solidFill>
                <a:latin typeface="Calibri"/>
                <a:cs typeface="Calibri"/>
              </a:rPr>
              <a:t>„Rettungsanker“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50" dirty="0">
              <a:latin typeface="Times New Roman"/>
              <a:cs typeface="Times New Roman"/>
            </a:endParaRPr>
          </a:p>
          <a:p>
            <a:pPr marL="29209">
              <a:lnSpc>
                <a:spcPct val="100000"/>
              </a:lnSpc>
            </a:pPr>
            <a:r>
              <a:rPr sz="2000" b="1" spc="-5" dirty="0">
                <a:latin typeface="Calibri"/>
                <a:cs typeface="Calibri"/>
              </a:rPr>
              <a:t>Verhaltensmodifikation</a:t>
            </a:r>
            <a:endParaRPr sz="2000" dirty="0">
              <a:latin typeface="Calibri"/>
              <a:cs typeface="Calibri"/>
            </a:endParaRPr>
          </a:p>
          <a:p>
            <a:pPr marL="29209">
              <a:lnSpc>
                <a:spcPct val="100000"/>
              </a:lnSpc>
              <a:spcBef>
                <a:spcPts val="165"/>
              </a:spcBef>
            </a:pPr>
            <a:r>
              <a:rPr sz="1800" spc="-5" dirty="0">
                <a:latin typeface="Calibri"/>
                <a:cs typeface="Calibri"/>
              </a:rPr>
              <a:t>Kleinschrittiges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Vorgehen</a:t>
            </a:r>
            <a:endParaRPr sz="1800" dirty="0">
              <a:latin typeface="Calibri"/>
              <a:cs typeface="Calibri"/>
            </a:endParaRPr>
          </a:p>
          <a:p>
            <a:pPr marL="29209">
              <a:lnSpc>
                <a:spcPct val="100000"/>
              </a:lnSpc>
              <a:spcBef>
                <a:spcPts val="105"/>
              </a:spcBef>
            </a:pPr>
            <a:r>
              <a:rPr sz="1800" dirty="0">
                <a:latin typeface="Calibri"/>
                <a:cs typeface="Calibri"/>
              </a:rPr>
              <a:t>SuS </a:t>
            </a:r>
            <a:r>
              <a:rPr sz="1800" spc="-5" dirty="0">
                <a:latin typeface="Calibri"/>
                <a:cs typeface="Calibri"/>
              </a:rPr>
              <a:t>in Zielsetzungen einbeziehen, z.B. „Ziel </a:t>
            </a:r>
            <a:r>
              <a:rPr sz="1800" dirty="0">
                <a:latin typeface="Calibri"/>
                <a:cs typeface="Calibri"/>
              </a:rPr>
              <a:t>der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Woche“</a:t>
            </a:r>
            <a:endParaRPr sz="1800" dirty="0">
              <a:latin typeface="Calibri"/>
              <a:cs typeface="Calibri"/>
            </a:endParaRPr>
          </a:p>
          <a:p>
            <a:pPr marL="29209">
              <a:lnSpc>
                <a:spcPct val="100000"/>
              </a:lnSpc>
              <a:spcBef>
                <a:spcPts val="175"/>
              </a:spcBef>
            </a:pPr>
            <a:r>
              <a:rPr sz="1400" spc="-5" dirty="0">
                <a:solidFill>
                  <a:srgbClr val="669900"/>
                </a:solidFill>
                <a:latin typeface="Calibri"/>
                <a:cs typeface="Calibri"/>
              </a:rPr>
              <a:t>Beispiel 3:</a:t>
            </a:r>
            <a:r>
              <a:rPr sz="1400" spc="-10" dirty="0">
                <a:solidFill>
                  <a:srgbClr val="6699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669900"/>
                </a:solidFill>
                <a:latin typeface="Calibri"/>
                <a:cs typeface="Calibri"/>
              </a:rPr>
              <a:t>Verhaltensvertrag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1131" y="6459346"/>
            <a:ext cx="18034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45"/>
              </a:lnSpc>
            </a:pPr>
            <a:fld id="{81D60167-4931-47E6-BA6A-407CBD079E47}" type="slidenum">
              <a:rPr sz="1000" spc="-5" dirty="0">
                <a:solidFill>
                  <a:srgbClr val="4472C4"/>
                </a:solidFill>
                <a:latin typeface="Calibri"/>
                <a:cs typeface="Calibri"/>
              </a:rPr>
              <a:t>13</a:t>
            </a:fld>
            <a:endParaRPr sz="1000" dirty="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36167" y="6540118"/>
            <a:ext cx="143065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spc="-10" dirty="0">
                <a:latin typeface="Calibri"/>
                <a:cs typeface="Calibri"/>
              </a:rPr>
              <a:t>Vgl. </a:t>
            </a:r>
            <a:r>
              <a:rPr sz="1000" spc="-5" dirty="0">
                <a:latin typeface="Calibri"/>
                <a:cs typeface="Calibri"/>
              </a:rPr>
              <a:t>Bornebusch et al.</a:t>
            </a:r>
            <a:r>
              <a:rPr sz="1000" spc="-10" dirty="0">
                <a:latin typeface="Calibri"/>
                <a:cs typeface="Calibri"/>
              </a:rPr>
              <a:t> 2017</a:t>
            </a:r>
            <a:endParaRPr sz="10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6"/>
          <p:cNvSpPr/>
          <p:nvPr/>
        </p:nvSpPr>
        <p:spPr>
          <a:xfrm>
            <a:off x="385592" y="4955949"/>
            <a:ext cx="8377407" cy="1501941"/>
          </a:xfrm>
          <a:custGeom>
            <a:avLst/>
            <a:gdLst/>
            <a:ahLst/>
            <a:cxnLst/>
            <a:rect l="l" t="t" r="r" b="b"/>
            <a:pathLst>
              <a:path w="8014970" h="1290954">
                <a:moveTo>
                  <a:pt x="7799705" y="0"/>
                </a:moveTo>
                <a:lnTo>
                  <a:pt x="0" y="0"/>
                </a:lnTo>
                <a:lnTo>
                  <a:pt x="0" y="1290955"/>
                </a:lnTo>
                <a:lnTo>
                  <a:pt x="7799705" y="1290955"/>
                </a:lnTo>
                <a:lnTo>
                  <a:pt x="7849234" y="1285240"/>
                </a:lnTo>
                <a:lnTo>
                  <a:pt x="7894320" y="1269365"/>
                </a:lnTo>
                <a:lnTo>
                  <a:pt x="7934325" y="1243965"/>
                </a:lnTo>
                <a:lnTo>
                  <a:pt x="7967345" y="1210310"/>
                </a:lnTo>
                <a:lnTo>
                  <a:pt x="7992745" y="1170305"/>
                </a:lnTo>
                <a:lnTo>
                  <a:pt x="8009255" y="1125220"/>
                </a:lnTo>
                <a:lnTo>
                  <a:pt x="8014970" y="1075690"/>
                </a:lnTo>
                <a:lnTo>
                  <a:pt x="8014970" y="215265"/>
                </a:lnTo>
                <a:lnTo>
                  <a:pt x="8009255" y="165735"/>
                </a:lnTo>
                <a:lnTo>
                  <a:pt x="7992745" y="120650"/>
                </a:lnTo>
                <a:lnTo>
                  <a:pt x="7967345" y="80645"/>
                </a:lnTo>
                <a:lnTo>
                  <a:pt x="7934325" y="47625"/>
                </a:lnTo>
                <a:lnTo>
                  <a:pt x="7894320" y="22225"/>
                </a:lnTo>
                <a:lnTo>
                  <a:pt x="7849234" y="5714"/>
                </a:lnTo>
                <a:lnTo>
                  <a:pt x="7799705" y="0"/>
                </a:lnTo>
                <a:close/>
              </a:path>
            </a:pathLst>
          </a:custGeom>
          <a:solidFill>
            <a:srgbClr val="D2DEEF">
              <a:alpha val="90194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304800" y="91820"/>
            <a:ext cx="8007347" cy="506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2590800" y="123513"/>
            <a:ext cx="4186557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lang="de-DE" sz="2800" b="1" spc="-5" dirty="0" smtClean="0">
                <a:solidFill>
                  <a:srgbClr val="002060"/>
                </a:solidFill>
                <a:latin typeface="Calibri"/>
                <a:cs typeface="Calibri"/>
              </a:rPr>
              <a:t>Mikroebene</a:t>
            </a:r>
            <a:r>
              <a:rPr lang="de-DE" sz="2800" b="1" spc="-5" dirty="0" smtClean="0">
                <a:latin typeface="Calibri"/>
                <a:cs typeface="Calibri"/>
              </a:rPr>
              <a:t>: </a:t>
            </a:r>
            <a:r>
              <a:rPr sz="2800" spc="-5" dirty="0" smtClean="0">
                <a:latin typeface="Calibri"/>
                <a:cs typeface="Calibri"/>
              </a:rPr>
              <a:t>Klasse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85593" y="2145188"/>
            <a:ext cx="8377406" cy="1290320"/>
          </a:xfrm>
          <a:custGeom>
            <a:avLst/>
            <a:gdLst/>
            <a:ahLst/>
            <a:cxnLst/>
            <a:rect l="l" t="t" r="r" b="b"/>
            <a:pathLst>
              <a:path w="8014970" h="1290320">
                <a:moveTo>
                  <a:pt x="7799705" y="0"/>
                </a:moveTo>
                <a:lnTo>
                  <a:pt x="0" y="0"/>
                </a:lnTo>
                <a:lnTo>
                  <a:pt x="0" y="1290320"/>
                </a:lnTo>
                <a:lnTo>
                  <a:pt x="7799705" y="1290320"/>
                </a:lnTo>
                <a:lnTo>
                  <a:pt x="7849234" y="1284605"/>
                </a:lnTo>
                <a:lnTo>
                  <a:pt x="7894320" y="1268730"/>
                </a:lnTo>
                <a:lnTo>
                  <a:pt x="7934325" y="1243330"/>
                </a:lnTo>
                <a:lnTo>
                  <a:pt x="7967345" y="1210310"/>
                </a:lnTo>
                <a:lnTo>
                  <a:pt x="7992745" y="1170305"/>
                </a:lnTo>
                <a:lnTo>
                  <a:pt x="8009255" y="1124585"/>
                </a:lnTo>
                <a:lnTo>
                  <a:pt x="8014970" y="1075690"/>
                </a:lnTo>
                <a:lnTo>
                  <a:pt x="8014970" y="214629"/>
                </a:lnTo>
                <a:lnTo>
                  <a:pt x="8009255" y="165735"/>
                </a:lnTo>
                <a:lnTo>
                  <a:pt x="7992745" y="120014"/>
                </a:lnTo>
                <a:lnTo>
                  <a:pt x="7967345" y="80010"/>
                </a:lnTo>
                <a:lnTo>
                  <a:pt x="7934325" y="46990"/>
                </a:lnTo>
                <a:lnTo>
                  <a:pt x="7894320" y="21590"/>
                </a:lnTo>
                <a:lnTo>
                  <a:pt x="7849234" y="5714"/>
                </a:lnTo>
                <a:lnTo>
                  <a:pt x="7799705" y="0"/>
                </a:lnTo>
                <a:close/>
              </a:path>
            </a:pathLst>
          </a:custGeom>
          <a:solidFill>
            <a:srgbClr val="D2DEEF">
              <a:alpha val="90194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402738" y="3547995"/>
            <a:ext cx="8360261" cy="1290955"/>
          </a:xfrm>
          <a:custGeom>
            <a:avLst/>
            <a:gdLst/>
            <a:ahLst/>
            <a:cxnLst/>
            <a:rect l="l" t="t" r="r" b="b"/>
            <a:pathLst>
              <a:path w="7997825" h="1290954">
                <a:moveTo>
                  <a:pt x="7782559" y="0"/>
                </a:moveTo>
                <a:lnTo>
                  <a:pt x="0" y="0"/>
                </a:lnTo>
                <a:lnTo>
                  <a:pt x="0" y="1290955"/>
                </a:lnTo>
                <a:lnTo>
                  <a:pt x="7782559" y="1290955"/>
                </a:lnTo>
                <a:lnTo>
                  <a:pt x="7832089" y="1285240"/>
                </a:lnTo>
                <a:lnTo>
                  <a:pt x="7877175" y="1269365"/>
                </a:lnTo>
                <a:lnTo>
                  <a:pt x="7917180" y="1243965"/>
                </a:lnTo>
                <a:lnTo>
                  <a:pt x="7950200" y="1210310"/>
                </a:lnTo>
                <a:lnTo>
                  <a:pt x="7975600" y="1170305"/>
                </a:lnTo>
                <a:lnTo>
                  <a:pt x="7992109" y="1125220"/>
                </a:lnTo>
                <a:lnTo>
                  <a:pt x="7997825" y="1075690"/>
                </a:lnTo>
                <a:lnTo>
                  <a:pt x="7997825" y="215265"/>
                </a:lnTo>
                <a:lnTo>
                  <a:pt x="7992109" y="165735"/>
                </a:lnTo>
                <a:lnTo>
                  <a:pt x="7975600" y="120650"/>
                </a:lnTo>
                <a:lnTo>
                  <a:pt x="7950200" y="80645"/>
                </a:lnTo>
                <a:lnTo>
                  <a:pt x="7917180" y="47625"/>
                </a:lnTo>
                <a:lnTo>
                  <a:pt x="7877175" y="22225"/>
                </a:lnTo>
                <a:lnTo>
                  <a:pt x="7832089" y="5714"/>
                </a:lnTo>
                <a:lnTo>
                  <a:pt x="7782559" y="0"/>
                </a:lnTo>
                <a:close/>
              </a:path>
            </a:pathLst>
          </a:custGeom>
          <a:solidFill>
            <a:srgbClr val="D2DEEF">
              <a:alpha val="90194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402738" y="743651"/>
            <a:ext cx="8360261" cy="1289050"/>
          </a:xfrm>
          <a:custGeom>
            <a:avLst/>
            <a:gdLst/>
            <a:ahLst/>
            <a:cxnLst/>
            <a:rect l="l" t="t" r="r" b="b"/>
            <a:pathLst>
              <a:path w="7997825" h="1289050">
                <a:moveTo>
                  <a:pt x="7782559" y="0"/>
                </a:moveTo>
                <a:lnTo>
                  <a:pt x="0" y="0"/>
                </a:lnTo>
                <a:lnTo>
                  <a:pt x="0" y="1289050"/>
                </a:lnTo>
                <a:lnTo>
                  <a:pt x="7782559" y="1289050"/>
                </a:lnTo>
                <a:lnTo>
                  <a:pt x="7832089" y="1283335"/>
                </a:lnTo>
                <a:lnTo>
                  <a:pt x="7877175" y="1267460"/>
                </a:lnTo>
                <a:lnTo>
                  <a:pt x="7917180" y="1242060"/>
                </a:lnTo>
                <a:lnTo>
                  <a:pt x="7950200" y="1209040"/>
                </a:lnTo>
                <a:lnTo>
                  <a:pt x="7975600" y="1169035"/>
                </a:lnTo>
                <a:lnTo>
                  <a:pt x="7992109" y="1123950"/>
                </a:lnTo>
                <a:lnTo>
                  <a:pt x="7997825" y="1074420"/>
                </a:lnTo>
                <a:lnTo>
                  <a:pt x="7997825" y="214630"/>
                </a:lnTo>
                <a:lnTo>
                  <a:pt x="7992109" y="165735"/>
                </a:lnTo>
                <a:lnTo>
                  <a:pt x="7975600" y="120650"/>
                </a:lnTo>
                <a:lnTo>
                  <a:pt x="7950200" y="80645"/>
                </a:lnTo>
                <a:lnTo>
                  <a:pt x="7917180" y="46990"/>
                </a:lnTo>
                <a:lnTo>
                  <a:pt x="7877175" y="21590"/>
                </a:lnTo>
                <a:lnTo>
                  <a:pt x="7832089" y="5714"/>
                </a:lnTo>
                <a:lnTo>
                  <a:pt x="7782559" y="0"/>
                </a:lnTo>
                <a:close/>
              </a:path>
            </a:pathLst>
          </a:custGeom>
          <a:solidFill>
            <a:srgbClr val="D2DEEF">
              <a:alpha val="90194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 txBox="1"/>
          <p:nvPr/>
        </p:nvSpPr>
        <p:spPr>
          <a:xfrm>
            <a:off x="485025" y="805487"/>
            <a:ext cx="8277974" cy="399231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Calibri"/>
                <a:cs typeface="Calibri"/>
              </a:rPr>
              <a:t>Unterrichtsprinzipien</a:t>
            </a:r>
            <a:endParaRPr sz="2000" dirty="0">
              <a:latin typeface="Calibri"/>
              <a:cs typeface="Calibri"/>
            </a:endParaRPr>
          </a:p>
          <a:p>
            <a:pPr marL="12700" marR="569595">
              <a:lnSpc>
                <a:spcPct val="104500"/>
              </a:lnSpc>
              <a:spcBef>
                <a:spcPts val="10"/>
              </a:spcBef>
            </a:pPr>
            <a:r>
              <a:rPr sz="2000" spc="-5" dirty="0">
                <a:latin typeface="Calibri"/>
                <a:cs typeface="Calibri"/>
              </a:rPr>
              <a:t>Strukturierung </a:t>
            </a:r>
            <a:r>
              <a:rPr sz="2000" dirty="0">
                <a:latin typeface="Calibri"/>
                <a:cs typeface="Calibri"/>
              </a:rPr>
              <a:t>bzgl. </a:t>
            </a:r>
            <a:r>
              <a:rPr sz="2000" spc="-5" dirty="0">
                <a:latin typeface="Calibri"/>
                <a:cs typeface="Calibri"/>
              </a:rPr>
              <a:t>Raum, Zeit, Material, Tagesablauf,…  Rhythmisierung, </a:t>
            </a:r>
            <a:r>
              <a:rPr sz="2000" spc="-5" dirty="0" smtClean="0">
                <a:latin typeface="Calibri"/>
                <a:cs typeface="Calibri"/>
              </a:rPr>
              <a:t>Transparenz</a:t>
            </a:r>
            <a:r>
              <a:rPr sz="2000" spc="-5" dirty="0">
                <a:latin typeface="Calibri"/>
                <a:cs typeface="Calibri"/>
              </a:rPr>
              <a:t>, positive</a:t>
            </a:r>
            <a:r>
              <a:rPr sz="2000" spc="8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Fehlerkultur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400" spc="-5" dirty="0">
                <a:solidFill>
                  <a:srgbClr val="669900"/>
                </a:solidFill>
                <a:latin typeface="Calibri"/>
                <a:cs typeface="Calibri"/>
              </a:rPr>
              <a:t>Beispiel 4: Einsatz nonverbaler Signale, adaptierte Leistungsanforderungen,</a:t>
            </a:r>
            <a:r>
              <a:rPr sz="1400" spc="25" dirty="0">
                <a:solidFill>
                  <a:srgbClr val="6699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669900"/>
                </a:solidFill>
                <a:latin typeface="Calibri"/>
                <a:cs typeface="Calibri"/>
              </a:rPr>
              <a:t>Bewegungsmöglichkeiten,…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800" dirty="0">
              <a:latin typeface="Times New Roman"/>
              <a:cs typeface="Times New Roman"/>
            </a:endParaRPr>
          </a:p>
          <a:p>
            <a:pPr marL="29209">
              <a:lnSpc>
                <a:spcPct val="100000"/>
              </a:lnSpc>
              <a:spcBef>
                <a:spcPts val="5"/>
              </a:spcBef>
            </a:pPr>
            <a:r>
              <a:rPr sz="2000" b="1" spc="-5" dirty="0">
                <a:latin typeface="Calibri"/>
                <a:cs typeface="Calibri"/>
              </a:rPr>
              <a:t>Unterrichtsmethoden</a:t>
            </a:r>
            <a:endParaRPr sz="2000" dirty="0">
              <a:latin typeface="Calibri"/>
              <a:cs typeface="Calibri"/>
            </a:endParaRPr>
          </a:p>
          <a:p>
            <a:pPr marL="29209" marR="3676650" defTabSz="7808913">
              <a:lnSpc>
                <a:spcPts val="2260"/>
              </a:lnSpc>
              <a:spcBef>
                <a:spcPts val="60"/>
              </a:spcBef>
            </a:pPr>
            <a:r>
              <a:rPr lang="de-DE" sz="2000" spc="-5" dirty="0" smtClean="0">
                <a:latin typeface="Calibri"/>
                <a:cs typeface="Calibri"/>
              </a:rPr>
              <a:t>Kooperatives und s</a:t>
            </a:r>
            <a:r>
              <a:rPr sz="2000" spc="-5" dirty="0" smtClean="0">
                <a:latin typeface="Calibri"/>
                <a:cs typeface="Calibri"/>
              </a:rPr>
              <a:t>oziales </a:t>
            </a:r>
            <a:r>
              <a:rPr sz="2000" spc="-5" dirty="0">
                <a:latin typeface="Calibri"/>
                <a:cs typeface="Calibri"/>
              </a:rPr>
              <a:t>Lernen: </a:t>
            </a:r>
            <a:endParaRPr lang="de-DE" sz="2000" spc="-5" dirty="0" smtClean="0">
              <a:latin typeface="Calibri"/>
              <a:cs typeface="Calibri"/>
            </a:endParaRPr>
          </a:p>
          <a:p>
            <a:pPr marL="29209" marR="3676650" defTabSz="7808913">
              <a:lnSpc>
                <a:spcPts val="2260"/>
              </a:lnSpc>
              <a:spcBef>
                <a:spcPts val="60"/>
              </a:spcBef>
            </a:pPr>
            <a:r>
              <a:rPr sz="1400" spc="-5" dirty="0" smtClean="0">
                <a:solidFill>
                  <a:srgbClr val="669900"/>
                </a:solidFill>
                <a:latin typeface="Calibri"/>
                <a:cs typeface="Calibri"/>
              </a:rPr>
              <a:t>Beispiel </a:t>
            </a:r>
            <a:r>
              <a:rPr sz="1400" spc="-5" dirty="0">
                <a:solidFill>
                  <a:srgbClr val="669900"/>
                </a:solidFill>
                <a:latin typeface="Calibri"/>
                <a:cs typeface="Calibri"/>
              </a:rPr>
              <a:t>5: </a:t>
            </a:r>
            <a:r>
              <a:rPr lang="de-DE" sz="1400" spc="-5" dirty="0" smtClean="0">
                <a:solidFill>
                  <a:srgbClr val="669900"/>
                </a:solidFill>
                <a:latin typeface="Calibri"/>
                <a:cs typeface="Calibri"/>
              </a:rPr>
              <a:t>Peertutorng </a:t>
            </a:r>
            <a:r>
              <a:rPr sz="1400" spc="-5" dirty="0" smtClean="0">
                <a:solidFill>
                  <a:srgbClr val="669900"/>
                </a:solidFill>
                <a:latin typeface="Calibri"/>
                <a:cs typeface="Calibri"/>
              </a:rPr>
              <a:t>Klassenrat</a:t>
            </a:r>
            <a:r>
              <a:rPr sz="1400" spc="-5" dirty="0">
                <a:solidFill>
                  <a:srgbClr val="669900"/>
                </a:solidFill>
                <a:latin typeface="Calibri"/>
                <a:cs typeface="Calibri"/>
              </a:rPr>
              <a:t>, Pausenengel,  Präsenz </a:t>
            </a:r>
            <a:r>
              <a:rPr sz="1400" dirty="0">
                <a:solidFill>
                  <a:srgbClr val="669900"/>
                </a:solidFill>
                <a:latin typeface="Calibri"/>
                <a:cs typeface="Calibri"/>
              </a:rPr>
              <a:t>in </a:t>
            </a:r>
            <a:r>
              <a:rPr sz="1400" spc="-5" dirty="0">
                <a:solidFill>
                  <a:srgbClr val="669900"/>
                </a:solidFill>
                <a:latin typeface="Calibri"/>
                <a:cs typeface="Calibri"/>
              </a:rPr>
              <a:t>offenen Situationen,</a:t>
            </a:r>
            <a:r>
              <a:rPr sz="1400" spc="-40" dirty="0">
                <a:solidFill>
                  <a:srgbClr val="66990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669900"/>
                </a:solidFill>
                <a:latin typeface="Calibri"/>
                <a:cs typeface="Calibri"/>
              </a:rPr>
              <a:t>Trainingsprogramme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29209" marR="4925695">
              <a:lnSpc>
                <a:spcPct val="106000"/>
              </a:lnSpc>
              <a:spcBef>
                <a:spcPts val="5"/>
              </a:spcBef>
            </a:pPr>
            <a:r>
              <a:rPr sz="2000" b="1" spc="-5" dirty="0" smtClean="0">
                <a:latin typeface="Calibri"/>
                <a:cs typeface="Calibri"/>
              </a:rPr>
              <a:t>Rituale und Struktur  </a:t>
            </a:r>
            <a:r>
              <a:rPr sz="2000" spc="-5" dirty="0" smtClean="0">
                <a:latin typeface="Calibri"/>
                <a:cs typeface="Calibri"/>
              </a:rPr>
              <a:t>Vorviertelstunde  Gemeinsamer</a:t>
            </a:r>
            <a:r>
              <a:rPr lang="de-DE" sz="2000" spc="-5" dirty="0" smtClean="0">
                <a:latin typeface="Calibri"/>
                <a:cs typeface="Calibri"/>
              </a:rPr>
              <a:t> </a:t>
            </a:r>
            <a:r>
              <a:rPr sz="2000" spc="-25" dirty="0" smtClean="0">
                <a:latin typeface="Calibri"/>
                <a:cs typeface="Calibri"/>
              </a:rPr>
              <a:t>Tagesbeginn</a:t>
            </a:r>
            <a:r>
              <a:rPr sz="2000" dirty="0" smtClean="0">
                <a:latin typeface="Calibri"/>
                <a:cs typeface="Calibri"/>
              </a:rPr>
              <a:t> </a:t>
            </a:r>
            <a:r>
              <a:rPr sz="2000" spc="-15" dirty="0" smtClean="0">
                <a:latin typeface="Calibri"/>
                <a:cs typeface="Calibri"/>
              </a:rPr>
              <a:t>etc.</a:t>
            </a:r>
          </a:p>
          <a:p>
            <a:pPr marL="29209">
              <a:lnSpc>
                <a:spcPct val="100000"/>
              </a:lnSpc>
              <a:spcBef>
                <a:spcPts val="180"/>
              </a:spcBef>
            </a:pPr>
            <a:r>
              <a:rPr sz="1400" spc="-5" dirty="0" smtClean="0">
                <a:solidFill>
                  <a:srgbClr val="669900"/>
                </a:solidFill>
                <a:latin typeface="Calibri"/>
                <a:cs typeface="Calibri"/>
              </a:rPr>
              <a:t>Beispiel 6: Stimmungsbarometer, Dienste,</a:t>
            </a:r>
            <a:r>
              <a:rPr sz="1400" spc="-30" dirty="0" smtClean="0">
                <a:solidFill>
                  <a:srgbClr val="669900"/>
                </a:solidFill>
                <a:latin typeface="Calibri"/>
                <a:cs typeface="Calibri"/>
              </a:rPr>
              <a:t> </a:t>
            </a:r>
            <a:r>
              <a:rPr sz="1400" spc="-5" dirty="0" smtClean="0">
                <a:solidFill>
                  <a:srgbClr val="669900"/>
                </a:solidFill>
                <a:latin typeface="Calibri"/>
                <a:cs typeface="Calibri"/>
              </a:rPr>
              <a:t>Tagesplan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1131" y="6459346"/>
            <a:ext cx="18034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45"/>
              </a:lnSpc>
            </a:pPr>
            <a:fld id="{81D60167-4931-47E6-BA6A-407CBD079E47}" type="slidenum">
              <a:rPr sz="1000" spc="-5" dirty="0">
                <a:solidFill>
                  <a:srgbClr val="4472C4"/>
                </a:solidFill>
                <a:latin typeface="Calibri"/>
                <a:cs typeface="Calibri"/>
              </a:rPr>
              <a:t>14</a:t>
            </a:fld>
            <a:endParaRPr sz="1000" dirty="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36167" y="6540118"/>
            <a:ext cx="143065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spc="-10" dirty="0">
                <a:latin typeface="Calibri"/>
                <a:cs typeface="Calibri"/>
              </a:rPr>
              <a:t>Vgl. </a:t>
            </a:r>
            <a:r>
              <a:rPr sz="1000" spc="-5" dirty="0">
                <a:latin typeface="Calibri"/>
                <a:cs typeface="Calibri"/>
              </a:rPr>
              <a:t>Bornebusch et al.</a:t>
            </a:r>
            <a:r>
              <a:rPr sz="1000" spc="-10" dirty="0">
                <a:latin typeface="Calibri"/>
                <a:cs typeface="Calibri"/>
              </a:rPr>
              <a:t> 2017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16" name="object 10"/>
          <p:cNvSpPr txBox="1"/>
          <p:nvPr/>
        </p:nvSpPr>
        <p:spPr>
          <a:xfrm>
            <a:off x="402738" y="4907273"/>
            <a:ext cx="8191265" cy="130952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2000" b="1" spc="-5" dirty="0">
                <a:latin typeface="Calibri"/>
                <a:cs typeface="Calibri"/>
              </a:rPr>
              <a:t>Reflexionen </a:t>
            </a:r>
            <a:r>
              <a:rPr sz="2000" b="1" dirty="0">
                <a:latin typeface="Calibri"/>
                <a:cs typeface="Calibri"/>
              </a:rPr>
              <a:t>und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spc="-5" dirty="0" smtClean="0">
                <a:latin typeface="Calibri"/>
                <a:cs typeface="Calibri"/>
              </a:rPr>
              <a:t>Feedback</a:t>
            </a:r>
            <a:r>
              <a:rPr lang="de-DE" sz="2000" b="1" spc="-5" dirty="0" smtClean="0">
                <a:latin typeface="Calibri"/>
                <a:cs typeface="Calibri"/>
              </a:rPr>
              <a:t> </a:t>
            </a:r>
            <a:r>
              <a:rPr lang="de-DE" sz="2000" b="1" spc="-5" dirty="0" smtClean="0">
                <a:cs typeface="Calibri"/>
              </a:rPr>
              <a:t>Verstärkersysteme </a:t>
            </a:r>
            <a:r>
              <a:rPr lang="de-DE" sz="2000" b="1" spc="-5" dirty="0">
                <a:cs typeface="Calibri"/>
              </a:rPr>
              <a:t>und</a:t>
            </a:r>
            <a:r>
              <a:rPr lang="de-DE" sz="2000" b="1" spc="5" dirty="0">
                <a:cs typeface="Calibri"/>
              </a:rPr>
              <a:t> </a:t>
            </a:r>
            <a:r>
              <a:rPr lang="de-DE" sz="2000" b="1" spc="-5" dirty="0" smtClean="0">
                <a:cs typeface="Calibri"/>
              </a:rPr>
              <a:t>Belohnungen</a:t>
            </a:r>
            <a:endParaRPr sz="2000" dirty="0">
              <a:latin typeface="Calibri"/>
              <a:cs typeface="Calibri"/>
            </a:endParaRPr>
          </a:p>
          <a:p>
            <a:pPr marL="12700" marR="5080">
              <a:lnSpc>
                <a:spcPct val="104500"/>
              </a:lnSpc>
              <a:spcBef>
                <a:spcPts val="10"/>
              </a:spcBef>
            </a:pPr>
            <a:r>
              <a:rPr lang="de-DE" sz="2000" spc="-5" dirty="0">
                <a:cs typeface="Calibri"/>
              </a:rPr>
              <a:t>Selbstreflexion </a:t>
            </a:r>
            <a:r>
              <a:rPr sz="2000" spc="-5" dirty="0" smtClean="0">
                <a:latin typeface="Calibri"/>
                <a:cs typeface="Calibri"/>
              </a:rPr>
              <a:t>Verhalten </a:t>
            </a:r>
            <a:r>
              <a:rPr sz="2000" spc="-5" dirty="0">
                <a:latin typeface="Calibri"/>
                <a:cs typeface="Calibri"/>
              </a:rPr>
              <a:t>in </a:t>
            </a:r>
            <a:r>
              <a:rPr sz="2000" spc="-10" dirty="0">
                <a:latin typeface="Calibri"/>
                <a:cs typeface="Calibri"/>
              </a:rPr>
              <a:t>PA </a:t>
            </a:r>
            <a:r>
              <a:rPr sz="2000" spc="-5" dirty="0">
                <a:latin typeface="Calibri"/>
                <a:cs typeface="Calibri"/>
              </a:rPr>
              <a:t>oder GA </a:t>
            </a:r>
            <a:r>
              <a:rPr sz="2000" spc="-5" dirty="0" smtClean="0">
                <a:latin typeface="Calibri"/>
                <a:cs typeface="Calibri"/>
              </a:rPr>
              <a:t>Positives </a:t>
            </a:r>
            <a:r>
              <a:rPr sz="2000" dirty="0">
                <a:latin typeface="Calibri"/>
                <a:cs typeface="Calibri"/>
              </a:rPr>
              <a:t>Feedback </a:t>
            </a:r>
            <a:r>
              <a:rPr sz="2000" spc="-5" dirty="0">
                <a:latin typeface="Calibri"/>
                <a:cs typeface="Calibri"/>
              </a:rPr>
              <a:t>durch </a:t>
            </a:r>
            <a:r>
              <a:rPr sz="2000" dirty="0">
                <a:latin typeface="Calibri"/>
                <a:cs typeface="Calibri"/>
              </a:rPr>
              <a:t>die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Gruppe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9209" marR="1097280">
              <a:lnSpc>
                <a:spcPct val="104400"/>
              </a:lnSpc>
              <a:spcBef>
                <a:spcPts val="70"/>
              </a:spcBef>
            </a:pPr>
            <a:r>
              <a:rPr sz="1800" spc="-5" dirty="0" smtClean="0">
                <a:latin typeface="Calibri" panose="020F0502020204030204" pitchFamily="34" charset="0"/>
                <a:cs typeface="Calibri" panose="020F0502020204030204" pitchFamily="34" charset="0"/>
              </a:rPr>
              <a:t>Individuelle </a:t>
            </a:r>
            <a:r>
              <a:rPr sz="1800" spc="-5" dirty="0">
                <a:latin typeface="Calibri" panose="020F0502020204030204" pitchFamily="34" charset="0"/>
                <a:cs typeface="Calibri" panose="020F0502020204030204" pitchFamily="34" charset="0"/>
              </a:rPr>
              <a:t>Ziele </a:t>
            </a:r>
            <a:r>
              <a:rPr sz="1800" dirty="0">
                <a:latin typeface="Calibri" panose="020F0502020204030204" pitchFamily="34" charset="0"/>
                <a:cs typeface="Calibri" panose="020F0502020204030204" pitchFamily="34" charset="0"/>
              </a:rPr>
              <a:t>für </a:t>
            </a:r>
            <a:r>
              <a:rPr sz="1800" spc="-5" dirty="0">
                <a:latin typeface="Calibri" panose="020F0502020204030204" pitchFamily="34" charset="0"/>
                <a:cs typeface="Calibri" panose="020F0502020204030204" pitchFamily="34" charset="0"/>
              </a:rPr>
              <a:t>alle Kinder  Arbeit </a:t>
            </a:r>
            <a:r>
              <a:rPr sz="1800" dirty="0">
                <a:latin typeface="Calibri" panose="020F0502020204030204" pitchFamily="34" charset="0"/>
                <a:cs typeface="Calibri" panose="020F0502020204030204" pitchFamily="34" charset="0"/>
              </a:rPr>
              <a:t>an </a:t>
            </a:r>
            <a:r>
              <a:rPr sz="1800" spc="-5" dirty="0">
                <a:latin typeface="Calibri" panose="020F0502020204030204" pitchFamily="34" charset="0"/>
                <a:cs typeface="Calibri" panose="020F0502020204030204" pitchFamily="34" charset="0"/>
              </a:rPr>
              <a:t>gemeinsamen</a:t>
            </a:r>
            <a:r>
              <a:rPr sz="1800" spc="-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800" spc="-5" dirty="0">
                <a:latin typeface="Calibri" panose="020F0502020204030204" pitchFamily="34" charset="0"/>
                <a:cs typeface="Calibri" panose="020F0502020204030204" pitchFamily="34" charset="0"/>
              </a:rPr>
              <a:t>Sozialzielen</a:t>
            </a: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9209">
              <a:spcBef>
                <a:spcPts val="180"/>
              </a:spcBef>
            </a:pPr>
            <a:r>
              <a:rPr sz="1400" spc="-5" dirty="0" smtClean="0">
                <a:solidFill>
                  <a:srgbClr val="669900"/>
                </a:solidFill>
                <a:latin typeface="Calibri"/>
                <a:cs typeface="Calibri"/>
              </a:rPr>
              <a:t>Beispiel</a:t>
            </a:r>
            <a:r>
              <a:rPr lang="de-DE" sz="1400" spc="-5" dirty="0" smtClean="0">
                <a:solidFill>
                  <a:srgbClr val="669900"/>
                </a:solidFill>
                <a:cs typeface="Calibri"/>
              </a:rPr>
              <a:t>7/8: </a:t>
            </a:r>
            <a:r>
              <a:rPr lang="de-DE" sz="1400" spc="-5" dirty="0">
                <a:solidFill>
                  <a:srgbClr val="669900"/>
                </a:solidFill>
                <a:cs typeface="Calibri"/>
              </a:rPr>
              <a:t>„Warme Dusche“,</a:t>
            </a:r>
            <a:r>
              <a:rPr lang="de-DE" sz="1400" spc="-20" dirty="0">
                <a:solidFill>
                  <a:srgbClr val="669900"/>
                </a:solidFill>
                <a:cs typeface="Calibri"/>
              </a:rPr>
              <a:t> </a:t>
            </a:r>
            <a:r>
              <a:rPr lang="de-DE" sz="1400" spc="-5" dirty="0" smtClean="0">
                <a:solidFill>
                  <a:srgbClr val="669900"/>
                </a:solidFill>
                <a:cs typeface="Calibri"/>
              </a:rPr>
              <a:t>Feedbackbogen</a:t>
            </a:r>
            <a:r>
              <a:rPr lang="de-DE" sz="1400" dirty="0" smtClean="0">
                <a:latin typeface="Times New Roman"/>
                <a:cs typeface="Times New Roman"/>
              </a:rPr>
              <a:t> </a:t>
            </a:r>
            <a:r>
              <a:rPr sz="1400" spc="-20" dirty="0" smtClean="0">
                <a:solidFill>
                  <a:srgbClr val="669900"/>
                </a:solidFill>
                <a:latin typeface="Calibri"/>
                <a:cs typeface="Calibri"/>
              </a:rPr>
              <a:t>Team-Pin-Board</a:t>
            </a:r>
            <a:r>
              <a:rPr sz="1400" spc="-20" dirty="0">
                <a:solidFill>
                  <a:srgbClr val="669900"/>
                </a:solidFill>
                <a:latin typeface="Calibri"/>
                <a:cs typeface="Calibri"/>
              </a:rPr>
              <a:t>,</a:t>
            </a:r>
            <a:r>
              <a:rPr sz="1400" spc="-5" dirty="0">
                <a:solidFill>
                  <a:srgbClr val="669900"/>
                </a:solidFill>
                <a:latin typeface="Calibri"/>
                <a:cs typeface="Calibri"/>
              </a:rPr>
              <a:t> </a:t>
            </a:r>
            <a:r>
              <a:rPr sz="1400" spc="-5" dirty="0" smtClean="0">
                <a:solidFill>
                  <a:srgbClr val="669900"/>
                </a:solidFill>
                <a:latin typeface="Calibri"/>
                <a:cs typeface="Calibri"/>
              </a:rPr>
              <a:t>Sozialziele-Katalog</a:t>
            </a:r>
            <a:endParaRPr sz="14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7"/>
          <p:cNvSpPr/>
          <p:nvPr/>
        </p:nvSpPr>
        <p:spPr>
          <a:xfrm>
            <a:off x="559650" y="4760853"/>
            <a:ext cx="8014194" cy="1330960"/>
          </a:xfrm>
          <a:custGeom>
            <a:avLst/>
            <a:gdLst/>
            <a:ahLst/>
            <a:cxnLst/>
            <a:rect l="l" t="t" r="r" b="b"/>
            <a:pathLst>
              <a:path w="4930140" h="1330960">
                <a:moveTo>
                  <a:pt x="4708525" y="0"/>
                </a:moveTo>
                <a:lnTo>
                  <a:pt x="0" y="0"/>
                </a:lnTo>
                <a:lnTo>
                  <a:pt x="0" y="1330960"/>
                </a:lnTo>
                <a:lnTo>
                  <a:pt x="4708525" y="1330960"/>
                </a:lnTo>
                <a:lnTo>
                  <a:pt x="4752975" y="1326515"/>
                </a:lnTo>
                <a:lnTo>
                  <a:pt x="4794885" y="1313180"/>
                </a:lnTo>
                <a:lnTo>
                  <a:pt x="4832350" y="1292860"/>
                </a:lnTo>
                <a:lnTo>
                  <a:pt x="4865370" y="1265555"/>
                </a:lnTo>
                <a:lnTo>
                  <a:pt x="4892675" y="1233170"/>
                </a:lnTo>
                <a:lnTo>
                  <a:pt x="4912995" y="1195070"/>
                </a:lnTo>
                <a:lnTo>
                  <a:pt x="4925695" y="1153795"/>
                </a:lnTo>
                <a:lnTo>
                  <a:pt x="4930140" y="1108710"/>
                </a:lnTo>
                <a:lnTo>
                  <a:pt x="4930140" y="222250"/>
                </a:lnTo>
                <a:lnTo>
                  <a:pt x="4925695" y="177165"/>
                </a:lnTo>
                <a:lnTo>
                  <a:pt x="4912995" y="135890"/>
                </a:lnTo>
                <a:lnTo>
                  <a:pt x="4892675" y="97790"/>
                </a:lnTo>
                <a:lnTo>
                  <a:pt x="4865370" y="65405"/>
                </a:lnTo>
                <a:lnTo>
                  <a:pt x="4832350" y="38100"/>
                </a:lnTo>
                <a:lnTo>
                  <a:pt x="4794885" y="17780"/>
                </a:lnTo>
                <a:lnTo>
                  <a:pt x="4752975" y="4445"/>
                </a:lnTo>
                <a:lnTo>
                  <a:pt x="4708525" y="0"/>
                </a:lnTo>
                <a:close/>
              </a:path>
            </a:pathLst>
          </a:custGeom>
          <a:solidFill>
            <a:srgbClr val="D2DEEF">
              <a:alpha val="90194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559650" y="918723"/>
            <a:ext cx="8014194" cy="785955"/>
          </a:xfrm>
          <a:custGeom>
            <a:avLst/>
            <a:gdLst/>
            <a:ahLst/>
            <a:cxnLst/>
            <a:rect l="l" t="t" r="r" b="b"/>
            <a:pathLst>
              <a:path w="8014334" h="987425">
                <a:moveTo>
                  <a:pt x="7849870" y="0"/>
                </a:moveTo>
                <a:lnTo>
                  <a:pt x="0" y="0"/>
                </a:lnTo>
                <a:lnTo>
                  <a:pt x="0" y="987425"/>
                </a:lnTo>
                <a:lnTo>
                  <a:pt x="7849870" y="987425"/>
                </a:lnTo>
                <a:lnTo>
                  <a:pt x="7893685" y="981710"/>
                </a:lnTo>
                <a:lnTo>
                  <a:pt x="7933055" y="965200"/>
                </a:lnTo>
                <a:lnTo>
                  <a:pt x="7966075" y="939165"/>
                </a:lnTo>
                <a:lnTo>
                  <a:pt x="7992110" y="906144"/>
                </a:lnTo>
                <a:lnTo>
                  <a:pt x="8008620" y="866775"/>
                </a:lnTo>
                <a:lnTo>
                  <a:pt x="8014335" y="822960"/>
                </a:lnTo>
                <a:lnTo>
                  <a:pt x="8014335" y="164465"/>
                </a:lnTo>
                <a:lnTo>
                  <a:pt x="8008620" y="120650"/>
                </a:lnTo>
                <a:lnTo>
                  <a:pt x="7992110" y="81280"/>
                </a:lnTo>
                <a:lnTo>
                  <a:pt x="7966075" y="48260"/>
                </a:lnTo>
                <a:lnTo>
                  <a:pt x="7933055" y="22225"/>
                </a:lnTo>
                <a:lnTo>
                  <a:pt x="7893685" y="5714"/>
                </a:lnTo>
                <a:lnTo>
                  <a:pt x="7849870" y="0"/>
                </a:lnTo>
                <a:close/>
              </a:path>
            </a:pathLst>
          </a:custGeom>
          <a:solidFill>
            <a:srgbClr val="D2DEEF">
              <a:alpha val="90194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511301" y="403977"/>
            <a:ext cx="8007349" cy="4193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543900" y="1984048"/>
            <a:ext cx="8016240" cy="1255395"/>
          </a:xfrm>
          <a:custGeom>
            <a:avLst/>
            <a:gdLst/>
            <a:ahLst/>
            <a:cxnLst/>
            <a:rect l="l" t="t" r="r" b="b"/>
            <a:pathLst>
              <a:path w="8016240" h="1255395">
                <a:moveTo>
                  <a:pt x="7807325" y="0"/>
                </a:moveTo>
                <a:lnTo>
                  <a:pt x="0" y="0"/>
                </a:lnTo>
                <a:lnTo>
                  <a:pt x="0" y="1255395"/>
                </a:lnTo>
                <a:lnTo>
                  <a:pt x="7807325" y="1255395"/>
                </a:lnTo>
                <a:lnTo>
                  <a:pt x="7854950" y="1250315"/>
                </a:lnTo>
                <a:lnTo>
                  <a:pt x="7899400" y="1234440"/>
                </a:lnTo>
                <a:lnTo>
                  <a:pt x="7938134" y="1209675"/>
                </a:lnTo>
                <a:lnTo>
                  <a:pt x="7970520" y="1177290"/>
                </a:lnTo>
                <a:lnTo>
                  <a:pt x="7995284" y="1138555"/>
                </a:lnTo>
                <a:lnTo>
                  <a:pt x="8010525" y="1094105"/>
                </a:lnTo>
                <a:lnTo>
                  <a:pt x="8016240" y="1046480"/>
                </a:lnTo>
                <a:lnTo>
                  <a:pt x="8016240" y="208915"/>
                </a:lnTo>
                <a:lnTo>
                  <a:pt x="8010525" y="161290"/>
                </a:lnTo>
                <a:lnTo>
                  <a:pt x="7995284" y="116839"/>
                </a:lnTo>
                <a:lnTo>
                  <a:pt x="7970520" y="78105"/>
                </a:lnTo>
                <a:lnTo>
                  <a:pt x="7938134" y="45720"/>
                </a:lnTo>
                <a:lnTo>
                  <a:pt x="7899400" y="20955"/>
                </a:lnTo>
                <a:lnTo>
                  <a:pt x="7854950" y="5079"/>
                </a:lnTo>
                <a:lnTo>
                  <a:pt x="7807325" y="0"/>
                </a:lnTo>
                <a:close/>
              </a:path>
            </a:pathLst>
          </a:custGeom>
          <a:solidFill>
            <a:srgbClr val="D2DEEF">
              <a:alpha val="90194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576020" y="3313034"/>
            <a:ext cx="7997825" cy="1371600"/>
          </a:xfrm>
          <a:custGeom>
            <a:avLst/>
            <a:gdLst/>
            <a:ahLst/>
            <a:cxnLst/>
            <a:rect l="l" t="t" r="r" b="b"/>
            <a:pathLst>
              <a:path w="7997825" h="1371600">
                <a:moveTo>
                  <a:pt x="7769225" y="0"/>
                </a:moveTo>
                <a:lnTo>
                  <a:pt x="0" y="0"/>
                </a:lnTo>
                <a:lnTo>
                  <a:pt x="0" y="1371600"/>
                </a:lnTo>
                <a:lnTo>
                  <a:pt x="7769225" y="1371600"/>
                </a:lnTo>
                <a:lnTo>
                  <a:pt x="7814945" y="1367155"/>
                </a:lnTo>
                <a:lnTo>
                  <a:pt x="7858125" y="1353820"/>
                </a:lnTo>
                <a:lnTo>
                  <a:pt x="7896859" y="1332865"/>
                </a:lnTo>
                <a:lnTo>
                  <a:pt x="7930515" y="1304925"/>
                </a:lnTo>
                <a:lnTo>
                  <a:pt x="7958455" y="1270635"/>
                </a:lnTo>
                <a:lnTo>
                  <a:pt x="7980045" y="1231900"/>
                </a:lnTo>
                <a:lnTo>
                  <a:pt x="7992745" y="1189355"/>
                </a:lnTo>
                <a:lnTo>
                  <a:pt x="7997825" y="1143000"/>
                </a:lnTo>
                <a:lnTo>
                  <a:pt x="7997825" y="228600"/>
                </a:lnTo>
                <a:lnTo>
                  <a:pt x="7992745" y="182245"/>
                </a:lnTo>
                <a:lnTo>
                  <a:pt x="7980045" y="139700"/>
                </a:lnTo>
                <a:lnTo>
                  <a:pt x="7958455" y="100965"/>
                </a:lnTo>
                <a:lnTo>
                  <a:pt x="7930515" y="66675"/>
                </a:lnTo>
                <a:lnTo>
                  <a:pt x="7896859" y="38735"/>
                </a:lnTo>
                <a:lnTo>
                  <a:pt x="7858125" y="17780"/>
                </a:lnTo>
                <a:lnTo>
                  <a:pt x="7814945" y="4445"/>
                </a:lnTo>
                <a:lnTo>
                  <a:pt x="7769225" y="0"/>
                </a:lnTo>
                <a:close/>
              </a:path>
            </a:pathLst>
          </a:custGeom>
          <a:solidFill>
            <a:srgbClr val="D2DEEF">
              <a:alpha val="90194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 txBox="1"/>
          <p:nvPr/>
        </p:nvSpPr>
        <p:spPr>
          <a:xfrm>
            <a:off x="601471" y="147609"/>
            <a:ext cx="9228329" cy="492827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98800" indent="-944563">
              <a:lnSpc>
                <a:spcPct val="100000"/>
              </a:lnSpc>
              <a:spcBef>
                <a:spcPts val="95"/>
              </a:spcBef>
            </a:pPr>
            <a:endParaRPr lang="de-DE" sz="1400" b="1" spc="-5" dirty="0" smtClean="0">
              <a:solidFill>
                <a:srgbClr val="002060"/>
              </a:solidFill>
              <a:latin typeface="Calibri"/>
              <a:cs typeface="Calibri"/>
            </a:endParaRPr>
          </a:p>
          <a:p>
            <a:pPr marL="3098800" indent="-944563">
              <a:lnSpc>
                <a:spcPct val="100000"/>
              </a:lnSpc>
              <a:spcBef>
                <a:spcPts val="95"/>
              </a:spcBef>
            </a:pPr>
            <a:r>
              <a:rPr lang="de-DE" sz="2800" b="1" spc="-5" dirty="0" smtClean="0">
                <a:solidFill>
                  <a:srgbClr val="002060"/>
                </a:solidFill>
                <a:latin typeface="Calibri"/>
                <a:cs typeface="Calibri"/>
              </a:rPr>
              <a:t>Mesoebene </a:t>
            </a:r>
            <a:r>
              <a:rPr sz="2800" b="1" spc="-5" dirty="0" smtClean="0">
                <a:solidFill>
                  <a:srgbClr val="002060"/>
                </a:solidFill>
                <a:latin typeface="Calibri"/>
                <a:cs typeface="Calibri"/>
              </a:rPr>
              <a:t>Schule</a:t>
            </a:r>
            <a:endParaRPr sz="2800" dirty="0">
              <a:solidFill>
                <a:srgbClr val="002060"/>
              </a:solidFill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00" dirty="0">
              <a:latin typeface="Times New Roman"/>
              <a:cs typeface="Times New Roman"/>
            </a:endParaRPr>
          </a:p>
          <a:p>
            <a:pPr marL="29209" marR="5080">
              <a:lnSpc>
                <a:spcPts val="2150"/>
              </a:lnSpc>
              <a:spcBef>
                <a:spcPts val="5"/>
              </a:spcBef>
            </a:pPr>
            <a:r>
              <a:rPr sz="1900" b="1" spc="-5" dirty="0">
                <a:solidFill>
                  <a:srgbClr val="004185"/>
                </a:solidFill>
                <a:latin typeface="Calibri"/>
                <a:cs typeface="Calibri"/>
              </a:rPr>
              <a:t>Wie geht </a:t>
            </a:r>
            <a:r>
              <a:rPr sz="1900" b="1" dirty="0">
                <a:solidFill>
                  <a:srgbClr val="004185"/>
                </a:solidFill>
                <a:latin typeface="Calibri"/>
                <a:cs typeface="Calibri"/>
              </a:rPr>
              <a:t>die </a:t>
            </a:r>
            <a:r>
              <a:rPr sz="1900" b="1" spc="-5" dirty="0">
                <a:solidFill>
                  <a:srgbClr val="004185"/>
                </a:solidFill>
                <a:latin typeface="Calibri"/>
                <a:cs typeface="Calibri"/>
              </a:rPr>
              <a:t>Schule mit Kindern, </a:t>
            </a:r>
            <a:r>
              <a:rPr sz="1900" b="1" dirty="0">
                <a:solidFill>
                  <a:srgbClr val="004185"/>
                </a:solidFill>
                <a:latin typeface="Calibri"/>
                <a:cs typeface="Calibri"/>
              </a:rPr>
              <a:t>die </a:t>
            </a:r>
            <a:r>
              <a:rPr sz="1900" b="1" spc="-5" dirty="0">
                <a:solidFill>
                  <a:srgbClr val="004185"/>
                </a:solidFill>
                <a:latin typeface="Calibri"/>
                <a:cs typeface="Calibri"/>
              </a:rPr>
              <a:t>Auffälligkeiten </a:t>
            </a:r>
            <a:r>
              <a:rPr sz="1900" b="1" spc="-10" dirty="0">
                <a:solidFill>
                  <a:srgbClr val="004185"/>
                </a:solidFill>
                <a:latin typeface="Calibri"/>
                <a:cs typeface="Calibri"/>
              </a:rPr>
              <a:t>im </a:t>
            </a:r>
            <a:r>
              <a:rPr sz="1900" b="1" spc="-5" dirty="0">
                <a:solidFill>
                  <a:srgbClr val="004185"/>
                </a:solidFill>
                <a:latin typeface="Calibri"/>
                <a:cs typeface="Calibri"/>
              </a:rPr>
              <a:t>Verhalten zeigen,  </a:t>
            </a:r>
            <a:r>
              <a:rPr sz="1900" b="1" dirty="0" smtClean="0">
                <a:solidFill>
                  <a:srgbClr val="004185"/>
                </a:solidFill>
                <a:latin typeface="Calibri"/>
                <a:cs typeface="Calibri"/>
              </a:rPr>
              <a:t>um?</a:t>
            </a:r>
            <a:r>
              <a:rPr lang="de-DE" sz="1900" dirty="0">
                <a:latin typeface="Calibri"/>
                <a:cs typeface="Calibri"/>
              </a:rPr>
              <a:t> </a:t>
            </a:r>
            <a:endParaRPr lang="de-DE" sz="1900" dirty="0" smtClean="0">
              <a:latin typeface="Calibri"/>
              <a:cs typeface="Calibri"/>
            </a:endParaRPr>
          </a:p>
          <a:p>
            <a:pPr marL="29209" marR="5080">
              <a:lnSpc>
                <a:spcPts val="2150"/>
              </a:lnSpc>
              <a:spcBef>
                <a:spcPts val="5"/>
              </a:spcBef>
            </a:pPr>
            <a:r>
              <a:rPr sz="1900" b="1" spc="-5" dirty="0" smtClean="0">
                <a:solidFill>
                  <a:srgbClr val="004185"/>
                </a:solidFill>
                <a:latin typeface="Calibri"/>
                <a:cs typeface="Calibri"/>
              </a:rPr>
              <a:t>Werden </a:t>
            </a:r>
            <a:r>
              <a:rPr sz="1900" b="1" dirty="0">
                <a:solidFill>
                  <a:srgbClr val="004185"/>
                </a:solidFill>
                <a:latin typeface="Calibri"/>
                <a:cs typeface="Calibri"/>
              </a:rPr>
              <a:t>die </a:t>
            </a:r>
            <a:r>
              <a:rPr sz="1900" b="1" spc="-5" dirty="0">
                <a:solidFill>
                  <a:srgbClr val="004185"/>
                </a:solidFill>
                <a:latin typeface="Calibri"/>
                <a:cs typeface="Calibri"/>
              </a:rPr>
              <a:t>Lehrpersonen </a:t>
            </a:r>
            <a:r>
              <a:rPr sz="1900" b="1" spc="-10" dirty="0">
                <a:solidFill>
                  <a:srgbClr val="004185"/>
                </a:solidFill>
                <a:latin typeface="Calibri"/>
                <a:cs typeface="Calibri"/>
              </a:rPr>
              <a:t>vom </a:t>
            </a:r>
            <a:r>
              <a:rPr sz="1900" b="1" spc="-5" dirty="0">
                <a:solidFill>
                  <a:srgbClr val="004185"/>
                </a:solidFill>
                <a:latin typeface="Calibri"/>
                <a:cs typeface="Calibri"/>
              </a:rPr>
              <a:t>Kollegium</a:t>
            </a:r>
            <a:r>
              <a:rPr sz="1900" b="1" spc="10" dirty="0">
                <a:solidFill>
                  <a:srgbClr val="004185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004185"/>
                </a:solidFill>
                <a:latin typeface="Calibri"/>
                <a:cs typeface="Calibri"/>
              </a:rPr>
              <a:t>unterstützt</a:t>
            </a:r>
            <a:r>
              <a:rPr sz="1900" b="1" spc="-5" dirty="0" smtClean="0">
                <a:solidFill>
                  <a:srgbClr val="004185"/>
                </a:solidFill>
                <a:latin typeface="Calibri"/>
                <a:cs typeface="Calibri"/>
              </a:rPr>
              <a:t>?</a:t>
            </a:r>
            <a:r>
              <a:rPr lang="de-DE" sz="1900" b="1" spc="-5" dirty="0" smtClean="0">
                <a:solidFill>
                  <a:srgbClr val="004185"/>
                </a:solidFill>
                <a:latin typeface="Calibri"/>
                <a:cs typeface="Calibri"/>
              </a:rPr>
              <a:t> Schul- und </a:t>
            </a:r>
          </a:p>
          <a:p>
            <a:pPr marL="29209" marR="5080">
              <a:lnSpc>
                <a:spcPts val="2150"/>
              </a:lnSpc>
              <a:spcBef>
                <a:spcPts val="5"/>
              </a:spcBef>
            </a:pPr>
            <a:r>
              <a:rPr lang="de-DE" sz="1900" b="1" spc="-5" dirty="0" smtClean="0">
                <a:solidFill>
                  <a:srgbClr val="004185"/>
                </a:solidFill>
                <a:latin typeface="Calibri"/>
                <a:cs typeface="Calibri"/>
              </a:rPr>
              <a:t>Erziehungskonzept</a:t>
            </a:r>
            <a:endParaRPr sz="19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spc="-5" dirty="0">
                <a:latin typeface="Calibri"/>
                <a:cs typeface="Calibri"/>
              </a:rPr>
              <a:t>Schulregeln und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-konsequenzen</a:t>
            </a:r>
            <a:endParaRPr sz="2000" dirty="0">
              <a:latin typeface="Calibri"/>
              <a:cs typeface="Calibri"/>
            </a:endParaRPr>
          </a:p>
          <a:p>
            <a:pPr marL="12700" marR="664845">
              <a:lnSpc>
                <a:spcPct val="104400"/>
              </a:lnSpc>
              <a:spcBef>
                <a:spcPts val="70"/>
              </a:spcBef>
            </a:pPr>
            <a:r>
              <a:rPr sz="1800" spc="-5" dirty="0">
                <a:latin typeface="Calibri"/>
                <a:cs typeface="Calibri"/>
              </a:rPr>
              <a:t>Schulordnung/-vertrag: gemeinsame Werte, Kernaussagen, Ich-Botschaften  Gebote </a:t>
            </a:r>
            <a:endParaRPr lang="de-DE" sz="1800" spc="-5" dirty="0" smtClean="0">
              <a:latin typeface="Calibri"/>
              <a:cs typeface="Calibri"/>
            </a:endParaRPr>
          </a:p>
          <a:p>
            <a:pPr marL="12700" marR="664845">
              <a:lnSpc>
                <a:spcPct val="104400"/>
              </a:lnSpc>
              <a:spcBef>
                <a:spcPts val="70"/>
              </a:spcBef>
            </a:pPr>
            <a:r>
              <a:rPr sz="1800" spc="-5" dirty="0" smtClean="0">
                <a:latin typeface="Calibri"/>
                <a:cs typeface="Calibri"/>
              </a:rPr>
              <a:t>statt</a:t>
            </a:r>
            <a:r>
              <a:rPr sz="1800" dirty="0" smtClean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Verbote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spc="-5" dirty="0">
                <a:latin typeface="Calibri"/>
                <a:cs typeface="Calibri"/>
              </a:rPr>
              <a:t>Transparente Konsequenzen bei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Regelverstoß</a:t>
            </a:r>
            <a:endParaRPr sz="1800" dirty="0">
              <a:latin typeface="Calibri"/>
              <a:cs typeface="Calibri"/>
            </a:endParaRPr>
          </a:p>
          <a:p>
            <a:pPr defTabSz="7977188">
              <a:lnSpc>
                <a:spcPct val="100000"/>
              </a:lnSpc>
            </a:pPr>
            <a:endParaRPr sz="2050" dirty="0">
              <a:latin typeface="Times New Roman"/>
              <a:cs typeface="Times New Roman"/>
            </a:endParaRPr>
          </a:p>
          <a:p>
            <a:pPr marL="20320" marR="3123565" defTabSz="7977188">
              <a:lnSpc>
                <a:spcPct val="105500"/>
              </a:lnSpc>
            </a:pPr>
            <a:r>
              <a:rPr sz="2000" b="1" spc="-5" dirty="0">
                <a:latin typeface="Calibri"/>
                <a:cs typeface="Calibri"/>
              </a:rPr>
              <a:t>Klassenübergreifende </a:t>
            </a:r>
            <a:r>
              <a:rPr sz="2000" b="1" spc="-20" dirty="0">
                <a:latin typeface="Calibri"/>
                <a:cs typeface="Calibri"/>
              </a:rPr>
              <a:t>Hilfesysteme  </a:t>
            </a:r>
            <a:r>
              <a:rPr sz="1800" spc="-5" dirty="0">
                <a:latin typeface="Calibri"/>
                <a:cs typeface="Calibri"/>
              </a:rPr>
              <a:t>Auszeitplan, </a:t>
            </a:r>
            <a:r>
              <a:rPr sz="1800" spc="-25" dirty="0">
                <a:latin typeface="Calibri"/>
                <a:cs typeface="Calibri"/>
              </a:rPr>
              <a:t>Trainingsraum  </a:t>
            </a:r>
            <a:r>
              <a:rPr sz="1800" spc="-5" dirty="0" smtClean="0">
                <a:latin typeface="Calibri"/>
                <a:cs typeface="Calibri"/>
              </a:rPr>
              <a:t>Sozialzielkatalog/Team</a:t>
            </a:r>
            <a:r>
              <a:rPr lang="de-DE" sz="1800" spc="-5" dirty="0" smtClean="0">
                <a:latin typeface="Calibri"/>
                <a:cs typeface="Calibri"/>
              </a:rPr>
              <a:t> </a:t>
            </a:r>
            <a:r>
              <a:rPr sz="1800" spc="-5" dirty="0" smtClean="0">
                <a:latin typeface="Calibri"/>
                <a:cs typeface="Calibri"/>
              </a:rPr>
              <a:t>Pin-Board </a:t>
            </a:r>
            <a:r>
              <a:rPr sz="1800" spc="5" dirty="0" smtClean="0">
                <a:latin typeface="Calibri"/>
                <a:cs typeface="Calibri"/>
              </a:rPr>
              <a:t>auf</a:t>
            </a:r>
            <a:r>
              <a:rPr lang="de-DE" sz="1800" spc="5" dirty="0" smtClean="0">
                <a:latin typeface="Calibri"/>
                <a:cs typeface="Calibri"/>
              </a:rPr>
              <a:t> </a:t>
            </a:r>
            <a:r>
              <a:rPr sz="1800" spc="5" dirty="0" smtClean="0">
                <a:latin typeface="Calibri"/>
                <a:cs typeface="Calibri"/>
              </a:rPr>
              <a:t>Schulebene  </a:t>
            </a:r>
            <a:r>
              <a:rPr sz="1800" spc="-5" dirty="0">
                <a:latin typeface="Calibri"/>
                <a:cs typeface="Calibri"/>
              </a:rPr>
              <a:t>Schulversammlungen,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 smtClean="0">
                <a:latin typeface="Calibri"/>
                <a:cs typeface="Calibri"/>
              </a:rPr>
              <a:t>Patenklassen</a:t>
            </a:r>
            <a:r>
              <a:rPr lang="de-DE" sz="1800" spc="-5" dirty="0">
                <a:latin typeface="Calibri"/>
                <a:cs typeface="Calibri"/>
              </a:rPr>
              <a:t>, Trainingsprogramme </a:t>
            </a:r>
            <a:r>
              <a:rPr lang="de-DE" sz="1800" dirty="0">
                <a:latin typeface="Calibri"/>
                <a:cs typeface="Calibri"/>
              </a:rPr>
              <a:t>zur  Förderung </a:t>
            </a:r>
            <a:r>
              <a:rPr lang="de-DE" sz="1800" spc="-75" dirty="0">
                <a:latin typeface="Calibri"/>
                <a:cs typeface="Calibri"/>
              </a:rPr>
              <a:t>sozioemotianaler </a:t>
            </a:r>
            <a:r>
              <a:rPr lang="de-DE" sz="1800" spc="-5" dirty="0">
                <a:latin typeface="Calibri"/>
                <a:cs typeface="Calibri"/>
              </a:rPr>
              <a:t>Kompetenzen</a:t>
            </a:r>
            <a:endParaRPr lang="de-DE" sz="1800" spc="-25" dirty="0">
              <a:cs typeface="Calibri"/>
            </a:endParaRPr>
          </a:p>
          <a:p>
            <a:pPr marL="20320" marR="3123565" defTabSz="7977188">
              <a:lnSpc>
                <a:spcPct val="105500"/>
              </a:lnSpc>
            </a:pPr>
            <a:endParaRPr sz="18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1131" y="6459346"/>
            <a:ext cx="18034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45"/>
              </a:lnSpc>
            </a:pPr>
            <a:fld id="{81D60167-4931-47E6-BA6A-407CBD079E47}" type="slidenum">
              <a:rPr sz="1000" spc="-5" dirty="0">
                <a:solidFill>
                  <a:srgbClr val="4472C4"/>
                </a:solidFill>
                <a:latin typeface="Calibri"/>
                <a:cs typeface="Calibri"/>
              </a:rPr>
              <a:t>15</a:t>
            </a:fld>
            <a:endParaRPr sz="100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36167" y="6540118"/>
            <a:ext cx="143065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spc="-10" dirty="0">
                <a:latin typeface="Calibri"/>
                <a:cs typeface="Calibri"/>
              </a:rPr>
              <a:t>Vgl. </a:t>
            </a:r>
            <a:r>
              <a:rPr sz="1000" spc="-5" dirty="0">
                <a:latin typeface="Calibri"/>
                <a:cs typeface="Calibri"/>
              </a:rPr>
              <a:t>Bornebusch et al.</a:t>
            </a:r>
            <a:r>
              <a:rPr sz="1000" spc="-10" dirty="0">
                <a:latin typeface="Calibri"/>
                <a:cs typeface="Calibri"/>
              </a:rPr>
              <a:t> 2017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15" name="object 10"/>
          <p:cNvSpPr txBox="1"/>
          <p:nvPr/>
        </p:nvSpPr>
        <p:spPr>
          <a:xfrm>
            <a:off x="543900" y="4842800"/>
            <a:ext cx="8029944" cy="96964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har char="•"/>
              <a:tabLst>
                <a:tab pos="241300" algn="l"/>
              </a:tabLst>
            </a:pPr>
            <a:r>
              <a:rPr sz="2000" spc="-35" dirty="0">
                <a:latin typeface="Calibri"/>
                <a:cs typeface="Calibri"/>
              </a:rPr>
              <a:t>Team-Teaching </a:t>
            </a:r>
            <a:r>
              <a:rPr sz="2000" spc="-5" dirty="0">
                <a:latin typeface="Calibri"/>
                <a:cs typeface="Calibri"/>
              </a:rPr>
              <a:t>und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Hospitationen</a:t>
            </a:r>
            <a:endParaRPr sz="20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35"/>
              </a:spcBef>
              <a:buChar char="•"/>
              <a:tabLst>
                <a:tab pos="241300" algn="l"/>
              </a:tabLst>
            </a:pPr>
            <a:r>
              <a:rPr sz="2000" spc="-5" dirty="0">
                <a:latin typeface="Calibri"/>
                <a:cs typeface="Calibri"/>
              </a:rPr>
              <a:t>Kollegiale </a:t>
            </a:r>
            <a:r>
              <a:rPr sz="2000" spc="-5" dirty="0" smtClean="0">
                <a:latin typeface="Calibri"/>
                <a:cs typeface="Calibri"/>
              </a:rPr>
              <a:t>Beratung</a:t>
            </a:r>
            <a:r>
              <a:rPr lang="de-DE" sz="2000" spc="-5" dirty="0" smtClean="0">
                <a:latin typeface="Calibri"/>
                <a:cs typeface="Calibri"/>
              </a:rPr>
              <a:t>, Coaching Supervision, </a:t>
            </a:r>
            <a:r>
              <a:rPr sz="2000" spc="-5" dirty="0" smtClean="0">
                <a:latin typeface="Calibri"/>
                <a:cs typeface="Calibri"/>
              </a:rPr>
              <a:t>Fallbesprechungen</a:t>
            </a:r>
            <a:endParaRPr sz="20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0"/>
              </a:spcBef>
              <a:buChar char="•"/>
              <a:tabLst>
                <a:tab pos="241300" algn="l"/>
              </a:tabLst>
            </a:pPr>
            <a:r>
              <a:rPr sz="2000" spc="-5" dirty="0">
                <a:latin typeface="Calibri"/>
                <a:cs typeface="Calibri"/>
              </a:rPr>
              <a:t>Coaching und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Supervision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16" name="object 8"/>
          <p:cNvSpPr/>
          <p:nvPr/>
        </p:nvSpPr>
        <p:spPr>
          <a:xfrm>
            <a:off x="3462020" y="1459230"/>
            <a:ext cx="4930140" cy="1330960"/>
          </a:xfrm>
          <a:custGeom>
            <a:avLst/>
            <a:gdLst/>
            <a:ahLst/>
            <a:cxnLst/>
            <a:rect l="l" t="t" r="r" b="b"/>
            <a:pathLst>
              <a:path w="4930140" h="1330960">
                <a:moveTo>
                  <a:pt x="4930140" y="222250"/>
                </a:moveTo>
                <a:lnTo>
                  <a:pt x="4930140" y="1108710"/>
                </a:lnTo>
                <a:lnTo>
                  <a:pt x="4925695" y="1153795"/>
                </a:lnTo>
                <a:lnTo>
                  <a:pt x="4912995" y="1195070"/>
                </a:lnTo>
                <a:lnTo>
                  <a:pt x="4892675" y="1233170"/>
                </a:lnTo>
                <a:lnTo>
                  <a:pt x="4865370" y="1265555"/>
                </a:lnTo>
                <a:lnTo>
                  <a:pt x="4832350" y="1292860"/>
                </a:lnTo>
                <a:lnTo>
                  <a:pt x="4794885" y="1313180"/>
                </a:lnTo>
                <a:lnTo>
                  <a:pt x="4752975" y="1326515"/>
                </a:lnTo>
                <a:lnTo>
                  <a:pt x="4708525" y="1330960"/>
                </a:lnTo>
                <a:lnTo>
                  <a:pt x="0" y="1330960"/>
                </a:lnTo>
                <a:lnTo>
                  <a:pt x="0" y="0"/>
                </a:lnTo>
                <a:lnTo>
                  <a:pt x="4708525" y="0"/>
                </a:lnTo>
                <a:lnTo>
                  <a:pt x="4752975" y="4445"/>
                </a:lnTo>
                <a:lnTo>
                  <a:pt x="4794885" y="17779"/>
                </a:lnTo>
                <a:lnTo>
                  <a:pt x="4832350" y="38100"/>
                </a:lnTo>
                <a:lnTo>
                  <a:pt x="4865370" y="65405"/>
                </a:lnTo>
                <a:lnTo>
                  <a:pt x="4892675" y="97789"/>
                </a:lnTo>
                <a:lnTo>
                  <a:pt x="4912995" y="135890"/>
                </a:lnTo>
                <a:lnTo>
                  <a:pt x="4925695" y="177165"/>
                </a:lnTo>
                <a:lnTo>
                  <a:pt x="4930140" y="222250"/>
                </a:lnTo>
                <a:close/>
              </a:path>
            </a:pathLst>
          </a:custGeom>
          <a:ln w="6096">
            <a:solidFill>
              <a:srgbClr val="D2DEE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6"/>
          <p:cNvSpPr/>
          <p:nvPr/>
        </p:nvSpPr>
        <p:spPr>
          <a:xfrm>
            <a:off x="511301" y="403977"/>
            <a:ext cx="8007349" cy="4193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6626" y="430784"/>
            <a:ext cx="7903973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DE" sz="2800" dirty="0" smtClean="0"/>
              <a:t>Makroebene: </a:t>
            </a:r>
            <a:r>
              <a:rPr lang="de-DE" sz="2800" b="0" dirty="0" smtClean="0">
                <a:solidFill>
                  <a:srgbClr val="002060"/>
                </a:solidFill>
              </a:rPr>
              <a:t>Außerschulische Kooperation</a:t>
            </a:r>
            <a:endParaRPr sz="2800" b="0" dirty="0">
              <a:solidFill>
                <a:srgbClr val="002060"/>
              </a:solidFill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45"/>
              </a:lnSpc>
            </a:pPr>
            <a:fld id="{81D60167-4931-47E6-BA6A-407CBD079E47}" type="slidenum">
              <a:rPr spc="-5" dirty="0"/>
              <a:t>16</a:t>
            </a:fld>
            <a:endParaRPr spc="-5" dirty="0"/>
          </a:p>
        </p:txBody>
      </p:sp>
      <p:sp>
        <p:nvSpPr>
          <p:cNvPr id="3" name="object 3"/>
          <p:cNvSpPr/>
          <p:nvPr/>
        </p:nvSpPr>
        <p:spPr>
          <a:xfrm>
            <a:off x="511301" y="948190"/>
            <a:ext cx="7767704" cy="833476"/>
          </a:xfrm>
          <a:custGeom>
            <a:avLst/>
            <a:gdLst/>
            <a:ahLst/>
            <a:cxnLst/>
            <a:rect l="l" t="t" r="r" b="b"/>
            <a:pathLst>
              <a:path w="4930140" h="1329054">
                <a:moveTo>
                  <a:pt x="4708525" y="0"/>
                </a:moveTo>
                <a:lnTo>
                  <a:pt x="0" y="0"/>
                </a:lnTo>
                <a:lnTo>
                  <a:pt x="0" y="1329055"/>
                </a:lnTo>
                <a:lnTo>
                  <a:pt x="4708525" y="1329055"/>
                </a:lnTo>
                <a:lnTo>
                  <a:pt x="4753610" y="1324610"/>
                </a:lnTo>
                <a:lnTo>
                  <a:pt x="4794885" y="1311910"/>
                </a:lnTo>
                <a:lnTo>
                  <a:pt x="4832350" y="1291590"/>
                </a:lnTo>
                <a:lnTo>
                  <a:pt x="4865370" y="1264285"/>
                </a:lnTo>
                <a:lnTo>
                  <a:pt x="4892675" y="1231265"/>
                </a:lnTo>
                <a:lnTo>
                  <a:pt x="4912995" y="1193800"/>
                </a:lnTo>
                <a:lnTo>
                  <a:pt x="4925695" y="1152525"/>
                </a:lnTo>
                <a:lnTo>
                  <a:pt x="4930140" y="1107440"/>
                </a:lnTo>
                <a:lnTo>
                  <a:pt x="4930140" y="221615"/>
                </a:lnTo>
                <a:lnTo>
                  <a:pt x="4925695" y="177165"/>
                </a:lnTo>
                <a:lnTo>
                  <a:pt x="4912995" y="135255"/>
                </a:lnTo>
                <a:lnTo>
                  <a:pt x="4892675" y="97790"/>
                </a:lnTo>
                <a:lnTo>
                  <a:pt x="4865370" y="65405"/>
                </a:lnTo>
                <a:lnTo>
                  <a:pt x="4832350" y="38100"/>
                </a:lnTo>
                <a:lnTo>
                  <a:pt x="4794885" y="17780"/>
                </a:lnTo>
                <a:lnTo>
                  <a:pt x="4753610" y="4445"/>
                </a:lnTo>
                <a:lnTo>
                  <a:pt x="4708525" y="0"/>
                </a:lnTo>
                <a:close/>
              </a:path>
            </a:pathLst>
          </a:custGeom>
          <a:solidFill>
            <a:srgbClr val="D2DEEF">
              <a:alpha val="90194"/>
            </a:srgbClr>
          </a:solidFill>
        </p:spPr>
        <p:txBody>
          <a:bodyPr wrap="square" lIns="0" tIns="0" rIns="0" bIns="0" rtlCol="0"/>
          <a:lstStyle/>
          <a:p>
            <a:r>
              <a:rPr lang="de-DE" sz="2000" b="1" spc="-5" dirty="0">
                <a:latin typeface="Calibri" panose="020F0502020204030204" pitchFamily="34" charset="0"/>
                <a:cs typeface="Calibri" panose="020F0502020204030204" pitchFamily="34" charset="0"/>
              </a:rPr>
              <a:t>Kooperation  mit den</a:t>
            </a:r>
            <a:r>
              <a:rPr lang="de-DE" sz="2000" b="1" spc="-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b="1" spc="-30" dirty="0">
                <a:latin typeface="Calibri" panose="020F0502020204030204" pitchFamily="34" charset="0"/>
                <a:cs typeface="Calibri" panose="020F0502020204030204" pitchFamily="34" charset="0"/>
              </a:rPr>
              <a:t>Eltern</a:t>
            </a:r>
          </a:p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511301" y="1210432"/>
            <a:ext cx="5594982" cy="641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har char="•"/>
              <a:tabLst>
                <a:tab pos="241300" algn="l"/>
              </a:tabLst>
            </a:pPr>
            <a:r>
              <a:rPr sz="2000" dirty="0">
                <a:latin typeface="Calibri"/>
                <a:cs typeface="Calibri"/>
              </a:rPr>
              <a:t>Experten </a:t>
            </a:r>
            <a:r>
              <a:rPr sz="2000" spc="-5" dirty="0">
                <a:latin typeface="Calibri"/>
                <a:cs typeface="Calibri"/>
              </a:rPr>
              <a:t>ihres</a:t>
            </a:r>
            <a:r>
              <a:rPr sz="2000" spc="-1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Kindes</a:t>
            </a:r>
          </a:p>
          <a:p>
            <a:pPr marL="241300" indent="-228600">
              <a:lnSpc>
                <a:spcPct val="100000"/>
              </a:lnSpc>
              <a:spcBef>
                <a:spcPts val="45"/>
              </a:spcBef>
              <a:buChar char="•"/>
              <a:tabLst>
                <a:tab pos="241300" algn="l"/>
              </a:tabLst>
            </a:pPr>
            <a:r>
              <a:rPr sz="2000" spc="-15" dirty="0">
                <a:latin typeface="Calibri"/>
                <a:cs typeface="Calibri"/>
              </a:rPr>
              <a:t>Positiver</a:t>
            </a:r>
            <a:r>
              <a:rPr sz="2000" spc="-25" dirty="0">
                <a:latin typeface="Calibri"/>
                <a:cs typeface="Calibri"/>
              </a:rPr>
              <a:t> Erstkontakt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11301" y="2113166"/>
            <a:ext cx="7851956" cy="957127"/>
          </a:xfrm>
          <a:custGeom>
            <a:avLst/>
            <a:gdLst/>
            <a:ahLst/>
            <a:cxnLst/>
            <a:rect l="l" t="t" r="r" b="b"/>
            <a:pathLst>
              <a:path w="4930140" h="1329054">
                <a:moveTo>
                  <a:pt x="4709160" y="0"/>
                </a:moveTo>
                <a:lnTo>
                  <a:pt x="0" y="0"/>
                </a:lnTo>
                <a:lnTo>
                  <a:pt x="0" y="1329054"/>
                </a:lnTo>
                <a:lnTo>
                  <a:pt x="4709160" y="1329054"/>
                </a:lnTo>
                <a:lnTo>
                  <a:pt x="4753610" y="1324609"/>
                </a:lnTo>
                <a:lnTo>
                  <a:pt x="4794885" y="1311274"/>
                </a:lnTo>
                <a:lnTo>
                  <a:pt x="4832985" y="1290954"/>
                </a:lnTo>
                <a:lnTo>
                  <a:pt x="4865370" y="1264284"/>
                </a:lnTo>
                <a:lnTo>
                  <a:pt x="4892675" y="1231264"/>
                </a:lnTo>
                <a:lnTo>
                  <a:pt x="4912995" y="1193799"/>
                </a:lnTo>
                <a:lnTo>
                  <a:pt x="4925695" y="1151889"/>
                </a:lnTo>
                <a:lnTo>
                  <a:pt x="4930140" y="1107439"/>
                </a:lnTo>
                <a:lnTo>
                  <a:pt x="4930140" y="221614"/>
                </a:lnTo>
                <a:lnTo>
                  <a:pt x="4925695" y="177164"/>
                </a:lnTo>
                <a:lnTo>
                  <a:pt x="4912995" y="135254"/>
                </a:lnTo>
                <a:lnTo>
                  <a:pt x="4892675" y="97789"/>
                </a:lnTo>
                <a:lnTo>
                  <a:pt x="4865370" y="64769"/>
                </a:lnTo>
                <a:lnTo>
                  <a:pt x="4832985" y="38099"/>
                </a:lnTo>
                <a:lnTo>
                  <a:pt x="4794885" y="17144"/>
                </a:lnTo>
                <a:lnTo>
                  <a:pt x="4753610" y="4444"/>
                </a:lnTo>
                <a:lnTo>
                  <a:pt x="4709160" y="0"/>
                </a:lnTo>
                <a:close/>
              </a:path>
            </a:pathLst>
          </a:custGeom>
          <a:solidFill>
            <a:srgbClr val="D2DEEF">
              <a:alpha val="90194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 txBox="1"/>
          <p:nvPr/>
        </p:nvSpPr>
        <p:spPr>
          <a:xfrm>
            <a:off x="511301" y="2043908"/>
            <a:ext cx="7471819" cy="1313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241300" algn="l"/>
              </a:tabLst>
            </a:pPr>
            <a:r>
              <a:rPr lang="de-DE" sz="2000" b="1" spc="-25" dirty="0">
                <a:latin typeface="Calibri" panose="020F0502020204030204" pitchFamily="34" charset="0"/>
                <a:cs typeface="Calibri" panose="020F0502020204030204" pitchFamily="34" charset="0"/>
              </a:rPr>
              <a:t>Netzwerke</a:t>
            </a:r>
          </a:p>
          <a:p>
            <a:pPr marL="241300" indent="-228600">
              <a:lnSpc>
                <a:spcPct val="100000"/>
              </a:lnSpc>
              <a:spcBef>
                <a:spcPts val="100"/>
              </a:spcBef>
              <a:buChar char="•"/>
              <a:tabLst>
                <a:tab pos="241300" algn="l"/>
              </a:tabLst>
            </a:pPr>
            <a:r>
              <a:rPr sz="2000" spc="-20" dirty="0" smtClean="0">
                <a:latin typeface="Calibri" panose="020F0502020204030204" pitchFamily="34" charset="0"/>
                <a:cs typeface="Calibri" panose="020F0502020204030204" pitchFamily="34" charset="0"/>
              </a:rPr>
              <a:t>Unterstützung</a:t>
            </a:r>
            <a:r>
              <a:rPr lang="de-DE" sz="2000" spc="-20" dirty="0" smtClean="0">
                <a:latin typeface="Calibri" panose="020F0502020204030204" pitchFamily="34" charset="0"/>
                <a:cs typeface="Calibri" panose="020F0502020204030204" pitchFamily="34" charset="0"/>
              </a:rPr>
              <a:t>, f</a:t>
            </a:r>
            <a:r>
              <a:rPr sz="2000" spc="-5" dirty="0" smtClean="0">
                <a:latin typeface="Calibri" panose="020F0502020204030204" pitchFamily="34" charset="0"/>
                <a:cs typeface="Calibri" panose="020F0502020204030204" pitchFamily="34" charset="0"/>
              </a:rPr>
              <a:t>achliche</a:t>
            </a:r>
            <a:r>
              <a:rPr sz="2000" spc="-35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 smtClean="0">
                <a:latin typeface="Calibri" panose="020F0502020204030204" pitchFamily="34" charset="0"/>
                <a:cs typeface="Calibri" panose="020F0502020204030204" pitchFamily="34" charset="0"/>
              </a:rPr>
              <a:t>Hilfe</a:t>
            </a:r>
            <a:r>
              <a:rPr lang="de-DE" sz="2000" spc="-15" dirty="0" smtClean="0">
                <a:latin typeface="Calibri" panose="020F0502020204030204" pitchFamily="34" charset="0"/>
                <a:cs typeface="Calibri" panose="020F0502020204030204" pitchFamily="34" charset="0"/>
              </a:rPr>
              <a:t>, MSD</a:t>
            </a:r>
            <a:endParaRPr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41300" indent="-228600">
              <a:lnSpc>
                <a:spcPct val="100000"/>
              </a:lnSpc>
              <a:spcBef>
                <a:spcPts val="50"/>
              </a:spcBef>
              <a:buChar char="•"/>
              <a:tabLst>
                <a:tab pos="241300" algn="l"/>
              </a:tabLst>
            </a:pPr>
            <a:r>
              <a:rPr sz="2000" spc="-20" dirty="0" smtClean="0">
                <a:latin typeface="Calibri" panose="020F0502020204030204" pitchFamily="34" charset="0"/>
                <a:cs typeface="Calibri" panose="020F0502020204030204" pitchFamily="34" charset="0"/>
              </a:rPr>
              <a:t>Kontaktdaten-Liste</a:t>
            </a:r>
            <a:endParaRPr lang="de-DE" sz="2000" spc="-2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41300" indent="-228600">
              <a:lnSpc>
                <a:spcPct val="100000"/>
              </a:lnSpc>
              <a:spcBef>
                <a:spcPts val="50"/>
              </a:spcBef>
              <a:buChar char="•"/>
              <a:tabLst>
                <a:tab pos="241300" algn="l"/>
              </a:tabLst>
            </a:pPr>
            <a:endParaRPr sz="2000" dirty="0">
              <a:latin typeface="Calibri"/>
              <a:cs typeface="Calibri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342262" y="3070293"/>
            <a:ext cx="8632699" cy="342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2875" marR="5080">
              <a:lnSpc>
                <a:spcPct val="101099"/>
              </a:lnSpc>
              <a:spcBef>
                <a:spcPts val="65"/>
              </a:spcBef>
            </a:pPr>
            <a:r>
              <a:rPr lang="de-DE" sz="2000" b="1" spc="-5" dirty="0">
                <a:solidFill>
                  <a:srgbClr val="002060"/>
                </a:solidFill>
              </a:rPr>
              <a:t>Rolle </a:t>
            </a:r>
            <a:r>
              <a:rPr lang="de-DE" sz="2000" b="1" spc="-10" dirty="0">
                <a:solidFill>
                  <a:srgbClr val="002060"/>
                </a:solidFill>
              </a:rPr>
              <a:t>des </a:t>
            </a:r>
            <a:r>
              <a:rPr lang="de-DE" sz="2000" b="1" spc="-5" dirty="0">
                <a:solidFill>
                  <a:srgbClr val="002060"/>
                </a:solidFill>
              </a:rPr>
              <a:t>MSD? (BayEuG, </a:t>
            </a:r>
            <a:r>
              <a:rPr lang="de-DE" sz="2000" b="1" dirty="0">
                <a:solidFill>
                  <a:srgbClr val="002060"/>
                </a:solidFill>
              </a:rPr>
              <a:t>Art.</a:t>
            </a:r>
            <a:r>
              <a:rPr lang="de-DE" sz="2000" b="1" spc="-10" dirty="0">
                <a:solidFill>
                  <a:srgbClr val="002060"/>
                </a:solidFill>
              </a:rPr>
              <a:t> </a:t>
            </a:r>
            <a:r>
              <a:rPr lang="de-DE" sz="2000" b="1" spc="-5" dirty="0">
                <a:solidFill>
                  <a:srgbClr val="002060"/>
                </a:solidFill>
              </a:rPr>
              <a:t>21)</a:t>
            </a:r>
            <a:endParaRPr lang="de-DE" sz="2000" b="1" dirty="0">
              <a:solidFill>
                <a:srgbClr val="002060"/>
              </a:solidFill>
            </a:endParaRPr>
          </a:p>
          <a:p>
            <a:pPr marL="142875" marR="5080">
              <a:lnSpc>
                <a:spcPct val="150000"/>
              </a:lnSpc>
              <a:spcBef>
                <a:spcPts val="65"/>
              </a:spcBef>
            </a:pPr>
            <a:r>
              <a:rPr lang="de-DE" sz="1600" b="1" spc="-15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Beratung:  </a:t>
            </a:r>
            <a:r>
              <a:rPr lang="de-DE" sz="1600" spc="-15" dirty="0" smtClean="0">
                <a:latin typeface="Calibri" panose="020F0502020204030204" pitchFamily="34" charset="0"/>
                <a:cs typeface="Calibri" panose="020F0502020204030204" pitchFamily="34" charset="0"/>
              </a:rPr>
              <a:t>von </a:t>
            </a:r>
            <a:r>
              <a:rPr lang="de-DE" sz="1600" spc="-5" dirty="0">
                <a:latin typeface="Calibri" panose="020F0502020204030204" pitchFamily="34" charset="0"/>
                <a:cs typeface="Calibri" panose="020F0502020204030204" pitchFamily="34" charset="0"/>
              </a:rPr>
              <a:t>Lehrkräfte, Sorge-/Erziehungsberechtigte, Schüler*innen</a:t>
            </a:r>
            <a:r>
              <a:rPr 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600" spc="-5" dirty="0">
                <a:latin typeface="Calibri" panose="020F0502020204030204" pitchFamily="34" charset="0"/>
                <a:cs typeface="Calibri" panose="020F0502020204030204" pitchFamily="34" charset="0"/>
              </a:rPr>
              <a:t>Informationen </a:t>
            </a:r>
            <a:r>
              <a:rPr lang="de-DE" sz="1600" spc="-5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marL="142875" marR="5080">
              <a:lnSpc>
                <a:spcPct val="150000"/>
              </a:lnSpc>
              <a:spcBef>
                <a:spcPts val="65"/>
              </a:spcBef>
            </a:pPr>
            <a:r>
              <a:rPr lang="de-DE" sz="16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600" spc="-5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de-DE" sz="1600" spc="-10" dirty="0" smtClean="0">
                <a:latin typeface="Calibri" panose="020F0502020204030204" pitchFamily="34" charset="0"/>
                <a:cs typeface="Calibri" panose="020F0502020204030204" pitchFamily="34" charset="0"/>
              </a:rPr>
              <a:t>über </a:t>
            </a:r>
            <a:r>
              <a:rPr 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Art </a:t>
            </a:r>
            <a:r>
              <a:rPr lang="de-DE" sz="1600" spc="-5" dirty="0">
                <a:latin typeface="Calibri" panose="020F0502020204030204" pitchFamily="34" charset="0"/>
                <a:cs typeface="Calibri" panose="020F0502020204030204" pitchFamily="34" charset="0"/>
              </a:rPr>
              <a:t>und </a:t>
            </a:r>
            <a:r>
              <a:rPr lang="de-DE" sz="1600" spc="-5" dirty="0" smtClean="0">
                <a:latin typeface="Calibri" panose="020F0502020204030204" pitchFamily="34" charset="0"/>
                <a:cs typeface="Calibri" panose="020F0502020204030204" pitchFamily="34" charset="0"/>
              </a:rPr>
              <a:t> Ausprägung </a:t>
            </a:r>
            <a:r>
              <a:rPr lang="de-DE" sz="1600" spc="-10" dirty="0">
                <a:latin typeface="Calibri" panose="020F0502020204030204" pitchFamily="34" charset="0"/>
                <a:cs typeface="Calibri" panose="020F0502020204030204" pitchFamily="34" charset="0"/>
              </a:rPr>
              <a:t>des </a:t>
            </a:r>
            <a:r>
              <a:rPr lang="de-DE" sz="1600" spc="-5" dirty="0">
                <a:latin typeface="Calibri" panose="020F0502020204030204" pitchFamily="34" charset="0"/>
                <a:cs typeface="Calibri" panose="020F0502020204030204" pitchFamily="34" charset="0"/>
              </a:rPr>
              <a:t>SPFs,</a:t>
            </a:r>
            <a:r>
              <a:rPr lang="de-DE" sz="1600" spc="-2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600" spc="-5" dirty="0">
                <a:latin typeface="Calibri" panose="020F0502020204030204" pitchFamily="34" charset="0"/>
                <a:cs typeface="Calibri" panose="020F0502020204030204" pitchFamily="34" charset="0"/>
              </a:rPr>
              <a:t>Hilfs-  </a:t>
            </a:r>
            <a:r>
              <a:rPr lang="de-DE" sz="1600" spc="-20" dirty="0">
                <a:latin typeface="Calibri" panose="020F0502020204030204" pitchFamily="34" charset="0"/>
                <a:cs typeface="Calibri" panose="020F0502020204030204" pitchFamily="34" charset="0"/>
              </a:rPr>
              <a:t>mittel, </a:t>
            </a:r>
            <a:r>
              <a:rPr lang="de-DE" sz="1600" spc="-5" dirty="0">
                <a:latin typeface="Calibri" panose="020F0502020204030204" pitchFamily="34" charset="0"/>
                <a:cs typeface="Calibri" panose="020F0502020204030204" pitchFamily="34" charset="0"/>
              </a:rPr>
              <a:t>Nachteilsausgleich, </a:t>
            </a:r>
            <a:r>
              <a:rPr lang="de-DE" sz="1600" spc="-5" dirty="0" smtClean="0">
                <a:latin typeface="Calibri" panose="020F0502020204030204" pitchFamily="34" charset="0"/>
                <a:cs typeface="Calibri" panose="020F0502020204030204" pitchFamily="34" charset="0"/>
              </a:rPr>
              <a:t>Schulbe-</a:t>
            </a:r>
          </a:p>
          <a:p>
            <a:pPr marL="142875" marR="5080">
              <a:lnSpc>
                <a:spcPct val="150000"/>
              </a:lnSpc>
              <a:spcBef>
                <a:spcPts val="65"/>
              </a:spcBef>
            </a:pPr>
            <a:r>
              <a:rPr lang="de-DE" sz="1600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600" spc="-5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gleitung</a:t>
            </a:r>
            <a:r>
              <a:rPr lang="de-DE" sz="1600" spc="-5" dirty="0">
                <a:latin typeface="Calibri" panose="020F0502020204030204" pitchFamily="34" charset="0"/>
                <a:cs typeface="Calibri" panose="020F0502020204030204" pitchFamily="34" charset="0"/>
              </a:rPr>
              <a:t>,  </a:t>
            </a:r>
            <a:r>
              <a:rPr lang="de-DE" sz="1600" spc="-5" dirty="0" smtClean="0">
                <a:latin typeface="Calibri" panose="020F0502020204030204" pitchFamily="34" charset="0"/>
                <a:cs typeface="Calibri" panose="020F0502020204030204" pitchFamily="34" charset="0"/>
              </a:rPr>
              <a:t>Lernmaterialien</a:t>
            </a:r>
            <a:r>
              <a:rPr lang="de-DE" sz="1600" spc="-5" dirty="0">
                <a:latin typeface="Calibri" panose="020F0502020204030204" pitchFamily="34" charset="0"/>
                <a:cs typeface="Calibri" panose="020F0502020204030204" pitchFamily="34" charset="0"/>
              </a:rPr>
              <a:t>, kollegiale</a:t>
            </a:r>
            <a:r>
              <a:rPr lang="de-DE" sz="1600" spc="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600" spc="-20" dirty="0">
                <a:latin typeface="Calibri" panose="020F0502020204030204" pitchFamily="34" charset="0"/>
                <a:cs typeface="Calibri" panose="020F0502020204030204" pitchFamily="34" charset="0"/>
              </a:rPr>
              <a:t>Fallberatung,…</a:t>
            </a:r>
            <a:endParaRPr lang="de-D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42875" marR="419100" indent="-1905">
              <a:lnSpc>
                <a:spcPct val="101099"/>
              </a:lnSpc>
              <a:spcBef>
                <a:spcPts val="595"/>
              </a:spcBef>
            </a:pPr>
            <a:r>
              <a:rPr lang="de-DE" sz="1600" b="1" spc="-5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Diagnostik: </a:t>
            </a:r>
            <a:r>
              <a:rPr lang="de-DE" sz="1600" spc="-5" dirty="0" smtClean="0">
                <a:latin typeface="Calibri" panose="020F0502020204030204" pitchFamily="34" charset="0"/>
                <a:cs typeface="Calibri" panose="020F0502020204030204" pitchFamily="34" charset="0"/>
              </a:rPr>
              <a:t>Feststellen </a:t>
            </a:r>
            <a:r>
              <a:rPr lang="de-DE" sz="1600" spc="-5" dirty="0">
                <a:latin typeface="Calibri" panose="020F0502020204030204" pitchFamily="34" charset="0"/>
                <a:cs typeface="Calibri" panose="020F0502020204030204" pitchFamily="34" charset="0"/>
              </a:rPr>
              <a:t>des sonderpädagogischen Förderbedarfs,  Förderziele,</a:t>
            </a:r>
            <a:r>
              <a:rPr lang="de-DE" sz="16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600" spc="5" dirty="0" smtClean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</a:p>
          <a:p>
            <a:pPr marL="142875" marR="419100" indent="-1905">
              <a:lnSpc>
                <a:spcPct val="101099"/>
              </a:lnSpc>
              <a:spcBef>
                <a:spcPts val="595"/>
              </a:spcBef>
            </a:pPr>
            <a:r>
              <a:rPr lang="de-DE" sz="1600" spc="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600" spc="5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</a:t>
            </a:r>
            <a:r>
              <a:rPr lang="de-DE" sz="1600" spc="-5" dirty="0" smtClean="0">
                <a:latin typeface="Calibri" panose="020F0502020204030204" pitchFamily="34" charset="0"/>
                <a:cs typeface="Calibri" panose="020F0502020204030204" pitchFamily="34" charset="0"/>
              </a:rPr>
              <a:t>Fördermaßnahmen</a:t>
            </a:r>
            <a:endParaRPr lang="de-D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42875" marR="223520">
              <a:lnSpc>
                <a:spcPct val="101099"/>
              </a:lnSpc>
              <a:spcBef>
                <a:spcPts val="585"/>
              </a:spcBef>
            </a:pPr>
            <a:r>
              <a:rPr lang="de-DE" sz="1600" b="1" spc="-5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Förderung: </a:t>
            </a:r>
            <a:r>
              <a:rPr lang="de-DE" sz="1600" spc="-5" dirty="0" smtClean="0">
                <a:latin typeface="Calibri" panose="020F0502020204030204" pitchFamily="34" charset="0"/>
                <a:cs typeface="Calibri" panose="020F0502020204030204" pitchFamily="34" charset="0"/>
              </a:rPr>
              <a:t>Umsetzung </a:t>
            </a:r>
            <a:r>
              <a:rPr lang="de-DE" sz="1600" spc="-5" dirty="0">
                <a:latin typeface="Calibri" panose="020F0502020204030204" pitchFamily="34" charset="0"/>
                <a:cs typeface="Calibri" panose="020F0502020204030204" pitchFamily="34" charset="0"/>
              </a:rPr>
              <a:t>geeigneter Fördermaßnahmen</a:t>
            </a:r>
            <a:r>
              <a:rPr lang="de-DE" sz="1600" spc="-2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 auf </a:t>
            </a:r>
            <a:r>
              <a:rPr lang="de-DE" sz="1600" spc="-5" dirty="0" smtClean="0">
                <a:latin typeface="Calibri" panose="020F0502020204030204" pitchFamily="34" charset="0"/>
                <a:cs typeface="Calibri" panose="020F0502020204030204" pitchFamily="34" charset="0"/>
              </a:rPr>
              <a:t>Grundlage </a:t>
            </a:r>
            <a:r>
              <a:rPr lang="de-DE" sz="1600" spc="-5" dirty="0">
                <a:latin typeface="Calibri" panose="020F0502020204030204" pitchFamily="34" charset="0"/>
                <a:cs typeface="Calibri" panose="020F0502020204030204" pitchFamily="34" charset="0"/>
              </a:rPr>
              <a:t>eines</a:t>
            </a:r>
            <a:r>
              <a:rPr lang="de-DE" sz="1600" spc="-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600" spc="-5" dirty="0">
                <a:latin typeface="Calibri" panose="020F0502020204030204" pitchFamily="34" charset="0"/>
                <a:cs typeface="Calibri" panose="020F0502020204030204" pitchFamily="34" charset="0"/>
              </a:rPr>
              <a:t>Förderplans</a:t>
            </a:r>
            <a:endParaRPr lang="de-D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42875">
              <a:lnSpc>
                <a:spcPct val="100000"/>
              </a:lnSpc>
              <a:spcBef>
                <a:spcPts val="1735"/>
              </a:spcBef>
            </a:pPr>
            <a:r>
              <a:rPr lang="de-DE" sz="1600" b="1" spc="-5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Koordination:</a:t>
            </a:r>
            <a:r>
              <a:rPr lang="de-DE" sz="1600" b="1" spc="-5" dirty="0" smtClean="0">
                <a:solidFill>
                  <a:srgbClr val="00CC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600" spc="-5" dirty="0">
                <a:latin typeface="Calibri" panose="020F0502020204030204" pitchFamily="34" charset="0"/>
                <a:cs typeface="Calibri" panose="020F0502020204030204" pitchFamily="34" charset="0"/>
              </a:rPr>
              <a:t>schulischer </a:t>
            </a:r>
            <a:r>
              <a:rPr lang="de-DE" sz="1600" spc="-10" dirty="0">
                <a:latin typeface="Calibri" panose="020F0502020204030204" pitchFamily="34" charset="0"/>
                <a:cs typeface="Calibri" panose="020F0502020204030204" pitchFamily="34" charset="0"/>
              </a:rPr>
              <a:t>und </a:t>
            </a:r>
            <a:r>
              <a:rPr lang="de-DE" sz="1600" spc="-5" dirty="0">
                <a:latin typeface="Calibri" panose="020F0502020204030204" pitchFamily="34" charset="0"/>
                <a:cs typeface="Calibri" panose="020F0502020204030204" pitchFamily="34" charset="0"/>
              </a:rPr>
              <a:t>außerschulischer</a:t>
            </a:r>
            <a:r>
              <a:rPr lang="de-DE" sz="1600" spc="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600" spc="-5" dirty="0">
                <a:latin typeface="Calibri" panose="020F0502020204030204" pitchFamily="34" charset="0"/>
                <a:cs typeface="Calibri" panose="020F0502020204030204" pitchFamily="34" charset="0"/>
              </a:rPr>
              <a:t>Förderung</a:t>
            </a:r>
            <a:endParaRPr lang="de-D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42875">
              <a:lnSpc>
                <a:spcPct val="100000"/>
              </a:lnSpc>
              <a:spcBef>
                <a:spcPts val="1520"/>
              </a:spcBef>
            </a:pPr>
            <a:r>
              <a:rPr lang="de-DE" sz="1600" b="1" spc="-5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Evaluation: </a:t>
            </a:r>
            <a:r>
              <a:rPr lang="de-DE" sz="1600" spc="-5" dirty="0">
                <a:latin typeface="Calibri" panose="020F0502020204030204" pitchFamily="34" charset="0"/>
                <a:cs typeface="Calibri" panose="020F0502020204030204" pitchFamily="34" charset="0"/>
              </a:rPr>
              <a:t>Überprüfung </a:t>
            </a:r>
            <a:r>
              <a:rPr lang="de-DE" sz="1600" spc="-10" dirty="0">
                <a:latin typeface="Calibri" panose="020F0502020204030204" pitchFamily="34" charset="0"/>
                <a:cs typeface="Calibri" panose="020F0502020204030204" pitchFamily="34" charset="0"/>
              </a:rPr>
              <a:t>und </a:t>
            </a:r>
            <a:r>
              <a:rPr lang="de-DE" sz="1600" spc="-5" dirty="0">
                <a:latin typeface="Calibri" panose="020F0502020204030204" pitchFamily="34" charset="0"/>
                <a:cs typeface="Calibri" panose="020F0502020204030204" pitchFamily="34" charset="0"/>
              </a:rPr>
              <a:t>ggf. Korrektur </a:t>
            </a:r>
            <a:r>
              <a:rPr lang="de-DE" sz="1600" spc="-10" dirty="0">
                <a:latin typeface="Calibri" panose="020F0502020204030204" pitchFamily="34" charset="0"/>
                <a:cs typeface="Calibri" panose="020F0502020204030204" pitchFamily="34" charset="0"/>
              </a:rPr>
              <a:t>der</a:t>
            </a:r>
            <a:r>
              <a:rPr lang="de-DE" sz="1600" spc="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600" spc="-5" dirty="0">
                <a:latin typeface="Calibri" panose="020F0502020204030204" pitchFamily="34" charset="0"/>
                <a:cs typeface="Calibri" panose="020F0502020204030204" pitchFamily="34" charset="0"/>
              </a:rPr>
              <a:t>Fördermaßnahmen</a:t>
            </a:r>
            <a:endParaRPr lang="de-D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6627" y="423163"/>
            <a:ext cx="13074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/>
              <a:t>L</a:t>
            </a:r>
            <a:r>
              <a:rPr sz="2800" spc="-10" dirty="0"/>
              <a:t>i</a:t>
            </a:r>
            <a:r>
              <a:rPr sz="2800" spc="-5" dirty="0"/>
              <a:t>t</a:t>
            </a:r>
            <a:r>
              <a:rPr sz="2800" spc="-10" dirty="0"/>
              <a:t>e</a:t>
            </a:r>
            <a:r>
              <a:rPr sz="2800" spc="-5" dirty="0"/>
              <a:t>r</a:t>
            </a:r>
            <a:r>
              <a:rPr sz="2800" spc="-10" dirty="0"/>
              <a:t>a</a:t>
            </a:r>
            <a:r>
              <a:rPr sz="2800" spc="-5" dirty="0"/>
              <a:t>t</a:t>
            </a:r>
            <a:r>
              <a:rPr sz="2800" spc="-10" dirty="0"/>
              <a:t>u</a:t>
            </a:r>
            <a:r>
              <a:rPr sz="2800" spc="-5" dirty="0"/>
              <a:t>r</a:t>
            </a:r>
            <a:endParaRPr sz="280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45"/>
              </a:lnSpc>
            </a:pPr>
            <a:fld id="{81D60167-4931-47E6-BA6A-407CBD079E47}" type="slidenum">
              <a:rPr spc="-5" dirty="0"/>
              <a:t>17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540385" y="1080008"/>
            <a:ext cx="7766684" cy="520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42240">
              <a:lnSpc>
                <a:spcPct val="99500"/>
              </a:lnSpc>
              <a:spcBef>
                <a:spcPts val="100"/>
              </a:spcBef>
            </a:pPr>
            <a:r>
              <a:rPr sz="1000" spc="-5" dirty="0">
                <a:latin typeface="Calibri"/>
                <a:cs typeface="Calibri"/>
              </a:rPr>
              <a:t>Bayerisches Staatsministerium für Bildung und Kultus, Wissenschaft und Kunst (Hrsg.) (2012a): Profilbildung inklusive Schule – ein Leitfaden für die  </a:t>
            </a:r>
            <a:r>
              <a:rPr sz="1000" spc="-5" dirty="0">
                <a:latin typeface="Calibri"/>
                <a:cs typeface="Calibri"/>
                <a:hlinkClick r:id="rId2"/>
              </a:rPr>
              <a:t>Praxis. Online verfügbar unter </a:t>
            </a:r>
            <a:r>
              <a:rPr sz="1000" u="sng" spc="-5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2"/>
              </a:rPr>
              <a:t>https://www.km.bayern.de/download/5597_ganzer_leitfaden_neue_schrift%20_online%20_a468seite%20rds_onl_- </a:t>
            </a:r>
            <a:r>
              <a:rPr sz="1000" spc="-5" dirty="0">
                <a:solidFill>
                  <a:srgbClr val="0563C1"/>
                </a:solidFill>
                <a:latin typeface="Calibri"/>
                <a:cs typeface="Calibri"/>
              </a:rPr>
              <a:t> </a:t>
            </a:r>
            <a:r>
              <a:rPr sz="1000" u="sng" spc="-5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2"/>
              </a:rPr>
              <a:t>rz3_210213.pdf%20</a:t>
            </a:r>
            <a:r>
              <a:rPr sz="1000" spc="5" dirty="0">
                <a:solidFill>
                  <a:srgbClr val="0563C1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000" spc="-5" dirty="0">
                <a:latin typeface="Calibri"/>
                <a:cs typeface="Calibri"/>
                <a:hlinkClick r:id="rId2"/>
              </a:rPr>
              <a:t>[16.01.2019]</a:t>
            </a:r>
            <a:endParaRPr sz="1000" dirty="0">
              <a:latin typeface="Calibri"/>
              <a:cs typeface="Calibri"/>
            </a:endParaRPr>
          </a:p>
          <a:p>
            <a:pPr marL="12700" marR="61594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Bayerisches Staatsministerium für Unterricht und Kultus (Hrsg.) (2012b): Rahmenlehrplan für den Förderschwerpunkt Lernen. Online verfügbar unter  </a:t>
            </a:r>
            <a:r>
              <a:rPr sz="1000" u="sng" spc="-5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3"/>
              </a:rPr>
              <a:t>https://www.isb.bayern.de/download/11130/rahmenlehrplan.pdf</a:t>
            </a:r>
            <a:r>
              <a:rPr sz="1000" spc="-5" dirty="0">
                <a:solidFill>
                  <a:srgbClr val="0563C1"/>
                </a:solidFill>
                <a:latin typeface="Calibri"/>
                <a:cs typeface="Calibri"/>
                <a:hlinkClick r:id="rId3"/>
              </a:rPr>
              <a:t> </a:t>
            </a:r>
            <a:r>
              <a:rPr sz="1000" spc="-5" dirty="0">
                <a:latin typeface="Calibri"/>
                <a:cs typeface="Calibri"/>
              </a:rPr>
              <a:t>[16.01.2019]</a:t>
            </a:r>
            <a:endParaRPr sz="1000" dirty="0">
              <a:latin typeface="Calibri"/>
              <a:cs typeface="Calibri"/>
            </a:endParaRPr>
          </a:p>
          <a:p>
            <a:pPr marL="12700" marR="403225">
              <a:lnSpc>
                <a:spcPct val="99700"/>
              </a:lnSpc>
              <a:spcBef>
                <a:spcPts val="5"/>
              </a:spcBef>
            </a:pPr>
            <a:r>
              <a:rPr sz="1000" spc="-5" dirty="0">
                <a:latin typeface="Calibri"/>
                <a:cs typeface="Calibri"/>
              </a:rPr>
              <a:t>Bayerisches Staatsministerium für Bildung und Kultus, Wissenschaft und Kunst (2015): Inklusion zum Nachschlagen. Eine Hilfe zur praktischen  Umsetzung inklusiver Schulentwicklung an Bayerns Schulen für Lehrkräfte, Schulleitungen, Schulaufsichtsbehörden und externe Partner. Teil A  Pädagogische Konzepte. Online verfügbar unter </a:t>
            </a:r>
            <a:r>
              <a:rPr sz="1000" u="sng" spc="-5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4"/>
              </a:rPr>
              <a:t>https://www.km.bayern.de/epaper/Inklusion_zum_Nachschlagen/index.html#44</a:t>
            </a:r>
            <a:r>
              <a:rPr sz="1000" spc="-5" dirty="0">
                <a:solidFill>
                  <a:srgbClr val="0563C1"/>
                </a:solidFill>
                <a:latin typeface="Calibri"/>
                <a:cs typeface="Calibri"/>
                <a:hlinkClick r:id="rId4"/>
              </a:rPr>
              <a:t> </a:t>
            </a:r>
            <a:r>
              <a:rPr sz="1000" spc="-5" dirty="0">
                <a:latin typeface="Calibri"/>
                <a:cs typeface="Calibri"/>
                <a:hlinkClick r:id="rId4"/>
              </a:rPr>
              <a:t>, </a:t>
            </a:r>
            <a:r>
              <a:rPr sz="1000" spc="-5" dirty="0">
                <a:latin typeface="Calibri"/>
                <a:cs typeface="Calibri"/>
              </a:rPr>
              <a:t>42-59.  [16.01.2019]</a:t>
            </a:r>
            <a:endParaRPr sz="1000" dirty="0">
              <a:latin typeface="Calibri"/>
              <a:cs typeface="Calibri"/>
            </a:endParaRPr>
          </a:p>
          <a:p>
            <a:pPr marL="12700" marR="5080">
              <a:lnSpc>
                <a:spcPts val="1190"/>
              </a:lnSpc>
              <a:spcBef>
                <a:spcPts val="60"/>
              </a:spcBef>
            </a:pPr>
            <a:r>
              <a:rPr sz="1000" spc="-5" dirty="0">
                <a:latin typeface="Calibri"/>
                <a:cs typeface="Calibri"/>
              </a:rPr>
              <a:t>Bornebusch, K.; Engmann, K.; Schleske, C. (2017): Praxishelfer Inklusion. Förderschwerpunkt Emotional-soziale Entwicklung. Schwierige Situationen </a:t>
            </a:r>
            <a:r>
              <a:rPr sz="1000" dirty="0">
                <a:latin typeface="Calibri"/>
                <a:cs typeface="Calibri"/>
              </a:rPr>
              <a:t>im  </a:t>
            </a:r>
            <a:r>
              <a:rPr sz="1000" spc="-5" dirty="0">
                <a:latin typeface="Calibri"/>
                <a:cs typeface="Calibri"/>
              </a:rPr>
              <a:t>Unterrichtsalltag meistern. Berlin: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Cornelsen.</a:t>
            </a:r>
            <a:endParaRPr sz="1000" dirty="0">
              <a:latin typeface="Calibri"/>
              <a:cs typeface="Calibri"/>
            </a:endParaRPr>
          </a:p>
          <a:p>
            <a:pPr marL="12700" marR="624840">
              <a:lnSpc>
                <a:spcPts val="1200"/>
              </a:lnSpc>
            </a:pPr>
            <a:r>
              <a:rPr sz="1000" spc="-5" dirty="0">
                <a:latin typeface="Calibri"/>
                <a:cs typeface="Calibri"/>
              </a:rPr>
              <a:t>Heimlich, U.; Kahlert, </a:t>
            </a:r>
            <a:r>
              <a:rPr sz="1000" spc="-10" dirty="0">
                <a:latin typeface="Calibri"/>
                <a:cs typeface="Calibri"/>
              </a:rPr>
              <a:t>J. </a:t>
            </a:r>
            <a:r>
              <a:rPr sz="1000" spc="-5" dirty="0">
                <a:latin typeface="Calibri"/>
                <a:cs typeface="Calibri"/>
              </a:rPr>
              <a:t>(Hrsg.) (2014): Inklusion in Schule </a:t>
            </a:r>
            <a:r>
              <a:rPr sz="1000" dirty="0">
                <a:latin typeface="Calibri"/>
                <a:cs typeface="Calibri"/>
              </a:rPr>
              <a:t>und </a:t>
            </a:r>
            <a:r>
              <a:rPr sz="1000" spc="-5" dirty="0">
                <a:latin typeface="Calibri"/>
                <a:cs typeface="Calibri"/>
              </a:rPr>
              <a:t>Unterricht. Wege zur Bildung für alle. 2. Auflage. Stuttgart: Kohlhammer.  Markowetz, R. (2019): Schülerinnen und Schüler </a:t>
            </a:r>
            <a:r>
              <a:rPr sz="1000" spc="-10" dirty="0">
                <a:latin typeface="Calibri"/>
                <a:cs typeface="Calibri"/>
              </a:rPr>
              <a:t>mit </a:t>
            </a:r>
            <a:r>
              <a:rPr sz="1000" spc="-5" dirty="0">
                <a:latin typeface="Calibri"/>
                <a:cs typeface="Calibri"/>
              </a:rPr>
              <a:t>einem Förderbedarf in ihrer emotional-sozialen Entwicklung. In: Kahlert, J.(Hrsg.): Die  inklusionssensible Grundschule. Vom Anspruch zur Umsetzung. Stuttgart: Kohlhammer,</a:t>
            </a:r>
            <a:r>
              <a:rPr sz="1000" spc="3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84-109.</a:t>
            </a:r>
            <a:endParaRPr sz="1000" dirty="0">
              <a:latin typeface="Calibri"/>
              <a:cs typeface="Calibri"/>
            </a:endParaRPr>
          </a:p>
          <a:p>
            <a:pPr marL="12700" marR="337185">
              <a:lnSpc>
                <a:spcPts val="1200"/>
              </a:lnSpc>
            </a:pPr>
            <a:r>
              <a:rPr sz="1000" spc="-5" dirty="0">
                <a:latin typeface="Calibri"/>
                <a:cs typeface="Calibri"/>
              </a:rPr>
              <a:t>Lütje-Klose, B.; Riecke-Baulecke, T.; Werning, R. (Hrsg.) (2018): Basiswissen Lehrerbildung: Inklusion in Schule und Unterricht. Grundlagen in der  Sonderpädagogik. Seelze: </a:t>
            </a:r>
            <a:r>
              <a:rPr sz="1000" dirty="0">
                <a:latin typeface="Calibri"/>
                <a:cs typeface="Calibri"/>
              </a:rPr>
              <a:t>Klett,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Kallmeyer.</a:t>
            </a:r>
            <a:endParaRPr sz="1000" dirty="0">
              <a:latin typeface="Calibri"/>
              <a:cs typeface="Calibri"/>
            </a:endParaRPr>
          </a:p>
          <a:p>
            <a:pPr marL="12700">
              <a:lnSpc>
                <a:spcPts val="1195"/>
              </a:lnSpc>
            </a:pPr>
            <a:r>
              <a:rPr sz="1000" spc="-5" dirty="0">
                <a:latin typeface="Calibri"/>
                <a:cs typeface="Calibri"/>
              </a:rPr>
              <a:t>Reich, K. (2014): Inklusive Didaktik. Bausteine für eine inklusive Schule. Weinheim und</a:t>
            </a:r>
            <a:r>
              <a:rPr sz="1000" spc="4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Basel.</a:t>
            </a:r>
            <a:endParaRPr sz="1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>
              <a:lnSpc>
                <a:spcPts val="1190"/>
              </a:lnSpc>
            </a:pPr>
            <a:r>
              <a:rPr sz="1000" spc="-5" dirty="0">
                <a:latin typeface="Calibri"/>
                <a:cs typeface="Calibri"/>
              </a:rPr>
              <a:t>Links:</a:t>
            </a:r>
            <a:endParaRPr sz="1000" dirty="0">
              <a:latin typeface="Calibri"/>
              <a:cs typeface="Calibri"/>
            </a:endParaRPr>
          </a:p>
          <a:p>
            <a:pPr marL="12700" marR="250190">
              <a:lnSpc>
                <a:spcPts val="1200"/>
              </a:lnSpc>
              <a:spcBef>
                <a:spcPts val="30"/>
              </a:spcBef>
            </a:pPr>
            <a:r>
              <a:rPr sz="1000" spc="-5" dirty="0">
                <a:latin typeface="Calibri"/>
                <a:cs typeface="Calibri"/>
                <a:hlinkClick r:id="rId5"/>
              </a:rPr>
              <a:t>Individuelle Förderung: Staatsinstitut für Schulqualität und Bildungsforschung: </a:t>
            </a:r>
            <a:r>
              <a:rPr sz="1000" u="sng" spc="-5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5"/>
              </a:rPr>
              <a:t>https://www.isb.bayern.de/schulartuebergreifendes/paeda-gogik- </a:t>
            </a:r>
            <a:r>
              <a:rPr sz="1000" spc="-5" dirty="0">
                <a:solidFill>
                  <a:srgbClr val="0563C1"/>
                </a:solidFill>
                <a:latin typeface="Calibri"/>
                <a:cs typeface="Calibri"/>
              </a:rPr>
              <a:t> </a:t>
            </a:r>
            <a:r>
              <a:rPr sz="1000" u="sng" spc="-5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5"/>
              </a:rPr>
              <a:t>didaktik-methodik/individuelle-foerderung/</a:t>
            </a:r>
            <a:r>
              <a:rPr sz="1000" spc="5" dirty="0">
                <a:solidFill>
                  <a:srgbClr val="0563C1"/>
                </a:solidFill>
                <a:latin typeface="Calibri"/>
                <a:cs typeface="Calibri"/>
                <a:hlinkClick r:id="rId5"/>
              </a:rPr>
              <a:t> </a:t>
            </a:r>
            <a:r>
              <a:rPr sz="1000" spc="-5" dirty="0">
                <a:latin typeface="Calibri"/>
                <a:cs typeface="Calibri"/>
                <a:hlinkClick r:id="rId5"/>
              </a:rPr>
              <a:t>[16.01.2019]</a:t>
            </a:r>
            <a:endParaRPr sz="1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Abbildungsverzeichnis:</a:t>
            </a:r>
            <a:endParaRPr sz="1000" dirty="0">
              <a:latin typeface="Calibri"/>
              <a:cs typeface="Calibri"/>
            </a:endParaRPr>
          </a:p>
          <a:p>
            <a:pPr marL="12700">
              <a:lnSpc>
                <a:spcPts val="1190"/>
              </a:lnSpc>
            </a:pPr>
            <a:r>
              <a:rPr sz="1000" spc="-5" dirty="0">
                <a:latin typeface="Calibri"/>
                <a:cs typeface="Calibri"/>
              </a:rPr>
              <a:t>Abb. 1: </a:t>
            </a:r>
            <a:r>
              <a:rPr sz="1000" u="sng" spc="-5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6"/>
              </a:rPr>
              <a:t>https://openclipart.org/image/800px/svg_to_png/294011/BoyKicking.png</a:t>
            </a:r>
            <a:r>
              <a:rPr sz="1000" dirty="0">
                <a:solidFill>
                  <a:srgbClr val="0563C1"/>
                </a:solidFill>
                <a:latin typeface="Calibri"/>
                <a:cs typeface="Calibri"/>
                <a:hlinkClick r:id="rId6"/>
              </a:rPr>
              <a:t> </a:t>
            </a:r>
            <a:r>
              <a:rPr sz="1000" spc="-5" dirty="0">
                <a:latin typeface="Calibri"/>
                <a:cs typeface="Calibri"/>
                <a:hlinkClick r:id="rId6"/>
              </a:rPr>
              <a:t>[</a:t>
            </a:r>
            <a:r>
              <a:rPr sz="1000" spc="-5" dirty="0">
                <a:latin typeface="Calibri"/>
                <a:cs typeface="Calibri"/>
              </a:rPr>
              <a:t>08.01.2019]</a:t>
            </a:r>
            <a:endParaRPr sz="1000" dirty="0">
              <a:latin typeface="Calibri"/>
              <a:cs typeface="Calibri"/>
            </a:endParaRPr>
          </a:p>
          <a:p>
            <a:pPr marL="12700" marR="901065">
              <a:lnSpc>
                <a:spcPts val="1200"/>
              </a:lnSpc>
              <a:spcBef>
                <a:spcPts val="25"/>
              </a:spcBef>
            </a:pPr>
            <a:r>
              <a:rPr sz="1000" spc="-5" dirty="0">
                <a:latin typeface="Calibri"/>
                <a:cs typeface="Calibri"/>
              </a:rPr>
              <a:t>Abb. 2: „Think – Pair – Share“: Online verfügbar unter: https://methodos.ik.ing.tu-bs.de/ methode/ThinkPairShare.html [24.10.2018]  Abb. 3: </a:t>
            </a:r>
            <a:r>
              <a:rPr sz="1000" u="sng" spc="-5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7"/>
              </a:rPr>
              <a:t>https://www.vaterfreuden.de/sites/default/files/raufende-kinder-kaempfen.jpg</a:t>
            </a:r>
            <a:r>
              <a:rPr sz="1000" spc="15" dirty="0">
                <a:solidFill>
                  <a:srgbClr val="0563C1"/>
                </a:solidFill>
                <a:latin typeface="Calibri"/>
                <a:cs typeface="Calibri"/>
                <a:hlinkClick r:id="rId7"/>
              </a:rPr>
              <a:t> </a:t>
            </a:r>
            <a:r>
              <a:rPr sz="1000" spc="-5" dirty="0">
                <a:latin typeface="Calibri"/>
                <a:cs typeface="Calibri"/>
              </a:rPr>
              <a:t>[08.01.2019]</a:t>
            </a:r>
            <a:endParaRPr sz="1000" dirty="0">
              <a:latin typeface="Calibri"/>
              <a:cs typeface="Calibri"/>
            </a:endParaRPr>
          </a:p>
          <a:p>
            <a:pPr marL="12700">
              <a:lnSpc>
                <a:spcPts val="1185"/>
              </a:lnSpc>
            </a:pPr>
            <a:r>
              <a:rPr sz="1000" spc="-5" dirty="0">
                <a:latin typeface="Calibri"/>
                <a:cs typeface="Calibri"/>
                <a:hlinkClick r:id="rId8"/>
              </a:rPr>
              <a:t>Abb. 4:</a:t>
            </a:r>
            <a:r>
              <a:rPr sz="1000" spc="35" dirty="0">
                <a:latin typeface="Calibri"/>
                <a:cs typeface="Calibri"/>
                <a:hlinkClick r:id="rId8"/>
              </a:rPr>
              <a:t> </a:t>
            </a:r>
            <a:r>
              <a:rPr sz="1000" u="sng" spc="-5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8"/>
              </a:rPr>
              <a:t>https://upload.wikimedia.org/wikipedia/commons/thumb/d/da/Lewis_Hine_-_Newsies_at_Skeeters_Branch%2C_St._Louis%2C_Missouri_-</a:t>
            </a:r>
            <a:endParaRPr sz="1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u="sng" spc="-5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8"/>
              </a:rPr>
              <a:t>_Google_Art_Project.jpg/1200px-Lewis_Hine_-_Newsies_at_Skeeters_Branch%2C_St._Louis%2C_Missouri_-_Google_Art_Project.jpg</a:t>
            </a:r>
            <a:r>
              <a:rPr sz="1000" spc="30" dirty="0">
                <a:solidFill>
                  <a:srgbClr val="0563C1"/>
                </a:solidFill>
                <a:latin typeface="Calibri"/>
                <a:cs typeface="Calibri"/>
                <a:hlinkClick r:id="rId8"/>
              </a:rPr>
              <a:t> </a:t>
            </a:r>
            <a:r>
              <a:rPr sz="1000" spc="-5" dirty="0">
                <a:latin typeface="Calibri"/>
                <a:cs typeface="Calibri"/>
                <a:hlinkClick r:id="rId8"/>
              </a:rPr>
              <a:t>[08.01.2019]</a:t>
            </a:r>
            <a:endParaRPr sz="1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Abb. 5: </a:t>
            </a:r>
            <a:r>
              <a:rPr sz="1000" u="sng" spc="-5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2"/>
              </a:rPr>
              <a:t>https://www.km.bayern.de/download/5597_ganzer_leitfaden_neue_schrift%20_online%20_a468seite%20rds_onl_-rz3_210213.pdf%20</a:t>
            </a:r>
            <a:r>
              <a:rPr sz="1000" spc="-5" dirty="0">
                <a:latin typeface="Calibri"/>
                <a:cs typeface="Calibri"/>
                <a:hlinkClick r:id="rId2"/>
              </a:rPr>
              <a:t>,</a:t>
            </a:r>
            <a:r>
              <a:rPr sz="1000" spc="65" dirty="0">
                <a:latin typeface="Calibri"/>
                <a:cs typeface="Calibri"/>
                <a:hlinkClick r:id="rId2"/>
              </a:rPr>
              <a:t> </a:t>
            </a:r>
            <a:r>
              <a:rPr sz="1000" spc="-10" dirty="0">
                <a:latin typeface="Calibri"/>
                <a:cs typeface="Calibri"/>
              </a:rPr>
              <a:t>16</a:t>
            </a:r>
            <a:endParaRPr sz="1000" dirty="0">
              <a:latin typeface="Calibri"/>
              <a:cs typeface="Calibri"/>
            </a:endParaRPr>
          </a:p>
          <a:p>
            <a:pPr marL="8382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[08.01.2019]</a:t>
            </a:r>
            <a:endParaRPr sz="1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Abb. 6: </a:t>
            </a:r>
            <a:r>
              <a:rPr sz="1000" u="sng" spc="-5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9"/>
              </a:rPr>
              <a:t>http://www.bpb.de/cache/images/4/189144-st-original.jpg?1D541</a:t>
            </a:r>
            <a:r>
              <a:rPr sz="1000" spc="5" dirty="0">
                <a:solidFill>
                  <a:srgbClr val="0563C1"/>
                </a:solidFill>
                <a:latin typeface="Calibri"/>
                <a:cs typeface="Calibri"/>
                <a:hlinkClick r:id="rId9"/>
              </a:rPr>
              <a:t> </a:t>
            </a:r>
            <a:r>
              <a:rPr sz="1000" spc="-5" dirty="0">
                <a:latin typeface="Calibri"/>
                <a:cs typeface="Calibri"/>
                <a:hlinkClick r:id="rId9"/>
              </a:rPr>
              <a:t>[</a:t>
            </a:r>
            <a:r>
              <a:rPr sz="1000" spc="-5" dirty="0">
                <a:latin typeface="Calibri"/>
                <a:cs typeface="Calibri"/>
              </a:rPr>
              <a:t>08.01.2019]</a:t>
            </a:r>
            <a:endParaRPr sz="1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Abb. 7: </a:t>
            </a:r>
            <a:r>
              <a:rPr sz="1000" u="sng" spc="-5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10"/>
              </a:rPr>
              <a:t>https://openclipart.org/download/299034/publicdomainq-treasure.svg</a:t>
            </a:r>
            <a:r>
              <a:rPr sz="1000" spc="25" dirty="0">
                <a:solidFill>
                  <a:srgbClr val="0563C1"/>
                </a:solidFill>
                <a:latin typeface="Calibri"/>
                <a:cs typeface="Calibri"/>
                <a:hlinkClick r:id="rId10"/>
              </a:rPr>
              <a:t> </a:t>
            </a:r>
            <a:r>
              <a:rPr sz="1000" spc="-5" dirty="0">
                <a:latin typeface="Calibri"/>
                <a:cs typeface="Calibri"/>
              </a:rPr>
              <a:t>[08.01.2019]</a:t>
            </a:r>
            <a:endParaRPr sz="1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Abb. 8: </a:t>
            </a:r>
            <a:r>
              <a:rPr sz="1000" u="sng" spc="-5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11"/>
              </a:rPr>
              <a:t>https://openclipart.org/detail/307279/one-for-all-polyprismatic</a:t>
            </a:r>
            <a:r>
              <a:rPr sz="1000" spc="15" dirty="0">
                <a:solidFill>
                  <a:srgbClr val="0563C1"/>
                </a:solidFill>
                <a:latin typeface="Calibri"/>
                <a:cs typeface="Calibri"/>
                <a:hlinkClick r:id="rId11"/>
              </a:rPr>
              <a:t> </a:t>
            </a:r>
            <a:r>
              <a:rPr sz="1000" spc="-5" dirty="0">
                <a:latin typeface="Calibri"/>
                <a:cs typeface="Calibri"/>
              </a:rPr>
              <a:t>[08.01.2019]</a:t>
            </a:r>
            <a:endParaRPr sz="1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Weitere Grafiken entstammen der Sammlung </a:t>
            </a:r>
            <a:r>
              <a:rPr sz="1000" spc="-5" dirty="0">
                <a:latin typeface="Calibri"/>
                <a:cs typeface="Calibri"/>
                <a:hlinkClick r:id="rId12"/>
              </a:rPr>
              <a:t>www.openclipart.org </a:t>
            </a:r>
            <a:r>
              <a:rPr sz="1000" spc="-5" dirty="0">
                <a:latin typeface="Calibri"/>
                <a:cs typeface="Calibri"/>
              </a:rPr>
              <a:t>und </a:t>
            </a:r>
            <a:r>
              <a:rPr sz="1000" spc="-10" dirty="0">
                <a:latin typeface="Calibri"/>
                <a:cs typeface="Calibri"/>
              </a:rPr>
              <a:t>sind </a:t>
            </a:r>
            <a:r>
              <a:rPr sz="1000" spc="-5" dirty="0">
                <a:latin typeface="Calibri"/>
                <a:cs typeface="Calibri"/>
              </a:rPr>
              <a:t>als Open-Source-Objekte</a:t>
            </a:r>
            <a:r>
              <a:rPr sz="1000" spc="7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deklariert.</a:t>
            </a:r>
            <a:endParaRPr sz="10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422655" y="6459346"/>
            <a:ext cx="1143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45"/>
              </a:lnSpc>
            </a:pPr>
            <a:fld id="{81D60167-4931-47E6-BA6A-407CBD079E47}" type="slidenum">
              <a:rPr sz="1000" spc="-10" dirty="0">
                <a:solidFill>
                  <a:srgbClr val="4472C4"/>
                </a:solidFill>
                <a:latin typeface="Calibri"/>
                <a:cs typeface="Calibri"/>
              </a:rPr>
              <a:t>2</a:t>
            </a:fld>
            <a:endParaRPr sz="10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6627" y="430784"/>
            <a:ext cx="14389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Überblick</a:t>
            </a:r>
            <a:endParaRPr sz="2800" dirty="0"/>
          </a:p>
        </p:txBody>
      </p:sp>
      <p:sp>
        <p:nvSpPr>
          <p:cNvPr id="3" name="object 3"/>
          <p:cNvSpPr txBox="1"/>
          <p:nvPr/>
        </p:nvSpPr>
        <p:spPr>
          <a:xfrm>
            <a:off x="214375" y="982471"/>
            <a:ext cx="8228330" cy="33829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-15" dirty="0">
                <a:solidFill>
                  <a:srgbClr val="004185"/>
                </a:solidFill>
                <a:latin typeface="Calibri"/>
                <a:cs typeface="Calibri"/>
              </a:rPr>
              <a:t>Konstantin </a:t>
            </a:r>
            <a:r>
              <a:rPr sz="2400" dirty="0">
                <a:solidFill>
                  <a:srgbClr val="004185"/>
                </a:solidFill>
                <a:latin typeface="Calibri"/>
                <a:cs typeface="Calibri"/>
              </a:rPr>
              <a:t>– ein</a:t>
            </a:r>
            <a:r>
              <a:rPr sz="2400" spc="-50" dirty="0">
                <a:solidFill>
                  <a:srgbClr val="004185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4185"/>
                </a:solidFill>
                <a:latin typeface="Calibri"/>
                <a:cs typeface="Calibri"/>
              </a:rPr>
              <a:t>Fallbeispiel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04185"/>
              </a:buClr>
              <a:buFont typeface="Calibri"/>
              <a:buAutoNum type="arabicPeriod"/>
            </a:pPr>
            <a:endParaRPr sz="2550" dirty="0">
              <a:latin typeface="Times New Roman"/>
              <a:cs typeface="Times New Roman"/>
            </a:endParaRPr>
          </a:p>
          <a:p>
            <a:pPr marL="469900" marR="162560" indent="-457200">
              <a:lnSpc>
                <a:spcPts val="287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lang="de-DE" sz="2400" spc="-25" dirty="0" smtClean="0">
                <a:solidFill>
                  <a:srgbClr val="004185"/>
                </a:solidFill>
                <a:latin typeface="Calibri"/>
                <a:cs typeface="Calibri"/>
              </a:rPr>
              <a:t>Bewertung </a:t>
            </a:r>
            <a:r>
              <a:rPr lang="de-DE" sz="2400" spc="-25" dirty="0">
                <a:solidFill>
                  <a:srgbClr val="004185"/>
                </a:solidFill>
                <a:latin typeface="Calibri"/>
                <a:cs typeface="Calibri"/>
              </a:rPr>
              <a:t>v</a:t>
            </a:r>
            <a:r>
              <a:rPr lang="de-DE" sz="2400" spc="-25" dirty="0" smtClean="0">
                <a:solidFill>
                  <a:srgbClr val="004185"/>
                </a:solidFill>
                <a:latin typeface="Calibri"/>
                <a:cs typeface="Calibri"/>
              </a:rPr>
              <a:t>on Verhaltensstörungen </a:t>
            </a:r>
            <a:r>
              <a:rPr sz="2400" spc="-20" dirty="0" smtClean="0">
                <a:solidFill>
                  <a:srgbClr val="004185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4185"/>
                </a:solidFill>
                <a:latin typeface="Calibri"/>
                <a:cs typeface="Calibri"/>
              </a:rPr>
              <a:t>oder </a:t>
            </a:r>
            <a:r>
              <a:rPr sz="2400" spc="-55" dirty="0">
                <a:solidFill>
                  <a:srgbClr val="004185"/>
                </a:solidFill>
                <a:latin typeface="Calibri"/>
                <a:cs typeface="Calibri"/>
              </a:rPr>
              <a:t>„Was </a:t>
            </a:r>
            <a:r>
              <a:rPr sz="2400" spc="-5" dirty="0">
                <a:solidFill>
                  <a:srgbClr val="004185"/>
                </a:solidFill>
                <a:latin typeface="Calibri"/>
                <a:cs typeface="Calibri"/>
              </a:rPr>
              <a:t>heißt  schon</a:t>
            </a:r>
            <a:r>
              <a:rPr sz="2400" spc="-25" dirty="0">
                <a:solidFill>
                  <a:srgbClr val="00418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4185"/>
                </a:solidFill>
                <a:latin typeface="Calibri"/>
                <a:cs typeface="Calibri"/>
              </a:rPr>
              <a:t>normal</a:t>
            </a:r>
            <a:r>
              <a:rPr sz="2400" dirty="0" smtClean="0">
                <a:solidFill>
                  <a:srgbClr val="004185"/>
                </a:solidFill>
                <a:latin typeface="Calibri"/>
                <a:cs typeface="Calibri"/>
              </a:rPr>
              <a:t>?“</a:t>
            </a:r>
            <a:endParaRPr lang="de-DE" sz="2400" dirty="0" smtClean="0">
              <a:solidFill>
                <a:srgbClr val="004185"/>
              </a:solidFill>
              <a:latin typeface="Calibri"/>
              <a:cs typeface="Calibri"/>
            </a:endParaRPr>
          </a:p>
          <a:p>
            <a:pPr marL="469900" marR="162560" indent="-457200">
              <a:lnSpc>
                <a:spcPts val="2870"/>
              </a:lnSpc>
              <a:buAutoNum type="arabicPeriod"/>
              <a:tabLst>
                <a:tab pos="469265" algn="l"/>
                <a:tab pos="469900" algn="l"/>
              </a:tabLst>
            </a:pPr>
            <a:endParaRPr lang="de-DE" sz="2400" dirty="0" smtClean="0">
              <a:solidFill>
                <a:srgbClr val="004185"/>
              </a:solidFill>
              <a:latin typeface="Calibri"/>
              <a:cs typeface="Calibri"/>
            </a:endParaRPr>
          </a:p>
          <a:p>
            <a:pPr marL="469900" marR="162560" indent="-457200">
              <a:lnSpc>
                <a:spcPts val="287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lang="de-DE" dirty="0">
                <a:solidFill>
                  <a:srgbClr val="004185"/>
                </a:solidFill>
                <a:latin typeface="Calibri"/>
                <a:cs typeface="Calibri"/>
              </a:rPr>
              <a:t> </a:t>
            </a:r>
            <a:r>
              <a:rPr sz="2400" spc="-5" dirty="0" smtClean="0">
                <a:solidFill>
                  <a:srgbClr val="004185"/>
                </a:solidFill>
                <a:latin typeface="Calibri"/>
                <a:cs typeface="Calibri"/>
              </a:rPr>
              <a:t>Individueller </a:t>
            </a:r>
            <a:r>
              <a:rPr sz="2400" spc="-5" dirty="0">
                <a:solidFill>
                  <a:srgbClr val="004185"/>
                </a:solidFill>
                <a:latin typeface="Calibri"/>
                <a:cs typeface="Calibri"/>
              </a:rPr>
              <a:t>Förderplan und förderdiagnostischer</a:t>
            </a:r>
            <a:r>
              <a:rPr sz="2400" spc="-70" dirty="0">
                <a:solidFill>
                  <a:srgbClr val="004185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4185"/>
                </a:solidFill>
                <a:latin typeface="Calibri"/>
                <a:cs typeface="Calibri"/>
              </a:rPr>
              <a:t>Bericht</a:t>
            </a:r>
            <a:endParaRPr sz="2400" dirty="0">
              <a:latin typeface="Calibri"/>
              <a:cs typeface="Calibri"/>
            </a:endParaRPr>
          </a:p>
          <a:p>
            <a:pPr marL="742315" lvl="1" indent="-272415">
              <a:lnSpc>
                <a:spcPct val="100000"/>
              </a:lnSpc>
              <a:buSzPct val="95833"/>
              <a:buFont typeface="Wingdings"/>
              <a:buChar char=""/>
              <a:tabLst>
                <a:tab pos="742950" algn="l"/>
              </a:tabLst>
            </a:pPr>
            <a:r>
              <a:rPr sz="2400" spc="-5" dirty="0">
                <a:solidFill>
                  <a:srgbClr val="004185"/>
                </a:solidFill>
                <a:latin typeface="Calibri"/>
                <a:cs typeface="Calibri"/>
              </a:rPr>
              <a:t>Förderziele</a:t>
            </a:r>
            <a:endParaRPr sz="2400" dirty="0">
              <a:latin typeface="Calibri"/>
              <a:cs typeface="Calibri"/>
            </a:endParaRPr>
          </a:p>
          <a:p>
            <a:pPr marL="742315" lvl="1" indent="-272415">
              <a:lnSpc>
                <a:spcPct val="100000"/>
              </a:lnSpc>
              <a:spcBef>
                <a:spcPts val="20"/>
              </a:spcBef>
              <a:buSzPct val="95833"/>
              <a:buFont typeface="Wingdings"/>
              <a:buChar char=""/>
              <a:tabLst>
                <a:tab pos="742950" algn="l"/>
              </a:tabLst>
            </a:pPr>
            <a:r>
              <a:rPr sz="2400" spc="-5" dirty="0" smtClean="0">
                <a:solidFill>
                  <a:srgbClr val="004185"/>
                </a:solidFill>
                <a:latin typeface="Calibri"/>
                <a:cs typeface="Calibri"/>
              </a:rPr>
              <a:t>Fördermaßnahmen</a:t>
            </a:r>
            <a:endParaRPr lang="de-DE" dirty="0">
              <a:latin typeface="Calibri"/>
              <a:cs typeface="Calibri"/>
            </a:endParaRPr>
          </a:p>
          <a:p>
            <a:pPr marL="742315" lvl="1" indent="-272415">
              <a:lnSpc>
                <a:spcPct val="100000"/>
              </a:lnSpc>
              <a:spcBef>
                <a:spcPts val="20"/>
              </a:spcBef>
              <a:buSzPct val="95833"/>
              <a:buFont typeface="Wingdings"/>
              <a:buChar char=""/>
              <a:tabLst>
                <a:tab pos="742950" algn="l"/>
              </a:tabLst>
            </a:pPr>
            <a:r>
              <a:rPr sz="2400" spc="-5" dirty="0" err="1" smtClean="0">
                <a:solidFill>
                  <a:srgbClr val="004185"/>
                </a:solidFill>
                <a:latin typeface="Calibri"/>
                <a:cs typeface="Calibri"/>
              </a:rPr>
              <a:t>Ausgewählte</a:t>
            </a:r>
            <a:r>
              <a:rPr sz="2400" spc="-15" dirty="0" smtClean="0">
                <a:solidFill>
                  <a:srgbClr val="004185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4185"/>
                </a:solidFill>
                <a:latin typeface="Calibri"/>
                <a:cs typeface="Calibri"/>
              </a:rPr>
              <a:t>Handlungsmöglichkeiten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6627" y="430784"/>
            <a:ext cx="41179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20" dirty="0"/>
              <a:t>Konstantin </a:t>
            </a:r>
            <a:r>
              <a:rPr sz="2800" spc="-5" dirty="0"/>
              <a:t>– ein</a:t>
            </a:r>
            <a:r>
              <a:rPr sz="2800" spc="-55" dirty="0"/>
              <a:t> </a:t>
            </a:r>
            <a:r>
              <a:rPr sz="2800" spc="-20" dirty="0"/>
              <a:t>Fallbeispiel</a:t>
            </a:r>
            <a:endParaRPr sz="2800" dirty="0"/>
          </a:p>
        </p:txBody>
      </p:sp>
      <p:sp>
        <p:nvSpPr>
          <p:cNvPr id="3" name="object 3"/>
          <p:cNvSpPr txBox="1"/>
          <p:nvPr/>
        </p:nvSpPr>
        <p:spPr>
          <a:xfrm>
            <a:off x="582464" y="1166648"/>
            <a:ext cx="8050417" cy="495135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205104">
              <a:lnSpc>
                <a:spcPct val="99600"/>
              </a:lnSpc>
              <a:spcBef>
                <a:spcPts val="110"/>
              </a:spcBef>
            </a:pPr>
            <a:r>
              <a:rPr sz="2000" dirty="0">
                <a:latin typeface="Calibri"/>
                <a:cs typeface="Calibri"/>
              </a:rPr>
              <a:t>K. </a:t>
            </a:r>
            <a:r>
              <a:rPr sz="2000" spc="-5" dirty="0">
                <a:latin typeface="Calibri"/>
                <a:cs typeface="Calibri"/>
              </a:rPr>
              <a:t>wird altersgerecht in die </a:t>
            </a:r>
            <a:r>
              <a:rPr sz="2000" dirty="0">
                <a:latin typeface="Calibri"/>
                <a:cs typeface="Calibri"/>
              </a:rPr>
              <a:t>1. </a:t>
            </a:r>
            <a:r>
              <a:rPr sz="2000" spc="-5" dirty="0">
                <a:latin typeface="Calibri"/>
                <a:cs typeface="Calibri"/>
              </a:rPr>
              <a:t>(Kooperations-)Klasse </a:t>
            </a:r>
            <a:r>
              <a:rPr sz="2000" spc="-10" dirty="0">
                <a:latin typeface="Calibri"/>
                <a:cs typeface="Calibri"/>
              </a:rPr>
              <a:t>der </a:t>
            </a:r>
            <a:r>
              <a:rPr sz="2000" spc="-5" dirty="0">
                <a:latin typeface="Calibri"/>
                <a:cs typeface="Calibri"/>
              </a:rPr>
              <a:t>Grundschule eingeschult. Zu Beginn </a:t>
            </a:r>
            <a:r>
              <a:rPr sz="2000" dirty="0">
                <a:latin typeface="Calibri"/>
                <a:cs typeface="Calibri"/>
              </a:rPr>
              <a:t>der 1. </a:t>
            </a:r>
            <a:r>
              <a:rPr sz="2000" spc="-5" dirty="0">
                <a:latin typeface="Calibri"/>
                <a:cs typeface="Calibri"/>
              </a:rPr>
              <a:t>Klasse zeigt </a:t>
            </a:r>
            <a:r>
              <a:rPr sz="2000" dirty="0">
                <a:latin typeface="Calibri"/>
                <a:cs typeface="Calibri"/>
              </a:rPr>
              <a:t>er  </a:t>
            </a:r>
            <a:r>
              <a:rPr sz="2000" spc="-5" dirty="0">
                <a:latin typeface="Calibri"/>
                <a:cs typeface="Calibri"/>
              </a:rPr>
              <a:t>Verhaltensweisen, die seine Integration in dieser Klasse erschweren. In </a:t>
            </a:r>
            <a:r>
              <a:rPr sz="2000" dirty="0">
                <a:latin typeface="Calibri"/>
                <a:cs typeface="Calibri"/>
              </a:rPr>
              <a:t>der </a:t>
            </a:r>
            <a:r>
              <a:rPr sz="2000" spc="-5" dirty="0">
                <a:latin typeface="Calibri"/>
                <a:cs typeface="Calibri"/>
              </a:rPr>
              <a:t>Klasse ist </a:t>
            </a:r>
            <a:r>
              <a:rPr sz="2000" dirty="0">
                <a:latin typeface="Calibri"/>
                <a:cs typeface="Calibri"/>
              </a:rPr>
              <a:t>er </a:t>
            </a:r>
            <a:r>
              <a:rPr sz="2000" spc="-5" dirty="0">
                <a:latin typeface="Calibri"/>
                <a:cs typeface="Calibri"/>
              </a:rPr>
              <a:t>isoliert und versucht </a:t>
            </a:r>
            <a:r>
              <a:rPr sz="2000" dirty="0">
                <a:latin typeface="Calibri"/>
                <a:cs typeface="Calibri"/>
              </a:rPr>
              <a:t>sich mit </a:t>
            </a:r>
            <a:r>
              <a:rPr sz="2000" spc="-5" dirty="0">
                <a:latin typeface="Calibri"/>
                <a:cs typeface="Calibri"/>
              </a:rPr>
              <a:t>kleinen  Geschenken Freundschaften zu erkaufen.</a:t>
            </a:r>
            <a:endParaRPr sz="2000" dirty="0">
              <a:latin typeface="Calibri"/>
              <a:cs typeface="Calibri"/>
            </a:endParaRPr>
          </a:p>
          <a:p>
            <a:pPr marL="12700" marR="5080">
              <a:lnSpc>
                <a:spcPct val="99800"/>
              </a:lnSpc>
              <a:spcBef>
                <a:spcPts val="130"/>
              </a:spcBef>
            </a:pPr>
            <a:r>
              <a:rPr sz="2000" spc="-15" dirty="0">
                <a:latin typeface="Calibri"/>
                <a:cs typeface="Calibri"/>
              </a:rPr>
              <a:t>Konstantin </a:t>
            </a:r>
            <a:r>
              <a:rPr sz="2000" spc="-10" dirty="0">
                <a:latin typeface="Calibri"/>
                <a:cs typeface="Calibri"/>
              </a:rPr>
              <a:t>ist </a:t>
            </a:r>
            <a:r>
              <a:rPr sz="2000" dirty="0">
                <a:latin typeface="Calibri"/>
                <a:cs typeface="Calibri"/>
              </a:rPr>
              <a:t>verbal </a:t>
            </a:r>
            <a:r>
              <a:rPr sz="2000" spc="-5" dirty="0">
                <a:latin typeface="Calibri"/>
                <a:cs typeface="Calibri"/>
              </a:rPr>
              <a:t>und körperlich übergriffig gegenüber Mitschülern </a:t>
            </a:r>
            <a:r>
              <a:rPr sz="2000" dirty="0">
                <a:latin typeface="Calibri"/>
                <a:cs typeface="Calibri"/>
              </a:rPr>
              <a:t>(schubst, </a:t>
            </a:r>
            <a:r>
              <a:rPr sz="2000" spc="-5" dirty="0">
                <a:latin typeface="Calibri"/>
                <a:cs typeface="Calibri"/>
              </a:rPr>
              <a:t>schlägt, tritt und beißt)., provoziert  Schlägereien in </a:t>
            </a:r>
            <a:r>
              <a:rPr sz="2000" dirty="0">
                <a:latin typeface="Calibri"/>
                <a:cs typeface="Calibri"/>
              </a:rPr>
              <a:t>der </a:t>
            </a:r>
            <a:r>
              <a:rPr sz="2000" spc="-5" dirty="0">
                <a:latin typeface="Calibri"/>
                <a:cs typeface="Calibri"/>
              </a:rPr>
              <a:t>Pause, </a:t>
            </a:r>
            <a:r>
              <a:rPr sz="2000" dirty="0">
                <a:latin typeface="Calibri"/>
                <a:cs typeface="Calibri"/>
              </a:rPr>
              <a:t>er </a:t>
            </a:r>
            <a:r>
              <a:rPr sz="2000" spc="-20" dirty="0">
                <a:latin typeface="Calibri"/>
                <a:cs typeface="Calibri"/>
              </a:rPr>
              <a:t>zerreißt </a:t>
            </a:r>
            <a:r>
              <a:rPr sz="2000" spc="-5" dirty="0">
                <a:latin typeface="Calibri"/>
                <a:cs typeface="Calibri"/>
              </a:rPr>
              <a:t>Arbeitsmaterial, ist desinteressiert verweigert die Mitarbeit </a:t>
            </a:r>
            <a:r>
              <a:rPr sz="2000" spc="-10" dirty="0">
                <a:latin typeface="Calibri"/>
                <a:cs typeface="Calibri"/>
              </a:rPr>
              <a:t>im </a:t>
            </a:r>
            <a:r>
              <a:rPr sz="2000" spc="-5" dirty="0">
                <a:latin typeface="Calibri"/>
                <a:cs typeface="Calibri"/>
              </a:rPr>
              <a:t>Unterricht macht  provozierende Geräusche </a:t>
            </a:r>
            <a:r>
              <a:rPr sz="2000" spc="-10" dirty="0">
                <a:latin typeface="Calibri"/>
                <a:cs typeface="Calibri"/>
              </a:rPr>
              <a:t>im </a:t>
            </a:r>
            <a:r>
              <a:rPr sz="2000" spc="-5" dirty="0">
                <a:latin typeface="Calibri"/>
                <a:cs typeface="Calibri"/>
              </a:rPr>
              <a:t>Unterricht, und erledigt Arbeitsaufträge und seine Hausaufgaben nur </a:t>
            </a:r>
            <a:r>
              <a:rPr sz="2000" dirty="0">
                <a:latin typeface="Calibri"/>
                <a:cs typeface="Calibri"/>
              </a:rPr>
              <a:t>selten. </a:t>
            </a:r>
            <a:r>
              <a:rPr sz="2000" spc="-5" dirty="0">
                <a:latin typeface="Calibri"/>
                <a:cs typeface="Calibri"/>
              </a:rPr>
              <a:t>Konstantin </a:t>
            </a:r>
            <a:r>
              <a:rPr sz="2000" spc="-10" dirty="0">
                <a:latin typeface="Calibri"/>
                <a:cs typeface="Calibri"/>
              </a:rPr>
              <a:t>ist </a:t>
            </a:r>
            <a:r>
              <a:rPr sz="2000" spc="-5" dirty="0">
                <a:latin typeface="Calibri"/>
                <a:cs typeface="Calibri"/>
              </a:rPr>
              <a:t>isoliert  und </a:t>
            </a:r>
            <a:r>
              <a:rPr sz="2000" dirty="0">
                <a:latin typeface="Calibri"/>
                <a:cs typeface="Calibri"/>
              </a:rPr>
              <a:t>äußert </a:t>
            </a:r>
            <a:r>
              <a:rPr sz="2000" spc="-5" dirty="0">
                <a:latin typeface="Calibri"/>
                <a:cs typeface="Calibri"/>
              </a:rPr>
              <a:t>häufig er: </a:t>
            </a:r>
            <a:r>
              <a:rPr sz="2000" dirty="0">
                <a:latin typeface="Calibri"/>
                <a:cs typeface="Calibri"/>
              </a:rPr>
              <a:t>„Ich </a:t>
            </a:r>
            <a:r>
              <a:rPr sz="2000" spc="-5" dirty="0">
                <a:latin typeface="Calibri"/>
                <a:cs typeface="Calibri"/>
              </a:rPr>
              <a:t>hasse die Schule einfach nur!“ </a:t>
            </a:r>
            <a:r>
              <a:rPr sz="2000" dirty="0">
                <a:latin typeface="Calibri"/>
                <a:cs typeface="Calibri"/>
              </a:rPr>
              <a:t>Der </a:t>
            </a:r>
            <a:r>
              <a:rPr sz="2000" spc="-5" dirty="0">
                <a:latin typeface="Calibri"/>
                <a:cs typeface="Calibri"/>
              </a:rPr>
              <a:t>Vater hat </a:t>
            </a:r>
            <a:r>
              <a:rPr sz="2000" dirty="0">
                <a:latin typeface="Calibri"/>
                <a:cs typeface="Calibri"/>
              </a:rPr>
              <a:t>den </a:t>
            </a:r>
            <a:r>
              <a:rPr sz="2000" spc="-5" dirty="0">
                <a:latin typeface="Calibri"/>
                <a:cs typeface="Calibri"/>
              </a:rPr>
              <a:t>Kontakt zu Konstantin und </a:t>
            </a:r>
            <a:r>
              <a:rPr sz="2000" dirty="0">
                <a:latin typeface="Calibri"/>
                <a:cs typeface="Calibri"/>
              </a:rPr>
              <a:t>den </a:t>
            </a:r>
            <a:r>
              <a:rPr sz="2000" spc="-5" dirty="0">
                <a:latin typeface="Calibri"/>
                <a:cs typeface="Calibri"/>
              </a:rPr>
              <a:t>beiden Geschwistern  </a:t>
            </a:r>
            <a:r>
              <a:rPr sz="2000" spc="-5" dirty="0" smtClean="0">
                <a:latin typeface="Calibri"/>
                <a:cs typeface="Calibri"/>
              </a:rPr>
              <a:t>abgebrochen.</a:t>
            </a:r>
            <a:r>
              <a:rPr lang="de-DE" sz="2000" dirty="0">
                <a:latin typeface="Calibri"/>
                <a:cs typeface="Calibri"/>
              </a:rPr>
              <a:t> </a:t>
            </a:r>
            <a:r>
              <a:rPr sz="2000" dirty="0" smtClean="0">
                <a:latin typeface="Calibri"/>
                <a:cs typeface="Calibri"/>
              </a:rPr>
              <a:t>Die </a:t>
            </a:r>
            <a:r>
              <a:rPr sz="2000" spc="-5" dirty="0">
                <a:latin typeface="Calibri"/>
                <a:cs typeface="Calibri"/>
              </a:rPr>
              <a:t>Mutter ist alleinerziehend und arbeitssuchend. Depressive Störungen und </a:t>
            </a:r>
            <a:r>
              <a:rPr sz="2000" spc="-5" dirty="0" smtClean="0">
                <a:latin typeface="Calibri"/>
                <a:cs typeface="Calibri"/>
              </a:rPr>
              <a:t>finanzielle </a:t>
            </a:r>
            <a:r>
              <a:rPr sz="2000" spc="-5" dirty="0">
                <a:latin typeface="Calibri"/>
                <a:cs typeface="Calibri"/>
              </a:rPr>
              <a:t>Sorgen erschweren ihr die  Organisation und Fürsorge für die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Familie.</a:t>
            </a:r>
            <a:endParaRPr sz="2000" dirty="0">
              <a:latin typeface="Calibri"/>
              <a:cs typeface="Calibri"/>
            </a:endParaRPr>
          </a:p>
          <a:p>
            <a:pPr marL="12700" marR="610235">
              <a:lnSpc>
                <a:spcPct val="100000"/>
              </a:lnSpc>
              <a:spcBef>
                <a:spcPts val="25"/>
              </a:spcBef>
            </a:pPr>
            <a:r>
              <a:rPr sz="2000" spc="-5" dirty="0">
                <a:latin typeface="Calibri"/>
                <a:cs typeface="Calibri"/>
              </a:rPr>
              <a:t>Zeitweise </a:t>
            </a:r>
            <a:r>
              <a:rPr sz="2000" spc="-10" dirty="0">
                <a:latin typeface="Calibri"/>
                <a:cs typeface="Calibri"/>
              </a:rPr>
              <a:t>ist </a:t>
            </a:r>
            <a:r>
              <a:rPr sz="2000" spc="-5" dirty="0">
                <a:latin typeface="Calibri"/>
                <a:cs typeface="Calibri"/>
              </a:rPr>
              <a:t>in </a:t>
            </a:r>
            <a:r>
              <a:rPr sz="2000" dirty="0">
                <a:latin typeface="Calibri"/>
                <a:cs typeface="Calibri"/>
              </a:rPr>
              <a:t>der </a:t>
            </a:r>
            <a:r>
              <a:rPr sz="2000" spc="-5" dirty="0">
                <a:latin typeface="Calibri"/>
                <a:cs typeface="Calibri"/>
              </a:rPr>
              <a:t>Wohnung </a:t>
            </a:r>
            <a:r>
              <a:rPr sz="2000" dirty="0">
                <a:latin typeface="Calibri"/>
                <a:cs typeface="Calibri"/>
              </a:rPr>
              <a:t>der </a:t>
            </a:r>
            <a:r>
              <a:rPr sz="2000" spc="-5" dirty="0">
                <a:latin typeface="Calibri"/>
                <a:cs typeface="Calibri"/>
              </a:rPr>
              <a:t>Strom abgeschaltet. Konstantin hat selten Pausenbrote dabei. </a:t>
            </a:r>
            <a:r>
              <a:rPr sz="2000" dirty="0">
                <a:latin typeface="Calibri"/>
                <a:cs typeface="Calibri"/>
              </a:rPr>
              <a:t>Die </a:t>
            </a:r>
            <a:r>
              <a:rPr sz="2000" spc="-5" dirty="0">
                <a:latin typeface="Calibri"/>
                <a:cs typeface="Calibri"/>
              </a:rPr>
              <a:t>Familie wird vom  Jugendamt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betreut.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4983" y="6466205"/>
            <a:ext cx="748538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Calibri"/>
                <a:cs typeface="Calibri"/>
              </a:rPr>
              <a:t>In </a:t>
            </a:r>
            <a:r>
              <a:rPr sz="800" spc="-5" dirty="0">
                <a:latin typeface="Calibri"/>
                <a:cs typeface="Calibri"/>
              </a:rPr>
              <a:t>Anlehnung an: Bayerisches Staatsministerium für Bildung und Kultus, Wissenschaft und Kunst </a:t>
            </a:r>
            <a:r>
              <a:rPr sz="800" dirty="0">
                <a:latin typeface="Calibri"/>
                <a:cs typeface="Calibri"/>
              </a:rPr>
              <a:t>(2015): </a:t>
            </a:r>
            <a:r>
              <a:rPr sz="800" spc="-5" dirty="0">
                <a:latin typeface="Calibri"/>
                <a:cs typeface="Calibri"/>
              </a:rPr>
              <a:t>Inklusion zum Nachschlagen. Eine Hilfe zur praktischen Umsetzung inklusiver  Schulentwicklung an Bayerns Schulen für Lehrkräfte, Schulleitungen, Schulaufsichtsbehörden und externe Partner. Teil </a:t>
            </a:r>
            <a:r>
              <a:rPr sz="800" dirty="0">
                <a:latin typeface="Calibri"/>
                <a:cs typeface="Calibri"/>
              </a:rPr>
              <a:t>A Pädagogische </a:t>
            </a:r>
            <a:r>
              <a:rPr sz="800" spc="-5" dirty="0">
                <a:latin typeface="Calibri"/>
                <a:cs typeface="Calibri"/>
              </a:rPr>
              <a:t>Konzepte. Online verfügbar unter  </a:t>
            </a:r>
            <a:r>
              <a:rPr sz="800" u="sng" spc="-5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2"/>
              </a:rPr>
              <a:t>https://www.km.bayern.de/epaper/Inklusion_zum_Nachschlagen/index.html#44</a:t>
            </a:r>
            <a:r>
              <a:rPr sz="800" spc="-5" dirty="0">
                <a:solidFill>
                  <a:srgbClr val="0563C1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800" dirty="0">
                <a:latin typeface="Calibri"/>
                <a:cs typeface="Calibri"/>
                <a:hlinkClick r:id="rId2"/>
              </a:rPr>
              <a:t>, </a:t>
            </a:r>
            <a:r>
              <a:rPr sz="800" spc="-5" dirty="0">
                <a:latin typeface="Calibri"/>
                <a:cs typeface="Calibri"/>
              </a:rPr>
              <a:t>42f.</a:t>
            </a:r>
            <a:r>
              <a:rPr sz="800" spc="15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[27.04.2020]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391400" y="-186755"/>
            <a:ext cx="1241316" cy="13297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433831" y="6459346"/>
            <a:ext cx="889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spc="-10" dirty="0">
                <a:solidFill>
                  <a:srgbClr val="4472C4"/>
                </a:solidFill>
                <a:latin typeface="Calibri"/>
                <a:cs typeface="Calibri"/>
              </a:rPr>
              <a:t>5</a:t>
            </a:r>
            <a:endParaRPr sz="10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71915" y="567528"/>
            <a:ext cx="3084762" cy="27565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838200" y="898962"/>
            <a:ext cx="4179337" cy="2169151"/>
          </a:xfrm>
          <a:prstGeom prst="rect">
            <a:avLst/>
          </a:prstGeom>
          <a:blipFill>
            <a:blip r:embed="rId3" cstate="print"/>
            <a:srcRect/>
            <a:stretch>
              <a:fillRect t="-14345" b="-9861"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594359" y="13842"/>
            <a:ext cx="8702041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de-DE" sz="2800" spc="-10" dirty="0" smtClean="0"/>
              <a:t>Unterschiedliche Bewertungen von </a:t>
            </a:r>
            <a:r>
              <a:rPr sz="2800" spc="-5" dirty="0" smtClean="0"/>
              <a:t>Verhaltensstörungen</a:t>
            </a:r>
            <a:endParaRPr sz="2800" dirty="0"/>
          </a:p>
        </p:txBody>
      </p:sp>
      <p:sp>
        <p:nvSpPr>
          <p:cNvPr id="12" name="object 12"/>
          <p:cNvSpPr txBox="1"/>
          <p:nvPr/>
        </p:nvSpPr>
        <p:spPr>
          <a:xfrm>
            <a:off x="7790584" y="3284817"/>
            <a:ext cx="1295400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alibri"/>
                <a:cs typeface="Calibri"/>
              </a:rPr>
              <a:t>Abb.</a:t>
            </a:r>
            <a:r>
              <a:rPr sz="1000" spc="-60" dirty="0">
                <a:latin typeface="Calibri"/>
                <a:cs typeface="Calibri"/>
              </a:rPr>
              <a:t> </a:t>
            </a:r>
            <a:r>
              <a:rPr lang="de-DE" sz="1000" spc="-60" dirty="0" smtClean="0">
                <a:latin typeface="Calibri"/>
                <a:cs typeface="Calibri"/>
              </a:rPr>
              <a:t>3, </a:t>
            </a:r>
            <a:r>
              <a:rPr lang="de-DE" sz="1000" spc="-5" dirty="0" smtClean="0">
                <a:latin typeface="Calibri"/>
                <a:cs typeface="Calibri"/>
              </a:rPr>
              <a:t>4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90800" y="4589310"/>
            <a:ext cx="7034298" cy="143693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99700"/>
              </a:lnSpc>
              <a:spcBef>
                <a:spcPts val="105"/>
              </a:spcBef>
            </a:pPr>
            <a:r>
              <a:rPr lang="de-DE" sz="1800" b="1" spc="-5" dirty="0" smtClean="0">
                <a:solidFill>
                  <a:srgbClr val="002060"/>
                </a:solidFill>
                <a:latin typeface="Calibri"/>
                <a:cs typeface="Calibri"/>
              </a:rPr>
              <a:t>Abhängigkeit der Kriterien von </a:t>
            </a:r>
          </a:p>
          <a:p>
            <a:pPr marL="12700" marR="5080">
              <a:lnSpc>
                <a:spcPct val="99700"/>
              </a:lnSpc>
              <a:spcBef>
                <a:spcPts val="105"/>
              </a:spcBef>
            </a:pPr>
            <a:r>
              <a:rPr lang="de-DE" sz="1800" b="1" spc="-5" dirty="0" smtClean="0">
                <a:solidFill>
                  <a:srgbClr val="002060"/>
                </a:solidFill>
                <a:latin typeface="Calibri"/>
                <a:cs typeface="Calibri"/>
              </a:rPr>
              <a:t>-Situation, </a:t>
            </a:r>
          </a:p>
          <a:p>
            <a:pPr marL="12700" marR="5080">
              <a:lnSpc>
                <a:spcPct val="99700"/>
              </a:lnSpc>
              <a:spcBef>
                <a:spcPts val="105"/>
              </a:spcBef>
            </a:pPr>
            <a:r>
              <a:rPr lang="de-DE" sz="1800" b="1" spc="-5" dirty="0" smtClean="0">
                <a:solidFill>
                  <a:srgbClr val="002060"/>
                </a:solidFill>
                <a:latin typeface="Calibri"/>
                <a:cs typeface="Calibri"/>
              </a:rPr>
              <a:t>-Ursachenattribuierung Verständnis der Ursache, Verschuldungsprinzip</a:t>
            </a:r>
          </a:p>
          <a:p>
            <a:pPr marL="12700" marR="5080">
              <a:lnSpc>
                <a:spcPct val="99700"/>
              </a:lnSpc>
              <a:spcBef>
                <a:spcPts val="105"/>
              </a:spcBef>
            </a:pPr>
            <a:r>
              <a:rPr lang="de-DE" sz="1800" b="1" spc="-5" dirty="0" smtClean="0">
                <a:solidFill>
                  <a:srgbClr val="002060"/>
                </a:solidFill>
                <a:latin typeface="Calibri"/>
                <a:cs typeface="Calibri"/>
              </a:rPr>
              <a:t>-beteiligten Personen (AktuerAlter, Reife, Einsicht) Zielperson: Selbst </a:t>
            </a:r>
          </a:p>
          <a:p>
            <a:pPr marL="12700" marR="5080">
              <a:lnSpc>
                <a:spcPct val="99700"/>
              </a:lnSpc>
              <a:spcBef>
                <a:spcPts val="105"/>
              </a:spcBef>
            </a:pPr>
            <a:r>
              <a:rPr lang="de-DE" sz="1800" b="1" spc="-5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de-DE" sz="1800" b="1" spc="-5" dirty="0" smtClean="0">
                <a:solidFill>
                  <a:srgbClr val="002060"/>
                </a:solidFill>
                <a:latin typeface="Calibri"/>
                <a:cs typeface="Calibri"/>
              </a:rPr>
              <a:t> oder  andere gefährden</a:t>
            </a:r>
            <a:endParaRPr sz="18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921862" y="4448999"/>
            <a:ext cx="4521833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endParaRPr sz="2800" dirty="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33831" y="6313423"/>
            <a:ext cx="8147684" cy="4133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4305">
              <a:lnSpc>
                <a:spcPts val="919"/>
              </a:lnSpc>
              <a:spcBef>
                <a:spcPts val="100"/>
              </a:spcBef>
            </a:pPr>
            <a:r>
              <a:rPr sz="800" dirty="0">
                <a:latin typeface="Calibri"/>
                <a:cs typeface="Calibri"/>
              </a:rPr>
              <a:t>Vgl. </a:t>
            </a:r>
            <a:r>
              <a:rPr sz="800" spc="-5" dirty="0">
                <a:latin typeface="Calibri"/>
                <a:cs typeface="Calibri"/>
              </a:rPr>
              <a:t>Markowetz </a:t>
            </a:r>
            <a:r>
              <a:rPr sz="800" dirty="0">
                <a:latin typeface="Calibri"/>
                <a:cs typeface="Calibri"/>
              </a:rPr>
              <a:t>2018, 86 </a:t>
            </a:r>
            <a:r>
              <a:rPr sz="800" spc="-5" dirty="0">
                <a:latin typeface="Calibri"/>
                <a:cs typeface="Calibri"/>
              </a:rPr>
              <a:t>Abb. </a:t>
            </a:r>
            <a:r>
              <a:rPr sz="800" spc="-10" dirty="0">
                <a:latin typeface="Calibri"/>
                <a:cs typeface="Calibri"/>
              </a:rPr>
              <a:t>3:</a:t>
            </a:r>
            <a:r>
              <a:rPr sz="800" dirty="0">
                <a:latin typeface="Calibri"/>
                <a:cs typeface="Calibri"/>
              </a:rPr>
              <a:t> </a:t>
            </a:r>
            <a:r>
              <a:rPr sz="800" u="sng" spc="-5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4"/>
              </a:rPr>
              <a:t>https://www.vaterfreuden.de/sites/default/files/raufende-kinder-kaempfen.jpg</a:t>
            </a:r>
            <a:endParaRPr sz="800" dirty="0">
              <a:latin typeface="Calibri"/>
              <a:cs typeface="Calibri"/>
            </a:endParaRPr>
          </a:p>
          <a:p>
            <a:pPr marL="12700">
              <a:lnSpc>
                <a:spcPts val="1160"/>
              </a:lnSpc>
            </a:pPr>
            <a:r>
              <a:rPr sz="1500" spc="-7" baseline="11111" dirty="0">
                <a:solidFill>
                  <a:srgbClr val="4472C4"/>
                </a:solidFill>
                <a:latin typeface="Calibri"/>
                <a:cs typeface="Calibri"/>
              </a:rPr>
              <a:t>8 </a:t>
            </a:r>
            <a:r>
              <a:rPr sz="800" spc="-5" dirty="0">
                <a:latin typeface="Calibri"/>
                <a:cs typeface="Calibri"/>
                <a:hlinkClick r:id="rId5"/>
              </a:rPr>
              <a:t>Abb. </a:t>
            </a:r>
            <a:r>
              <a:rPr sz="800" dirty="0">
                <a:latin typeface="Calibri"/>
                <a:cs typeface="Calibri"/>
                <a:hlinkClick r:id="rId5"/>
              </a:rPr>
              <a:t>4:</a:t>
            </a:r>
            <a:r>
              <a:rPr sz="800" spc="95" dirty="0">
                <a:solidFill>
                  <a:srgbClr val="0563C1"/>
                </a:solidFill>
                <a:latin typeface="Calibri"/>
                <a:cs typeface="Calibri"/>
                <a:hlinkClick r:id="rId5"/>
              </a:rPr>
              <a:t> </a:t>
            </a:r>
            <a:r>
              <a:rPr sz="800" u="sng" spc="-5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5"/>
              </a:rPr>
              <a:t>https://upload.wikimedia.org/wikipedia/commons/thumb/d/da/Lewis_Hine_-_Newsies_at_Skeeters_Branch%2C_St._Louis%2C_Missouri_-_Google_Art_Project.jpg/1200px-Lewis_Hine_-</a:t>
            </a:r>
            <a:endParaRPr sz="800" dirty="0">
              <a:latin typeface="Calibri"/>
              <a:cs typeface="Calibri"/>
            </a:endParaRPr>
          </a:p>
          <a:p>
            <a:pPr marL="154305">
              <a:lnSpc>
                <a:spcPct val="100000"/>
              </a:lnSpc>
              <a:spcBef>
                <a:spcPts val="10"/>
              </a:spcBef>
            </a:pPr>
            <a:r>
              <a:rPr sz="800" u="sng" spc="-5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5"/>
              </a:rPr>
              <a:t>_Newsies_at_Skeeters_Branch%2C_St._Louis%2C_Missouri_-_Google_Art_Project.jpg</a:t>
            </a:r>
            <a:endParaRPr sz="800" dirty="0">
              <a:latin typeface="Calibri"/>
              <a:cs typeface="Calibri"/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433831" y="3035241"/>
            <a:ext cx="8597322" cy="1390585"/>
            <a:chOff x="394277" y="3415667"/>
            <a:chExt cx="8597322" cy="1390585"/>
          </a:xfrm>
        </p:grpSpPr>
        <p:sp>
          <p:nvSpPr>
            <p:cNvPr id="4" name="object 4"/>
            <p:cNvSpPr/>
            <p:nvPr/>
          </p:nvSpPr>
          <p:spPr>
            <a:xfrm>
              <a:off x="432248" y="3468673"/>
              <a:ext cx="8559351" cy="1313687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de-DE" b="1" dirty="0" smtClean="0">
                <a:solidFill>
                  <a:srgbClr val="669900"/>
                </a:solidFill>
                <a:latin typeface="Calibri"/>
                <a:cs typeface="Calibri"/>
              </a:endParaRPr>
            </a:p>
            <a:p>
              <a:endParaRPr lang="de-DE" b="1" dirty="0">
                <a:solidFill>
                  <a:srgbClr val="669900"/>
                </a:solidFill>
                <a:latin typeface="Calibri"/>
                <a:cs typeface="Calibri"/>
              </a:endParaRPr>
            </a:p>
            <a:p>
              <a:endParaRPr lang="de-DE" b="1" dirty="0" smtClean="0">
                <a:solidFill>
                  <a:srgbClr val="669900"/>
                </a:solidFill>
                <a:latin typeface="Calibri"/>
                <a:cs typeface="Calibri"/>
              </a:endParaRPr>
            </a:p>
            <a:p>
              <a:r>
                <a:rPr lang="de-DE" b="1" dirty="0" smtClean="0">
                  <a:solidFill>
                    <a:srgbClr val="669900"/>
                  </a:solidFill>
                  <a:latin typeface="Calibri"/>
                  <a:cs typeface="Calibri"/>
                </a:rPr>
                <a:t>Noch </a:t>
              </a:r>
              <a:r>
                <a:rPr lang="de-DE" b="1" spc="-5" dirty="0">
                  <a:solidFill>
                    <a:srgbClr val="669900"/>
                  </a:solidFill>
                  <a:latin typeface="Calibri"/>
                  <a:cs typeface="Calibri"/>
                </a:rPr>
                <a:t>tolerierbar</a:t>
              </a:r>
              <a:r>
                <a:rPr lang="de-DE" b="1" spc="-5" dirty="0" smtClean="0">
                  <a:solidFill>
                    <a:srgbClr val="669900"/>
                  </a:solidFill>
                  <a:latin typeface="Calibri"/>
                  <a:cs typeface="Calibri"/>
                </a:rPr>
                <a:t>?</a:t>
              </a:r>
              <a:r>
                <a:rPr lang="de-DE" b="1" dirty="0">
                  <a:solidFill>
                    <a:srgbClr val="C00000"/>
                  </a:solidFill>
                  <a:latin typeface="Calibri"/>
                  <a:cs typeface="Calibri"/>
                </a:rPr>
                <a:t> </a:t>
              </a:r>
              <a:r>
                <a:rPr lang="de-DE" b="1" dirty="0" smtClean="0">
                  <a:solidFill>
                    <a:srgbClr val="C00000"/>
                  </a:solidFill>
                  <a:latin typeface="Calibri"/>
                  <a:cs typeface="Calibri"/>
                </a:rPr>
                <a:t>                                           Nicht </a:t>
              </a:r>
              <a:r>
                <a:rPr lang="de-DE" b="1" spc="-5" dirty="0">
                  <a:solidFill>
                    <a:srgbClr val="C00000"/>
                  </a:solidFill>
                  <a:latin typeface="Calibri"/>
                  <a:cs typeface="Calibri"/>
                </a:rPr>
                <a:t>mehr</a:t>
              </a:r>
              <a:r>
                <a:rPr lang="de-DE" b="1" spc="-65" dirty="0">
                  <a:solidFill>
                    <a:srgbClr val="C00000"/>
                  </a:solidFill>
                  <a:latin typeface="Calibri"/>
                  <a:cs typeface="Calibri"/>
                </a:rPr>
                <a:t> </a:t>
              </a:r>
              <a:r>
                <a:rPr lang="de-DE" b="1" spc="-5" dirty="0">
                  <a:solidFill>
                    <a:srgbClr val="C00000"/>
                  </a:solidFill>
                  <a:latin typeface="Calibri"/>
                  <a:cs typeface="Calibri"/>
                </a:rPr>
                <a:t>tolerierbar?  </a:t>
              </a:r>
            </a:p>
            <a:p>
              <a:r>
                <a:rPr lang="de-DE" b="1" spc="-5" dirty="0" smtClean="0">
                  <a:solidFill>
                    <a:srgbClr val="669900"/>
                  </a:solidFill>
                  <a:latin typeface="Calibri"/>
                  <a:cs typeface="Calibri"/>
                </a:rPr>
                <a:t> </a:t>
              </a:r>
              <a:endParaRPr lang="de-DE" b="1" spc="-5" dirty="0">
                <a:solidFill>
                  <a:srgbClr val="669900"/>
                </a:solidFill>
                <a:latin typeface="Calibri"/>
                <a:cs typeface="Calibri"/>
              </a:endParaRPr>
            </a:p>
            <a:p>
              <a:r>
                <a:rPr lang="de-DE" dirty="0" smtClean="0"/>
                <a:t>  </a:t>
              </a:r>
              <a:endParaRPr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394277" y="3415667"/>
              <a:ext cx="8584045" cy="1390585"/>
            </a:xfrm>
            <a:custGeom>
              <a:avLst/>
              <a:gdLst/>
              <a:ahLst/>
              <a:cxnLst/>
              <a:rect l="l" t="t" r="r" b="b"/>
              <a:pathLst>
                <a:path w="8188959" h="1127760">
                  <a:moveTo>
                    <a:pt x="0" y="563880"/>
                  </a:moveTo>
                  <a:lnTo>
                    <a:pt x="563880" y="0"/>
                  </a:lnTo>
                  <a:lnTo>
                    <a:pt x="563880" y="281940"/>
                  </a:lnTo>
                  <a:lnTo>
                    <a:pt x="7625080" y="281940"/>
                  </a:lnTo>
                  <a:lnTo>
                    <a:pt x="7625080" y="0"/>
                  </a:lnTo>
                  <a:lnTo>
                    <a:pt x="8188959" y="563880"/>
                  </a:lnTo>
                  <a:lnTo>
                    <a:pt x="7625080" y="1127760"/>
                  </a:lnTo>
                  <a:lnTo>
                    <a:pt x="7625080" y="845820"/>
                  </a:lnTo>
                  <a:lnTo>
                    <a:pt x="563880" y="845820"/>
                  </a:lnTo>
                  <a:lnTo>
                    <a:pt x="563880" y="1127760"/>
                  </a:lnTo>
                  <a:lnTo>
                    <a:pt x="0" y="563880"/>
                  </a:lnTo>
                  <a:close/>
                </a:path>
              </a:pathLst>
            </a:custGeom>
            <a:ln w="12192">
              <a:solidFill>
                <a:srgbClr val="41719C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object 11"/>
            <p:cNvSpPr txBox="1"/>
            <p:nvPr/>
          </p:nvSpPr>
          <p:spPr>
            <a:xfrm>
              <a:off x="1371600" y="4214005"/>
              <a:ext cx="6629400" cy="321242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sz="2000" b="1" spc="-5" dirty="0">
                  <a:solidFill>
                    <a:srgbClr val="004185"/>
                  </a:solidFill>
                  <a:latin typeface="Calibri"/>
                  <a:cs typeface="Calibri"/>
                </a:rPr>
                <a:t>Was heißt schon</a:t>
              </a:r>
              <a:r>
                <a:rPr sz="2000" b="1" spc="-25" dirty="0">
                  <a:solidFill>
                    <a:srgbClr val="004185"/>
                  </a:solidFill>
                  <a:latin typeface="Calibri"/>
                  <a:cs typeface="Calibri"/>
                </a:rPr>
                <a:t> </a:t>
              </a:r>
              <a:r>
                <a:rPr sz="2000" b="1" spc="-5" dirty="0">
                  <a:solidFill>
                    <a:srgbClr val="004185"/>
                  </a:solidFill>
                  <a:latin typeface="Calibri"/>
                  <a:cs typeface="Calibri"/>
                </a:rPr>
                <a:t>„normal</a:t>
              </a:r>
              <a:r>
                <a:rPr sz="2000" b="1" spc="-5" dirty="0" smtClean="0">
                  <a:solidFill>
                    <a:srgbClr val="004185"/>
                  </a:solidFill>
                  <a:latin typeface="Calibri"/>
                  <a:cs typeface="Calibri"/>
                </a:rPr>
                <a:t>“?</a:t>
              </a:r>
              <a:r>
                <a:rPr lang="de-DE" sz="2000" b="1" spc="-5" dirty="0" smtClean="0">
                  <a:solidFill>
                    <a:srgbClr val="004185"/>
                  </a:solidFill>
                  <a:latin typeface="Calibri"/>
                  <a:cs typeface="Calibri"/>
                </a:rPr>
                <a:t> Reflexion der eigenen Kriterien </a:t>
              </a:r>
              <a:endParaRPr sz="2000" dirty="0">
                <a:latin typeface="Calibri"/>
                <a:cs typeface="Calibri"/>
              </a:endParaRPr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3124200" y="3820645"/>
              <a:ext cx="46663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002060"/>
                  </a:solidFill>
                  <a:latin typeface="+mn-lt"/>
                </a:rPr>
                <a:t>Verhaltensweisen</a:t>
              </a:r>
              <a:endParaRPr lang="de-DE" b="1" dirty="0">
                <a:solidFill>
                  <a:srgbClr val="002060"/>
                </a:solidFill>
                <a:latin typeface="+mn-lt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58570" y="5483223"/>
            <a:ext cx="7769858" cy="4298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58569" y="5483225"/>
            <a:ext cx="7769859" cy="429895"/>
          </a:xfrm>
          <a:prstGeom prst="rect">
            <a:avLst/>
          </a:prstGeom>
          <a:ln w="6096">
            <a:solidFill>
              <a:srgbClr val="ED7D31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10"/>
              </a:spcBef>
            </a:pPr>
            <a:r>
              <a:rPr sz="2200" b="1" spc="-5" dirty="0">
                <a:latin typeface="Calibri"/>
                <a:cs typeface="Calibri"/>
              </a:rPr>
              <a:t>Finden </a:t>
            </a:r>
            <a:r>
              <a:rPr sz="2200" b="1" dirty="0">
                <a:latin typeface="Calibri"/>
                <a:cs typeface="Calibri"/>
              </a:rPr>
              <a:t>Sie </a:t>
            </a:r>
            <a:r>
              <a:rPr sz="2200" b="1" spc="-5" dirty="0">
                <a:latin typeface="Calibri"/>
                <a:cs typeface="Calibri"/>
              </a:rPr>
              <a:t>passende Belege zur Definition </a:t>
            </a:r>
            <a:r>
              <a:rPr sz="2200" b="1" dirty="0">
                <a:latin typeface="Calibri"/>
                <a:cs typeface="Calibri"/>
              </a:rPr>
              <a:t>in </a:t>
            </a:r>
            <a:r>
              <a:rPr sz="2200" b="1" spc="-10" dirty="0">
                <a:latin typeface="Calibri"/>
                <a:cs typeface="Calibri"/>
              </a:rPr>
              <a:t>der</a:t>
            </a:r>
            <a:r>
              <a:rPr sz="2200" b="1" spc="30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Falldarstellung?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45"/>
              </a:lnSpc>
            </a:pPr>
            <a:fld id="{81D60167-4931-47E6-BA6A-407CBD079E47}" type="slidenum">
              <a:rPr spc="-5" dirty="0"/>
              <a:t>5</a:t>
            </a:fld>
            <a:endParaRPr spc="-5" dirty="0"/>
          </a:p>
        </p:txBody>
      </p:sp>
      <p:sp>
        <p:nvSpPr>
          <p:cNvPr id="5" name="object 5"/>
          <p:cNvSpPr txBox="1"/>
          <p:nvPr/>
        </p:nvSpPr>
        <p:spPr>
          <a:xfrm>
            <a:off x="770636" y="1272032"/>
            <a:ext cx="7839964" cy="3644587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2400" b="1" spc="-5" dirty="0" smtClean="0">
                <a:solidFill>
                  <a:srgbClr val="004185"/>
                </a:solidFill>
                <a:latin typeface="Calibri"/>
                <a:cs typeface="Calibri"/>
              </a:rPr>
              <a:t>Für </a:t>
            </a:r>
            <a:r>
              <a:rPr sz="2400" b="1" spc="-5" dirty="0">
                <a:solidFill>
                  <a:srgbClr val="004185"/>
                </a:solidFill>
                <a:latin typeface="Calibri"/>
                <a:cs typeface="Calibri"/>
              </a:rPr>
              <a:t>Myschker (2009, </a:t>
            </a:r>
            <a:r>
              <a:rPr sz="2400" b="1" dirty="0">
                <a:solidFill>
                  <a:srgbClr val="004185"/>
                </a:solidFill>
                <a:latin typeface="Calibri"/>
                <a:cs typeface="Calibri"/>
              </a:rPr>
              <a:t>49) </a:t>
            </a:r>
            <a:r>
              <a:rPr sz="2400" b="1" spc="-5" dirty="0">
                <a:solidFill>
                  <a:srgbClr val="004185"/>
                </a:solidFill>
                <a:latin typeface="Calibri"/>
                <a:cs typeface="Calibri"/>
              </a:rPr>
              <a:t>ist </a:t>
            </a:r>
            <a:r>
              <a:rPr sz="2400" b="1" dirty="0">
                <a:solidFill>
                  <a:srgbClr val="004185"/>
                </a:solidFill>
                <a:latin typeface="Calibri"/>
                <a:cs typeface="Calibri"/>
              </a:rPr>
              <a:t>eine</a:t>
            </a:r>
            <a:r>
              <a:rPr sz="2400" b="1" spc="-5" dirty="0">
                <a:solidFill>
                  <a:srgbClr val="004185"/>
                </a:solidFill>
                <a:latin typeface="Calibri"/>
                <a:cs typeface="Calibri"/>
              </a:rPr>
              <a:t> Verhaltensstörung</a:t>
            </a:r>
            <a:endParaRPr sz="2400" dirty="0">
              <a:latin typeface="Calibri"/>
              <a:cs typeface="Calibri"/>
            </a:endParaRPr>
          </a:p>
          <a:p>
            <a:pPr marL="12700" marR="168910">
              <a:lnSpc>
                <a:spcPts val="2870"/>
              </a:lnSpc>
              <a:spcBef>
                <a:spcPts val="550"/>
              </a:spcBef>
            </a:pPr>
            <a:r>
              <a:rPr lang="de-DE" sz="2400" dirty="0">
                <a:solidFill>
                  <a:srgbClr val="004185"/>
                </a:solidFill>
                <a:latin typeface="Calibri"/>
                <a:cs typeface="Calibri"/>
              </a:rPr>
              <a:t>"</a:t>
            </a:r>
            <a:r>
              <a:rPr sz="2400" dirty="0" smtClean="0">
                <a:solidFill>
                  <a:srgbClr val="004185"/>
                </a:solidFill>
                <a:latin typeface="Calibri"/>
                <a:cs typeface="Calibri"/>
              </a:rPr>
              <a:t>ein </a:t>
            </a:r>
            <a:r>
              <a:rPr sz="2400" spc="-15" dirty="0">
                <a:solidFill>
                  <a:srgbClr val="004185"/>
                </a:solidFill>
                <a:latin typeface="Calibri"/>
                <a:cs typeface="Calibri"/>
              </a:rPr>
              <a:t>von </a:t>
            </a:r>
            <a:r>
              <a:rPr sz="2400" spc="-5" dirty="0">
                <a:solidFill>
                  <a:srgbClr val="004185"/>
                </a:solidFill>
                <a:latin typeface="Calibri"/>
                <a:cs typeface="Calibri"/>
              </a:rPr>
              <a:t>den </a:t>
            </a:r>
            <a:r>
              <a:rPr sz="2400" dirty="0">
                <a:solidFill>
                  <a:srgbClr val="004185"/>
                </a:solidFill>
                <a:latin typeface="Calibri"/>
                <a:cs typeface="Calibri"/>
              </a:rPr>
              <a:t>zeit- </a:t>
            </a:r>
            <a:r>
              <a:rPr sz="2400" spc="-5" dirty="0">
                <a:solidFill>
                  <a:srgbClr val="004185"/>
                </a:solidFill>
                <a:latin typeface="Calibri"/>
                <a:cs typeface="Calibri"/>
              </a:rPr>
              <a:t>und kulturspezifischen Erwartungen</a:t>
            </a:r>
            <a:r>
              <a:rPr sz="2400" spc="-254" dirty="0">
                <a:solidFill>
                  <a:srgbClr val="004185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4185"/>
                </a:solidFill>
                <a:latin typeface="Calibri"/>
                <a:cs typeface="Calibri"/>
              </a:rPr>
              <a:t>abwei-  chendes </a:t>
            </a:r>
            <a:r>
              <a:rPr sz="2400" spc="-15" dirty="0">
                <a:solidFill>
                  <a:srgbClr val="004185"/>
                </a:solidFill>
                <a:latin typeface="Calibri"/>
                <a:cs typeface="Calibri"/>
              </a:rPr>
              <a:t>Verhalten, </a:t>
            </a:r>
            <a:r>
              <a:rPr sz="2400" spc="-5" dirty="0">
                <a:solidFill>
                  <a:srgbClr val="004185"/>
                </a:solidFill>
                <a:latin typeface="Calibri"/>
                <a:cs typeface="Calibri"/>
              </a:rPr>
              <a:t>das </a:t>
            </a:r>
            <a:r>
              <a:rPr sz="2400" spc="-15" dirty="0">
                <a:solidFill>
                  <a:srgbClr val="004185"/>
                </a:solidFill>
                <a:latin typeface="Calibri"/>
                <a:cs typeface="Calibri"/>
              </a:rPr>
              <a:t>organogen </a:t>
            </a:r>
            <a:r>
              <a:rPr sz="2400" spc="-10" dirty="0">
                <a:solidFill>
                  <a:srgbClr val="004185"/>
                </a:solidFill>
                <a:latin typeface="Calibri"/>
                <a:cs typeface="Calibri"/>
              </a:rPr>
              <a:t>und </a:t>
            </a:r>
            <a:r>
              <a:rPr sz="2400" spc="-5" dirty="0">
                <a:solidFill>
                  <a:srgbClr val="004185"/>
                </a:solidFill>
                <a:latin typeface="Calibri"/>
                <a:cs typeface="Calibri"/>
              </a:rPr>
              <a:t>/oder milieureaktiv  bedingt</a:t>
            </a:r>
            <a:r>
              <a:rPr sz="2400" spc="-10" dirty="0">
                <a:solidFill>
                  <a:srgbClr val="004185"/>
                </a:solidFill>
                <a:latin typeface="Calibri"/>
                <a:cs typeface="Calibri"/>
              </a:rPr>
              <a:t> </a:t>
            </a:r>
            <a:r>
              <a:rPr sz="2400" dirty="0" smtClean="0">
                <a:solidFill>
                  <a:srgbClr val="004185"/>
                </a:solidFill>
                <a:latin typeface="Calibri"/>
                <a:cs typeface="Calibri"/>
              </a:rPr>
              <a:t>ist,wegen </a:t>
            </a:r>
            <a:r>
              <a:rPr sz="2400" spc="-5" dirty="0">
                <a:solidFill>
                  <a:srgbClr val="004185"/>
                </a:solidFill>
                <a:latin typeface="Calibri"/>
                <a:cs typeface="Calibri"/>
              </a:rPr>
              <a:t>der Mehrdimensionalität, der Häufigkeit und</a:t>
            </a:r>
            <a:r>
              <a:rPr sz="2400" spc="-330" dirty="0">
                <a:solidFill>
                  <a:srgbClr val="00418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4185"/>
                </a:solidFill>
                <a:latin typeface="Calibri"/>
                <a:cs typeface="Calibri"/>
              </a:rPr>
              <a:t>des  </a:t>
            </a:r>
            <a:r>
              <a:rPr sz="2400" spc="-5" dirty="0" smtClean="0">
                <a:solidFill>
                  <a:srgbClr val="004185"/>
                </a:solidFill>
                <a:latin typeface="Calibri"/>
                <a:cs typeface="Calibri"/>
              </a:rPr>
              <a:t>Schweregrades</a:t>
            </a:r>
            <a:r>
              <a:rPr lang="de-DE" sz="2400" dirty="0">
                <a:latin typeface="Calibri"/>
                <a:cs typeface="Calibri"/>
              </a:rPr>
              <a:t> </a:t>
            </a:r>
            <a:r>
              <a:rPr sz="2400" spc="-5" dirty="0" smtClean="0">
                <a:solidFill>
                  <a:srgbClr val="004185"/>
                </a:solidFill>
                <a:latin typeface="Calibri"/>
                <a:cs typeface="Calibri"/>
              </a:rPr>
              <a:t>die </a:t>
            </a:r>
            <a:r>
              <a:rPr sz="2400" spc="-5" dirty="0">
                <a:solidFill>
                  <a:srgbClr val="004185"/>
                </a:solidFill>
                <a:latin typeface="Calibri"/>
                <a:cs typeface="Calibri"/>
              </a:rPr>
              <a:t>Entwicklungs-, Lern- und </a:t>
            </a:r>
            <a:r>
              <a:rPr sz="2400" spc="-5" dirty="0" smtClean="0">
                <a:solidFill>
                  <a:srgbClr val="004185"/>
                </a:solidFill>
                <a:latin typeface="Calibri"/>
                <a:cs typeface="Calibri"/>
              </a:rPr>
              <a:t>Arbeits</a:t>
            </a:r>
            <a:r>
              <a:rPr lang="de-DE" sz="2400" spc="-5" dirty="0" smtClean="0">
                <a:solidFill>
                  <a:srgbClr val="004185"/>
                </a:solidFill>
                <a:latin typeface="Calibri"/>
                <a:cs typeface="Calibri"/>
              </a:rPr>
              <a:t>-</a:t>
            </a:r>
            <a:r>
              <a:rPr sz="2400" spc="-5" dirty="0" smtClean="0">
                <a:solidFill>
                  <a:srgbClr val="004185"/>
                </a:solidFill>
                <a:latin typeface="Calibri"/>
                <a:cs typeface="Calibri"/>
              </a:rPr>
              <a:t>fähigkeit </a:t>
            </a:r>
            <a:r>
              <a:rPr sz="2400" spc="-5" dirty="0">
                <a:solidFill>
                  <a:srgbClr val="004185"/>
                </a:solidFill>
                <a:latin typeface="Calibri"/>
                <a:cs typeface="Calibri"/>
              </a:rPr>
              <a:t>sowie das  Interaktionsgeschehen </a:t>
            </a:r>
            <a:r>
              <a:rPr sz="2400" spc="-10" dirty="0">
                <a:solidFill>
                  <a:srgbClr val="004185"/>
                </a:solidFill>
                <a:latin typeface="Calibri"/>
                <a:cs typeface="Calibri"/>
              </a:rPr>
              <a:t>in </a:t>
            </a:r>
            <a:r>
              <a:rPr sz="2400" spc="-5" dirty="0">
                <a:solidFill>
                  <a:srgbClr val="004185"/>
                </a:solidFill>
                <a:latin typeface="Calibri"/>
                <a:cs typeface="Calibri"/>
              </a:rPr>
              <a:t>der </a:t>
            </a:r>
            <a:r>
              <a:rPr sz="2400" spc="-5" dirty="0" smtClean="0">
                <a:solidFill>
                  <a:srgbClr val="004185"/>
                </a:solidFill>
                <a:latin typeface="Calibri"/>
                <a:cs typeface="Calibri"/>
              </a:rPr>
              <a:t>Umwelt</a:t>
            </a:r>
            <a:r>
              <a:rPr lang="de-DE" sz="2400" spc="10" dirty="0">
                <a:solidFill>
                  <a:srgbClr val="004185"/>
                </a:solidFill>
                <a:latin typeface="Calibri"/>
                <a:cs typeface="Calibri"/>
              </a:rPr>
              <a:t> </a:t>
            </a:r>
            <a:r>
              <a:rPr sz="2400" spc="-5" dirty="0" smtClean="0">
                <a:solidFill>
                  <a:srgbClr val="004185"/>
                </a:solidFill>
                <a:latin typeface="Calibri"/>
                <a:cs typeface="Calibri"/>
              </a:rPr>
              <a:t>be</a:t>
            </a:r>
            <a:r>
              <a:rPr lang="de-DE" sz="2400" spc="-5" dirty="0" smtClean="0">
                <a:solidFill>
                  <a:srgbClr val="004185"/>
                </a:solidFill>
                <a:latin typeface="Calibri"/>
                <a:cs typeface="Calibri"/>
              </a:rPr>
              <a:t>-</a:t>
            </a:r>
            <a:r>
              <a:rPr sz="2400" spc="-5" dirty="0" smtClean="0">
                <a:solidFill>
                  <a:srgbClr val="004185"/>
                </a:solidFill>
                <a:latin typeface="Calibri"/>
                <a:cs typeface="Calibri"/>
              </a:rPr>
              <a:t>einträchtigt</a:t>
            </a:r>
            <a:r>
              <a:rPr lang="de-DE" sz="2400" dirty="0" smtClean="0">
                <a:latin typeface="Calibri"/>
                <a:cs typeface="Calibri"/>
              </a:rPr>
              <a:t> </a:t>
            </a:r>
            <a:r>
              <a:rPr sz="2400" spc="-5" dirty="0" smtClean="0">
                <a:solidFill>
                  <a:srgbClr val="004185"/>
                </a:solidFill>
                <a:latin typeface="Calibri"/>
                <a:cs typeface="Calibri"/>
              </a:rPr>
              <a:t>und </a:t>
            </a:r>
            <a:r>
              <a:rPr sz="2400" spc="-5" dirty="0">
                <a:solidFill>
                  <a:srgbClr val="004185"/>
                </a:solidFill>
                <a:latin typeface="Calibri"/>
                <a:cs typeface="Calibri"/>
              </a:rPr>
              <a:t>ohne besondere </a:t>
            </a:r>
            <a:r>
              <a:rPr sz="2400" spc="-5" dirty="0" smtClean="0">
                <a:solidFill>
                  <a:srgbClr val="004185"/>
                </a:solidFill>
                <a:latin typeface="Calibri"/>
                <a:cs typeface="Calibri"/>
              </a:rPr>
              <a:t>pädagogisch-therapeuti</a:t>
            </a:r>
            <a:r>
              <a:rPr lang="de-DE" sz="2400" spc="-5" dirty="0" smtClean="0">
                <a:solidFill>
                  <a:srgbClr val="004185"/>
                </a:solidFill>
                <a:latin typeface="Calibri"/>
                <a:cs typeface="Calibri"/>
              </a:rPr>
              <a:t>-</a:t>
            </a:r>
            <a:r>
              <a:rPr sz="2400" spc="-5" dirty="0" smtClean="0">
                <a:solidFill>
                  <a:srgbClr val="004185"/>
                </a:solidFill>
                <a:latin typeface="Calibri"/>
                <a:cs typeface="Calibri"/>
              </a:rPr>
              <a:t>sche </a:t>
            </a:r>
            <a:r>
              <a:rPr sz="2400" spc="-5" dirty="0">
                <a:solidFill>
                  <a:srgbClr val="004185"/>
                </a:solidFill>
                <a:latin typeface="Calibri"/>
                <a:cs typeface="Calibri"/>
              </a:rPr>
              <a:t>Hilfe nicht  oder nur unzureichend überwunden </a:t>
            </a:r>
            <a:r>
              <a:rPr sz="2400" dirty="0">
                <a:solidFill>
                  <a:srgbClr val="004185"/>
                </a:solidFill>
                <a:latin typeface="Calibri"/>
                <a:cs typeface="Calibri"/>
              </a:rPr>
              <a:t>werden</a:t>
            </a:r>
            <a:r>
              <a:rPr sz="2400" spc="-10" dirty="0">
                <a:solidFill>
                  <a:srgbClr val="004185"/>
                </a:solidFill>
                <a:latin typeface="Calibri"/>
                <a:cs typeface="Calibri"/>
              </a:rPr>
              <a:t> </a:t>
            </a:r>
            <a:r>
              <a:rPr sz="2400" spc="-5" dirty="0" smtClean="0">
                <a:solidFill>
                  <a:srgbClr val="004185"/>
                </a:solidFill>
                <a:latin typeface="Calibri"/>
                <a:cs typeface="Calibri"/>
              </a:rPr>
              <a:t>kann.“</a:t>
            </a:r>
            <a:endParaRPr sz="2400" dirty="0">
              <a:latin typeface="Calibri"/>
              <a:cs typeface="Calibri"/>
            </a:endParaRPr>
          </a:p>
          <a:p>
            <a:pPr marR="5080" algn="r">
              <a:lnSpc>
                <a:spcPts val="1230"/>
              </a:lnSpc>
            </a:pPr>
            <a:r>
              <a:rPr sz="1100" spc="-5" dirty="0">
                <a:latin typeface="Calibri"/>
                <a:cs typeface="Calibri"/>
              </a:rPr>
              <a:t>Vgl. Markowetz 2018,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86</a:t>
            </a:r>
          </a:p>
        </p:txBody>
      </p:sp>
      <p:sp>
        <p:nvSpPr>
          <p:cNvPr id="6" name="object 6"/>
          <p:cNvSpPr/>
          <p:nvPr/>
        </p:nvSpPr>
        <p:spPr>
          <a:xfrm>
            <a:off x="443230" y="5361306"/>
            <a:ext cx="683893" cy="8266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object 4"/>
          <p:cNvSpPr txBox="1">
            <a:spLocks/>
          </p:cNvSpPr>
          <p:nvPr/>
        </p:nvSpPr>
        <p:spPr>
          <a:xfrm>
            <a:off x="609600" y="680712"/>
            <a:ext cx="709993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i="0">
                <a:solidFill>
                  <a:srgbClr val="004185"/>
                </a:solidFill>
                <a:latin typeface="Calibri"/>
                <a:ea typeface="+mj-ea"/>
                <a:cs typeface="Calibri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00407A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00407A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00407A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00407A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407A"/>
                </a:solidFill>
                <a:latin typeface="UB Scala" pitchFamily="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407A"/>
                </a:solidFill>
                <a:latin typeface="UB Scala" pitchFamily="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407A"/>
                </a:solidFill>
                <a:latin typeface="UB Scala" pitchFamily="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407A"/>
                </a:solidFill>
                <a:latin typeface="UB Scala" pitchFamily="2" charset="0"/>
              </a:defRPr>
            </a:lvl9pPr>
          </a:lstStyle>
          <a:p>
            <a:pPr marL="12700">
              <a:spcBef>
                <a:spcPts val="95"/>
              </a:spcBef>
            </a:pPr>
            <a:r>
              <a:rPr lang="de-DE" sz="2800" kern="0" spc="-10" smtClean="0"/>
              <a:t>Was </a:t>
            </a:r>
            <a:r>
              <a:rPr lang="de-DE" sz="2800" kern="0" spc="-5" smtClean="0"/>
              <a:t>versteht man unter</a:t>
            </a:r>
            <a:r>
              <a:rPr lang="de-DE" sz="2800" kern="0" spc="10" smtClean="0"/>
              <a:t> </a:t>
            </a:r>
            <a:r>
              <a:rPr lang="de-DE" sz="2800" kern="0" spc="-5" smtClean="0"/>
              <a:t>„Verhaltensstörungen“</a:t>
            </a:r>
            <a:endParaRPr lang="de-DE" sz="2800" kern="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45"/>
              </a:lnSpc>
            </a:pPr>
            <a:fld id="{81D60167-4931-47E6-BA6A-407CBD079E47}" type="slidenum">
              <a:rPr spc="-5" dirty="0"/>
              <a:t>6</a:t>
            </a:fld>
            <a:endParaRPr spc="-5" dirty="0"/>
          </a:p>
        </p:txBody>
      </p:sp>
      <p:sp>
        <p:nvSpPr>
          <p:cNvPr id="5" name="object 5"/>
          <p:cNvSpPr txBox="1"/>
          <p:nvPr/>
        </p:nvSpPr>
        <p:spPr>
          <a:xfrm>
            <a:off x="522223" y="1566164"/>
            <a:ext cx="8061325" cy="2948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1150" indent="-29845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11785" algn="l"/>
              </a:tabLst>
            </a:pPr>
            <a:r>
              <a:rPr sz="2400" spc="-5" dirty="0">
                <a:solidFill>
                  <a:srgbClr val="004185"/>
                </a:solidFill>
                <a:latin typeface="Calibri"/>
                <a:cs typeface="Calibri"/>
              </a:rPr>
              <a:t>„Bevor </a:t>
            </a:r>
            <a:r>
              <a:rPr sz="2400" dirty="0">
                <a:solidFill>
                  <a:srgbClr val="004185"/>
                </a:solidFill>
                <a:latin typeface="Calibri"/>
                <a:cs typeface="Calibri"/>
              </a:rPr>
              <a:t>ein </a:t>
            </a:r>
            <a:r>
              <a:rPr sz="2400" spc="-5" dirty="0">
                <a:solidFill>
                  <a:srgbClr val="004185"/>
                </a:solidFill>
                <a:latin typeface="Calibri"/>
                <a:cs typeface="Calibri"/>
              </a:rPr>
              <a:t>Kind Schwierigkeiten macht, hat </a:t>
            </a:r>
            <a:r>
              <a:rPr sz="2400" dirty="0">
                <a:solidFill>
                  <a:srgbClr val="004185"/>
                </a:solidFill>
                <a:latin typeface="Calibri"/>
                <a:cs typeface="Calibri"/>
              </a:rPr>
              <a:t>es </a:t>
            </a:r>
            <a:r>
              <a:rPr sz="2400" spc="-35" dirty="0">
                <a:solidFill>
                  <a:srgbClr val="004185"/>
                </a:solidFill>
                <a:latin typeface="Calibri"/>
                <a:cs typeface="Calibri"/>
              </a:rPr>
              <a:t>welche.“ </a:t>
            </a:r>
            <a:r>
              <a:rPr sz="1400" dirty="0">
                <a:solidFill>
                  <a:srgbClr val="004185"/>
                </a:solidFill>
                <a:latin typeface="Calibri"/>
                <a:cs typeface="Calibri"/>
              </a:rPr>
              <a:t>A.</a:t>
            </a:r>
            <a:r>
              <a:rPr sz="1400" spc="-204" dirty="0">
                <a:solidFill>
                  <a:srgbClr val="004185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04185"/>
                </a:solidFill>
                <a:latin typeface="Calibri"/>
                <a:cs typeface="Calibri"/>
              </a:rPr>
              <a:t>Adler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004185"/>
              </a:buClr>
              <a:buFont typeface="Calibri"/>
              <a:buAutoNum type="arabicPeriod"/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004185"/>
              </a:buClr>
              <a:buFont typeface="Calibri"/>
              <a:buAutoNum type="arabicPeriod"/>
            </a:pPr>
            <a:endParaRPr sz="2550" dirty="0">
              <a:latin typeface="Times New Roman"/>
              <a:cs typeface="Times New Roman"/>
            </a:endParaRPr>
          </a:p>
          <a:p>
            <a:pPr marL="311150" indent="-298450">
              <a:lnSpc>
                <a:spcPct val="100000"/>
              </a:lnSpc>
              <a:buAutoNum type="arabicPeriod"/>
              <a:tabLst>
                <a:tab pos="311785" algn="l"/>
              </a:tabLst>
            </a:pPr>
            <a:r>
              <a:rPr sz="2400" spc="-15" dirty="0">
                <a:solidFill>
                  <a:srgbClr val="004185"/>
                </a:solidFill>
                <a:latin typeface="Calibri"/>
                <a:cs typeface="Calibri"/>
              </a:rPr>
              <a:t>Verhaltensstörung </a:t>
            </a:r>
            <a:r>
              <a:rPr sz="2400" dirty="0">
                <a:solidFill>
                  <a:srgbClr val="004185"/>
                </a:solidFill>
                <a:latin typeface="Calibri"/>
                <a:cs typeface="Calibri"/>
              </a:rPr>
              <a:t>als </a:t>
            </a:r>
            <a:r>
              <a:rPr sz="2400" spc="-5" dirty="0">
                <a:solidFill>
                  <a:srgbClr val="004185"/>
                </a:solidFill>
                <a:latin typeface="Calibri"/>
                <a:cs typeface="Calibri"/>
              </a:rPr>
              <a:t>„Konstruktion des </a:t>
            </a:r>
            <a:r>
              <a:rPr sz="2400" spc="-15" dirty="0">
                <a:solidFill>
                  <a:srgbClr val="004185"/>
                </a:solidFill>
                <a:latin typeface="Calibri"/>
                <a:cs typeface="Calibri"/>
              </a:rPr>
              <a:t>Beobachters“ </a:t>
            </a:r>
            <a:r>
              <a:rPr sz="1400" spc="-45" dirty="0">
                <a:solidFill>
                  <a:srgbClr val="004185"/>
                </a:solidFill>
                <a:latin typeface="Calibri"/>
                <a:cs typeface="Calibri"/>
              </a:rPr>
              <a:t>W.</a:t>
            </a:r>
            <a:r>
              <a:rPr sz="1400" spc="-235" dirty="0">
                <a:solidFill>
                  <a:srgbClr val="004185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04185"/>
                </a:solidFill>
                <a:latin typeface="Calibri"/>
                <a:cs typeface="Calibri"/>
              </a:rPr>
              <a:t>Palmowski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004185"/>
              </a:buClr>
              <a:buFont typeface="Calibri"/>
              <a:buAutoNum type="arabicPeriod"/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004185"/>
              </a:buClr>
              <a:buFont typeface="Calibri"/>
              <a:buAutoNum type="arabicPeriod"/>
            </a:pPr>
            <a:endParaRPr sz="2700" dirty="0">
              <a:latin typeface="Times New Roman"/>
              <a:cs typeface="Times New Roman"/>
            </a:endParaRPr>
          </a:p>
          <a:p>
            <a:pPr marL="12700" marR="389255">
              <a:lnSpc>
                <a:spcPts val="2870"/>
              </a:lnSpc>
              <a:buAutoNum type="arabicPeriod"/>
              <a:tabLst>
                <a:tab pos="311785" algn="l"/>
              </a:tabLst>
            </a:pPr>
            <a:r>
              <a:rPr sz="2400" spc="-15" dirty="0">
                <a:solidFill>
                  <a:srgbClr val="004185"/>
                </a:solidFill>
                <a:latin typeface="Calibri"/>
                <a:cs typeface="Calibri"/>
              </a:rPr>
              <a:t>Verhaltensstörung </a:t>
            </a:r>
            <a:r>
              <a:rPr sz="2400" dirty="0">
                <a:solidFill>
                  <a:srgbClr val="004185"/>
                </a:solidFill>
                <a:latin typeface="Calibri"/>
                <a:cs typeface="Calibri"/>
              </a:rPr>
              <a:t>als </a:t>
            </a:r>
            <a:r>
              <a:rPr sz="2400" spc="-5" dirty="0">
                <a:solidFill>
                  <a:srgbClr val="004185"/>
                </a:solidFill>
                <a:latin typeface="Calibri"/>
                <a:cs typeface="Calibri"/>
              </a:rPr>
              <a:t>„Förderbedarf </a:t>
            </a:r>
            <a:r>
              <a:rPr sz="2400" dirty="0">
                <a:solidFill>
                  <a:srgbClr val="004185"/>
                </a:solidFill>
                <a:latin typeface="Calibri"/>
                <a:cs typeface="Calibri"/>
              </a:rPr>
              <a:t>im </a:t>
            </a:r>
            <a:r>
              <a:rPr sz="2400" spc="-20" dirty="0">
                <a:solidFill>
                  <a:srgbClr val="004185"/>
                </a:solidFill>
                <a:latin typeface="Calibri"/>
                <a:cs typeface="Calibri"/>
              </a:rPr>
              <a:t>Förderschwerpunkt  </a:t>
            </a:r>
            <a:r>
              <a:rPr sz="2400" spc="-5" dirty="0">
                <a:solidFill>
                  <a:srgbClr val="004185"/>
                </a:solidFill>
                <a:latin typeface="Calibri"/>
                <a:cs typeface="Calibri"/>
              </a:rPr>
              <a:t>soziale und emotionale Entwicklung“ </a:t>
            </a:r>
            <a:r>
              <a:rPr sz="1400" dirty="0">
                <a:solidFill>
                  <a:srgbClr val="004185"/>
                </a:solidFill>
                <a:latin typeface="Calibri"/>
                <a:cs typeface="Calibri"/>
              </a:rPr>
              <a:t>KMK</a:t>
            </a:r>
            <a:r>
              <a:rPr sz="1400" spc="-55" dirty="0">
                <a:solidFill>
                  <a:srgbClr val="004185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04185"/>
                </a:solidFill>
                <a:latin typeface="Calibri"/>
                <a:cs typeface="Calibri"/>
              </a:rPr>
              <a:t>1994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Statements</a:t>
            </a:r>
            <a:endParaRPr lang="de-D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1116" y="407923"/>
            <a:ext cx="7809484" cy="828431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3970" marR="5080" indent="-1905">
              <a:lnSpc>
                <a:spcPts val="3040"/>
              </a:lnSpc>
              <a:spcBef>
                <a:spcPts val="459"/>
              </a:spcBef>
            </a:pPr>
            <a:r>
              <a:rPr sz="2800" spc="-5" dirty="0" smtClean="0">
                <a:solidFill>
                  <a:srgbClr val="0070C0"/>
                </a:solidFill>
              </a:rPr>
              <a:t>Inklusive</a:t>
            </a:r>
            <a:r>
              <a:rPr lang="de-DE" sz="2800" spc="-5" dirty="0" smtClean="0">
                <a:solidFill>
                  <a:srgbClr val="0070C0"/>
                </a:solidFill>
              </a:rPr>
              <a:t>s Schulsystem und sein </a:t>
            </a:r>
            <a:r>
              <a:rPr lang="de-DE" sz="2800" spc="-5" dirty="0" err="1" smtClean="0">
                <a:solidFill>
                  <a:srgbClr val="0070C0"/>
                </a:solidFill>
              </a:rPr>
              <a:t>Auffangmechanis-men</a:t>
            </a:r>
            <a:r>
              <a:rPr lang="de-DE" sz="2800" spc="-5" dirty="0" smtClean="0">
                <a:solidFill>
                  <a:srgbClr val="0070C0"/>
                </a:solidFill>
              </a:rPr>
              <a:t> bei verhaltensauffälligen Schüler*Innen</a:t>
            </a:r>
            <a:endParaRPr sz="2800" dirty="0">
              <a:solidFill>
                <a:srgbClr val="0070C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3831" y="6386576"/>
            <a:ext cx="1504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0" dirty="0">
                <a:solidFill>
                  <a:srgbClr val="4472C4"/>
                </a:solidFill>
                <a:latin typeface="Calibri"/>
                <a:cs typeface="Calibri"/>
              </a:rPr>
              <a:t>11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1991" y="6218935"/>
            <a:ext cx="7214870" cy="29210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>
              <a:lnSpc>
                <a:spcPts val="1019"/>
              </a:lnSpc>
              <a:spcBef>
                <a:spcPts val="185"/>
              </a:spcBef>
            </a:pPr>
            <a:r>
              <a:rPr sz="900" spc="-5" dirty="0">
                <a:latin typeface="Calibri"/>
                <a:cs typeface="Calibri"/>
              </a:rPr>
              <a:t>Abb. 5: Inklusive Schulentwicklung als Mehrebenenmodell (vgl. Heimlich/Jacobs </a:t>
            </a:r>
            <a:r>
              <a:rPr sz="900" dirty="0">
                <a:latin typeface="Calibri"/>
                <a:cs typeface="Calibri"/>
              </a:rPr>
              <a:t>2001; </a:t>
            </a:r>
            <a:r>
              <a:rPr sz="900" spc="-5" dirty="0">
                <a:latin typeface="Calibri"/>
                <a:cs typeface="Calibri"/>
              </a:rPr>
              <a:t>Heimlich </a:t>
            </a:r>
            <a:r>
              <a:rPr sz="900" dirty="0">
                <a:latin typeface="Calibri"/>
                <a:cs typeface="Calibri"/>
              </a:rPr>
              <a:t>2003)  </a:t>
            </a:r>
            <a:r>
              <a:rPr sz="900" u="sng" spc="-5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2"/>
              </a:rPr>
              <a:t>https://www.km.bayern.de/download/5597_ganzer_leitfaden_neue_schrift%20_online%20_a468seite%20rds_onl_-rz3_210213.pdf%20</a:t>
            </a:r>
            <a:r>
              <a:rPr sz="900" spc="-5" dirty="0">
                <a:solidFill>
                  <a:srgbClr val="0563C1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900" dirty="0">
                <a:latin typeface="Calibri"/>
                <a:cs typeface="Calibri"/>
                <a:hlinkClick r:id="rId2"/>
              </a:rPr>
              <a:t>, </a:t>
            </a:r>
            <a:r>
              <a:rPr sz="900" dirty="0">
                <a:latin typeface="Calibri"/>
                <a:cs typeface="Calibri"/>
              </a:rPr>
              <a:t>16.</a:t>
            </a:r>
            <a:r>
              <a:rPr sz="900" spc="114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[16.01.2019]</a:t>
            </a:r>
          </a:p>
        </p:txBody>
      </p:sp>
      <p:sp>
        <p:nvSpPr>
          <p:cNvPr id="5" name="object 5"/>
          <p:cNvSpPr/>
          <p:nvPr/>
        </p:nvSpPr>
        <p:spPr>
          <a:xfrm>
            <a:off x="1612264" y="1486535"/>
            <a:ext cx="5962013" cy="43198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371600" y="4715909"/>
            <a:ext cx="7417433" cy="15392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1476647" y="4899151"/>
            <a:ext cx="7417434" cy="1172757"/>
          </a:xfrm>
          <a:prstGeom prst="rect">
            <a:avLst/>
          </a:prstGeom>
          <a:ln w="6096">
            <a:solidFill>
              <a:srgbClr val="ED7D31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91440" marR="257810">
              <a:lnSpc>
                <a:spcPts val="2390"/>
              </a:lnSpc>
              <a:spcBef>
                <a:spcPts val="70"/>
              </a:spcBef>
            </a:pPr>
            <a:r>
              <a:rPr sz="2000" spc="-5" dirty="0" smtClean="0">
                <a:latin typeface="Calibri"/>
                <a:cs typeface="Calibri"/>
              </a:rPr>
              <a:t>Finden </a:t>
            </a:r>
            <a:r>
              <a:rPr sz="2000" spc="-5" dirty="0">
                <a:latin typeface="Calibri"/>
                <a:cs typeface="Calibri"/>
              </a:rPr>
              <a:t>Sie Konstantins bereits vorhandene Kompetenzen </a:t>
            </a:r>
            <a:r>
              <a:rPr sz="2000" spc="-10" dirty="0">
                <a:latin typeface="Calibri"/>
                <a:cs typeface="Calibri"/>
              </a:rPr>
              <a:t>im </a:t>
            </a:r>
            <a:r>
              <a:rPr sz="2000" spc="-5" dirty="0">
                <a:latin typeface="Calibri"/>
                <a:cs typeface="Calibri"/>
              </a:rPr>
              <a:t>Bereich  emotionale-soziale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Entwicklung!</a:t>
            </a:r>
            <a:endParaRPr sz="2000" dirty="0">
              <a:latin typeface="Calibri"/>
              <a:cs typeface="Calibri"/>
            </a:endParaRPr>
          </a:p>
          <a:p>
            <a:pPr marL="91440">
              <a:lnSpc>
                <a:spcPts val="2370"/>
              </a:lnSpc>
            </a:pPr>
            <a:r>
              <a:rPr sz="2000" spc="-5" dirty="0">
                <a:latin typeface="Calibri"/>
                <a:cs typeface="Calibri"/>
              </a:rPr>
              <a:t>Beschreiben Sie </a:t>
            </a:r>
            <a:r>
              <a:rPr sz="2000" dirty="0">
                <a:latin typeface="Calibri"/>
                <a:cs typeface="Calibri"/>
              </a:rPr>
              <a:t>anhand der </a:t>
            </a:r>
            <a:r>
              <a:rPr sz="2000" spc="-5" dirty="0">
                <a:latin typeface="Calibri"/>
                <a:cs typeface="Calibri"/>
              </a:rPr>
              <a:t>„Kompetenz-Liste“ seinen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Förderbedarf!</a:t>
            </a:r>
            <a:endParaRPr sz="2000" dirty="0">
              <a:latin typeface="Calibri"/>
              <a:cs typeface="Calibri"/>
            </a:endParaRPr>
          </a:p>
          <a:p>
            <a:pPr marR="83820" algn="r">
              <a:lnSpc>
                <a:spcPct val="100000"/>
              </a:lnSpc>
              <a:spcBef>
                <a:spcPts val="35"/>
              </a:spcBef>
            </a:pPr>
            <a:r>
              <a:rPr sz="1400" spc="-5" dirty="0">
                <a:latin typeface="Calibri"/>
                <a:cs typeface="Calibri"/>
              </a:rPr>
              <a:t>Karten, Stifte für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Gruppenarbeit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6800" y="0"/>
            <a:ext cx="6214110" cy="3953004"/>
          </a:xfrm>
          <a:prstGeom prst="rect">
            <a:avLst/>
          </a:prstGeom>
        </p:spPr>
        <p:txBody>
          <a:bodyPr vert="horz" wrap="square" lIns="0" tIns="21145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64"/>
              </a:spcBef>
            </a:pPr>
            <a:r>
              <a:rPr lang="de-DE" sz="2400" b="1" spc="-5" dirty="0" smtClean="0">
                <a:solidFill>
                  <a:srgbClr val="0070C0"/>
                </a:solidFill>
                <a:latin typeface="Calibri"/>
                <a:cs typeface="Calibri"/>
              </a:rPr>
              <a:t>Inklusive Haltung</a:t>
            </a:r>
          </a:p>
          <a:p>
            <a:pPr marL="12700">
              <a:lnSpc>
                <a:spcPct val="100000"/>
              </a:lnSpc>
              <a:spcBef>
                <a:spcPts val="1664"/>
              </a:spcBef>
            </a:pPr>
            <a:r>
              <a:rPr sz="2400" b="1" spc="-5" dirty="0" err="1" smtClean="0">
                <a:solidFill>
                  <a:srgbClr val="C00000"/>
                </a:solidFill>
                <a:latin typeface="Calibri"/>
                <a:cs typeface="Calibri"/>
              </a:rPr>
              <a:t>Schatzsuche</a:t>
            </a:r>
            <a:r>
              <a:rPr sz="2400" b="1" spc="-5" dirty="0" smtClean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libri"/>
                <a:cs typeface="Calibri"/>
              </a:rPr>
              <a:t>statt</a:t>
            </a:r>
            <a:r>
              <a:rPr sz="2400" b="1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libri"/>
                <a:cs typeface="Calibri"/>
              </a:rPr>
              <a:t>Defizit-Sichtweise</a:t>
            </a:r>
            <a:endParaRPr sz="2400" dirty="0">
              <a:latin typeface="Calibri"/>
              <a:cs typeface="Calibri"/>
            </a:endParaRPr>
          </a:p>
          <a:p>
            <a:pPr marL="239395">
              <a:lnSpc>
                <a:spcPct val="100000"/>
              </a:lnSpc>
              <a:spcBef>
                <a:spcPts val="1310"/>
              </a:spcBef>
            </a:pPr>
            <a:r>
              <a:rPr sz="2000" spc="-5" dirty="0">
                <a:latin typeface="Calibri"/>
                <a:cs typeface="Calibri"/>
              </a:rPr>
              <a:t>Emotionale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Kompetenz</a:t>
            </a:r>
            <a:endParaRPr sz="2000" dirty="0">
              <a:latin typeface="Calibri"/>
              <a:cs typeface="Calibri"/>
            </a:endParaRPr>
          </a:p>
          <a:p>
            <a:pPr marL="239395" marR="5080">
              <a:lnSpc>
                <a:spcPct val="149700"/>
              </a:lnSpc>
              <a:spcBef>
                <a:spcPts val="10"/>
              </a:spcBef>
            </a:pPr>
            <a:r>
              <a:rPr sz="2000" spc="-5" dirty="0">
                <a:latin typeface="Calibri"/>
                <a:cs typeface="Calibri"/>
              </a:rPr>
              <a:t>Soziale Kompetenz: Sozialverhalten in Gruppen  Überwindung </a:t>
            </a:r>
            <a:r>
              <a:rPr sz="2000" spc="-10" dirty="0">
                <a:latin typeface="Calibri"/>
                <a:cs typeface="Calibri"/>
              </a:rPr>
              <a:t>von </a:t>
            </a:r>
            <a:r>
              <a:rPr sz="2000" spc="-5" dirty="0">
                <a:latin typeface="Calibri"/>
                <a:cs typeface="Calibri"/>
              </a:rPr>
              <a:t>internalisierenden </a:t>
            </a:r>
            <a:r>
              <a:rPr sz="2000" spc="-20" dirty="0">
                <a:latin typeface="Calibri"/>
                <a:cs typeface="Calibri"/>
              </a:rPr>
              <a:t>Verhaltensweisen  </a:t>
            </a:r>
            <a:r>
              <a:rPr sz="2000" spc="-5" dirty="0">
                <a:latin typeface="Calibri"/>
                <a:cs typeface="Calibri"/>
              </a:rPr>
              <a:t>Kontrolle </a:t>
            </a:r>
            <a:r>
              <a:rPr sz="2000" spc="-15" dirty="0">
                <a:latin typeface="Calibri"/>
                <a:cs typeface="Calibri"/>
              </a:rPr>
              <a:t>von </a:t>
            </a:r>
            <a:r>
              <a:rPr sz="2000" spc="-5" dirty="0">
                <a:latin typeface="Calibri"/>
                <a:cs typeface="Calibri"/>
              </a:rPr>
              <a:t>aggressiv-ausagierenden </a:t>
            </a:r>
            <a:r>
              <a:rPr sz="2000" spc="-20" dirty="0">
                <a:latin typeface="Calibri"/>
                <a:cs typeface="Calibri"/>
              </a:rPr>
              <a:t>Verhaltensweisen  Konzentrations- </a:t>
            </a:r>
            <a:r>
              <a:rPr sz="2000" spc="-5" dirty="0">
                <a:latin typeface="Calibri"/>
                <a:cs typeface="Calibri"/>
              </a:rPr>
              <a:t>und Aufmerksamkeitssteuerung  Entwicklung </a:t>
            </a:r>
            <a:r>
              <a:rPr sz="2000" spc="-15" dirty="0">
                <a:latin typeface="Calibri"/>
                <a:cs typeface="Calibri"/>
              </a:rPr>
              <a:t>von </a:t>
            </a:r>
            <a:r>
              <a:rPr sz="2000" spc="-5" dirty="0">
                <a:latin typeface="Calibri"/>
                <a:cs typeface="Calibri"/>
              </a:rPr>
              <a:t>Bindungssicherheit </a:t>
            </a:r>
            <a:r>
              <a:rPr sz="2000" dirty="0">
                <a:latin typeface="Calibri"/>
                <a:cs typeface="Calibri"/>
              </a:rPr>
              <a:t>und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Selbstwertgefühl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3831" y="6502400"/>
            <a:ext cx="1504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0" dirty="0">
                <a:solidFill>
                  <a:srgbClr val="4472C4"/>
                </a:solidFill>
                <a:latin typeface="Calibri"/>
                <a:cs typeface="Calibri"/>
              </a:rPr>
              <a:t>13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3891" y="6438391"/>
            <a:ext cx="408114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Calibri"/>
                <a:cs typeface="Calibri"/>
              </a:rPr>
              <a:t>https://openclipart.org/download/299034/publicdomainq-treasure.svg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83588" y="2088079"/>
            <a:ext cx="177799" cy="1777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783588" y="2544824"/>
            <a:ext cx="177799" cy="1777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783588" y="3002203"/>
            <a:ext cx="177799" cy="1777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783590" y="3456965"/>
            <a:ext cx="177798" cy="1777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783588" y="1646957"/>
            <a:ext cx="177799" cy="1777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783588" y="1205047"/>
            <a:ext cx="177799" cy="1777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215900" y="4989831"/>
            <a:ext cx="1026159" cy="83499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6619872" y="1038225"/>
            <a:ext cx="2284719" cy="18611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 txBox="1"/>
          <p:nvPr/>
        </p:nvSpPr>
        <p:spPr>
          <a:xfrm>
            <a:off x="8280907" y="2715260"/>
            <a:ext cx="3581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alibri"/>
                <a:cs typeface="Calibri"/>
              </a:rPr>
              <a:t>Abb.</a:t>
            </a:r>
            <a:r>
              <a:rPr sz="1000" spc="-6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7</a:t>
            </a:r>
            <a:endParaRPr sz="1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45"/>
              </a:lnSpc>
            </a:pPr>
            <a:fld id="{81D60167-4931-47E6-BA6A-407CBD079E47}" type="slidenum">
              <a:rPr spc="-5" dirty="0"/>
              <a:t>9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620118" y="381000"/>
            <a:ext cx="8055609" cy="5335435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sz="2400" b="1" spc="-5" dirty="0">
                <a:solidFill>
                  <a:srgbClr val="004185"/>
                </a:solidFill>
                <a:latin typeface="Calibri"/>
                <a:cs typeface="Calibri"/>
              </a:rPr>
              <a:t>Individueller</a:t>
            </a:r>
            <a:r>
              <a:rPr sz="2400" b="1" spc="-10" dirty="0">
                <a:solidFill>
                  <a:srgbClr val="004185"/>
                </a:solidFill>
                <a:latin typeface="Calibri"/>
                <a:cs typeface="Calibri"/>
              </a:rPr>
              <a:t> </a:t>
            </a:r>
            <a:r>
              <a:rPr sz="2400" b="1" spc="-5" dirty="0" smtClean="0">
                <a:solidFill>
                  <a:srgbClr val="004185"/>
                </a:solidFill>
                <a:latin typeface="Calibri"/>
                <a:cs typeface="Calibri"/>
              </a:rPr>
              <a:t>Förderplan</a:t>
            </a:r>
            <a:endParaRPr sz="1200" dirty="0">
              <a:latin typeface="Calibri"/>
              <a:cs typeface="Calibri"/>
            </a:endParaRPr>
          </a:p>
          <a:p>
            <a:pPr marL="12700" marR="1005840">
              <a:lnSpc>
                <a:spcPts val="2390"/>
              </a:lnSpc>
              <a:spcBef>
                <a:spcPts val="680"/>
              </a:spcBef>
            </a:pPr>
            <a:r>
              <a:rPr sz="2000" b="1" spc="-5" dirty="0">
                <a:latin typeface="Calibri"/>
                <a:cs typeface="Calibri"/>
              </a:rPr>
              <a:t>Individueller Förderplan: </a:t>
            </a:r>
            <a:r>
              <a:rPr sz="2000" spc="-5" dirty="0">
                <a:latin typeface="Calibri"/>
                <a:cs typeface="Calibri"/>
              </a:rPr>
              <a:t>in Verantwortung </a:t>
            </a:r>
            <a:r>
              <a:rPr sz="2000" dirty="0">
                <a:latin typeface="Calibri"/>
                <a:cs typeface="Calibri"/>
              </a:rPr>
              <a:t>der </a:t>
            </a:r>
            <a:r>
              <a:rPr sz="2000" spc="-5" dirty="0">
                <a:latin typeface="Calibri"/>
                <a:cs typeface="Calibri"/>
              </a:rPr>
              <a:t>Klassenlehrkraft mit  Unterstützung durch den </a:t>
            </a:r>
            <a:r>
              <a:rPr sz="2000" spc="-5" dirty="0" smtClean="0">
                <a:latin typeface="Calibri"/>
                <a:cs typeface="Calibri"/>
              </a:rPr>
              <a:t>MSD</a:t>
            </a:r>
            <a:endParaRPr sz="2000" dirty="0">
              <a:latin typeface="Times New Roman"/>
              <a:cs typeface="Times New Roman"/>
            </a:endParaRPr>
          </a:p>
          <a:p>
            <a:pPr marL="12700" marR="390525">
              <a:lnSpc>
                <a:spcPts val="1910"/>
              </a:lnSpc>
              <a:spcBef>
                <a:spcPts val="1655"/>
              </a:spcBef>
            </a:pPr>
            <a:r>
              <a:rPr sz="1800" spc="-5" dirty="0">
                <a:latin typeface="Calibri"/>
                <a:cs typeface="Calibri"/>
              </a:rPr>
              <a:t>Gesetzliche Ausgangslage: </a:t>
            </a:r>
            <a:r>
              <a:rPr sz="1800" dirty="0">
                <a:latin typeface="Verdana"/>
                <a:cs typeface="Verdana"/>
              </a:rPr>
              <a:t>§</a:t>
            </a:r>
            <a:r>
              <a:rPr sz="1800" spc="-390" dirty="0">
                <a:latin typeface="Verdana"/>
                <a:cs typeface="Verdana"/>
              </a:rPr>
              <a:t> </a:t>
            </a:r>
            <a:r>
              <a:rPr sz="1800" spc="-5" dirty="0">
                <a:latin typeface="Calibri"/>
                <a:cs typeface="Calibri"/>
              </a:rPr>
              <a:t>12: Förderplan (GRSO </a:t>
            </a:r>
            <a:r>
              <a:rPr sz="1800" spc="-15" dirty="0">
                <a:latin typeface="Calibri"/>
                <a:cs typeface="Calibri"/>
              </a:rPr>
              <a:t>Bayern </a:t>
            </a:r>
            <a:r>
              <a:rPr sz="1800" spc="-5" dirty="0">
                <a:latin typeface="Calibri"/>
                <a:cs typeface="Calibri"/>
              </a:rPr>
              <a:t>vom </a:t>
            </a:r>
            <a:r>
              <a:rPr sz="1800" dirty="0">
                <a:latin typeface="Calibri"/>
                <a:cs typeface="Calibri"/>
              </a:rPr>
              <a:t>11.09.2008, </a:t>
            </a:r>
            <a:r>
              <a:rPr sz="1800" spc="-5" dirty="0">
                <a:latin typeface="Calibri"/>
                <a:cs typeface="Calibri"/>
              </a:rPr>
              <a:t>zuletzt  geändert </a:t>
            </a:r>
            <a:r>
              <a:rPr sz="1800" dirty="0">
                <a:latin typeface="Calibri"/>
                <a:cs typeface="Calibri"/>
              </a:rPr>
              <a:t>am</a:t>
            </a:r>
            <a:r>
              <a:rPr sz="1800" spc="-5" dirty="0">
                <a:latin typeface="Calibri"/>
                <a:cs typeface="Calibri"/>
              </a:rPr>
              <a:t> 19.07.2018):</a:t>
            </a:r>
            <a:endParaRPr sz="1800" dirty="0">
              <a:latin typeface="Calibri"/>
              <a:cs typeface="Calibri"/>
            </a:endParaRPr>
          </a:p>
          <a:p>
            <a:pPr marL="12700" marR="5080">
              <a:lnSpc>
                <a:spcPct val="150000"/>
              </a:lnSpc>
              <a:spcBef>
                <a:spcPts val="994"/>
              </a:spcBef>
            </a:pPr>
            <a:r>
              <a:rPr sz="1800" spc="-5" dirty="0">
                <a:latin typeface="Calibri"/>
                <a:cs typeface="Calibri"/>
              </a:rPr>
              <a:t>„</a:t>
            </a:r>
            <a:r>
              <a:rPr sz="1800" spc="-7" baseline="25462" dirty="0">
                <a:latin typeface="Calibri"/>
                <a:cs typeface="Calibri"/>
              </a:rPr>
              <a:t>1</a:t>
            </a:r>
            <a:r>
              <a:rPr sz="1800" spc="-5" dirty="0">
                <a:latin typeface="Calibri"/>
                <a:cs typeface="Calibri"/>
              </a:rPr>
              <a:t>Die Lernziele </a:t>
            </a:r>
            <a:r>
              <a:rPr sz="1800" dirty="0">
                <a:latin typeface="Calibri"/>
                <a:cs typeface="Calibri"/>
              </a:rPr>
              <a:t>der </a:t>
            </a:r>
            <a:r>
              <a:rPr sz="1800" spc="-5" dirty="0">
                <a:latin typeface="Calibri"/>
                <a:cs typeface="Calibri"/>
              </a:rPr>
              <a:t>Schülerinnen </a:t>
            </a:r>
            <a:r>
              <a:rPr sz="1800" dirty="0">
                <a:latin typeface="Calibri"/>
                <a:cs typeface="Calibri"/>
              </a:rPr>
              <a:t>und </a:t>
            </a:r>
            <a:r>
              <a:rPr sz="1800" spc="-5" dirty="0">
                <a:latin typeface="Calibri"/>
                <a:cs typeface="Calibri"/>
              </a:rPr>
              <a:t>Schüler, die </a:t>
            </a:r>
            <a:r>
              <a:rPr sz="1800" dirty="0">
                <a:latin typeface="Calibri"/>
                <a:cs typeface="Calibri"/>
              </a:rPr>
              <a:t>auf </a:t>
            </a:r>
            <a:r>
              <a:rPr sz="1800" spc="-5" dirty="0">
                <a:latin typeface="Calibri"/>
                <a:cs typeface="Calibri"/>
              </a:rPr>
              <a:t>Grund ihres sonderpädagogi-  schen Förderbedarfs voraussichtlich die Lernziele </a:t>
            </a:r>
            <a:r>
              <a:rPr sz="1800" dirty="0">
                <a:latin typeface="Calibri"/>
                <a:cs typeface="Calibri"/>
              </a:rPr>
              <a:t>der </a:t>
            </a:r>
            <a:r>
              <a:rPr sz="1800" spc="-5" dirty="0">
                <a:latin typeface="Calibri"/>
                <a:cs typeface="Calibri"/>
              </a:rPr>
              <a:t>Grundschule nicht erreichen,  sind in einem </a:t>
            </a:r>
            <a:r>
              <a:rPr sz="1800" b="1" spc="-5" dirty="0">
                <a:solidFill>
                  <a:srgbClr val="004185"/>
                </a:solidFill>
                <a:latin typeface="Calibri"/>
                <a:cs typeface="Calibri"/>
              </a:rPr>
              <a:t>individuellen Förderplan </a:t>
            </a:r>
            <a:r>
              <a:rPr sz="1800" spc="-5" dirty="0">
                <a:latin typeface="Calibri"/>
                <a:cs typeface="Calibri"/>
              </a:rPr>
              <a:t>festzuschreiben; ansonsten kann ein Förder-  plan </a:t>
            </a:r>
            <a:r>
              <a:rPr sz="1800" dirty="0">
                <a:latin typeface="Calibri"/>
                <a:cs typeface="Calibri"/>
              </a:rPr>
              <a:t>bei Bedarf </a:t>
            </a:r>
            <a:r>
              <a:rPr sz="1800" spc="-5" dirty="0">
                <a:latin typeface="Calibri"/>
                <a:cs typeface="Calibri"/>
              </a:rPr>
              <a:t>erstellt werden. </a:t>
            </a:r>
            <a:r>
              <a:rPr sz="1800" spc="-7" baseline="25462" dirty="0">
                <a:latin typeface="Calibri"/>
                <a:cs typeface="Calibri"/>
              </a:rPr>
              <a:t>2</a:t>
            </a:r>
            <a:r>
              <a:rPr sz="1800" spc="-5" dirty="0">
                <a:latin typeface="Calibri"/>
                <a:cs typeface="Calibri"/>
              </a:rPr>
              <a:t>Der Förderplan enthält Aussagen </a:t>
            </a:r>
            <a:r>
              <a:rPr sz="1800" dirty="0">
                <a:latin typeface="Calibri"/>
                <a:cs typeface="Calibri"/>
              </a:rPr>
              <a:t>über </a:t>
            </a:r>
            <a:r>
              <a:rPr sz="1800" spc="-5" dirty="0">
                <a:latin typeface="Calibri"/>
                <a:cs typeface="Calibri"/>
              </a:rPr>
              <a:t>die </a:t>
            </a:r>
            <a:r>
              <a:rPr sz="1800" spc="-5" dirty="0">
                <a:solidFill>
                  <a:srgbClr val="004185"/>
                </a:solidFill>
                <a:latin typeface="Calibri"/>
                <a:cs typeface="Calibri"/>
              </a:rPr>
              <a:t>Ziele </a:t>
            </a:r>
            <a:r>
              <a:rPr sz="1800" dirty="0">
                <a:solidFill>
                  <a:srgbClr val="004185"/>
                </a:solidFill>
                <a:latin typeface="Calibri"/>
                <a:cs typeface="Calibri"/>
              </a:rPr>
              <a:t>der  </a:t>
            </a:r>
            <a:r>
              <a:rPr sz="1800" spc="-5" dirty="0">
                <a:solidFill>
                  <a:srgbClr val="004185"/>
                </a:solidFill>
                <a:latin typeface="Calibri"/>
                <a:cs typeface="Calibri"/>
              </a:rPr>
              <a:t>Förderung</a:t>
            </a:r>
            <a:r>
              <a:rPr sz="1800" spc="-5" dirty="0">
                <a:latin typeface="Calibri"/>
                <a:cs typeface="Calibri"/>
              </a:rPr>
              <a:t>, die wesentlichen </a:t>
            </a:r>
            <a:r>
              <a:rPr sz="1800" spc="-5" dirty="0">
                <a:solidFill>
                  <a:srgbClr val="004185"/>
                </a:solidFill>
                <a:latin typeface="Calibri"/>
                <a:cs typeface="Calibri"/>
              </a:rPr>
              <a:t>Fördermaßnahmen </a:t>
            </a:r>
            <a:r>
              <a:rPr sz="1800" dirty="0">
                <a:latin typeface="Calibri"/>
                <a:cs typeface="Calibri"/>
              </a:rPr>
              <a:t>und </a:t>
            </a:r>
            <a:r>
              <a:rPr sz="1800" spc="-5" dirty="0">
                <a:latin typeface="Calibri"/>
                <a:cs typeface="Calibri"/>
              </a:rPr>
              <a:t>die vorgesehenen </a:t>
            </a:r>
            <a:r>
              <a:rPr sz="1800" spc="-5" dirty="0">
                <a:solidFill>
                  <a:srgbClr val="004185"/>
                </a:solidFill>
                <a:latin typeface="Calibri"/>
                <a:cs typeface="Calibri"/>
              </a:rPr>
              <a:t>Leistungserhe-  bungen</a:t>
            </a:r>
            <a:r>
              <a:rPr sz="1800" spc="-5" dirty="0">
                <a:latin typeface="Calibri"/>
                <a:cs typeface="Calibri"/>
              </a:rPr>
              <a:t>. </a:t>
            </a:r>
            <a:r>
              <a:rPr sz="1800" spc="-7" baseline="25462" dirty="0">
                <a:latin typeface="Calibri"/>
                <a:cs typeface="Calibri"/>
              </a:rPr>
              <a:t>3</a:t>
            </a:r>
            <a:r>
              <a:rPr sz="1800" spc="-5" dirty="0">
                <a:latin typeface="Calibri"/>
                <a:cs typeface="Calibri"/>
              </a:rPr>
              <a:t>Die Lernziele im Förderplan sind mindestens </a:t>
            </a:r>
            <a:r>
              <a:rPr sz="1800" spc="-5" dirty="0">
                <a:solidFill>
                  <a:srgbClr val="004185"/>
                </a:solidFill>
                <a:latin typeface="Calibri"/>
                <a:cs typeface="Calibri"/>
              </a:rPr>
              <a:t>jährlich fortzuschreiben</a:t>
            </a:r>
            <a:r>
              <a:rPr sz="1800" spc="-5" dirty="0">
                <a:latin typeface="Calibri"/>
                <a:cs typeface="Calibri"/>
              </a:rPr>
              <a:t>. </a:t>
            </a:r>
            <a:r>
              <a:rPr sz="1800" spc="-7" baseline="25462" dirty="0">
                <a:latin typeface="Calibri"/>
                <a:cs typeface="Calibri"/>
              </a:rPr>
              <a:t>4</a:t>
            </a:r>
            <a:r>
              <a:rPr sz="1800" spc="-5" dirty="0">
                <a:latin typeface="Calibri"/>
                <a:cs typeface="Calibri"/>
              </a:rPr>
              <a:t>Die  Erstellung </a:t>
            </a:r>
            <a:r>
              <a:rPr sz="1800" dirty="0">
                <a:latin typeface="Calibri"/>
                <a:cs typeface="Calibri"/>
              </a:rPr>
              <a:t>des </a:t>
            </a:r>
            <a:r>
              <a:rPr sz="1800" spc="-5" dirty="0">
                <a:latin typeface="Calibri"/>
                <a:cs typeface="Calibri"/>
              </a:rPr>
              <a:t>Förderplans erfolgt unter Einbeziehung </a:t>
            </a:r>
            <a:r>
              <a:rPr sz="1800" dirty="0">
                <a:latin typeface="Calibri"/>
                <a:cs typeface="Calibri"/>
              </a:rPr>
              <a:t>der </a:t>
            </a:r>
            <a:r>
              <a:rPr sz="1800" spc="-5" dirty="0">
                <a:latin typeface="Calibri"/>
                <a:cs typeface="Calibri"/>
              </a:rPr>
              <a:t>Mobilen Sonderpädagogi-  schen Dienste. </a:t>
            </a:r>
            <a:r>
              <a:rPr sz="1800" spc="-7" baseline="25462" dirty="0">
                <a:latin typeface="Calibri"/>
                <a:cs typeface="Calibri"/>
              </a:rPr>
              <a:t>5</a:t>
            </a:r>
            <a:r>
              <a:rPr sz="1800" spc="-5" dirty="0">
                <a:latin typeface="Calibri"/>
                <a:cs typeface="Calibri"/>
              </a:rPr>
              <a:t>Der Förderplan soll mit </a:t>
            </a:r>
            <a:r>
              <a:rPr sz="1800" dirty="0">
                <a:latin typeface="Calibri"/>
                <a:cs typeface="Calibri"/>
              </a:rPr>
              <a:t>den </a:t>
            </a:r>
            <a:r>
              <a:rPr sz="1800" spc="-5" dirty="0">
                <a:latin typeface="Calibri"/>
                <a:cs typeface="Calibri"/>
              </a:rPr>
              <a:t>Erziehungsberechtigten erörtert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werden.“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99720" y="990600"/>
            <a:ext cx="254635" cy="194945"/>
          </a:xfrm>
          <a:custGeom>
            <a:avLst/>
            <a:gdLst/>
            <a:ahLst/>
            <a:cxnLst/>
            <a:rect l="l" t="t" r="r" b="b"/>
            <a:pathLst>
              <a:path w="254634" h="194944">
                <a:moveTo>
                  <a:pt x="156845" y="0"/>
                </a:moveTo>
                <a:lnTo>
                  <a:pt x="156845" y="48895"/>
                </a:lnTo>
                <a:lnTo>
                  <a:pt x="0" y="48895"/>
                </a:lnTo>
                <a:lnTo>
                  <a:pt x="0" y="146050"/>
                </a:lnTo>
                <a:lnTo>
                  <a:pt x="156845" y="146050"/>
                </a:lnTo>
                <a:lnTo>
                  <a:pt x="156845" y="194945"/>
                </a:lnTo>
                <a:lnTo>
                  <a:pt x="254635" y="97790"/>
                </a:lnTo>
                <a:lnTo>
                  <a:pt x="156845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299720" y="990600"/>
            <a:ext cx="254635" cy="194945"/>
          </a:xfrm>
          <a:custGeom>
            <a:avLst/>
            <a:gdLst/>
            <a:ahLst/>
            <a:cxnLst/>
            <a:rect l="l" t="t" r="r" b="b"/>
            <a:pathLst>
              <a:path w="254634" h="194944">
                <a:moveTo>
                  <a:pt x="0" y="48895"/>
                </a:moveTo>
                <a:lnTo>
                  <a:pt x="156845" y="48895"/>
                </a:lnTo>
                <a:lnTo>
                  <a:pt x="156845" y="0"/>
                </a:lnTo>
                <a:lnTo>
                  <a:pt x="254635" y="97790"/>
                </a:lnTo>
                <a:lnTo>
                  <a:pt x="156845" y="194945"/>
                </a:lnTo>
                <a:lnTo>
                  <a:pt x="156845" y="146050"/>
                </a:lnTo>
                <a:lnTo>
                  <a:pt x="0" y="146050"/>
                </a:lnTo>
                <a:lnTo>
                  <a:pt x="0" y="48895"/>
                </a:lnTo>
                <a:close/>
              </a:path>
            </a:pathLst>
          </a:custGeom>
          <a:ln w="12192">
            <a:solidFill>
              <a:srgbClr val="BC8C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2">
  <a:themeElements>
    <a:clrScheme name="ub-cd-neu-v2-4 1">
      <a:dk1>
        <a:srgbClr val="000000"/>
      </a:dk1>
      <a:lt1>
        <a:srgbClr val="C8D0E2"/>
      </a:lt1>
      <a:dk2>
        <a:srgbClr val="00457D"/>
      </a:dk2>
      <a:lt2>
        <a:srgbClr val="808080"/>
      </a:lt2>
      <a:accent1>
        <a:srgbClr val="5D7FAA"/>
      </a:accent1>
      <a:accent2>
        <a:srgbClr val="97BF0D"/>
      </a:accent2>
      <a:accent3>
        <a:srgbClr val="E0E4EE"/>
      </a:accent3>
      <a:accent4>
        <a:srgbClr val="000000"/>
      </a:accent4>
      <a:accent5>
        <a:srgbClr val="B6C0D2"/>
      </a:accent5>
      <a:accent6>
        <a:srgbClr val="88AD0B"/>
      </a:accent6>
      <a:hlink>
        <a:srgbClr val="92A5C5"/>
      </a:hlink>
      <a:folHlink>
        <a:srgbClr val="C6D982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b-cd-neu-v2-4 1">
        <a:dk1>
          <a:srgbClr val="000000"/>
        </a:dk1>
        <a:lt1>
          <a:srgbClr val="C8D0E2"/>
        </a:lt1>
        <a:dk2>
          <a:srgbClr val="00457D"/>
        </a:dk2>
        <a:lt2>
          <a:srgbClr val="808080"/>
        </a:lt2>
        <a:accent1>
          <a:srgbClr val="5D7FAA"/>
        </a:accent1>
        <a:accent2>
          <a:srgbClr val="97BF0D"/>
        </a:accent2>
        <a:accent3>
          <a:srgbClr val="E0E4EE"/>
        </a:accent3>
        <a:accent4>
          <a:srgbClr val="000000"/>
        </a:accent4>
        <a:accent5>
          <a:srgbClr val="B6C0D2"/>
        </a:accent5>
        <a:accent6>
          <a:srgbClr val="88AD0B"/>
        </a:accent6>
        <a:hlink>
          <a:srgbClr val="92A5C5"/>
        </a:hlink>
        <a:folHlink>
          <a:srgbClr val="C6D9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b-cd-neu-v2-4 2">
        <a:dk1>
          <a:srgbClr val="000000"/>
        </a:dk1>
        <a:lt1>
          <a:srgbClr val="C8D0E2"/>
        </a:lt1>
        <a:dk2>
          <a:srgbClr val="00457D"/>
        </a:dk2>
        <a:lt2>
          <a:srgbClr val="808080"/>
        </a:lt2>
        <a:accent1>
          <a:srgbClr val="5D7FAA"/>
        </a:accent1>
        <a:accent2>
          <a:srgbClr val="FFD300"/>
        </a:accent2>
        <a:accent3>
          <a:srgbClr val="E0E4EE"/>
        </a:accent3>
        <a:accent4>
          <a:srgbClr val="000000"/>
        </a:accent4>
        <a:accent5>
          <a:srgbClr val="B6C0D2"/>
        </a:accent5>
        <a:accent6>
          <a:srgbClr val="E7BF00"/>
        </a:accent6>
        <a:hlink>
          <a:srgbClr val="92A5C5"/>
        </a:hlink>
        <a:folHlink>
          <a:srgbClr val="FFE3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b-cd-neu-v2-4 3">
        <a:dk1>
          <a:srgbClr val="000000"/>
        </a:dk1>
        <a:lt1>
          <a:srgbClr val="C8D0E2"/>
        </a:lt1>
        <a:dk2>
          <a:srgbClr val="00457D"/>
        </a:dk2>
        <a:lt2>
          <a:srgbClr val="808080"/>
        </a:lt2>
        <a:accent1>
          <a:srgbClr val="5D7FAA"/>
        </a:accent1>
        <a:accent2>
          <a:srgbClr val="E6444F"/>
        </a:accent2>
        <a:accent3>
          <a:srgbClr val="E0E4EE"/>
        </a:accent3>
        <a:accent4>
          <a:srgbClr val="000000"/>
        </a:accent4>
        <a:accent5>
          <a:srgbClr val="B6C0D2"/>
        </a:accent5>
        <a:accent6>
          <a:srgbClr val="D03D47"/>
        </a:accent6>
        <a:hlink>
          <a:srgbClr val="92A5C5"/>
        </a:hlink>
        <a:folHlink>
          <a:srgbClr val="F1998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b-cd-neu-v2-4 4">
        <a:dk1>
          <a:srgbClr val="000000"/>
        </a:dk1>
        <a:lt1>
          <a:srgbClr val="C8D0E2"/>
        </a:lt1>
        <a:dk2>
          <a:srgbClr val="00457D"/>
        </a:dk2>
        <a:lt2>
          <a:srgbClr val="808080"/>
        </a:lt2>
        <a:accent1>
          <a:srgbClr val="5D7FAA"/>
        </a:accent1>
        <a:accent2>
          <a:srgbClr val="878783"/>
        </a:accent2>
        <a:accent3>
          <a:srgbClr val="E0E4EE"/>
        </a:accent3>
        <a:accent4>
          <a:srgbClr val="000000"/>
        </a:accent4>
        <a:accent5>
          <a:srgbClr val="B6C0D2"/>
        </a:accent5>
        <a:accent6>
          <a:srgbClr val="7A7A76"/>
        </a:accent6>
        <a:hlink>
          <a:srgbClr val="92A5C5"/>
        </a:hlink>
        <a:folHlink>
          <a:srgbClr val="B9BA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b-cd-neu-v2-4 5">
        <a:dk1>
          <a:srgbClr val="000000"/>
        </a:dk1>
        <a:lt1>
          <a:srgbClr val="C8D0E2"/>
        </a:lt1>
        <a:dk2>
          <a:srgbClr val="00457D"/>
        </a:dk2>
        <a:lt2>
          <a:srgbClr val="808080"/>
        </a:lt2>
        <a:accent1>
          <a:srgbClr val="5D7FAA"/>
        </a:accent1>
        <a:accent2>
          <a:srgbClr val="00457D"/>
        </a:accent2>
        <a:accent3>
          <a:srgbClr val="E0E4EE"/>
        </a:accent3>
        <a:accent4>
          <a:srgbClr val="000000"/>
        </a:accent4>
        <a:accent5>
          <a:srgbClr val="B6C0D2"/>
        </a:accent5>
        <a:accent6>
          <a:srgbClr val="003E71"/>
        </a:accent6>
        <a:hlink>
          <a:srgbClr val="92A5C5"/>
        </a:hlink>
        <a:folHlink>
          <a:srgbClr val="C8D0E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sign2" id="{F9D240DF-B9A6-4513-B87F-57832E077D49}" vid="{07D69A19-43C4-4563-9950-7C60E860657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Design2</Template>
  <TotalTime>0</TotalTime>
  <Words>1988</Words>
  <Application>Microsoft Office PowerPoint</Application>
  <PresentationFormat>Bildschirmpräsentation (4:3)</PresentationFormat>
  <Paragraphs>278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6" baseType="lpstr">
      <vt:lpstr>Arial</vt:lpstr>
      <vt:lpstr>Calibri</vt:lpstr>
      <vt:lpstr>Century Gothic</vt:lpstr>
      <vt:lpstr>Times New Roman</vt:lpstr>
      <vt:lpstr>UB Scala</vt:lpstr>
      <vt:lpstr>UB Scala Sans</vt:lpstr>
      <vt:lpstr>Verdana</vt:lpstr>
      <vt:lpstr>Wingdings</vt:lpstr>
      <vt:lpstr>Design2</vt:lpstr>
      <vt:lpstr>Unterrichtsstörung oder Verhaltensstörung  Konstantin ein Kind in der inklusiven Klasse </vt:lpstr>
      <vt:lpstr>Überblick</vt:lpstr>
      <vt:lpstr>Konstantin – ein Fallbeispiel</vt:lpstr>
      <vt:lpstr>Unterschiedliche Bewertungen von Verhaltensstörungen</vt:lpstr>
      <vt:lpstr>PowerPoint-Präsentation</vt:lpstr>
      <vt:lpstr>Statements</vt:lpstr>
      <vt:lpstr>Inklusives Schulsystem und sein Auffangmechanis-men bei verhaltensauffälligen Schüler*Innen</vt:lpstr>
      <vt:lpstr>PowerPoint-Präsentation</vt:lpstr>
      <vt:lpstr>PowerPoint-Präsentation</vt:lpstr>
      <vt:lpstr>Individueller Förderplan und Förderdiagnostischer Bericht</vt:lpstr>
      <vt:lpstr>PowerPoint-Präsentation</vt:lpstr>
      <vt:lpstr>PowerPoint-Präsentation</vt:lpstr>
      <vt:lpstr>Interventions- und Präventionsmöglichkeiten</vt:lpstr>
      <vt:lpstr>PowerPoint-Präsentation</vt:lpstr>
      <vt:lpstr>PowerPoint-Präsentation</vt:lpstr>
      <vt:lpstr>Makroebene: Außerschulische Kooperation</vt:lpstr>
      <vt:lpstr>Literatur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Klassenführung, um Konflikte zu lösen, ist eine pädagogische Aufgabe und fällt nach beschriebener Einteilung in den Kompetenzbereich Erziehen:  »Lehrerinnen und Lehrer kennen die sozialen und kulturellen Lebensbedingungen von Schülerinnen und Schülern und nehmen im Rahmen der Schule Einfluss auf deren individuelle Entwicklung.«</dc:title>
  <dc:creator>erika.fischer@uni-bamberg.de</dc:creator>
  <cp:lastModifiedBy>Fischer, Erika</cp:lastModifiedBy>
  <cp:revision>37</cp:revision>
  <dcterms:created xsi:type="dcterms:W3CDTF">2020-04-30T14:10:36Z</dcterms:created>
  <dcterms:modified xsi:type="dcterms:W3CDTF">2021-05-28T11:35:02Z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2020-04-30T00:00:00Z</vt:filetime>
  </property>
  <property fmtid="{D5CDD505-2E9C-101B-9397-08002B2CF9AE}" pid="3" name="Creator">
    <vt:lpwstr>Acrobat PDFMaker 17 für Word</vt:lpwstr>
  </property>
  <property fmtid="{D5CDD505-2E9C-101B-9397-08002B2CF9AE}" pid="4" name="LastSaved">
    <vt:filetime>2020-04-30T00:00:00Z</vt:filetime>
  </property>
</Properties>
</file>