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Lst>
  <p:sldSz cx="14257338" cy="10693400"/>
  <p:notesSz cx="7556500" cy="106934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407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1" d="100"/>
          <a:sy n="51" d="100"/>
        </p:scale>
        <p:origin x="1469" y="67"/>
      </p:cViewPr>
      <p:guideLst>
        <p:guide orient="horz" pos="2880"/>
        <p:guide pos="4075"/>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070198" y="3314954"/>
            <a:ext cx="12128920"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140398" y="5988304"/>
            <a:ext cx="9988523"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6/2/2021</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713466" y="2459482"/>
            <a:ext cx="6207152"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7348699" y="2459482"/>
            <a:ext cx="6207152"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6/2/2021</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6/2/2021</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6/2/2021</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‹Nr.›</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713466" y="427736"/>
            <a:ext cx="12842387"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713466" y="2459482"/>
            <a:ext cx="12842387"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851568" y="9944862"/>
            <a:ext cx="4566182" cy="276999"/>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713466" y="9944862"/>
            <a:ext cx="3281942"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6/2/2021</a:t>
            </a:fld>
            <a:endParaRPr lang="en-US"/>
          </a:p>
        </p:txBody>
      </p:sp>
      <p:sp>
        <p:nvSpPr>
          <p:cNvPr id="6" name="Holder 6"/>
          <p:cNvSpPr>
            <a:spLocks noGrp="1"/>
          </p:cNvSpPr>
          <p:nvPr>
            <p:ph type="sldNum" sz="quarter" idx="7"/>
          </p:nvPr>
        </p:nvSpPr>
        <p:spPr>
          <a:xfrm>
            <a:off x="10273911" y="9944862"/>
            <a:ext cx="3281942"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‹Nr.›</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99269" y="1003300"/>
            <a:ext cx="13411200" cy="7909858"/>
          </a:xfrm>
          <a:prstGeom prst="rect">
            <a:avLst/>
          </a:prstGeom>
        </p:spPr>
        <p:txBody>
          <a:bodyPr vert="horz" wrap="square" lIns="0" tIns="12700" rIns="0" bIns="0" rtlCol="0">
            <a:spAutoFit/>
          </a:bodyPr>
          <a:lstStyle/>
          <a:p>
            <a:pPr marL="232410">
              <a:spcBef>
                <a:spcPts val="100"/>
              </a:spcBef>
            </a:pPr>
            <a:r>
              <a:rPr sz="1600" b="1" spc="-5" dirty="0">
                <a:latin typeface="Arial"/>
                <a:cs typeface="Arial"/>
              </a:rPr>
              <a:t>Kurzschilderung des</a:t>
            </a:r>
            <a:r>
              <a:rPr sz="1600" b="1" spc="-20" dirty="0">
                <a:latin typeface="Arial"/>
                <a:cs typeface="Arial"/>
              </a:rPr>
              <a:t> </a:t>
            </a:r>
            <a:r>
              <a:rPr sz="1600" b="1" spc="-5" dirty="0">
                <a:latin typeface="Arial"/>
                <a:cs typeface="Arial"/>
              </a:rPr>
              <a:t>Fallbeispiels</a:t>
            </a:r>
            <a:endParaRPr sz="1600" dirty="0">
              <a:latin typeface="Arial"/>
              <a:cs typeface="Arial"/>
            </a:endParaRPr>
          </a:p>
          <a:p>
            <a:pPr>
              <a:spcBef>
                <a:spcPts val="20"/>
              </a:spcBef>
            </a:pPr>
            <a:endParaRPr sz="1250" dirty="0">
              <a:latin typeface="Arial"/>
              <a:cs typeface="Arial"/>
            </a:endParaRPr>
          </a:p>
          <a:p>
            <a:pPr marL="101600" marR="93980">
              <a:lnSpc>
                <a:spcPct val="150000"/>
              </a:lnSpc>
            </a:pPr>
            <a:r>
              <a:rPr sz="1400" dirty="0">
                <a:latin typeface="Arial"/>
                <a:cs typeface="Arial"/>
              </a:rPr>
              <a:t>Im </a:t>
            </a:r>
            <a:r>
              <a:rPr sz="1400" spc="-5" dirty="0">
                <a:latin typeface="Arial"/>
                <a:cs typeface="Arial"/>
              </a:rPr>
              <a:t>Folgenden </a:t>
            </a:r>
            <a:r>
              <a:rPr sz="1400" spc="-10" dirty="0">
                <a:latin typeface="Arial"/>
                <a:cs typeface="Arial"/>
              </a:rPr>
              <a:t>wird </a:t>
            </a:r>
            <a:r>
              <a:rPr sz="1400" spc="-5" dirty="0">
                <a:latin typeface="Arial"/>
                <a:cs typeface="Arial"/>
              </a:rPr>
              <a:t>genauer auf den Fall von Daniel eingegangen. Daniel ist 11 Jahre alt </a:t>
            </a:r>
            <a:r>
              <a:rPr sz="1400" spc="-50" dirty="0">
                <a:latin typeface="Arial"/>
                <a:cs typeface="Arial"/>
              </a:rPr>
              <a:t>und</a:t>
            </a:r>
            <a:r>
              <a:rPr sz="1400" spc="-75" baseline="7575" dirty="0">
                <a:latin typeface="Calibri"/>
                <a:cs typeface="Calibri"/>
              </a:rPr>
              <a:t>7  </a:t>
            </a:r>
            <a:r>
              <a:rPr sz="1400" spc="-5" dirty="0">
                <a:latin typeface="Arial"/>
                <a:cs typeface="Arial"/>
              </a:rPr>
              <a:t>in der </a:t>
            </a:r>
            <a:r>
              <a:rPr sz="1400" spc="-10" dirty="0">
                <a:latin typeface="Arial"/>
                <a:cs typeface="Arial"/>
              </a:rPr>
              <a:t>5. </a:t>
            </a:r>
            <a:r>
              <a:rPr sz="1400" spc="-5" dirty="0">
                <a:latin typeface="Arial"/>
                <a:cs typeface="Arial"/>
              </a:rPr>
              <a:t>Klasse auf einem Gymnasium. Zuhause werden bei </a:t>
            </a:r>
            <a:r>
              <a:rPr sz="1400" spc="-10" dirty="0">
                <a:latin typeface="Arial"/>
                <a:cs typeface="Arial"/>
              </a:rPr>
              <a:t>ihm </a:t>
            </a:r>
            <a:r>
              <a:rPr sz="1400" spc="-5" dirty="0">
                <a:latin typeface="Arial"/>
                <a:cs typeface="Arial"/>
              </a:rPr>
              <a:t>mehrere Sprachen  gesprochen. Zu seinen Familiensprachen zählen türkisch und russisch. Deutsch </a:t>
            </a:r>
            <a:r>
              <a:rPr sz="1400" spc="-10" dirty="0">
                <a:latin typeface="Arial"/>
                <a:cs typeface="Arial"/>
              </a:rPr>
              <a:t>wird </a:t>
            </a:r>
            <a:r>
              <a:rPr sz="1400" spc="-5" dirty="0">
                <a:latin typeface="Arial"/>
                <a:cs typeface="Arial"/>
              </a:rPr>
              <a:t>von den  Eltern nur gebrochen gesprochen und der Vater ist auf Grund seines Berufs als Diplomat </a:t>
            </a:r>
            <a:r>
              <a:rPr sz="1400" spc="-10" dirty="0">
                <a:latin typeface="Arial"/>
                <a:cs typeface="Arial"/>
              </a:rPr>
              <a:t>nur  </a:t>
            </a:r>
            <a:r>
              <a:rPr sz="1400" spc="-5" dirty="0">
                <a:latin typeface="Arial"/>
                <a:cs typeface="Arial"/>
              </a:rPr>
              <a:t>selten daheim. Daniel hat schon seit der Grundschule Schwierigkeiten in sprachgebundenen  Fächern. Aufgrund von Sprachentwicklungsrückständen wurde er auch ein Jahr später  eingeschult. Nach dem Übertritt auf das Gymnasium tut er sich weiterhin schwer in Englisch  und Deutsch. </a:t>
            </a:r>
            <a:r>
              <a:rPr sz="1400" dirty="0">
                <a:latin typeface="Arial"/>
                <a:cs typeface="Arial"/>
              </a:rPr>
              <a:t>In </a:t>
            </a:r>
            <a:r>
              <a:rPr sz="1400" spc="-5" dirty="0">
                <a:latin typeface="Arial"/>
                <a:cs typeface="Arial"/>
              </a:rPr>
              <a:t>allen anderen Fächern hat er gute Leistungen. Auffällig bei Daniel ist, dass er  erhebliche Schwierigkeiten im flüssigen Lesen und kaum Ausdrucksschwäche in der  mündlichen Sprache hat. </a:t>
            </a:r>
            <a:r>
              <a:rPr sz="1400" dirty="0">
                <a:latin typeface="Arial"/>
                <a:cs typeface="Arial"/>
              </a:rPr>
              <a:t>In </a:t>
            </a:r>
            <a:r>
              <a:rPr sz="1400" spc="-5" dirty="0">
                <a:latin typeface="Arial"/>
                <a:cs typeface="Arial"/>
              </a:rPr>
              <a:t>seinen schriftlichen Beiträgen fallen erhebliche Satzbau- und  Grammatikschwierigkeiten auf und </a:t>
            </a:r>
            <a:r>
              <a:rPr sz="1400" spc="-10" dirty="0">
                <a:latin typeface="Arial"/>
                <a:cs typeface="Arial"/>
              </a:rPr>
              <a:t>er </a:t>
            </a:r>
            <a:r>
              <a:rPr sz="1400" spc="-5" dirty="0">
                <a:latin typeface="Arial"/>
                <a:cs typeface="Arial"/>
              </a:rPr>
              <a:t>beteiligt </a:t>
            </a:r>
            <a:r>
              <a:rPr sz="1400" spc="-10" dirty="0">
                <a:latin typeface="Arial"/>
                <a:cs typeface="Arial"/>
              </a:rPr>
              <a:t>sich </a:t>
            </a:r>
            <a:r>
              <a:rPr sz="1400" spc="-5" dirty="0">
                <a:latin typeface="Arial"/>
                <a:cs typeface="Arial"/>
              </a:rPr>
              <a:t>selten am Unterricht, </a:t>
            </a:r>
            <a:r>
              <a:rPr sz="1400" spc="-10" dirty="0">
                <a:latin typeface="Arial"/>
                <a:cs typeface="Arial"/>
              </a:rPr>
              <a:t>was </a:t>
            </a:r>
            <a:r>
              <a:rPr sz="1400" spc="-5" dirty="0">
                <a:latin typeface="Arial"/>
                <a:cs typeface="Arial"/>
              </a:rPr>
              <a:t>eventuell auf  Verständnisprobleme zurückzuführen</a:t>
            </a:r>
            <a:r>
              <a:rPr sz="1400" dirty="0">
                <a:latin typeface="Arial"/>
                <a:cs typeface="Arial"/>
              </a:rPr>
              <a:t> </a:t>
            </a:r>
            <a:r>
              <a:rPr sz="1400" spc="-5" dirty="0">
                <a:latin typeface="Arial"/>
                <a:cs typeface="Arial"/>
              </a:rPr>
              <a:t>ist.</a:t>
            </a:r>
            <a:endParaRPr sz="1400" dirty="0">
              <a:latin typeface="Arial"/>
              <a:cs typeface="Arial"/>
            </a:endParaRPr>
          </a:p>
          <a:p>
            <a:pPr>
              <a:lnSpc>
                <a:spcPct val="150000"/>
              </a:lnSpc>
              <a:spcBef>
                <a:spcPts val="15"/>
              </a:spcBef>
            </a:pPr>
            <a:endParaRPr sz="1400" dirty="0">
              <a:latin typeface="Arial"/>
              <a:cs typeface="Arial"/>
            </a:endParaRPr>
          </a:p>
          <a:p>
            <a:pPr marL="101600" algn="just">
              <a:lnSpc>
                <a:spcPct val="150000"/>
              </a:lnSpc>
            </a:pPr>
            <a:r>
              <a:rPr sz="1400" b="1" spc="-5" dirty="0">
                <a:latin typeface="Arial"/>
                <a:cs typeface="Arial"/>
              </a:rPr>
              <a:t>Diagnostische Fragestellung: Was möchte ich</a:t>
            </a:r>
            <a:r>
              <a:rPr sz="1400" b="1" spc="-10" dirty="0">
                <a:latin typeface="Arial"/>
                <a:cs typeface="Arial"/>
              </a:rPr>
              <a:t> </a:t>
            </a:r>
            <a:r>
              <a:rPr sz="1400" b="1" spc="-5" dirty="0">
                <a:latin typeface="Arial"/>
                <a:cs typeface="Arial"/>
              </a:rPr>
              <a:t>überprüfen?</a:t>
            </a:r>
            <a:endParaRPr sz="1400" dirty="0">
              <a:latin typeface="Arial"/>
              <a:cs typeface="Arial"/>
            </a:endParaRPr>
          </a:p>
          <a:p>
            <a:pPr marL="100965" marR="140970" algn="just">
              <a:lnSpc>
                <a:spcPct val="150000"/>
              </a:lnSpc>
              <a:spcBef>
                <a:spcPts val="55"/>
              </a:spcBef>
            </a:pPr>
            <a:r>
              <a:rPr sz="1400" spc="-5" dirty="0">
                <a:latin typeface="Arial"/>
                <a:cs typeface="Arial"/>
              </a:rPr>
              <a:t>Um</a:t>
            </a:r>
            <a:r>
              <a:rPr sz="1400" spc="-35" dirty="0">
                <a:latin typeface="Arial"/>
                <a:cs typeface="Arial"/>
              </a:rPr>
              <a:t> </a:t>
            </a:r>
            <a:r>
              <a:rPr sz="1400" spc="-5" dirty="0">
                <a:latin typeface="Arial"/>
                <a:cs typeface="Arial"/>
              </a:rPr>
              <a:t>die</a:t>
            </a:r>
            <a:r>
              <a:rPr sz="1400" spc="-35" dirty="0">
                <a:latin typeface="Arial"/>
                <a:cs typeface="Arial"/>
              </a:rPr>
              <a:t> </a:t>
            </a:r>
            <a:r>
              <a:rPr sz="1400" dirty="0">
                <a:latin typeface="Arial"/>
                <a:cs typeface="Arial"/>
              </a:rPr>
              <a:t>Frage</a:t>
            </a:r>
            <a:r>
              <a:rPr sz="1400" spc="-40" dirty="0">
                <a:latin typeface="Arial"/>
                <a:cs typeface="Arial"/>
              </a:rPr>
              <a:t> </a:t>
            </a:r>
            <a:r>
              <a:rPr sz="1400" spc="-5" dirty="0">
                <a:latin typeface="Arial"/>
                <a:cs typeface="Arial"/>
              </a:rPr>
              <a:t>beantworten</a:t>
            </a:r>
            <a:r>
              <a:rPr sz="1400" spc="-35" dirty="0">
                <a:latin typeface="Arial"/>
                <a:cs typeface="Arial"/>
              </a:rPr>
              <a:t> </a:t>
            </a:r>
            <a:r>
              <a:rPr sz="1400" spc="-10" dirty="0">
                <a:latin typeface="Arial"/>
                <a:cs typeface="Arial"/>
              </a:rPr>
              <a:t>zu</a:t>
            </a:r>
            <a:r>
              <a:rPr sz="1400" spc="-40" dirty="0">
                <a:latin typeface="Arial"/>
                <a:cs typeface="Arial"/>
              </a:rPr>
              <a:t> </a:t>
            </a:r>
            <a:r>
              <a:rPr sz="1400" spc="-5" dirty="0">
                <a:latin typeface="Arial"/>
                <a:cs typeface="Arial"/>
              </a:rPr>
              <a:t>können,</a:t>
            </a:r>
            <a:r>
              <a:rPr sz="1400" spc="-30" dirty="0">
                <a:latin typeface="Arial"/>
                <a:cs typeface="Arial"/>
              </a:rPr>
              <a:t> </a:t>
            </a:r>
            <a:r>
              <a:rPr sz="1400" spc="-5" dirty="0">
                <a:latin typeface="Arial"/>
                <a:cs typeface="Arial"/>
              </a:rPr>
              <a:t>was</a:t>
            </a:r>
            <a:r>
              <a:rPr sz="1400" spc="-40" dirty="0">
                <a:latin typeface="Arial"/>
                <a:cs typeface="Arial"/>
              </a:rPr>
              <a:t> </a:t>
            </a:r>
            <a:r>
              <a:rPr sz="1400" spc="-5" dirty="0">
                <a:latin typeface="Arial"/>
                <a:cs typeface="Arial"/>
              </a:rPr>
              <a:t>nun</a:t>
            </a:r>
            <a:r>
              <a:rPr sz="1400" spc="-35" dirty="0">
                <a:latin typeface="Arial"/>
                <a:cs typeface="Arial"/>
              </a:rPr>
              <a:t> </a:t>
            </a:r>
            <a:r>
              <a:rPr sz="1400" spc="-5" dirty="0">
                <a:latin typeface="Arial"/>
                <a:cs typeface="Arial"/>
              </a:rPr>
              <a:t>überprüft</a:t>
            </a:r>
            <a:r>
              <a:rPr sz="1400" spc="-30" dirty="0">
                <a:latin typeface="Arial"/>
                <a:cs typeface="Arial"/>
              </a:rPr>
              <a:t> </a:t>
            </a:r>
            <a:r>
              <a:rPr sz="1400" spc="-5" dirty="0">
                <a:latin typeface="Arial"/>
                <a:cs typeface="Arial"/>
              </a:rPr>
              <a:t>werden</a:t>
            </a:r>
            <a:r>
              <a:rPr sz="1400" spc="-40" dirty="0">
                <a:latin typeface="Arial"/>
                <a:cs typeface="Arial"/>
              </a:rPr>
              <a:t> </a:t>
            </a:r>
            <a:r>
              <a:rPr sz="1400" spc="-5" dirty="0">
                <a:latin typeface="Arial"/>
                <a:cs typeface="Arial"/>
              </a:rPr>
              <a:t>soll,</a:t>
            </a:r>
            <a:r>
              <a:rPr sz="1400" spc="-30" dirty="0">
                <a:latin typeface="Arial"/>
                <a:cs typeface="Arial"/>
              </a:rPr>
              <a:t> </a:t>
            </a:r>
            <a:r>
              <a:rPr sz="1400" spc="-10" dirty="0">
                <a:latin typeface="Arial"/>
                <a:cs typeface="Arial"/>
              </a:rPr>
              <a:t>wird</a:t>
            </a:r>
            <a:r>
              <a:rPr sz="1400" spc="-40" dirty="0">
                <a:latin typeface="Arial"/>
                <a:cs typeface="Arial"/>
              </a:rPr>
              <a:t> </a:t>
            </a:r>
            <a:r>
              <a:rPr sz="1400" spc="-5" dirty="0">
                <a:latin typeface="Arial"/>
                <a:cs typeface="Arial"/>
              </a:rPr>
              <a:t>eine</a:t>
            </a:r>
            <a:r>
              <a:rPr sz="1400" spc="-35" dirty="0">
                <a:latin typeface="Arial"/>
                <a:cs typeface="Arial"/>
              </a:rPr>
              <a:t> </a:t>
            </a:r>
            <a:r>
              <a:rPr sz="1400" spc="-5" dirty="0">
                <a:latin typeface="Arial"/>
                <a:cs typeface="Arial"/>
              </a:rPr>
              <a:t>Diagnostische  Fragestellung aufgestellt. </a:t>
            </a:r>
            <a:r>
              <a:rPr sz="1400" dirty="0">
                <a:latin typeface="Arial"/>
                <a:cs typeface="Arial"/>
              </a:rPr>
              <a:t>In </a:t>
            </a:r>
            <a:r>
              <a:rPr sz="1400" spc="-5" dirty="0">
                <a:latin typeface="Arial"/>
                <a:cs typeface="Arial"/>
              </a:rPr>
              <a:t>Daniels Fall </a:t>
            </a:r>
            <a:r>
              <a:rPr sz="1400" spc="-10" dirty="0">
                <a:latin typeface="Arial"/>
                <a:cs typeface="Arial"/>
              </a:rPr>
              <a:t>wird </a:t>
            </a:r>
            <a:r>
              <a:rPr sz="1400" spc="-5" dirty="0">
                <a:latin typeface="Arial"/>
                <a:cs typeface="Arial"/>
              </a:rPr>
              <a:t>sich hierbei </a:t>
            </a:r>
            <a:r>
              <a:rPr sz="1400" dirty="0">
                <a:latin typeface="Arial"/>
                <a:cs typeface="Arial"/>
              </a:rPr>
              <a:t>aufgrund </a:t>
            </a:r>
            <a:r>
              <a:rPr sz="1400" spc="-5" dirty="0">
                <a:latin typeface="Arial"/>
                <a:cs typeface="Arial"/>
              </a:rPr>
              <a:t>seiner Schwierigkeiten im  flüssigen Lesen die </a:t>
            </a:r>
            <a:r>
              <a:rPr sz="1400" dirty="0">
                <a:latin typeface="Arial"/>
                <a:cs typeface="Arial"/>
              </a:rPr>
              <a:t>Frage </a:t>
            </a:r>
            <a:r>
              <a:rPr sz="1400" spc="-5" dirty="0">
                <a:latin typeface="Arial"/>
                <a:cs typeface="Arial"/>
              </a:rPr>
              <a:t>gestellt, </a:t>
            </a:r>
            <a:r>
              <a:rPr sz="1400" spc="-10" dirty="0">
                <a:latin typeface="Arial"/>
                <a:cs typeface="Arial"/>
              </a:rPr>
              <a:t>wie </a:t>
            </a:r>
            <a:r>
              <a:rPr sz="1400" spc="-5" dirty="0">
                <a:latin typeface="Arial"/>
                <a:cs typeface="Arial"/>
              </a:rPr>
              <a:t>stark </a:t>
            </a:r>
            <a:r>
              <a:rPr sz="1400" spc="-10" dirty="0">
                <a:latin typeface="Arial"/>
                <a:cs typeface="Arial"/>
              </a:rPr>
              <a:t>die </a:t>
            </a:r>
            <a:r>
              <a:rPr sz="1400" spc="-5" dirty="0">
                <a:latin typeface="Arial"/>
                <a:cs typeface="Arial"/>
              </a:rPr>
              <a:t>Leseprobleme sind. Weiterhin </a:t>
            </a:r>
            <a:r>
              <a:rPr sz="1400" spc="-10" dirty="0">
                <a:latin typeface="Arial"/>
                <a:cs typeface="Arial"/>
              </a:rPr>
              <a:t>wird </a:t>
            </a:r>
            <a:r>
              <a:rPr sz="1400" spc="-5" dirty="0">
                <a:latin typeface="Arial"/>
                <a:cs typeface="Arial"/>
              </a:rPr>
              <a:t>sich  </a:t>
            </a:r>
            <a:r>
              <a:rPr sz="1400" dirty="0">
                <a:latin typeface="Arial"/>
                <a:cs typeface="Arial"/>
              </a:rPr>
              <a:t>aufgrund </a:t>
            </a:r>
            <a:r>
              <a:rPr sz="1400" spc="-5" dirty="0">
                <a:latin typeface="Arial"/>
                <a:cs typeface="Arial"/>
              </a:rPr>
              <a:t>der vereinfachenden Sprachproduktion und der </a:t>
            </a:r>
            <a:r>
              <a:rPr sz="1400" dirty="0">
                <a:latin typeface="Arial"/>
                <a:cs typeface="Arial"/>
              </a:rPr>
              <a:t>fast </a:t>
            </a:r>
            <a:r>
              <a:rPr sz="1400" spc="-5" dirty="0">
                <a:latin typeface="Arial"/>
                <a:cs typeface="Arial"/>
              </a:rPr>
              <a:t>ausschließlichen Verwendung  von Hauptsätzen die </a:t>
            </a:r>
            <a:r>
              <a:rPr sz="1400" dirty="0">
                <a:latin typeface="Arial"/>
                <a:cs typeface="Arial"/>
              </a:rPr>
              <a:t>Frage </a:t>
            </a:r>
            <a:r>
              <a:rPr sz="1400" spc="-5" dirty="0">
                <a:latin typeface="Arial"/>
                <a:cs typeface="Arial"/>
              </a:rPr>
              <a:t>gestellt, </a:t>
            </a:r>
            <a:r>
              <a:rPr sz="1400" spc="-10" dirty="0">
                <a:latin typeface="Arial"/>
                <a:cs typeface="Arial"/>
              </a:rPr>
              <a:t>wie </a:t>
            </a:r>
            <a:r>
              <a:rPr sz="1400" spc="-5" dirty="0">
                <a:latin typeface="Arial"/>
                <a:cs typeface="Arial"/>
              </a:rPr>
              <a:t>gravierend die Schwierigkeiten in der  Sprachproduktion sind. Auch im Textverständnis hat Daniel Probleme, weswegen auch  überprüft werden sollte wie hoch die Qualität und Quantität der Leseschwierigkeiten ist. Und  zuletzt sollte aufgrund der geringen Unterrichtsbeteiligung und des seltenen Nachfragens  seitens Daniels überprüft werden, ob das (mündliche) Sprachverständnis betroffen</a:t>
            </a:r>
            <a:r>
              <a:rPr sz="1400" spc="70" dirty="0">
                <a:latin typeface="Arial"/>
                <a:cs typeface="Arial"/>
              </a:rPr>
              <a:t> </a:t>
            </a:r>
            <a:r>
              <a:rPr sz="1400" spc="-5" dirty="0">
                <a:latin typeface="Arial"/>
                <a:cs typeface="Arial"/>
              </a:rPr>
              <a:t>ist.</a:t>
            </a:r>
            <a:endParaRPr sz="1400" dirty="0">
              <a:latin typeface="Arial"/>
              <a:cs typeface="Arial"/>
            </a:endParaRPr>
          </a:p>
          <a:p>
            <a:pPr>
              <a:lnSpc>
                <a:spcPct val="150000"/>
              </a:lnSpc>
              <a:spcBef>
                <a:spcPts val="55"/>
              </a:spcBef>
            </a:pPr>
            <a:endParaRPr sz="1400" dirty="0">
              <a:latin typeface="Arial"/>
              <a:cs typeface="Arial"/>
            </a:endParaRPr>
          </a:p>
          <a:p>
            <a:pPr marL="101600" marR="136525" algn="just">
              <a:lnSpc>
                <a:spcPct val="150000"/>
              </a:lnSpc>
            </a:pPr>
            <a:r>
              <a:rPr sz="1400" spc="-5" dirty="0">
                <a:latin typeface="Arial"/>
                <a:cs typeface="Arial"/>
              </a:rPr>
              <a:t>Für die Hypothesenbildung möglicher Ursachen sollte man sich vorab mit der personalen, der  schulischen und der familiären Determinante Daniels befassen. Die personale Determinante  lässt</a:t>
            </a:r>
            <a:r>
              <a:rPr sz="1400" spc="-60" dirty="0">
                <a:latin typeface="Arial"/>
                <a:cs typeface="Arial"/>
              </a:rPr>
              <a:t> </a:t>
            </a:r>
            <a:r>
              <a:rPr sz="1400" spc="-5" dirty="0">
                <a:latin typeface="Arial"/>
                <a:cs typeface="Arial"/>
              </a:rPr>
              <a:t>sich</a:t>
            </a:r>
            <a:r>
              <a:rPr sz="1400" spc="-60" dirty="0">
                <a:latin typeface="Arial"/>
                <a:cs typeface="Arial"/>
              </a:rPr>
              <a:t> </a:t>
            </a:r>
            <a:r>
              <a:rPr sz="1400" spc="-5" dirty="0">
                <a:latin typeface="Arial"/>
                <a:cs typeface="Arial"/>
              </a:rPr>
              <a:t>aufteilen</a:t>
            </a:r>
            <a:r>
              <a:rPr sz="1400" spc="-65" dirty="0">
                <a:latin typeface="Arial"/>
                <a:cs typeface="Arial"/>
              </a:rPr>
              <a:t> </a:t>
            </a:r>
            <a:r>
              <a:rPr sz="1400" spc="-5" dirty="0">
                <a:latin typeface="Arial"/>
                <a:cs typeface="Arial"/>
              </a:rPr>
              <a:t>in</a:t>
            </a:r>
            <a:r>
              <a:rPr sz="1400" spc="-60" dirty="0">
                <a:latin typeface="Arial"/>
                <a:cs typeface="Arial"/>
              </a:rPr>
              <a:t> </a:t>
            </a:r>
            <a:r>
              <a:rPr sz="1400" spc="-5" dirty="0">
                <a:latin typeface="Arial"/>
                <a:cs typeface="Arial"/>
              </a:rPr>
              <a:t>den</a:t>
            </a:r>
            <a:r>
              <a:rPr sz="1400" spc="-60" dirty="0">
                <a:latin typeface="Arial"/>
                <a:cs typeface="Arial"/>
              </a:rPr>
              <a:t> </a:t>
            </a:r>
            <a:r>
              <a:rPr sz="1400" spc="-5" dirty="0">
                <a:latin typeface="Arial"/>
                <a:cs typeface="Arial"/>
              </a:rPr>
              <a:t>Bereich</a:t>
            </a:r>
            <a:r>
              <a:rPr sz="1400" spc="-65" dirty="0">
                <a:latin typeface="Arial"/>
                <a:cs typeface="Arial"/>
              </a:rPr>
              <a:t> </a:t>
            </a:r>
            <a:r>
              <a:rPr sz="1400" spc="-5" dirty="0">
                <a:latin typeface="Arial"/>
                <a:cs typeface="Arial"/>
              </a:rPr>
              <a:t>Kognition</a:t>
            </a:r>
            <a:r>
              <a:rPr sz="1400" spc="-60" dirty="0">
                <a:latin typeface="Arial"/>
                <a:cs typeface="Arial"/>
              </a:rPr>
              <a:t> </a:t>
            </a:r>
            <a:r>
              <a:rPr sz="1400" spc="-5" dirty="0">
                <a:latin typeface="Arial"/>
                <a:cs typeface="Arial"/>
              </a:rPr>
              <a:t>und</a:t>
            </a:r>
            <a:r>
              <a:rPr sz="1400" spc="-65" dirty="0">
                <a:latin typeface="Arial"/>
                <a:cs typeface="Arial"/>
              </a:rPr>
              <a:t> </a:t>
            </a:r>
            <a:r>
              <a:rPr sz="1400" spc="-5" dirty="0">
                <a:latin typeface="Arial"/>
                <a:cs typeface="Arial"/>
              </a:rPr>
              <a:t>Lernen,</a:t>
            </a:r>
            <a:r>
              <a:rPr sz="1400" spc="-55" dirty="0">
                <a:latin typeface="Arial"/>
                <a:cs typeface="Arial"/>
              </a:rPr>
              <a:t> </a:t>
            </a:r>
            <a:r>
              <a:rPr sz="1400" spc="-5" dirty="0">
                <a:latin typeface="Arial"/>
                <a:cs typeface="Arial"/>
              </a:rPr>
              <a:t>den</a:t>
            </a:r>
            <a:r>
              <a:rPr sz="1400" spc="-60" dirty="0">
                <a:latin typeface="Arial"/>
                <a:cs typeface="Arial"/>
              </a:rPr>
              <a:t> </a:t>
            </a:r>
            <a:r>
              <a:rPr sz="1400" spc="-5" dirty="0">
                <a:latin typeface="Arial"/>
                <a:cs typeface="Arial"/>
              </a:rPr>
              <a:t>Bereich</a:t>
            </a:r>
            <a:r>
              <a:rPr sz="1400" spc="-65" dirty="0">
                <a:latin typeface="Arial"/>
                <a:cs typeface="Arial"/>
              </a:rPr>
              <a:t> </a:t>
            </a:r>
            <a:r>
              <a:rPr sz="1400" spc="-5" dirty="0">
                <a:latin typeface="Arial"/>
                <a:cs typeface="Arial"/>
              </a:rPr>
              <a:t>Sprache</a:t>
            </a:r>
            <a:r>
              <a:rPr sz="1400" spc="-60" dirty="0">
                <a:latin typeface="Arial"/>
                <a:cs typeface="Arial"/>
              </a:rPr>
              <a:t> </a:t>
            </a:r>
            <a:r>
              <a:rPr sz="1400" spc="-5" dirty="0">
                <a:latin typeface="Arial"/>
                <a:cs typeface="Arial"/>
              </a:rPr>
              <a:t>und</a:t>
            </a:r>
            <a:r>
              <a:rPr sz="1400" spc="-60" dirty="0">
                <a:latin typeface="Arial"/>
                <a:cs typeface="Arial"/>
              </a:rPr>
              <a:t> </a:t>
            </a:r>
            <a:r>
              <a:rPr sz="1400" spc="-5" dirty="0">
                <a:latin typeface="Arial"/>
                <a:cs typeface="Arial"/>
              </a:rPr>
              <a:t>den</a:t>
            </a:r>
            <a:r>
              <a:rPr sz="1400" spc="-65" dirty="0">
                <a:latin typeface="Arial"/>
                <a:cs typeface="Arial"/>
              </a:rPr>
              <a:t> </a:t>
            </a:r>
            <a:r>
              <a:rPr sz="1400" spc="-5" dirty="0">
                <a:latin typeface="Arial"/>
                <a:cs typeface="Arial"/>
              </a:rPr>
              <a:t>Bereich  der Sozioemotion. Im Bereich der Kognition und des Lernens ist für Daniel Folgendes  festzuhalten: in Mathe hat Daniel gute Noten, er hat jedoch Schwierigkeiten in  sprachgebundenen Fächern und Aufgaben und beim Textverständnis. Im Bereich </a:t>
            </a:r>
            <a:r>
              <a:rPr sz="1400" spc="-15" dirty="0">
                <a:latin typeface="Arial"/>
                <a:cs typeface="Arial"/>
              </a:rPr>
              <a:t>Sprache  </a:t>
            </a:r>
            <a:r>
              <a:rPr sz="1400" spc="-5" dirty="0">
                <a:latin typeface="Arial"/>
                <a:cs typeface="Arial"/>
              </a:rPr>
              <a:t>sollte</a:t>
            </a:r>
            <a:r>
              <a:rPr sz="1400" spc="-55" dirty="0">
                <a:latin typeface="Arial"/>
                <a:cs typeface="Arial"/>
              </a:rPr>
              <a:t> </a:t>
            </a:r>
            <a:r>
              <a:rPr sz="1400" spc="-5" dirty="0">
                <a:latin typeface="Arial"/>
                <a:cs typeface="Arial"/>
              </a:rPr>
              <a:t>man</a:t>
            </a:r>
            <a:r>
              <a:rPr sz="1400" spc="-50" dirty="0">
                <a:latin typeface="Arial"/>
                <a:cs typeface="Arial"/>
              </a:rPr>
              <a:t> </a:t>
            </a:r>
            <a:r>
              <a:rPr sz="1400" spc="-5" dirty="0">
                <a:latin typeface="Arial"/>
                <a:cs typeface="Arial"/>
              </a:rPr>
              <a:t>im</a:t>
            </a:r>
            <a:r>
              <a:rPr sz="1400" spc="-55" dirty="0">
                <a:latin typeface="Arial"/>
                <a:cs typeface="Arial"/>
              </a:rPr>
              <a:t> </a:t>
            </a:r>
            <a:r>
              <a:rPr sz="1400" spc="-5" dirty="0">
                <a:latin typeface="Arial"/>
                <a:cs typeface="Arial"/>
              </a:rPr>
              <a:t>Hinterkopf</a:t>
            </a:r>
            <a:r>
              <a:rPr sz="1400" spc="-55" dirty="0">
                <a:latin typeface="Arial"/>
                <a:cs typeface="Arial"/>
              </a:rPr>
              <a:t> </a:t>
            </a:r>
            <a:r>
              <a:rPr sz="1400" spc="-5" dirty="0">
                <a:latin typeface="Arial"/>
                <a:cs typeface="Arial"/>
              </a:rPr>
              <a:t>behalten,</a:t>
            </a:r>
            <a:r>
              <a:rPr sz="1400" spc="-40" dirty="0">
                <a:latin typeface="Arial"/>
                <a:cs typeface="Arial"/>
              </a:rPr>
              <a:t> </a:t>
            </a:r>
            <a:r>
              <a:rPr sz="1400" spc="-5" dirty="0">
                <a:latin typeface="Arial"/>
                <a:cs typeface="Arial"/>
              </a:rPr>
              <a:t>dass</a:t>
            </a:r>
            <a:r>
              <a:rPr sz="1400" spc="-60" dirty="0">
                <a:latin typeface="Arial"/>
                <a:cs typeface="Arial"/>
              </a:rPr>
              <a:t> </a:t>
            </a:r>
            <a:r>
              <a:rPr sz="1400" spc="-5" dirty="0">
                <a:latin typeface="Arial"/>
                <a:cs typeface="Arial"/>
              </a:rPr>
              <a:t>Daniel</a:t>
            </a:r>
            <a:r>
              <a:rPr sz="1400" spc="-50" dirty="0">
                <a:latin typeface="Arial"/>
                <a:cs typeface="Arial"/>
              </a:rPr>
              <a:t> </a:t>
            </a:r>
            <a:r>
              <a:rPr sz="1400" spc="-5" dirty="0">
                <a:latin typeface="Arial"/>
                <a:cs typeface="Arial"/>
              </a:rPr>
              <a:t>durch</a:t>
            </a:r>
            <a:r>
              <a:rPr sz="1400" spc="-55" dirty="0">
                <a:latin typeface="Arial"/>
                <a:cs typeface="Arial"/>
              </a:rPr>
              <a:t> </a:t>
            </a:r>
            <a:r>
              <a:rPr sz="1400" spc="-5" dirty="0">
                <a:latin typeface="Arial"/>
                <a:cs typeface="Arial"/>
              </a:rPr>
              <a:t>seinen</a:t>
            </a:r>
            <a:r>
              <a:rPr sz="1400" spc="-60" dirty="0">
                <a:latin typeface="Arial"/>
                <a:cs typeface="Arial"/>
              </a:rPr>
              <a:t> </a:t>
            </a:r>
            <a:r>
              <a:rPr sz="1400" spc="-5" dirty="0">
                <a:latin typeface="Arial"/>
                <a:cs typeface="Arial"/>
              </a:rPr>
              <a:t>familiären</a:t>
            </a:r>
            <a:r>
              <a:rPr sz="1400" spc="-50" dirty="0">
                <a:latin typeface="Arial"/>
                <a:cs typeface="Arial"/>
              </a:rPr>
              <a:t> </a:t>
            </a:r>
            <a:r>
              <a:rPr sz="1400" spc="-5" dirty="0">
                <a:latin typeface="Arial"/>
                <a:cs typeface="Arial"/>
              </a:rPr>
              <a:t>Hintergrund</a:t>
            </a:r>
            <a:r>
              <a:rPr sz="1400" spc="-60" dirty="0">
                <a:latin typeface="Arial"/>
                <a:cs typeface="Arial"/>
              </a:rPr>
              <a:t> </a:t>
            </a:r>
            <a:r>
              <a:rPr sz="1400" spc="-5" dirty="0">
                <a:latin typeface="Arial"/>
                <a:cs typeface="Arial"/>
              </a:rPr>
              <a:t>rudimentär  drei Sprachen spricht und im sozioemotionalen Bereich eventuell Probleme hat, da dessen  Vater</a:t>
            </a:r>
            <a:r>
              <a:rPr sz="1400" spc="-60" dirty="0">
                <a:latin typeface="Arial"/>
                <a:cs typeface="Arial"/>
              </a:rPr>
              <a:t> </a:t>
            </a:r>
            <a:r>
              <a:rPr sz="1400" spc="-5" dirty="0">
                <a:latin typeface="Arial"/>
                <a:cs typeface="Arial"/>
              </a:rPr>
              <a:t>aufgrund</a:t>
            </a:r>
            <a:r>
              <a:rPr sz="1400" spc="-70" dirty="0">
                <a:latin typeface="Arial"/>
                <a:cs typeface="Arial"/>
              </a:rPr>
              <a:t> </a:t>
            </a:r>
            <a:r>
              <a:rPr sz="1400" spc="-5" dirty="0">
                <a:latin typeface="Arial"/>
                <a:cs typeface="Arial"/>
              </a:rPr>
              <a:t>seiner</a:t>
            </a:r>
            <a:r>
              <a:rPr sz="1400" spc="-65" dirty="0">
                <a:latin typeface="Arial"/>
                <a:cs typeface="Arial"/>
              </a:rPr>
              <a:t> </a:t>
            </a:r>
            <a:r>
              <a:rPr sz="1400" spc="-5" dirty="0">
                <a:latin typeface="Arial"/>
                <a:cs typeface="Arial"/>
              </a:rPr>
              <a:t>Arbeit</a:t>
            </a:r>
            <a:r>
              <a:rPr sz="1400" spc="-55" dirty="0">
                <a:latin typeface="Arial"/>
                <a:cs typeface="Arial"/>
              </a:rPr>
              <a:t> </a:t>
            </a:r>
            <a:r>
              <a:rPr sz="1400" spc="-5" dirty="0">
                <a:latin typeface="Arial"/>
                <a:cs typeface="Arial"/>
              </a:rPr>
              <a:t>als</a:t>
            </a:r>
            <a:r>
              <a:rPr sz="1400" spc="-60" dirty="0">
                <a:latin typeface="Arial"/>
                <a:cs typeface="Arial"/>
              </a:rPr>
              <a:t> </a:t>
            </a:r>
            <a:r>
              <a:rPr sz="1400" spc="-5" dirty="0">
                <a:latin typeface="Arial"/>
                <a:cs typeface="Arial"/>
              </a:rPr>
              <a:t>Diplomat</a:t>
            </a:r>
            <a:r>
              <a:rPr sz="1400" spc="-65" dirty="0">
                <a:latin typeface="Arial"/>
                <a:cs typeface="Arial"/>
              </a:rPr>
              <a:t> </a:t>
            </a:r>
            <a:r>
              <a:rPr sz="1400" spc="-5" dirty="0">
                <a:latin typeface="Arial"/>
                <a:cs typeface="Arial"/>
              </a:rPr>
              <a:t>selten</a:t>
            </a:r>
            <a:r>
              <a:rPr sz="1400" spc="-70" dirty="0">
                <a:latin typeface="Arial"/>
                <a:cs typeface="Arial"/>
              </a:rPr>
              <a:t> </a:t>
            </a:r>
            <a:r>
              <a:rPr sz="1400" spc="-5" dirty="0">
                <a:latin typeface="Arial"/>
                <a:cs typeface="Arial"/>
              </a:rPr>
              <a:t>daheim</a:t>
            </a:r>
            <a:r>
              <a:rPr sz="1400" spc="-55" dirty="0">
                <a:latin typeface="Arial"/>
                <a:cs typeface="Arial"/>
              </a:rPr>
              <a:t> </a:t>
            </a:r>
            <a:r>
              <a:rPr sz="1400" spc="-5" dirty="0">
                <a:latin typeface="Arial"/>
                <a:cs typeface="Arial"/>
              </a:rPr>
              <a:t>ist.</a:t>
            </a:r>
            <a:r>
              <a:rPr sz="1400" spc="-55" dirty="0">
                <a:latin typeface="Arial"/>
                <a:cs typeface="Arial"/>
              </a:rPr>
              <a:t> </a:t>
            </a:r>
            <a:r>
              <a:rPr sz="1400" spc="-5" dirty="0">
                <a:latin typeface="Arial"/>
                <a:cs typeface="Arial"/>
              </a:rPr>
              <a:t>Die</a:t>
            </a:r>
            <a:r>
              <a:rPr sz="1400" spc="-60" dirty="0">
                <a:latin typeface="Arial"/>
                <a:cs typeface="Arial"/>
              </a:rPr>
              <a:t> </a:t>
            </a:r>
            <a:r>
              <a:rPr sz="1400" spc="-5" dirty="0">
                <a:latin typeface="Arial"/>
                <a:cs typeface="Arial"/>
              </a:rPr>
              <a:t>schulische</a:t>
            </a:r>
            <a:r>
              <a:rPr sz="1400" spc="-75" dirty="0">
                <a:latin typeface="Arial"/>
                <a:cs typeface="Arial"/>
              </a:rPr>
              <a:t> </a:t>
            </a:r>
            <a:r>
              <a:rPr sz="1400" spc="-5" dirty="0">
                <a:latin typeface="Arial"/>
                <a:cs typeface="Arial"/>
              </a:rPr>
              <a:t>Determinante</a:t>
            </a:r>
            <a:r>
              <a:rPr sz="1400" spc="-80" dirty="0">
                <a:latin typeface="Arial"/>
                <a:cs typeface="Arial"/>
              </a:rPr>
              <a:t> </a:t>
            </a:r>
            <a:r>
              <a:rPr sz="1400" spc="-5" dirty="0">
                <a:latin typeface="Arial"/>
                <a:cs typeface="Arial"/>
              </a:rPr>
              <a:t>muss  bei Daniel etwas ausführlicher behandelt werden. Er wurde aufgrund von  Sprachentwicklungsrückständen ein Jahr später eingeschult. In den Fächern Deutsch und  Englisch hat er erhebliche Schwierigkeiten im flüssigen Lesen und auch in mündlichen  Beiträgen verwendet er hauptsächlich kurze Sätze, meistens Hauptsatzkonstruktionen in der  Subjekt-Prädikat-Objekt-Stellung.</a:t>
            </a:r>
            <a:r>
              <a:rPr sz="1400" spc="195" dirty="0">
                <a:latin typeface="Arial"/>
                <a:cs typeface="Arial"/>
              </a:rPr>
              <a:t> </a:t>
            </a:r>
            <a:r>
              <a:rPr sz="1400" spc="-5" dirty="0">
                <a:latin typeface="Arial"/>
                <a:cs typeface="Arial"/>
              </a:rPr>
              <a:t>In</a:t>
            </a:r>
            <a:r>
              <a:rPr sz="1400" spc="200" dirty="0">
                <a:latin typeface="Arial"/>
                <a:cs typeface="Arial"/>
              </a:rPr>
              <a:t> </a:t>
            </a:r>
            <a:r>
              <a:rPr sz="1400" spc="-5" dirty="0">
                <a:latin typeface="Arial"/>
                <a:cs typeface="Arial"/>
              </a:rPr>
              <a:t>schriftlichen</a:t>
            </a:r>
            <a:r>
              <a:rPr sz="1400" spc="204" dirty="0">
                <a:latin typeface="Arial"/>
                <a:cs typeface="Arial"/>
              </a:rPr>
              <a:t> </a:t>
            </a:r>
            <a:r>
              <a:rPr sz="1400" spc="-5" dirty="0">
                <a:latin typeface="Arial"/>
                <a:cs typeface="Arial"/>
              </a:rPr>
              <a:t>Beiträgen</a:t>
            </a:r>
            <a:r>
              <a:rPr sz="1400" spc="200" dirty="0">
                <a:latin typeface="Arial"/>
                <a:cs typeface="Arial"/>
              </a:rPr>
              <a:t> </a:t>
            </a:r>
            <a:r>
              <a:rPr sz="1400" spc="-5" dirty="0">
                <a:latin typeface="Arial"/>
                <a:cs typeface="Arial"/>
              </a:rPr>
              <a:t>hat</a:t>
            </a:r>
            <a:r>
              <a:rPr sz="1400" spc="204" dirty="0">
                <a:latin typeface="Arial"/>
                <a:cs typeface="Arial"/>
              </a:rPr>
              <a:t> </a:t>
            </a:r>
            <a:r>
              <a:rPr sz="1400" spc="-5" dirty="0">
                <a:latin typeface="Arial"/>
                <a:cs typeface="Arial"/>
              </a:rPr>
              <a:t>Daniel</a:t>
            </a:r>
            <a:r>
              <a:rPr sz="1400" spc="210" dirty="0">
                <a:latin typeface="Arial"/>
                <a:cs typeface="Arial"/>
              </a:rPr>
              <a:t> </a:t>
            </a:r>
            <a:r>
              <a:rPr sz="1400" spc="-5" dirty="0">
                <a:latin typeface="Arial"/>
                <a:cs typeface="Arial"/>
              </a:rPr>
              <a:t>erhebliche</a:t>
            </a:r>
            <a:r>
              <a:rPr sz="1400" spc="210" dirty="0">
                <a:latin typeface="Arial"/>
                <a:cs typeface="Arial"/>
              </a:rPr>
              <a:t> </a:t>
            </a:r>
            <a:r>
              <a:rPr sz="1400" spc="-5" dirty="0">
                <a:latin typeface="Arial"/>
                <a:cs typeface="Arial"/>
              </a:rPr>
              <a:t>Satzbau-</a:t>
            </a:r>
            <a:endParaRPr sz="1400" dirty="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99269" y="429259"/>
            <a:ext cx="13563600" cy="6429965"/>
          </a:xfrm>
          <a:prstGeom prst="rect">
            <a:avLst/>
          </a:prstGeom>
        </p:spPr>
        <p:txBody>
          <a:bodyPr vert="horz" wrap="square" lIns="0" tIns="12700" rIns="0" bIns="0" rtlCol="0">
            <a:spAutoFit/>
          </a:bodyPr>
          <a:lstStyle/>
          <a:p>
            <a:pPr marR="6350" algn="r">
              <a:spcBef>
                <a:spcPts val="100"/>
              </a:spcBef>
            </a:pPr>
            <a:r>
              <a:rPr sz="1100" dirty="0" smtClean="0">
                <a:latin typeface="Calibri"/>
                <a:cs typeface="Calibri"/>
              </a:rPr>
              <a:t>8</a:t>
            </a:r>
          </a:p>
          <a:p>
            <a:pPr marL="12700" marR="5715" algn="just">
              <a:lnSpc>
                <a:spcPct val="150000"/>
              </a:lnSpc>
              <a:spcBef>
                <a:spcPts val="944"/>
              </a:spcBef>
            </a:pPr>
            <a:r>
              <a:rPr sz="1400" spc="-5" dirty="0" smtClean="0">
                <a:latin typeface="Arial"/>
                <a:cs typeface="Arial"/>
              </a:rPr>
              <a:t>und</a:t>
            </a:r>
            <a:r>
              <a:rPr sz="1400" spc="-55" dirty="0" smtClean="0">
                <a:latin typeface="Arial"/>
                <a:cs typeface="Arial"/>
              </a:rPr>
              <a:t> </a:t>
            </a:r>
            <a:r>
              <a:rPr sz="1400" spc="-5" dirty="0" err="1" smtClean="0">
                <a:latin typeface="Arial"/>
                <a:cs typeface="Arial"/>
              </a:rPr>
              <a:t>Grammatikschwierigkeiten</a:t>
            </a:r>
            <a:r>
              <a:rPr sz="1400" spc="-5" dirty="0" smtClean="0">
                <a:latin typeface="Arial"/>
                <a:cs typeface="Arial"/>
              </a:rPr>
              <a:t>.</a:t>
            </a:r>
            <a:r>
              <a:rPr sz="1400" spc="-55" dirty="0" smtClean="0">
                <a:latin typeface="Arial"/>
                <a:cs typeface="Arial"/>
              </a:rPr>
              <a:t> </a:t>
            </a:r>
            <a:r>
              <a:rPr sz="1400" dirty="0" smtClean="0">
                <a:latin typeface="Arial"/>
                <a:cs typeface="Arial"/>
              </a:rPr>
              <a:t>Im</a:t>
            </a:r>
            <a:r>
              <a:rPr sz="1400" spc="-40" dirty="0" smtClean="0">
                <a:latin typeface="Arial"/>
                <a:cs typeface="Arial"/>
              </a:rPr>
              <a:t> </a:t>
            </a:r>
            <a:r>
              <a:rPr sz="1400" spc="-5" dirty="0" smtClean="0">
                <a:latin typeface="Arial"/>
                <a:cs typeface="Arial"/>
              </a:rPr>
              <a:t>Fach</a:t>
            </a:r>
            <a:r>
              <a:rPr sz="1400" spc="-50" dirty="0" smtClean="0">
                <a:latin typeface="Arial"/>
                <a:cs typeface="Arial"/>
              </a:rPr>
              <a:t> </a:t>
            </a:r>
            <a:r>
              <a:rPr sz="1400" spc="-5" dirty="0" smtClean="0">
                <a:latin typeface="Arial"/>
                <a:cs typeface="Arial"/>
              </a:rPr>
              <a:t>Mathematik</a:t>
            </a:r>
            <a:r>
              <a:rPr sz="1400" spc="-35" dirty="0" smtClean="0">
                <a:latin typeface="Arial"/>
                <a:cs typeface="Arial"/>
              </a:rPr>
              <a:t> </a:t>
            </a:r>
            <a:r>
              <a:rPr sz="1400" spc="-5" dirty="0" smtClean="0">
                <a:latin typeface="Arial"/>
                <a:cs typeface="Arial"/>
              </a:rPr>
              <a:t>hat</a:t>
            </a:r>
            <a:r>
              <a:rPr sz="1400" spc="-40" dirty="0" smtClean="0">
                <a:latin typeface="Arial"/>
                <a:cs typeface="Arial"/>
              </a:rPr>
              <a:t> </a:t>
            </a:r>
            <a:r>
              <a:rPr sz="1400" spc="-5" dirty="0" smtClean="0">
                <a:latin typeface="Arial"/>
                <a:cs typeface="Arial"/>
              </a:rPr>
              <a:t>Daniel</a:t>
            </a:r>
            <a:r>
              <a:rPr sz="1400" spc="-50" dirty="0" smtClean="0">
                <a:latin typeface="Arial"/>
                <a:cs typeface="Arial"/>
              </a:rPr>
              <a:t> </a:t>
            </a:r>
            <a:r>
              <a:rPr sz="1400" spc="-5" dirty="0" smtClean="0">
                <a:latin typeface="Arial"/>
                <a:cs typeface="Arial"/>
              </a:rPr>
              <a:t>Probleme</a:t>
            </a:r>
            <a:r>
              <a:rPr sz="1400" spc="-55" dirty="0" smtClean="0">
                <a:latin typeface="Arial"/>
                <a:cs typeface="Arial"/>
              </a:rPr>
              <a:t> </a:t>
            </a:r>
            <a:r>
              <a:rPr sz="1400" spc="-5" dirty="0" smtClean="0">
                <a:latin typeface="Arial"/>
                <a:cs typeface="Arial"/>
              </a:rPr>
              <a:t>bei</a:t>
            </a:r>
            <a:r>
              <a:rPr sz="1400" spc="-50" dirty="0" smtClean="0">
                <a:latin typeface="Arial"/>
                <a:cs typeface="Arial"/>
              </a:rPr>
              <a:t> </a:t>
            </a:r>
            <a:r>
              <a:rPr sz="1400" spc="-5" dirty="0" err="1" smtClean="0">
                <a:latin typeface="Arial"/>
                <a:cs typeface="Arial"/>
              </a:rPr>
              <a:t>textgebundenen</a:t>
            </a:r>
            <a:r>
              <a:rPr sz="1400" spc="-5" dirty="0" smtClean="0">
                <a:latin typeface="Arial"/>
                <a:cs typeface="Arial"/>
              </a:rPr>
              <a:t>  </a:t>
            </a:r>
            <a:r>
              <a:rPr sz="1400" spc="-5" dirty="0" err="1" smtClean="0">
                <a:latin typeface="Arial"/>
                <a:cs typeface="Arial"/>
              </a:rPr>
              <a:t>Sachaufgaben</a:t>
            </a:r>
            <a:r>
              <a:rPr sz="1400" spc="-5" dirty="0" smtClean="0">
                <a:latin typeface="Arial"/>
                <a:cs typeface="Arial"/>
              </a:rPr>
              <a:t>,</a:t>
            </a:r>
            <a:r>
              <a:rPr sz="1400" spc="-50" dirty="0" smtClean="0">
                <a:latin typeface="Arial"/>
                <a:cs typeface="Arial"/>
              </a:rPr>
              <a:t> </a:t>
            </a:r>
            <a:r>
              <a:rPr sz="1400" spc="-5" dirty="0" smtClean="0">
                <a:latin typeface="Arial"/>
                <a:cs typeface="Arial"/>
              </a:rPr>
              <a:t>aber</a:t>
            </a:r>
            <a:r>
              <a:rPr sz="1400" spc="-45" dirty="0" smtClean="0">
                <a:latin typeface="Arial"/>
                <a:cs typeface="Arial"/>
              </a:rPr>
              <a:t> </a:t>
            </a:r>
            <a:r>
              <a:rPr sz="1400" spc="-5" dirty="0" err="1" smtClean="0">
                <a:latin typeface="Arial"/>
                <a:cs typeface="Arial"/>
              </a:rPr>
              <a:t>sonst</a:t>
            </a:r>
            <a:r>
              <a:rPr sz="1400" spc="-60" dirty="0" smtClean="0">
                <a:latin typeface="Arial"/>
                <a:cs typeface="Arial"/>
              </a:rPr>
              <a:t> </a:t>
            </a:r>
            <a:r>
              <a:rPr sz="1400" dirty="0" err="1" smtClean="0">
                <a:latin typeface="Arial"/>
                <a:cs typeface="Arial"/>
              </a:rPr>
              <a:t>gute</a:t>
            </a:r>
            <a:r>
              <a:rPr sz="1400" spc="-55" dirty="0" smtClean="0">
                <a:latin typeface="Arial"/>
                <a:cs typeface="Arial"/>
              </a:rPr>
              <a:t> </a:t>
            </a:r>
            <a:r>
              <a:rPr sz="1400" spc="-5" dirty="0" err="1" smtClean="0">
                <a:latin typeface="Arial"/>
                <a:cs typeface="Arial"/>
              </a:rPr>
              <a:t>Noten</a:t>
            </a:r>
            <a:r>
              <a:rPr sz="1400" spc="-5" dirty="0" smtClean="0">
                <a:latin typeface="Arial"/>
                <a:cs typeface="Arial"/>
              </a:rPr>
              <a:t>.</a:t>
            </a:r>
            <a:r>
              <a:rPr sz="1400" spc="-45" dirty="0" smtClean="0">
                <a:latin typeface="Arial"/>
                <a:cs typeface="Arial"/>
              </a:rPr>
              <a:t> </a:t>
            </a:r>
            <a:r>
              <a:rPr sz="1400" dirty="0" smtClean="0">
                <a:latin typeface="Arial"/>
                <a:cs typeface="Arial"/>
              </a:rPr>
              <a:t>Am</a:t>
            </a:r>
            <a:r>
              <a:rPr sz="1400" spc="-45" dirty="0" smtClean="0">
                <a:latin typeface="Arial"/>
                <a:cs typeface="Arial"/>
              </a:rPr>
              <a:t> </a:t>
            </a:r>
            <a:r>
              <a:rPr sz="1400" spc="-5" dirty="0" smtClean="0">
                <a:latin typeface="Arial"/>
                <a:cs typeface="Arial"/>
              </a:rPr>
              <a:t>Unterricht</a:t>
            </a:r>
            <a:r>
              <a:rPr sz="1400" spc="-45" dirty="0" smtClean="0">
                <a:latin typeface="Arial"/>
                <a:cs typeface="Arial"/>
              </a:rPr>
              <a:t> </a:t>
            </a:r>
            <a:r>
              <a:rPr sz="1400" spc="-5" dirty="0" smtClean="0">
                <a:latin typeface="Arial"/>
                <a:cs typeface="Arial"/>
              </a:rPr>
              <a:t>beteiligt</a:t>
            </a:r>
            <a:r>
              <a:rPr sz="1400" spc="-45" dirty="0" smtClean="0">
                <a:latin typeface="Arial"/>
                <a:cs typeface="Arial"/>
              </a:rPr>
              <a:t> </a:t>
            </a:r>
            <a:r>
              <a:rPr sz="1400" spc="-5" dirty="0" smtClean="0">
                <a:latin typeface="Arial"/>
                <a:cs typeface="Arial"/>
              </a:rPr>
              <a:t>sich</a:t>
            </a:r>
            <a:r>
              <a:rPr sz="1400" spc="-40" dirty="0" smtClean="0">
                <a:latin typeface="Arial"/>
                <a:cs typeface="Arial"/>
              </a:rPr>
              <a:t> </a:t>
            </a:r>
            <a:r>
              <a:rPr sz="1400" spc="-5" dirty="0" smtClean="0">
                <a:latin typeface="Arial"/>
                <a:cs typeface="Arial"/>
              </a:rPr>
              <a:t>Daniel</a:t>
            </a:r>
            <a:r>
              <a:rPr sz="1400" spc="-45" dirty="0" smtClean="0">
                <a:latin typeface="Arial"/>
                <a:cs typeface="Arial"/>
              </a:rPr>
              <a:t> </a:t>
            </a:r>
            <a:r>
              <a:rPr sz="1400" spc="-5" dirty="0" err="1" smtClean="0">
                <a:latin typeface="Arial"/>
                <a:cs typeface="Arial"/>
              </a:rPr>
              <a:t>selten</a:t>
            </a:r>
            <a:r>
              <a:rPr sz="1400" spc="-5" dirty="0" smtClean="0">
                <a:latin typeface="Arial"/>
                <a:cs typeface="Arial"/>
              </a:rPr>
              <a:t>,</a:t>
            </a:r>
            <a:r>
              <a:rPr sz="1400" spc="-45" dirty="0" smtClean="0">
                <a:latin typeface="Arial"/>
                <a:cs typeface="Arial"/>
              </a:rPr>
              <a:t> </a:t>
            </a:r>
            <a:r>
              <a:rPr sz="1400" spc="-5" dirty="0" err="1" smtClean="0">
                <a:latin typeface="Arial"/>
                <a:cs typeface="Arial"/>
              </a:rPr>
              <a:t>weshalb</a:t>
            </a:r>
            <a:r>
              <a:rPr sz="1400" spc="-45" dirty="0" smtClean="0">
                <a:latin typeface="Arial"/>
                <a:cs typeface="Arial"/>
              </a:rPr>
              <a:t> </a:t>
            </a:r>
            <a:r>
              <a:rPr sz="1400" spc="-5" dirty="0" smtClean="0">
                <a:latin typeface="Arial"/>
                <a:cs typeface="Arial"/>
              </a:rPr>
              <a:t>man  sich</a:t>
            </a:r>
            <a:r>
              <a:rPr sz="1400" spc="-25" dirty="0" smtClean="0">
                <a:latin typeface="Arial"/>
                <a:cs typeface="Arial"/>
              </a:rPr>
              <a:t> </a:t>
            </a:r>
            <a:r>
              <a:rPr sz="1400" spc="-5" dirty="0" smtClean="0">
                <a:latin typeface="Arial"/>
                <a:cs typeface="Arial"/>
              </a:rPr>
              <a:t>die</a:t>
            </a:r>
            <a:r>
              <a:rPr sz="1400" spc="-25" dirty="0" smtClean="0">
                <a:latin typeface="Arial"/>
                <a:cs typeface="Arial"/>
              </a:rPr>
              <a:t> </a:t>
            </a:r>
            <a:r>
              <a:rPr sz="1400" dirty="0" smtClean="0">
                <a:latin typeface="Arial"/>
                <a:cs typeface="Arial"/>
              </a:rPr>
              <a:t>Frage</a:t>
            </a:r>
            <a:r>
              <a:rPr sz="1400" spc="-40" dirty="0" smtClean="0">
                <a:latin typeface="Arial"/>
                <a:cs typeface="Arial"/>
              </a:rPr>
              <a:t> </a:t>
            </a:r>
            <a:r>
              <a:rPr sz="1400" spc="-5" dirty="0" smtClean="0">
                <a:latin typeface="Arial"/>
                <a:cs typeface="Arial"/>
              </a:rPr>
              <a:t>stellen</a:t>
            </a:r>
            <a:r>
              <a:rPr sz="1400" spc="-25" dirty="0" smtClean="0">
                <a:latin typeface="Arial"/>
                <a:cs typeface="Arial"/>
              </a:rPr>
              <a:t> </a:t>
            </a:r>
            <a:r>
              <a:rPr sz="1400" spc="-5" dirty="0" smtClean="0">
                <a:latin typeface="Arial"/>
                <a:cs typeface="Arial"/>
              </a:rPr>
              <a:t>muss,</a:t>
            </a:r>
            <a:r>
              <a:rPr sz="1400" spc="-15" dirty="0" smtClean="0">
                <a:latin typeface="Arial"/>
                <a:cs typeface="Arial"/>
              </a:rPr>
              <a:t> </a:t>
            </a:r>
            <a:r>
              <a:rPr sz="1400" spc="-5" dirty="0" smtClean="0">
                <a:latin typeface="Arial"/>
                <a:cs typeface="Arial"/>
              </a:rPr>
              <a:t>ob</a:t>
            </a:r>
            <a:r>
              <a:rPr sz="1400" spc="-40" dirty="0" smtClean="0">
                <a:latin typeface="Arial"/>
                <a:cs typeface="Arial"/>
              </a:rPr>
              <a:t> </a:t>
            </a:r>
            <a:r>
              <a:rPr sz="1400" spc="-5" dirty="0" smtClean="0">
                <a:latin typeface="Arial"/>
                <a:cs typeface="Arial"/>
              </a:rPr>
              <a:t>Daniel</a:t>
            </a:r>
            <a:r>
              <a:rPr sz="1400" spc="-25" dirty="0" smtClean="0">
                <a:latin typeface="Arial"/>
                <a:cs typeface="Arial"/>
              </a:rPr>
              <a:t> </a:t>
            </a:r>
            <a:r>
              <a:rPr sz="1400" spc="-5" dirty="0" smtClean="0">
                <a:latin typeface="Arial"/>
                <a:cs typeface="Arial"/>
              </a:rPr>
              <a:t>überhaupt</a:t>
            </a:r>
            <a:r>
              <a:rPr sz="1400" spc="-35" dirty="0" smtClean="0">
                <a:latin typeface="Arial"/>
                <a:cs typeface="Arial"/>
              </a:rPr>
              <a:t> </a:t>
            </a:r>
            <a:r>
              <a:rPr sz="1400" spc="-5" dirty="0" smtClean="0">
                <a:latin typeface="Arial"/>
                <a:cs typeface="Arial"/>
              </a:rPr>
              <a:t>die</a:t>
            </a:r>
            <a:r>
              <a:rPr sz="1400" spc="-25" dirty="0" smtClean="0">
                <a:latin typeface="Arial"/>
                <a:cs typeface="Arial"/>
              </a:rPr>
              <a:t> </a:t>
            </a:r>
            <a:r>
              <a:rPr sz="1400" spc="-5" dirty="0" smtClean="0">
                <a:latin typeface="Arial"/>
                <a:cs typeface="Arial"/>
              </a:rPr>
              <a:t>Inhalte</a:t>
            </a:r>
            <a:r>
              <a:rPr sz="1400" spc="-35" dirty="0" smtClean="0">
                <a:latin typeface="Arial"/>
                <a:cs typeface="Arial"/>
              </a:rPr>
              <a:t> </a:t>
            </a:r>
            <a:r>
              <a:rPr sz="1400" spc="-5" dirty="0" smtClean="0">
                <a:latin typeface="Arial"/>
                <a:cs typeface="Arial"/>
              </a:rPr>
              <a:t>der</a:t>
            </a:r>
            <a:r>
              <a:rPr sz="1400" spc="-35" dirty="0" smtClean="0">
                <a:latin typeface="Arial"/>
                <a:cs typeface="Arial"/>
              </a:rPr>
              <a:t> </a:t>
            </a:r>
            <a:r>
              <a:rPr sz="1400" spc="-5" dirty="0" err="1" smtClean="0">
                <a:latin typeface="Arial"/>
                <a:cs typeface="Arial"/>
              </a:rPr>
              <a:t>Unterrichtssprache</a:t>
            </a:r>
            <a:r>
              <a:rPr sz="1400" spc="-35" dirty="0" smtClean="0">
                <a:latin typeface="Arial"/>
                <a:cs typeface="Arial"/>
              </a:rPr>
              <a:t> </a:t>
            </a:r>
            <a:r>
              <a:rPr sz="1400" spc="-5" dirty="0" smtClean="0">
                <a:latin typeface="Arial"/>
                <a:cs typeface="Arial"/>
              </a:rPr>
              <a:t>verstehen  kann. Zur </a:t>
            </a:r>
            <a:r>
              <a:rPr sz="1400" spc="-5" dirty="0" err="1" smtClean="0">
                <a:latin typeface="Arial"/>
                <a:cs typeface="Arial"/>
              </a:rPr>
              <a:t>familiären</a:t>
            </a:r>
            <a:r>
              <a:rPr sz="1400" spc="-5" dirty="0" smtClean="0">
                <a:latin typeface="Arial"/>
                <a:cs typeface="Arial"/>
              </a:rPr>
              <a:t> </a:t>
            </a:r>
            <a:r>
              <a:rPr sz="1400" spc="-5" dirty="0" err="1" smtClean="0">
                <a:latin typeface="Arial"/>
                <a:cs typeface="Arial"/>
              </a:rPr>
              <a:t>Determinante</a:t>
            </a:r>
            <a:r>
              <a:rPr sz="1400" spc="-5" dirty="0" smtClean="0">
                <a:latin typeface="Arial"/>
                <a:cs typeface="Arial"/>
              </a:rPr>
              <a:t> muss </a:t>
            </a:r>
            <a:r>
              <a:rPr sz="1400" spc="-5" dirty="0" err="1" smtClean="0">
                <a:latin typeface="Arial"/>
                <a:cs typeface="Arial"/>
              </a:rPr>
              <a:t>festgehalten</a:t>
            </a:r>
            <a:r>
              <a:rPr sz="1400" spc="-5" dirty="0" smtClean="0">
                <a:latin typeface="Arial"/>
                <a:cs typeface="Arial"/>
              </a:rPr>
              <a:t> werden, dass seine </a:t>
            </a:r>
            <a:r>
              <a:rPr sz="1400" spc="-5" dirty="0" err="1" smtClean="0">
                <a:latin typeface="Arial"/>
                <a:cs typeface="Arial"/>
              </a:rPr>
              <a:t>Familiensprachen</a:t>
            </a:r>
            <a:r>
              <a:rPr sz="1400" spc="-5" dirty="0" smtClean="0">
                <a:latin typeface="Arial"/>
                <a:cs typeface="Arial"/>
              </a:rPr>
              <a:t>  </a:t>
            </a:r>
            <a:r>
              <a:rPr sz="1400" spc="-5" dirty="0" err="1" smtClean="0">
                <a:latin typeface="Arial"/>
                <a:cs typeface="Arial"/>
              </a:rPr>
              <a:t>türkisch</a:t>
            </a:r>
            <a:r>
              <a:rPr sz="1400" spc="-5" dirty="0" smtClean="0">
                <a:latin typeface="Arial"/>
                <a:cs typeface="Arial"/>
              </a:rPr>
              <a:t> und </a:t>
            </a:r>
            <a:r>
              <a:rPr sz="1400" spc="-5" dirty="0" err="1" smtClean="0">
                <a:latin typeface="Arial"/>
                <a:cs typeface="Arial"/>
              </a:rPr>
              <a:t>russisch</a:t>
            </a:r>
            <a:r>
              <a:rPr sz="1400" spc="-5" dirty="0" smtClean="0">
                <a:latin typeface="Arial"/>
                <a:cs typeface="Arial"/>
              </a:rPr>
              <a:t> sind, seine Mutter die deutsche Sprache nur </a:t>
            </a:r>
            <a:r>
              <a:rPr sz="1400" spc="-5" dirty="0" err="1" smtClean="0">
                <a:latin typeface="Arial"/>
                <a:cs typeface="Arial"/>
              </a:rPr>
              <a:t>gebrochen</a:t>
            </a:r>
            <a:r>
              <a:rPr sz="1400" spc="-5" dirty="0" smtClean="0">
                <a:latin typeface="Arial"/>
                <a:cs typeface="Arial"/>
              </a:rPr>
              <a:t> spricht und sein  </a:t>
            </a:r>
            <a:r>
              <a:rPr sz="1400" spc="-5" dirty="0" err="1" smtClean="0">
                <a:latin typeface="Arial"/>
                <a:cs typeface="Arial"/>
              </a:rPr>
              <a:t>Vater</a:t>
            </a:r>
            <a:r>
              <a:rPr sz="1400" spc="-5" dirty="0" smtClean="0">
                <a:latin typeface="Arial"/>
                <a:cs typeface="Arial"/>
              </a:rPr>
              <a:t>, wie bereits </a:t>
            </a:r>
            <a:r>
              <a:rPr sz="1400" spc="-5" dirty="0" err="1" smtClean="0">
                <a:latin typeface="Arial"/>
                <a:cs typeface="Arial"/>
              </a:rPr>
              <a:t>erwähnt</a:t>
            </a:r>
            <a:r>
              <a:rPr sz="1400" spc="-5" dirty="0" smtClean="0">
                <a:latin typeface="Arial"/>
                <a:cs typeface="Arial"/>
              </a:rPr>
              <a:t>, </a:t>
            </a:r>
            <a:r>
              <a:rPr sz="1400" spc="-5" dirty="0" err="1" smtClean="0">
                <a:latin typeface="Arial"/>
                <a:cs typeface="Arial"/>
              </a:rPr>
              <a:t>mehrere</a:t>
            </a:r>
            <a:r>
              <a:rPr sz="1400" spc="-5" dirty="0" smtClean="0">
                <a:latin typeface="Arial"/>
                <a:cs typeface="Arial"/>
              </a:rPr>
              <a:t> Sprachen</a:t>
            </a:r>
            <a:r>
              <a:rPr sz="1400" spc="25" dirty="0" smtClean="0">
                <a:latin typeface="Arial"/>
                <a:cs typeface="Arial"/>
              </a:rPr>
              <a:t> </a:t>
            </a:r>
            <a:r>
              <a:rPr sz="1400" spc="-5" dirty="0" smtClean="0">
                <a:latin typeface="Arial"/>
                <a:cs typeface="Arial"/>
              </a:rPr>
              <a:t>spricht.</a:t>
            </a:r>
            <a:endParaRPr sz="1400" dirty="0" smtClean="0">
              <a:latin typeface="Arial"/>
              <a:cs typeface="Arial"/>
            </a:endParaRPr>
          </a:p>
          <a:p>
            <a:pPr>
              <a:lnSpc>
                <a:spcPct val="150000"/>
              </a:lnSpc>
              <a:spcBef>
                <a:spcPts val="50"/>
              </a:spcBef>
            </a:pPr>
            <a:endParaRPr sz="1400" dirty="0">
              <a:latin typeface="Arial"/>
              <a:cs typeface="Arial"/>
            </a:endParaRPr>
          </a:p>
          <a:p>
            <a:pPr marL="52069" algn="just">
              <a:lnSpc>
                <a:spcPct val="150000"/>
              </a:lnSpc>
            </a:pPr>
            <a:r>
              <a:rPr sz="1400" b="1" spc="-5" dirty="0">
                <a:latin typeface="Arial"/>
                <a:cs typeface="Arial"/>
              </a:rPr>
              <a:t>Hypothesenbildung: Woran könnte es</a:t>
            </a:r>
            <a:r>
              <a:rPr sz="1400" b="1" spc="20" dirty="0">
                <a:latin typeface="Arial"/>
                <a:cs typeface="Arial"/>
              </a:rPr>
              <a:t> </a:t>
            </a:r>
            <a:r>
              <a:rPr sz="1400" b="1" spc="-5" dirty="0">
                <a:latin typeface="Arial"/>
                <a:cs typeface="Arial"/>
              </a:rPr>
              <a:t>liegen?</a:t>
            </a:r>
            <a:endParaRPr sz="1400" dirty="0">
              <a:latin typeface="Arial"/>
              <a:cs typeface="Arial"/>
            </a:endParaRPr>
          </a:p>
          <a:p>
            <a:pPr marL="12700" marR="5080" algn="just">
              <a:lnSpc>
                <a:spcPct val="150000"/>
              </a:lnSpc>
              <a:spcBef>
                <a:spcPts val="55"/>
              </a:spcBef>
            </a:pPr>
            <a:r>
              <a:rPr sz="1400" spc="-5" dirty="0">
                <a:latin typeface="Arial"/>
                <a:cs typeface="Arial"/>
              </a:rPr>
              <a:t>Da bei Daniel </a:t>
            </a:r>
            <a:r>
              <a:rPr sz="1400" dirty="0">
                <a:latin typeface="Arial"/>
                <a:cs typeface="Arial"/>
              </a:rPr>
              <a:t>all jene </a:t>
            </a:r>
            <a:r>
              <a:rPr sz="1400" spc="-5" dirty="0">
                <a:latin typeface="Arial"/>
                <a:cs typeface="Arial"/>
              </a:rPr>
              <a:t>Schwierigkeiten festzustellen sind, sollte </a:t>
            </a:r>
            <a:r>
              <a:rPr sz="1400" dirty="0">
                <a:latin typeface="Arial"/>
                <a:cs typeface="Arial"/>
              </a:rPr>
              <a:t>man </a:t>
            </a:r>
            <a:r>
              <a:rPr sz="1400" spc="-10" dirty="0">
                <a:latin typeface="Arial"/>
                <a:cs typeface="Arial"/>
              </a:rPr>
              <a:t>als </a:t>
            </a:r>
            <a:r>
              <a:rPr sz="1400" spc="-5" dirty="0">
                <a:latin typeface="Arial"/>
                <a:cs typeface="Arial"/>
              </a:rPr>
              <a:t>Lehrkraft zuerst  überlegen, woher diese Probleme </a:t>
            </a:r>
            <a:r>
              <a:rPr sz="1400" dirty="0">
                <a:latin typeface="Arial"/>
                <a:cs typeface="Arial"/>
              </a:rPr>
              <a:t>kommen </a:t>
            </a:r>
            <a:r>
              <a:rPr sz="1400" spc="-5" dirty="0">
                <a:latin typeface="Arial"/>
                <a:cs typeface="Arial"/>
              </a:rPr>
              <a:t>könnten, also </a:t>
            </a:r>
            <a:r>
              <a:rPr sz="1400" spc="-10" dirty="0">
                <a:latin typeface="Arial"/>
                <a:cs typeface="Arial"/>
              </a:rPr>
              <a:t>was </a:t>
            </a:r>
            <a:r>
              <a:rPr sz="1400" spc="-5" dirty="0">
                <a:latin typeface="Arial"/>
                <a:cs typeface="Arial"/>
              </a:rPr>
              <a:t>die Ursache der Probleme ist.  Für</a:t>
            </a:r>
            <a:r>
              <a:rPr sz="1400" spc="-20" dirty="0">
                <a:latin typeface="Arial"/>
                <a:cs typeface="Arial"/>
              </a:rPr>
              <a:t> </a:t>
            </a:r>
            <a:r>
              <a:rPr sz="1400" spc="-5" dirty="0">
                <a:latin typeface="Arial"/>
                <a:cs typeface="Arial"/>
              </a:rPr>
              <a:t>Daniel</a:t>
            </a:r>
            <a:r>
              <a:rPr sz="1400" spc="-30" dirty="0">
                <a:latin typeface="Arial"/>
                <a:cs typeface="Arial"/>
              </a:rPr>
              <a:t> </a:t>
            </a:r>
            <a:r>
              <a:rPr sz="1400" spc="-5" dirty="0">
                <a:latin typeface="Arial"/>
                <a:cs typeface="Arial"/>
              </a:rPr>
              <a:t>wurden</a:t>
            </a:r>
            <a:r>
              <a:rPr sz="1400" spc="-25" dirty="0">
                <a:latin typeface="Arial"/>
                <a:cs typeface="Arial"/>
              </a:rPr>
              <a:t> </a:t>
            </a:r>
            <a:r>
              <a:rPr sz="1400" spc="-5" dirty="0">
                <a:latin typeface="Arial"/>
                <a:cs typeface="Arial"/>
              </a:rPr>
              <a:t>zwei</a:t>
            </a:r>
            <a:r>
              <a:rPr sz="1400" spc="-30" dirty="0">
                <a:latin typeface="Arial"/>
                <a:cs typeface="Arial"/>
              </a:rPr>
              <a:t> </a:t>
            </a:r>
            <a:r>
              <a:rPr sz="1400" spc="-5" dirty="0">
                <a:latin typeface="Arial"/>
                <a:cs typeface="Arial"/>
              </a:rPr>
              <a:t>Hypothesen</a:t>
            </a:r>
            <a:r>
              <a:rPr sz="1400" spc="-25" dirty="0">
                <a:latin typeface="Arial"/>
                <a:cs typeface="Arial"/>
              </a:rPr>
              <a:t> </a:t>
            </a:r>
            <a:r>
              <a:rPr sz="1400" spc="-5" dirty="0">
                <a:latin typeface="Arial"/>
                <a:cs typeface="Arial"/>
              </a:rPr>
              <a:t>aufgestellt.</a:t>
            </a:r>
            <a:r>
              <a:rPr sz="1400" spc="-35" dirty="0">
                <a:latin typeface="Arial"/>
                <a:cs typeface="Arial"/>
              </a:rPr>
              <a:t> </a:t>
            </a:r>
            <a:r>
              <a:rPr sz="1400" spc="-5" dirty="0">
                <a:latin typeface="Arial"/>
                <a:cs typeface="Arial"/>
              </a:rPr>
              <a:t>In</a:t>
            </a:r>
            <a:r>
              <a:rPr sz="1400" spc="-25" dirty="0">
                <a:latin typeface="Arial"/>
                <a:cs typeface="Arial"/>
              </a:rPr>
              <a:t> </a:t>
            </a:r>
            <a:r>
              <a:rPr sz="1400" spc="-5" dirty="0">
                <a:latin typeface="Arial"/>
                <a:cs typeface="Arial"/>
              </a:rPr>
              <a:t>der</a:t>
            </a:r>
            <a:r>
              <a:rPr sz="1400" spc="-35" dirty="0">
                <a:latin typeface="Arial"/>
                <a:cs typeface="Arial"/>
              </a:rPr>
              <a:t> </a:t>
            </a:r>
            <a:r>
              <a:rPr sz="1400" spc="-5" dirty="0">
                <a:latin typeface="Arial"/>
                <a:cs typeface="Arial"/>
              </a:rPr>
              <a:t>ersten</a:t>
            </a:r>
            <a:r>
              <a:rPr sz="1400" spc="-25" dirty="0">
                <a:latin typeface="Arial"/>
                <a:cs typeface="Arial"/>
              </a:rPr>
              <a:t> </a:t>
            </a:r>
            <a:r>
              <a:rPr sz="1400" spc="-5" dirty="0">
                <a:latin typeface="Arial"/>
                <a:cs typeface="Arial"/>
              </a:rPr>
              <a:t>Hypothese</a:t>
            </a:r>
            <a:r>
              <a:rPr sz="1400" spc="-55" dirty="0">
                <a:latin typeface="Arial"/>
                <a:cs typeface="Arial"/>
              </a:rPr>
              <a:t> </a:t>
            </a:r>
            <a:r>
              <a:rPr sz="1400" spc="-5" dirty="0">
                <a:latin typeface="Arial"/>
                <a:cs typeface="Arial"/>
              </a:rPr>
              <a:t>wird</a:t>
            </a:r>
            <a:r>
              <a:rPr sz="1400" spc="-30" dirty="0">
                <a:latin typeface="Arial"/>
                <a:cs typeface="Arial"/>
              </a:rPr>
              <a:t> </a:t>
            </a:r>
            <a:r>
              <a:rPr sz="1400" spc="-5" dirty="0">
                <a:latin typeface="Arial"/>
                <a:cs typeface="Arial"/>
              </a:rPr>
              <a:t>behauptet,</a:t>
            </a:r>
            <a:r>
              <a:rPr sz="1400" spc="-30" dirty="0">
                <a:latin typeface="Arial"/>
                <a:cs typeface="Arial"/>
              </a:rPr>
              <a:t> </a:t>
            </a:r>
            <a:r>
              <a:rPr sz="1400" spc="-5" dirty="0">
                <a:latin typeface="Arial"/>
                <a:cs typeface="Arial"/>
              </a:rPr>
              <a:t>dass  Daniel </a:t>
            </a:r>
            <a:r>
              <a:rPr sz="1400" dirty="0">
                <a:latin typeface="Arial"/>
                <a:cs typeface="Arial"/>
              </a:rPr>
              <a:t>aufgrund </a:t>
            </a:r>
            <a:r>
              <a:rPr sz="1400" spc="-5" dirty="0">
                <a:latin typeface="Arial"/>
                <a:cs typeface="Arial"/>
              </a:rPr>
              <a:t>von Sprachverständnisproblemen Probleme </a:t>
            </a:r>
            <a:r>
              <a:rPr sz="1400" spc="-10" dirty="0">
                <a:latin typeface="Arial"/>
                <a:cs typeface="Arial"/>
              </a:rPr>
              <a:t>beim </a:t>
            </a:r>
            <a:r>
              <a:rPr sz="1400" spc="-5" dirty="0">
                <a:latin typeface="Arial"/>
                <a:cs typeface="Arial"/>
              </a:rPr>
              <a:t>Lesen und im sprachlichen  Bereich hat, da er dreisprachig aufgewachsen ist. </a:t>
            </a:r>
            <a:r>
              <a:rPr sz="1400" dirty="0">
                <a:latin typeface="Arial"/>
                <a:cs typeface="Arial"/>
              </a:rPr>
              <a:t>Weiterhin </a:t>
            </a:r>
            <a:r>
              <a:rPr sz="1400" spc="-10" dirty="0">
                <a:latin typeface="Arial"/>
                <a:cs typeface="Arial"/>
              </a:rPr>
              <a:t>ist er </a:t>
            </a:r>
            <a:r>
              <a:rPr sz="1400" spc="-5" dirty="0">
                <a:latin typeface="Arial"/>
                <a:cs typeface="Arial"/>
              </a:rPr>
              <a:t>jedoch sehr </a:t>
            </a:r>
            <a:r>
              <a:rPr sz="1400" dirty="0">
                <a:latin typeface="Arial"/>
                <a:cs typeface="Arial"/>
              </a:rPr>
              <a:t>gut </a:t>
            </a:r>
            <a:r>
              <a:rPr sz="1400" spc="-5" dirty="0">
                <a:latin typeface="Arial"/>
                <a:cs typeface="Arial"/>
              </a:rPr>
              <a:t>in </a:t>
            </a:r>
            <a:r>
              <a:rPr sz="1400" spc="-10" dirty="0">
                <a:latin typeface="Arial"/>
                <a:cs typeface="Arial"/>
              </a:rPr>
              <a:t>Mathe.  </a:t>
            </a:r>
            <a:r>
              <a:rPr sz="1400" spc="-5" dirty="0">
                <a:latin typeface="Arial"/>
                <a:cs typeface="Arial"/>
              </a:rPr>
              <a:t>Die Probleme begrenzen sich also auf den sprachlichen Bereich, deswegen sollte seine  kognitive Begabung anhand eines </a:t>
            </a:r>
            <a:r>
              <a:rPr sz="1400" dirty="0">
                <a:latin typeface="Arial"/>
                <a:cs typeface="Arial"/>
              </a:rPr>
              <a:t>WISC-V Tests </a:t>
            </a:r>
            <a:r>
              <a:rPr sz="1400" spc="-5" dirty="0">
                <a:latin typeface="Arial"/>
                <a:cs typeface="Arial"/>
              </a:rPr>
              <a:t>überprüft werden. </a:t>
            </a:r>
            <a:r>
              <a:rPr sz="1400" dirty="0">
                <a:latin typeface="Arial"/>
                <a:cs typeface="Arial"/>
              </a:rPr>
              <a:t>In </a:t>
            </a:r>
            <a:r>
              <a:rPr sz="1400" spc="-5" dirty="0">
                <a:latin typeface="Arial"/>
                <a:cs typeface="Arial"/>
              </a:rPr>
              <a:t>der zweiten Hypothese  wird ausgesagt, dass Daniel Sprach- und Leseschwierigkeiten hat, weswegen die  Durchführung eines ELFE Tests empfohlen</a:t>
            </a:r>
            <a:r>
              <a:rPr sz="1400" spc="35" dirty="0">
                <a:latin typeface="Arial"/>
                <a:cs typeface="Arial"/>
              </a:rPr>
              <a:t> </a:t>
            </a:r>
            <a:r>
              <a:rPr sz="1400" spc="-5" dirty="0">
                <a:latin typeface="Arial"/>
                <a:cs typeface="Arial"/>
              </a:rPr>
              <a:t>wird.</a:t>
            </a:r>
            <a:endParaRPr sz="1400" dirty="0">
              <a:latin typeface="Arial"/>
              <a:cs typeface="Arial"/>
            </a:endParaRPr>
          </a:p>
          <a:p>
            <a:pPr marL="12700" algn="just">
              <a:lnSpc>
                <a:spcPct val="150000"/>
              </a:lnSpc>
              <a:spcBef>
                <a:spcPts val="1070"/>
              </a:spcBef>
            </a:pPr>
            <a:r>
              <a:rPr sz="1400" b="1" spc="-5" dirty="0">
                <a:latin typeface="Arial"/>
                <a:cs typeface="Arial"/>
              </a:rPr>
              <a:t>Diagnostische Methode:</a:t>
            </a:r>
            <a:r>
              <a:rPr sz="1400" b="1" dirty="0">
                <a:latin typeface="Arial"/>
                <a:cs typeface="Arial"/>
              </a:rPr>
              <a:t> </a:t>
            </a:r>
            <a:r>
              <a:rPr sz="1400" b="1" spc="-5" dirty="0">
                <a:latin typeface="Arial"/>
                <a:cs typeface="Arial"/>
              </a:rPr>
              <a:t>Testauswahl</a:t>
            </a:r>
            <a:endParaRPr sz="1400" dirty="0">
              <a:latin typeface="Arial"/>
              <a:cs typeface="Arial"/>
            </a:endParaRPr>
          </a:p>
          <a:p>
            <a:pPr marL="12700" marR="5080" algn="just">
              <a:lnSpc>
                <a:spcPct val="150000"/>
              </a:lnSpc>
              <a:spcBef>
                <a:spcPts val="55"/>
              </a:spcBef>
            </a:pPr>
            <a:r>
              <a:rPr sz="1400" spc="-5" dirty="0">
                <a:latin typeface="Arial"/>
                <a:cs typeface="Arial"/>
              </a:rPr>
              <a:t>Zur Überprüfung der kognitiven Begabung </a:t>
            </a:r>
            <a:r>
              <a:rPr sz="1400" spc="-10" dirty="0">
                <a:latin typeface="Arial"/>
                <a:cs typeface="Arial"/>
              </a:rPr>
              <a:t>wird </a:t>
            </a:r>
            <a:r>
              <a:rPr sz="1400" spc="-5" dirty="0">
                <a:latin typeface="Arial"/>
                <a:cs typeface="Arial"/>
              </a:rPr>
              <a:t>der </a:t>
            </a:r>
            <a:r>
              <a:rPr sz="1400" dirty="0">
                <a:latin typeface="Arial"/>
                <a:cs typeface="Arial"/>
              </a:rPr>
              <a:t>WISC-V </a:t>
            </a:r>
            <a:r>
              <a:rPr sz="1400" spc="-5" dirty="0">
                <a:latin typeface="Arial"/>
                <a:cs typeface="Arial"/>
              </a:rPr>
              <a:t>durchgeführt, da durch ihn eine  umfangreiche Testung der kognitiven Funktionen möglich ist, aufgrund der Unterteilung in 15  Untertests. Getestet werden die Bereiche Sprachverständnis, Visuell-räumliche Verarbeitung,  Fluides Schlussfolgern, Arbeitsgedächtnis und Verarbeitungsgeschwindigkeit. Zur  Überprüfung der Lesefähigkeiten </a:t>
            </a:r>
            <a:r>
              <a:rPr sz="1400" spc="-10" dirty="0">
                <a:latin typeface="Arial"/>
                <a:cs typeface="Arial"/>
              </a:rPr>
              <a:t>wird </a:t>
            </a:r>
            <a:r>
              <a:rPr sz="1400" spc="-5" dirty="0">
                <a:latin typeface="Arial"/>
                <a:cs typeface="Arial"/>
              </a:rPr>
              <a:t>der ELFE II-Leseverständnistest durchgeführt, der </a:t>
            </a:r>
            <a:r>
              <a:rPr sz="1400" spc="-10" dirty="0">
                <a:latin typeface="Arial"/>
                <a:cs typeface="Arial"/>
              </a:rPr>
              <a:t>auf  </a:t>
            </a:r>
            <a:r>
              <a:rPr sz="1400" spc="-5" dirty="0">
                <a:latin typeface="Arial"/>
                <a:cs typeface="Arial"/>
              </a:rPr>
              <a:t>der </a:t>
            </a:r>
            <a:r>
              <a:rPr sz="1400" dirty="0">
                <a:latin typeface="Arial"/>
                <a:cs typeface="Arial"/>
              </a:rPr>
              <a:t>Wort-, </a:t>
            </a:r>
            <a:r>
              <a:rPr sz="1400" spc="-5" dirty="0">
                <a:latin typeface="Arial"/>
                <a:cs typeface="Arial"/>
              </a:rPr>
              <a:t>Satz- und Textebene die Lesefähigkeiten des Kindes </a:t>
            </a:r>
            <a:r>
              <a:rPr sz="1400" dirty="0">
                <a:latin typeface="Arial"/>
                <a:cs typeface="Arial"/>
              </a:rPr>
              <a:t>misst. </a:t>
            </a:r>
            <a:r>
              <a:rPr sz="1400" spc="-5" dirty="0">
                <a:latin typeface="Arial"/>
                <a:cs typeface="Arial"/>
              </a:rPr>
              <a:t>Somit können  Schwierigkeiten beim Lesen näher bestimmt</a:t>
            </a:r>
            <a:r>
              <a:rPr sz="1400" spc="25" dirty="0">
                <a:latin typeface="Arial"/>
                <a:cs typeface="Arial"/>
              </a:rPr>
              <a:t> </a:t>
            </a:r>
            <a:r>
              <a:rPr sz="1400" spc="-5" dirty="0">
                <a:latin typeface="Arial"/>
                <a:cs typeface="Arial"/>
              </a:rPr>
              <a:t>werden.</a:t>
            </a:r>
            <a:endParaRPr sz="1400" dirty="0">
              <a:latin typeface="Arial"/>
              <a:cs typeface="Arial"/>
            </a:endParaRPr>
          </a:p>
          <a:p>
            <a:pPr>
              <a:spcBef>
                <a:spcPts val="15"/>
              </a:spcBef>
            </a:pPr>
            <a:endParaRPr sz="1400" dirty="0">
              <a:latin typeface="Arial"/>
              <a:cs typeface="Arial"/>
            </a:endParaRPr>
          </a:p>
          <a:p>
            <a:pPr marL="12700" algn="just"/>
            <a:r>
              <a:rPr sz="1400" b="1" spc="-5" dirty="0">
                <a:latin typeface="Arial"/>
                <a:cs typeface="Arial"/>
              </a:rPr>
              <a:t>Diagnostisches Urteil: Interpretation der Testergebnisse</a:t>
            </a:r>
            <a:endParaRPr sz="1400" dirty="0">
              <a:latin typeface="Arial"/>
              <a:cs typeface="Arial"/>
            </a:endParaRPr>
          </a:p>
          <a:p>
            <a:pPr marL="12700" algn="just">
              <a:spcBef>
                <a:spcPts val="55"/>
              </a:spcBef>
            </a:pPr>
            <a:r>
              <a:rPr sz="1100" u="sng" spc="-5" dirty="0">
                <a:uFill>
                  <a:solidFill>
                    <a:srgbClr val="000000"/>
                  </a:solidFill>
                </a:uFill>
                <a:latin typeface="Arial"/>
                <a:cs typeface="Arial"/>
              </a:rPr>
              <a:t>Ergebnisse des</a:t>
            </a:r>
            <a:r>
              <a:rPr sz="1100" u="sng" spc="-35" dirty="0">
                <a:uFill>
                  <a:solidFill>
                    <a:srgbClr val="000000"/>
                  </a:solidFill>
                </a:uFill>
                <a:latin typeface="Arial"/>
                <a:cs typeface="Arial"/>
              </a:rPr>
              <a:t> </a:t>
            </a:r>
            <a:r>
              <a:rPr sz="1100" u="sng" dirty="0">
                <a:uFill>
                  <a:solidFill>
                    <a:srgbClr val="000000"/>
                  </a:solidFill>
                </a:uFill>
                <a:latin typeface="Arial"/>
                <a:cs typeface="Arial"/>
              </a:rPr>
              <a:t>WISC-V</a:t>
            </a:r>
            <a:endParaRPr sz="1100" dirty="0">
              <a:latin typeface="Arial"/>
              <a:cs typeface="Arial"/>
            </a:endParaRPr>
          </a:p>
        </p:txBody>
      </p:sp>
      <p:sp>
        <p:nvSpPr>
          <p:cNvPr id="3" name="object 3"/>
          <p:cNvSpPr txBox="1"/>
          <p:nvPr/>
        </p:nvSpPr>
        <p:spPr>
          <a:xfrm>
            <a:off x="536341" y="6797581"/>
            <a:ext cx="6516128" cy="2635978"/>
          </a:xfrm>
          <a:prstGeom prst="rect">
            <a:avLst/>
          </a:prstGeom>
        </p:spPr>
        <p:txBody>
          <a:bodyPr vert="horz" wrap="square" lIns="0" tIns="24765" rIns="0" bIns="0" rtlCol="0">
            <a:spAutoFit/>
          </a:bodyPr>
          <a:lstStyle/>
          <a:p>
            <a:pPr marL="12700" marR="5080">
              <a:lnSpc>
                <a:spcPct val="150000"/>
              </a:lnSpc>
              <a:spcBef>
                <a:spcPts val="195"/>
              </a:spcBef>
              <a:tabLst>
                <a:tab pos="954405" algn="l"/>
                <a:tab pos="1110615" algn="l"/>
                <a:tab pos="1541145" algn="l"/>
                <a:tab pos="2129155" algn="l"/>
                <a:tab pos="2399030" algn="l"/>
                <a:tab pos="2729230" algn="l"/>
                <a:tab pos="2988945" algn="l"/>
                <a:tab pos="3232785" algn="l"/>
                <a:tab pos="3575685" algn="l"/>
                <a:tab pos="3601720" algn="l"/>
                <a:tab pos="4145915" algn="l"/>
                <a:tab pos="4366260" algn="l"/>
                <a:tab pos="5812790" algn="l"/>
                <a:tab pos="5896610" algn="l"/>
                <a:tab pos="6181090" algn="l"/>
              </a:tabLst>
            </a:pPr>
            <a:r>
              <a:rPr sz="1400" spc="-5" dirty="0">
                <a:latin typeface="Arial"/>
                <a:cs typeface="Arial"/>
              </a:rPr>
              <a:t>Die Ergebnisse des WISC-V zeigen, dass bei Daniel eine durchschnittliche Begabung vorliegt, da seine  Fähigkeiten in keinem der </a:t>
            </a:r>
            <a:r>
              <a:rPr sz="1400" dirty="0">
                <a:latin typeface="Arial"/>
                <a:cs typeface="Arial"/>
              </a:rPr>
              <a:t>5 </a:t>
            </a:r>
            <a:r>
              <a:rPr sz="1400" spc="-5" dirty="0">
                <a:latin typeface="Arial"/>
                <a:cs typeface="Arial"/>
              </a:rPr>
              <a:t>Bereiche im über- oder unterdurchschnittlichen Bereich liegen. Seine  Stärk</a:t>
            </a:r>
            <a:r>
              <a:rPr sz="1400" dirty="0">
                <a:latin typeface="Arial"/>
                <a:cs typeface="Arial"/>
              </a:rPr>
              <a:t>e</a:t>
            </a:r>
            <a:r>
              <a:rPr sz="1400" spc="125" dirty="0">
                <a:latin typeface="Arial"/>
                <a:cs typeface="Arial"/>
              </a:rPr>
              <a:t> </a:t>
            </a:r>
            <a:r>
              <a:rPr sz="1400" spc="-5" dirty="0">
                <a:latin typeface="Arial"/>
                <a:cs typeface="Arial"/>
              </a:rPr>
              <a:t>läss</a:t>
            </a:r>
            <a:r>
              <a:rPr sz="1400" dirty="0">
                <a:latin typeface="Arial"/>
                <a:cs typeface="Arial"/>
              </a:rPr>
              <a:t>t</a:t>
            </a:r>
            <a:r>
              <a:rPr sz="1400" spc="120" dirty="0">
                <a:latin typeface="Arial"/>
                <a:cs typeface="Arial"/>
              </a:rPr>
              <a:t> </a:t>
            </a:r>
            <a:r>
              <a:rPr sz="1400" spc="-5" dirty="0">
                <a:latin typeface="Arial"/>
                <a:cs typeface="Arial"/>
              </a:rPr>
              <a:t>sic</a:t>
            </a:r>
            <a:r>
              <a:rPr sz="1400" dirty="0">
                <a:latin typeface="Arial"/>
                <a:cs typeface="Arial"/>
              </a:rPr>
              <a:t>h</a:t>
            </a:r>
            <a:r>
              <a:rPr sz="1400" spc="120" dirty="0">
                <a:latin typeface="Arial"/>
                <a:cs typeface="Arial"/>
              </a:rPr>
              <a:t> </a:t>
            </a:r>
            <a:r>
              <a:rPr sz="1400" spc="-5" dirty="0">
                <a:latin typeface="Arial"/>
                <a:cs typeface="Arial"/>
              </a:rPr>
              <a:t>i</a:t>
            </a:r>
            <a:r>
              <a:rPr sz="1400" dirty="0">
                <a:latin typeface="Arial"/>
                <a:cs typeface="Arial"/>
              </a:rPr>
              <a:t>m</a:t>
            </a:r>
            <a:r>
              <a:rPr sz="1400" spc="120" dirty="0">
                <a:latin typeface="Arial"/>
                <a:cs typeface="Arial"/>
              </a:rPr>
              <a:t> </a:t>
            </a:r>
            <a:r>
              <a:rPr sz="1400" spc="-5" dirty="0">
                <a:latin typeface="Arial"/>
                <a:cs typeface="Arial"/>
              </a:rPr>
              <a:t>Bereic</a:t>
            </a:r>
            <a:r>
              <a:rPr sz="1400" dirty="0">
                <a:latin typeface="Arial"/>
                <a:cs typeface="Arial"/>
              </a:rPr>
              <a:t>h</a:t>
            </a:r>
            <a:r>
              <a:rPr sz="1400" spc="125" dirty="0">
                <a:latin typeface="Arial"/>
                <a:cs typeface="Arial"/>
              </a:rPr>
              <a:t> </a:t>
            </a:r>
            <a:r>
              <a:rPr sz="1400" spc="-5" dirty="0">
                <a:latin typeface="Arial"/>
                <a:cs typeface="Arial"/>
              </a:rPr>
              <a:t>de</a:t>
            </a:r>
            <a:r>
              <a:rPr sz="1400" dirty="0">
                <a:latin typeface="Arial"/>
                <a:cs typeface="Arial"/>
              </a:rPr>
              <a:t>s</a:t>
            </a:r>
            <a:r>
              <a:rPr sz="1400" spc="120" dirty="0">
                <a:latin typeface="Arial"/>
                <a:cs typeface="Arial"/>
              </a:rPr>
              <a:t> </a:t>
            </a:r>
            <a:r>
              <a:rPr sz="1400" spc="-5" dirty="0">
                <a:latin typeface="Arial"/>
                <a:cs typeface="Arial"/>
              </a:rPr>
              <a:t>fluide</a:t>
            </a:r>
            <a:r>
              <a:rPr sz="1400" dirty="0">
                <a:latin typeface="Arial"/>
                <a:cs typeface="Arial"/>
              </a:rPr>
              <a:t>n</a:t>
            </a:r>
            <a:r>
              <a:rPr sz="1400" spc="125" dirty="0">
                <a:latin typeface="Arial"/>
                <a:cs typeface="Arial"/>
              </a:rPr>
              <a:t> </a:t>
            </a:r>
            <a:r>
              <a:rPr sz="1400" spc="-5" dirty="0">
                <a:latin typeface="Arial"/>
                <a:cs typeface="Arial"/>
              </a:rPr>
              <a:t>Schlussfolgern</a:t>
            </a:r>
            <a:r>
              <a:rPr sz="1400" dirty="0">
                <a:latin typeface="Arial"/>
                <a:cs typeface="Arial"/>
              </a:rPr>
              <a:t>s</a:t>
            </a:r>
            <a:r>
              <a:rPr sz="1400" spc="125" dirty="0">
                <a:latin typeface="Arial"/>
                <a:cs typeface="Arial"/>
              </a:rPr>
              <a:t> </a:t>
            </a:r>
            <a:r>
              <a:rPr sz="1400" spc="-5" dirty="0">
                <a:latin typeface="Arial"/>
                <a:cs typeface="Arial"/>
              </a:rPr>
              <a:t>feststellen</a:t>
            </a:r>
            <a:r>
              <a:rPr sz="1400" dirty="0">
                <a:latin typeface="Arial"/>
                <a:cs typeface="Arial"/>
              </a:rPr>
              <a:t>,</a:t>
            </a:r>
            <a:r>
              <a:rPr sz="1400" spc="125" dirty="0">
                <a:latin typeface="Arial"/>
                <a:cs typeface="Arial"/>
              </a:rPr>
              <a:t> </a:t>
            </a:r>
            <a:r>
              <a:rPr sz="1400" spc="-5" dirty="0">
                <a:latin typeface="Arial"/>
                <a:cs typeface="Arial"/>
              </a:rPr>
              <a:t>d</a:t>
            </a:r>
            <a:r>
              <a:rPr sz="1400" dirty="0">
                <a:latin typeface="Arial"/>
                <a:cs typeface="Arial"/>
              </a:rPr>
              <a:t>a</a:t>
            </a:r>
            <a:r>
              <a:rPr sz="1400" spc="120" dirty="0">
                <a:latin typeface="Arial"/>
                <a:cs typeface="Arial"/>
              </a:rPr>
              <a:t> </a:t>
            </a:r>
            <a:r>
              <a:rPr sz="1400" spc="-5" dirty="0">
                <a:latin typeface="Arial"/>
                <a:cs typeface="Arial"/>
              </a:rPr>
              <a:t>sein</a:t>
            </a:r>
            <a:r>
              <a:rPr sz="1400" dirty="0">
                <a:latin typeface="Arial"/>
                <a:cs typeface="Arial"/>
              </a:rPr>
              <a:t>e</a:t>
            </a:r>
            <a:r>
              <a:rPr sz="1400" spc="125" dirty="0">
                <a:latin typeface="Arial"/>
                <a:cs typeface="Arial"/>
              </a:rPr>
              <a:t> </a:t>
            </a:r>
            <a:r>
              <a:rPr sz="1400" spc="-5" dirty="0">
                <a:latin typeface="Arial"/>
                <a:cs typeface="Arial"/>
              </a:rPr>
              <a:t>Fähigkeite</a:t>
            </a:r>
            <a:r>
              <a:rPr sz="1400" dirty="0">
                <a:latin typeface="Arial"/>
                <a:cs typeface="Arial"/>
              </a:rPr>
              <a:t>n	</a:t>
            </a:r>
            <a:r>
              <a:rPr sz="1400" spc="-5" dirty="0">
                <a:latin typeface="Arial"/>
                <a:cs typeface="Arial"/>
              </a:rPr>
              <a:t>hie</a:t>
            </a:r>
            <a:r>
              <a:rPr sz="1400" dirty="0">
                <a:latin typeface="Arial"/>
                <a:cs typeface="Arial"/>
              </a:rPr>
              <a:t>r	</a:t>
            </a:r>
            <a:r>
              <a:rPr sz="1400" spc="-5" dirty="0">
                <a:latin typeface="Arial"/>
                <a:cs typeface="Arial"/>
              </a:rPr>
              <a:t>am  ausgeprägtsten	sind.	Schwächen	hat	er	in	</a:t>
            </a:r>
            <a:r>
              <a:rPr sz="1400" spc="-5" dirty="0" smtClean="0">
                <a:latin typeface="Arial"/>
                <a:cs typeface="Arial"/>
              </a:rPr>
              <a:t>den</a:t>
            </a:r>
            <a:r>
              <a:rPr lang="de-DE" sz="1400" spc="-5" dirty="0">
                <a:latin typeface="Arial"/>
                <a:cs typeface="Arial"/>
              </a:rPr>
              <a:t> </a:t>
            </a:r>
            <a:r>
              <a:rPr sz="1400" spc="-5" dirty="0" smtClean="0">
                <a:latin typeface="Arial"/>
                <a:cs typeface="Arial"/>
              </a:rPr>
              <a:t>Bereichen</a:t>
            </a:r>
            <a:r>
              <a:rPr sz="1400" spc="-5" dirty="0">
                <a:latin typeface="Arial"/>
                <a:cs typeface="Arial"/>
              </a:rPr>
              <a:t>	</a:t>
            </a:r>
            <a:r>
              <a:rPr sz="1400" spc="-5" dirty="0" err="1" smtClean="0">
                <a:latin typeface="Arial"/>
                <a:cs typeface="Arial"/>
              </a:rPr>
              <a:t>Sprach</a:t>
            </a:r>
            <a:r>
              <a:rPr lang="de-DE" sz="1400" spc="-5" dirty="0" smtClean="0">
                <a:latin typeface="Arial"/>
                <a:cs typeface="Arial"/>
              </a:rPr>
              <a:t>-</a:t>
            </a:r>
            <a:r>
              <a:rPr sz="1400" spc="-5" dirty="0" err="1" smtClean="0">
                <a:latin typeface="Arial"/>
                <a:cs typeface="Arial"/>
              </a:rPr>
              <a:t>verständnis</a:t>
            </a:r>
            <a:r>
              <a:rPr sz="1400" spc="-5" dirty="0">
                <a:latin typeface="Arial"/>
                <a:cs typeface="Arial"/>
              </a:rPr>
              <a:t>,	</a:t>
            </a:r>
            <a:r>
              <a:rPr sz="1400" spc="-5" dirty="0" err="1" smtClean="0">
                <a:latin typeface="Arial"/>
                <a:cs typeface="Arial"/>
              </a:rPr>
              <a:t>visuell</a:t>
            </a:r>
            <a:r>
              <a:rPr sz="1400" spc="-5" dirty="0" smtClean="0">
                <a:latin typeface="Arial"/>
                <a:cs typeface="Arial"/>
              </a:rPr>
              <a:t>-  </a:t>
            </a:r>
            <a:r>
              <a:rPr sz="1400" spc="-5" dirty="0">
                <a:latin typeface="Arial"/>
                <a:cs typeface="Arial"/>
              </a:rPr>
              <a:t>räumliche	Verarbeitung,	Arbeitsgedächtnis		</a:t>
            </a:r>
            <a:r>
              <a:rPr sz="1400" spc="-5" dirty="0" smtClean="0">
                <a:latin typeface="Arial"/>
                <a:cs typeface="Arial"/>
              </a:rPr>
              <a:t>und</a:t>
            </a:r>
            <a:endParaRPr lang="de-DE" sz="1400" spc="-5" dirty="0" smtClean="0">
              <a:latin typeface="Arial"/>
              <a:cs typeface="Arial"/>
            </a:endParaRPr>
          </a:p>
          <a:p>
            <a:pPr marL="12700" marR="5080">
              <a:lnSpc>
                <a:spcPct val="150000"/>
              </a:lnSpc>
              <a:spcBef>
                <a:spcPts val="195"/>
              </a:spcBef>
              <a:tabLst>
                <a:tab pos="954405" algn="l"/>
                <a:tab pos="1110615" algn="l"/>
                <a:tab pos="1541145" algn="l"/>
                <a:tab pos="2129155" algn="l"/>
                <a:tab pos="2399030" algn="l"/>
                <a:tab pos="2729230" algn="l"/>
                <a:tab pos="2988945" algn="l"/>
                <a:tab pos="3232785" algn="l"/>
                <a:tab pos="3575685" algn="l"/>
                <a:tab pos="3601720" algn="l"/>
                <a:tab pos="4145915" algn="l"/>
                <a:tab pos="4366260" algn="l"/>
                <a:tab pos="5812790" algn="l"/>
                <a:tab pos="5896610" algn="l"/>
                <a:tab pos="6181090" algn="l"/>
              </a:tabLst>
            </a:pPr>
            <a:r>
              <a:rPr sz="1400" spc="-5" dirty="0" err="1" smtClean="0">
                <a:latin typeface="Arial"/>
                <a:cs typeface="Arial"/>
              </a:rPr>
              <a:t>Verarbeitungsgeschwindigkeit</a:t>
            </a:r>
            <a:r>
              <a:rPr sz="1400" spc="-5" dirty="0">
                <a:latin typeface="Arial"/>
                <a:cs typeface="Arial"/>
              </a:rPr>
              <a:t>.</a:t>
            </a:r>
            <a:endParaRPr sz="1400" dirty="0">
              <a:latin typeface="Arial"/>
              <a:cs typeface="Arial"/>
            </a:endParaRPr>
          </a:p>
          <a:p>
            <a:pPr marL="12700">
              <a:lnSpc>
                <a:spcPct val="150000"/>
              </a:lnSpc>
            </a:pPr>
            <a:r>
              <a:rPr sz="1400" spc="-5" dirty="0">
                <a:latin typeface="Arial"/>
                <a:cs typeface="Arial"/>
              </a:rPr>
              <a:t>Somit ist bei Daniel eine durchschnittliche kognitive Begabung</a:t>
            </a:r>
            <a:r>
              <a:rPr sz="1400" spc="-35" dirty="0">
                <a:latin typeface="Arial"/>
                <a:cs typeface="Arial"/>
              </a:rPr>
              <a:t> </a:t>
            </a:r>
            <a:r>
              <a:rPr sz="1400" spc="-5" dirty="0">
                <a:latin typeface="Arial"/>
                <a:cs typeface="Arial"/>
              </a:rPr>
              <a:t>vorhanden</a:t>
            </a:r>
            <a:endParaRPr sz="1400" dirty="0">
              <a:latin typeface="Arial"/>
              <a:cs typeface="Arial"/>
            </a:endParaRPr>
          </a:p>
        </p:txBody>
      </p:sp>
      <p:sp>
        <p:nvSpPr>
          <p:cNvPr id="4" name="object 4"/>
          <p:cNvSpPr/>
          <p:nvPr/>
        </p:nvSpPr>
        <p:spPr>
          <a:xfrm>
            <a:off x="7357269" y="6184900"/>
            <a:ext cx="6705600" cy="3810000"/>
          </a:xfrm>
          <a:prstGeom prst="rect">
            <a:avLst/>
          </a:prstGeom>
          <a:blipFill>
            <a:blip r:embed="rId2" cstate="print"/>
            <a:stretch>
              <a:fillRect/>
            </a:stretch>
          </a:blipFill>
        </p:spPr>
        <p:txBody>
          <a:bodyPr wrap="square" lIns="0" tIns="0" rIns="0" bIns="0" rtlCol="0"/>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927495" y="429260"/>
            <a:ext cx="96520" cy="182101"/>
          </a:xfrm>
          <a:prstGeom prst="rect">
            <a:avLst/>
          </a:prstGeom>
        </p:spPr>
        <p:txBody>
          <a:bodyPr vert="horz" wrap="square" lIns="0" tIns="12700" rIns="0" bIns="0" rtlCol="0">
            <a:spAutoFit/>
          </a:bodyPr>
          <a:lstStyle/>
          <a:p>
            <a:pPr marL="12700">
              <a:spcBef>
                <a:spcPts val="100"/>
              </a:spcBef>
            </a:pPr>
            <a:r>
              <a:rPr sz="1100" dirty="0">
                <a:latin typeface="Calibri"/>
                <a:cs typeface="Calibri"/>
              </a:rPr>
              <a:t>9</a:t>
            </a:r>
            <a:endParaRPr sz="1100">
              <a:latin typeface="Calibri"/>
              <a:cs typeface="Calibri"/>
            </a:endParaRPr>
          </a:p>
        </p:txBody>
      </p:sp>
      <p:sp>
        <p:nvSpPr>
          <p:cNvPr id="3" name="object 3"/>
          <p:cNvSpPr txBox="1"/>
          <p:nvPr/>
        </p:nvSpPr>
        <p:spPr>
          <a:xfrm>
            <a:off x="1261269" y="850900"/>
            <a:ext cx="1494155" cy="182101"/>
          </a:xfrm>
          <a:prstGeom prst="rect">
            <a:avLst/>
          </a:prstGeom>
        </p:spPr>
        <p:txBody>
          <a:bodyPr vert="horz" wrap="square" lIns="0" tIns="12700" rIns="0" bIns="0" rtlCol="0">
            <a:spAutoFit/>
          </a:bodyPr>
          <a:lstStyle/>
          <a:p>
            <a:pPr marL="12700">
              <a:spcBef>
                <a:spcPts val="100"/>
              </a:spcBef>
            </a:pPr>
            <a:r>
              <a:rPr sz="1100" u="sng" spc="-5" dirty="0">
                <a:uFill>
                  <a:solidFill>
                    <a:srgbClr val="000000"/>
                  </a:solidFill>
                </a:uFill>
                <a:latin typeface="Arial"/>
                <a:cs typeface="Arial"/>
              </a:rPr>
              <a:t>Ergebnisse des ELFE</a:t>
            </a:r>
            <a:r>
              <a:rPr sz="1100" u="sng" spc="-35" dirty="0">
                <a:uFill>
                  <a:solidFill>
                    <a:srgbClr val="000000"/>
                  </a:solidFill>
                </a:uFill>
                <a:latin typeface="Arial"/>
                <a:cs typeface="Arial"/>
              </a:rPr>
              <a:t> </a:t>
            </a:r>
            <a:r>
              <a:rPr sz="1100" u="sng" spc="-5" dirty="0">
                <a:uFill>
                  <a:solidFill>
                    <a:srgbClr val="000000"/>
                  </a:solidFill>
                </a:uFill>
                <a:latin typeface="Arial"/>
                <a:cs typeface="Arial"/>
              </a:rPr>
              <a:t>II</a:t>
            </a:r>
            <a:endParaRPr sz="1100" dirty="0">
              <a:latin typeface="Arial"/>
              <a:cs typeface="Arial"/>
            </a:endParaRPr>
          </a:p>
        </p:txBody>
      </p:sp>
      <p:sp>
        <p:nvSpPr>
          <p:cNvPr id="4" name="object 4"/>
          <p:cNvSpPr txBox="1"/>
          <p:nvPr/>
        </p:nvSpPr>
        <p:spPr>
          <a:xfrm>
            <a:off x="575470" y="3927431"/>
            <a:ext cx="13106400" cy="1273234"/>
          </a:xfrm>
          <a:prstGeom prst="rect">
            <a:avLst/>
          </a:prstGeom>
        </p:spPr>
        <p:txBody>
          <a:bodyPr vert="horz" wrap="square" lIns="0" tIns="20320" rIns="0" bIns="0" rtlCol="0">
            <a:spAutoFit/>
          </a:bodyPr>
          <a:lstStyle/>
          <a:p>
            <a:pPr marL="12700" marR="5080" algn="just">
              <a:lnSpc>
                <a:spcPct val="150000"/>
              </a:lnSpc>
              <a:spcBef>
                <a:spcPts val="160"/>
              </a:spcBef>
            </a:pPr>
            <a:r>
              <a:rPr sz="1400" spc="-5" dirty="0">
                <a:latin typeface="Arial"/>
                <a:cs typeface="Arial"/>
              </a:rPr>
              <a:t>Die Ergebnisse zeigen, dass die Leseleistungen </a:t>
            </a:r>
            <a:r>
              <a:rPr sz="1400" spc="-10" dirty="0">
                <a:latin typeface="Arial"/>
                <a:cs typeface="Arial"/>
              </a:rPr>
              <a:t>auf </a:t>
            </a:r>
            <a:r>
              <a:rPr sz="1400" spc="-5" dirty="0">
                <a:latin typeface="Arial"/>
                <a:cs typeface="Arial"/>
              </a:rPr>
              <a:t>der </a:t>
            </a:r>
            <a:r>
              <a:rPr sz="1400" dirty="0">
                <a:latin typeface="Arial"/>
                <a:cs typeface="Arial"/>
              </a:rPr>
              <a:t>Wort- </a:t>
            </a:r>
            <a:r>
              <a:rPr sz="1400" spc="-5" dirty="0">
                <a:latin typeface="Arial"/>
                <a:cs typeface="Arial"/>
              </a:rPr>
              <a:t>und der Satzebene im unteren  Durchschnittsbereich liegen, </a:t>
            </a:r>
            <a:r>
              <a:rPr sz="1400" spc="-10" dirty="0">
                <a:latin typeface="Arial"/>
                <a:cs typeface="Arial"/>
              </a:rPr>
              <a:t>was </a:t>
            </a:r>
            <a:r>
              <a:rPr sz="1400" spc="-5" dirty="0">
                <a:latin typeface="Arial"/>
                <a:cs typeface="Arial"/>
              </a:rPr>
              <a:t>bedeutet, dass seine Lesefähigkeiten auf diesen Ebenen  zwar noch im normalen Bereich liegen, jedoch mit Tendenz zur Unterdurchschnittlichkeit.  Seine Leseleistungen auf Textebene hingegen liegen im unterdurchschnittlichen Bereich und  zeigen, dass Daniel insbesondere Schwierigkeiten im Lesen und Verstehen von ganzen  Texten hat. Somit ist die Hypothese bestätigt, dass Daniel Leseschwierigkeiten</a:t>
            </a:r>
            <a:r>
              <a:rPr sz="1400" spc="85" dirty="0">
                <a:latin typeface="Arial"/>
                <a:cs typeface="Arial"/>
              </a:rPr>
              <a:t> </a:t>
            </a:r>
            <a:r>
              <a:rPr sz="1400" spc="-5" dirty="0">
                <a:latin typeface="Arial"/>
                <a:cs typeface="Arial"/>
              </a:rPr>
              <a:t>hat.</a:t>
            </a:r>
            <a:endParaRPr sz="1400" dirty="0">
              <a:latin typeface="Arial"/>
              <a:cs typeface="Arial"/>
            </a:endParaRPr>
          </a:p>
        </p:txBody>
      </p:sp>
      <p:sp>
        <p:nvSpPr>
          <p:cNvPr id="5" name="object 5"/>
          <p:cNvSpPr txBox="1"/>
          <p:nvPr/>
        </p:nvSpPr>
        <p:spPr>
          <a:xfrm>
            <a:off x="575470" y="7316050"/>
            <a:ext cx="13487400" cy="2901243"/>
          </a:xfrm>
          <a:prstGeom prst="rect">
            <a:avLst/>
          </a:prstGeom>
        </p:spPr>
        <p:txBody>
          <a:bodyPr vert="horz" wrap="square" lIns="0" tIns="19685" rIns="0" bIns="0" rtlCol="0">
            <a:spAutoFit/>
          </a:bodyPr>
          <a:lstStyle/>
          <a:p>
            <a:pPr marL="12700" marR="5080" algn="just">
              <a:lnSpc>
                <a:spcPct val="150000"/>
              </a:lnSpc>
              <a:spcBef>
                <a:spcPts val="155"/>
              </a:spcBef>
            </a:pPr>
            <a:r>
              <a:rPr sz="1400" spc="-5" dirty="0">
                <a:latin typeface="Arial"/>
                <a:cs typeface="Arial"/>
              </a:rPr>
              <a:t>Zusätzlich lässt sich aus den Ergebnissen des ELFE II </a:t>
            </a:r>
            <a:r>
              <a:rPr sz="1400" dirty="0">
                <a:latin typeface="Arial"/>
                <a:cs typeface="Arial"/>
              </a:rPr>
              <a:t>Tests </a:t>
            </a:r>
            <a:r>
              <a:rPr sz="1400" spc="-5" dirty="0">
                <a:latin typeface="Arial"/>
                <a:cs typeface="Arial"/>
              </a:rPr>
              <a:t>ableiten, dass Daniel eine  Tendenz zur ungenauen Bearbeitung der Aufgaben aufweist, da er auf der  Textverständnisebene von 51 bearbeiteten Aufgaben, lediglich 36 richtig gelöst</a:t>
            </a:r>
            <a:r>
              <a:rPr sz="1400" spc="50" dirty="0">
                <a:latin typeface="Arial"/>
                <a:cs typeface="Arial"/>
              </a:rPr>
              <a:t> </a:t>
            </a:r>
            <a:r>
              <a:rPr sz="1400" spc="-5" dirty="0">
                <a:latin typeface="Arial"/>
                <a:cs typeface="Arial"/>
              </a:rPr>
              <a:t>hat.</a:t>
            </a:r>
            <a:endParaRPr sz="1400" dirty="0">
              <a:latin typeface="Arial"/>
              <a:cs typeface="Arial"/>
            </a:endParaRPr>
          </a:p>
          <a:p>
            <a:pPr>
              <a:lnSpc>
                <a:spcPct val="150000"/>
              </a:lnSpc>
            </a:pPr>
            <a:endParaRPr sz="1400" dirty="0">
              <a:latin typeface="Arial"/>
              <a:cs typeface="Arial"/>
            </a:endParaRPr>
          </a:p>
          <a:p>
            <a:pPr marL="12700" marR="5080" algn="just">
              <a:lnSpc>
                <a:spcPct val="150000"/>
              </a:lnSpc>
            </a:pPr>
            <a:r>
              <a:rPr sz="1400" spc="-5" dirty="0">
                <a:latin typeface="Arial"/>
                <a:cs typeface="Arial"/>
              </a:rPr>
              <a:t>Die Ursachen </a:t>
            </a:r>
            <a:r>
              <a:rPr sz="1400" dirty="0">
                <a:latin typeface="Arial"/>
                <a:cs typeface="Arial"/>
              </a:rPr>
              <a:t>für </a:t>
            </a:r>
            <a:r>
              <a:rPr sz="1400" spc="-5" dirty="0">
                <a:latin typeface="Arial"/>
                <a:cs typeface="Arial"/>
              </a:rPr>
              <a:t>die Schwierigkeiten in Bezug auf das Textverständnis </a:t>
            </a:r>
            <a:r>
              <a:rPr sz="1400" dirty="0">
                <a:latin typeface="Arial"/>
                <a:cs typeface="Arial"/>
              </a:rPr>
              <a:t>können </a:t>
            </a:r>
            <a:r>
              <a:rPr sz="1400" spc="-5" dirty="0">
                <a:latin typeface="Arial"/>
                <a:cs typeface="Arial"/>
              </a:rPr>
              <a:t>in den  Bereichen des Arbeitsgedächtnisses, des Vorwissens und des schlussfolgernden Denkens  liegen. Vor allem ein mangelndes Vorwissen in Bezug auf die deutsche Sprache liegt hier  nahe, da Daniel mehrsprachig aufgewachsen ist und nur </a:t>
            </a:r>
            <a:r>
              <a:rPr sz="1400" spc="-10" dirty="0">
                <a:latin typeface="Arial"/>
                <a:cs typeface="Arial"/>
              </a:rPr>
              <a:t>wenig </a:t>
            </a:r>
            <a:r>
              <a:rPr sz="1400" spc="-5" dirty="0">
                <a:latin typeface="Arial"/>
                <a:cs typeface="Arial"/>
              </a:rPr>
              <a:t>deutschen sprachlichen </a:t>
            </a:r>
            <a:r>
              <a:rPr sz="1400" spc="-10" dirty="0">
                <a:latin typeface="Arial"/>
                <a:cs typeface="Arial"/>
              </a:rPr>
              <a:t>Input  </a:t>
            </a:r>
            <a:r>
              <a:rPr sz="1400" spc="-5" dirty="0">
                <a:latin typeface="Arial"/>
                <a:cs typeface="Arial"/>
              </a:rPr>
              <a:t>erhält.</a:t>
            </a:r>
            <a:endParaRPr sz="1400" dirty="0">
              <a:latin typeface="Arial"/>
              <a:cs typeface="Arial"/>
            </a:endParaRPr>
          </a:p>
          <a:p>
            <a:pPr marL="12700" algn="just">
              <a:lnSpc>
                <a:spcPct val="150000"/>
              </a:lnSpc>
            </a:pPr>
            <a:r>
              <a:rPr sz="1400" spc="-5" dirty="0">
                <a:latin typeface="Arial"/>
                <a:cs typeface="Arial"/>
              </a:rPr>
              <a:t>Eine</a:t>
            </a:r>
            <a:r>
              <a:rPr sz="1400" spc="140" dirty="0">
                <a:latin typeface="Arial"/>
                <a:cs typeface="Arial"/>
              </a:rPr>
              <a:t> </a:t>
            </a:r>
            <a:r>
              <a:rPr sz="1400" spc="-5" dirty="0">
                <a:latin typeface="Arial"/>
                <a:cs typeface="Arial"/>
              </a:rPr>
              <a:t>Möglichkeit</a:t>
            </a:r>
            <a:r>
              <a:rPr sz="1400" spc="135" dirty="0">
                <a:latin typeface="Arial"/>
                <a:cs typeface="Arial"/>
              </a:rPr>
              <a:t> </a:t>
            </a:r>
            <a:r>
              <a:rPr sz="1400" dirty="0">
                <a:latin typeface="Arial"/>
                <a:cs typeface="Arial"/>
              </a:rPr>
              <a:t>für</a:t>
            </a:r>
            <a:r>
              <a:rPr sz="1400" spc="120" dirty="0">
                <a:latin typeface="Arial"/>
                <a:cs typeface="Arial"/>
              </a:rPr>
              <a:t> </a:t>
            </a:r>
            <a:r>
              <a:rPr sz="1400" spc="-5" dirty="0">
                <a:latin typeface="Arial"/>
                <a:cs typeface="Arial"/>
              </a:rPr>
              <a:t>das</a:t>
            </a:r>
            <a:r>
              <a:rPr sz="1400" spc="140" dirty="0">
                <a:latin typeface="Arial"/>
                <a:cs typeface="Arial"/>
              </a:rPr>
              <a:t> </a:t>
            </a:r>
            <a:r>
              <a:rPr sz="1400" spc="-5" dirty="0">
                <a:latin typeface="Arial"/>
                <a:cs typeface="Arial"/>
              </a:rPr>
              <a:t>weitere</a:t>
            </a:r>
            <a:r>
              <a:rPr sz="1400" spc="145" dirty="0">
                <a:latin typeface="Arial"/>
                <a:cs typeface="Arial"/>
              </a:rPr>
              <a:t> </a:t>
            </a:r>
            <a:r>
              <a:rPr sz="1400" spc="-5" dirty="0">
                <a:latin typeface="Arial"/>
                <a:cs typeface="Arial"/>
              </a:rPr>
              <a:t>Vorgehen</a:t>
            </a:r>
            <a:r>
              <a:rPr sz="1400" spc="125" dirty="0">
                <a:latin typeface="Arial"/>
                <a:cs typeface="Arial"/>
              </a:rPr>
              <a:t> </a:t>
            </a:r>
            <a:r>
              <a:rPr sz="1400" spc="-5" dirty="0">
                <a:latin typeface="Arial"/>
                <a:cs typeface="Arial"/>
              </a:rPr>
              <a:t>wäre</a:t>
            </a:r>
            <a:r>
              <a:rPr sz="1400" spc="140" dirty="0">
                <a:latin typeface="Arial"/>
                <a:cs typeface="Arial"/>
              </a:rPr>
              <a:t> </a:t>
            </a:r>
            <a:r>
              <a:rPr sz="1400" spc="-5" dirty="0">
                <a:latin typeface="Arial"/>
                <a:cs typeface="Arial"/>
              </a:rPr>
              <a:t>eine</a:t>
            </a:r>
            <a:r>
              <a:rPr sz="1400" spc="140" dirty="0">
                <a:latin typeface="Arial"/>
                <a:cs typeface="Arial"/>
              </a:rPr>
              <a:t> </a:t>
            </a:r>
            <a:r>
              <a:rPr sz="1400" spc="-5" dirty="0">
                <a:latin typeface="Arial"/>
                <a:cs typeface="Arial"/>
              </a:rPr>
              <a:t>weitere</a:t>
            </a:r>
            <a:r>
              <a:rPr sz="1400" spc="140" dirty="0">
                <a:latin typeface="Arial"/>
                <a:cs typeface="Arial"/>
              </a:rPr>
              <a:t> </a:t>
            </a:r>
            <a:r>
              <a:rPr sz="1400" spc="-5" dirty="0">
                <a:latin typeface="Arial"/>
                <a:cs typeface="Arial"/>
              </a:rPr>
              <a:t>Überprüfung</a:t>
            </a:r>
            <a:r>
              <a:rPr sz="1400" spc="145" dirty="0">
                <a:latin typeface="Arial"/>
                <a:cs typeface="Arial"/>
              </a:rPr>
              <a:t> </a:t>
            </a:r>
            <a:r>
              <a:rPr sz="1400" spc="-5" dirty="0">
                <a:latin typeface="Arial"/>
                <a:cs typeface="Arial"/>
              </a:rPr>
              <a:t>des</a:t>
            </a:r>
            <a:endParaRPr sz="1400" dirty="0">
              <a:latin typeface="Arial"/>
              <a:cs typeface="Arial"/>
            </a:endParaRPr>
          </a:p>
          <a:p>
            <a:pPr marL="12700" marR="5080" algn="just">
              <a:lnSpc>
                <a:spcPct val="150000"/>
              </a:lnSpc>
              <a:spcBef>
                <a:spcPts val="70"/>
              </a:spcBef>
            </a:pPr>
            <a:r>
              <a:rPr sz="1400" spc="-5" dirty="0">
                <a:latin typeface="Arial"/>
                <a:cs typeface="Arial"/>
              </a:rPr>
              <a:t>Sprachverständnisses, z.B. durch den Sprachstandserhebungstest </a:t>
            </a:r>
            <a:r>
              <a:rPr sz="1400" dirty="0">
                <a:latin typeface="Arial"/>
                <a:cs typeface="Arial"/>
              </a:rPr>
              <a:t>für </a:t>
            </a:r>
            <a:r>
              <a:rPr sz="1400" spc="-5" dirty="0">
                <a:latin typeface="Arial"/>
                <a:cs typeface="Arial"/>
              </a:rPr>
              <a:t>Kinder im Alter  zwischen </a:t>
            </a:r>
            <a:r>
              <a:rPr sz="1400" dirty="0">
                <a:latin typeface="Arial"/>
                <a:cs typeface="Arial"/>
              </a:rPr>
              <a:t>5 </a:t>
            </a:r>
            <a:r>
              <a:rPr sz="1400" spc="-5" dirty="0">
                <a:latin typeface="Arial"/>
                <a:cs typeface="Arial"/>
              </a:rPr>
              <a:t>und 10 Jahren (SET 5-10) oder den Wortschatz. Und Wortfindungstest </a:t>
            </a:r>
            <a:r>
              <a:rPr sz="1400" dirty="0">
                <a:latin typeface="Arial"/>
                <a:cs typeface="Arial"/>
              </a:rPr>
              <a:t>für </a:t>
            </a:r>
            <a:r>
              <a:rPr sz="1400" spc="-5" dirty="0">
                <a:latin typeface="Arial"/>
                <a:cs typeface="Arial"/>
              </a:rPr>
              <a:t>6-10-  </a:t>
            </a:r>
            <a:r>
              <a:rPr sz="1400" dirty="0">
                <a:latin typeface="Arial"/>
                <a:cs typeface="Arial"/>
              </a:rPr>
              <a:t>Jährige (WWT </a:t>
            </a:r>
            <a:r>
              <a:rPr sz="1400" spc="-5" dirty="0">
                <a:latin typeface="Arial"/>
                <a:cs typeface="Arial"/>
              </a:rPr>
              <a:t>6-10), </a:t>
            </a:r>
            <a:r>
              <a:rPr sz="1400" spc="-10" dirty="0">
                <a:latin typeface="Arial"/>
                <a:cs typeface="Arial"/>
              </a:rPr>
              <a:t>worauf </a:t>
            </a:r>
            <a:r>
              <a:rPr sz="1400" spc="-5" dirty="0">
                <a:latin typeface="Arial"/>
                <a:cs typeface="Arial"/>
              </a:rPr>
              <a:t>in diesem Fall aber verzichtet</a:t>
            </a:r>
            <a:r>
              <a:rPr sz="1400" spc="10" dirty="0">
                <a:latin typeface="Arial"/>
                <a:cs typeface="Arial"/>
              </a:rPr>
              <a:t> </a:t>
            </a:r>
            <a:r>
              <a:rPr sz="1400" spc="-10" dirty="0">
                <a:latin typeface="Arial"/>
                <a:cs typeface="Arial"/>
              </a:rPr>
              <a:t>wird.</a:t>
            </a:r>
            <a:endParaRPr sz="1400" dirty="0">
              <a:latin typeface="Arial"/>
              <a:cs typeface="Arial"/>
            </a:endParaRPr>
          </a:p>
        </p:txBody>
      </p:sp>
      <p:sp>
        <p:nvSpPr>
          <p:cNvPr id="6" name="object 6"/>
          <p:cNvSpPr/>
          <p:nvPr/>
        </p:nvSpPr>
        <p:spPr>
          <a:xfrm>
            <a:off x="3560457" y="254273"/>
            <a:ext cx="6496883" cy="3395374"/>
          </a:xfrm>
          <a:prstGeom prst="rect">
            <a:avLst/>
          </a:prstGeom>
          <a:blipFill>
            <a:blip r:embed="rId2" cstate="print"/>
            <a:stretch>
              <a:fillRect/>
            </a:stretch>
          </a:blipFill>
        </p:spPr>
        <p:txBody>
          <a:bodyPr wrap="square" lIns="0" tIns="0" rIns="0" bIns="0" rtlCol="0"/>
          <a:lstStyle/>
          <a:p>
            <a:endParaRPr/>
          </a:p>
        </p:txBody>
      </p:sp>
      <p:sp>
        <p:nvSpPr>
          <p:cNvPr id="7" name="object 7"/>
          <p:cNvSpPr/>
          <p:nvPr/>
        </p:nvSpPr>
        <p:spPr>
          <a:xfrm>
            <a:off x="4352133" y="5484903"/>
            <a:ext cx="5934074" cy="1546909"/>
          </a:xfrm>
          <a:prstGeom prst="rect">
            <a:avLst/>
          </a:prstGeom>
          <a:blipFill>
            <a:blip r:embed="rId3" cstate="print"/>
            <a:stretch>
              <a:fillRect/>
            </a:stretch>
          </a:blipFill>
        </p:spPr>
        <p:txBody>
          <a:bodyPr wrap="square" lIns="0" tIns="0" rIns="0" bIns="0" rtlCol="0"/>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855866" y="429260"/>
            <a:ext cx="168910" cy="182101"/>
          </a:xfrm>
          <a:prstGeom prst="rect">
            <a:avLst/>
          </a:prstGeom>
        </p:spPr>
        <p:txBody>
          <a:bodyPr vert="horz" wrap="square" lIns="0" tIns="12700" rIns="0" bIns="0" rtlCol="0">
            <a:spAutoFit/>
          </a:bodyPr>
          <a:lstStyle/>
          <a:p>
            <a:pPr marL="12700">
              <a:spcBef>
                <a:spcPts val="100"/>
              </a:spcBef>
            </a:pPr>
            <a:r>
              <a:rPr sz="1100" dirty="0">
                <a:latin typeface="Calibri"/>
                <a:cs typeface="Calibri"/>
              </a:rPr>
              <a:t>10</a:t>
            </a:r>
            <a:endParaRPr sz="1100">
              <a:latin typeface="Calibri"/>
              <a:cs typeface="Calibri"/>
            </a:endParaRPr>
          </a:p>
        </p:txBody>
      </p:sp>
      <p:sp>
        <p:nvSpPr>
          <p:cNvPr id="3" name="object 3"/>
          <p:cNvSpPr txBox="1"/>
          <p:nvPr/>
        </p:nvSpPr>
        <p:spPr>
          <a:xfrm>
            <a:off x="346869" y="25192"/>
            <a:ext cx="12954000" cy="9384620"/>
          </a:xfrm>
          <a:prstGeom prst="rect">
            <a:avLst/>
          </a:prstGeom>
        </p:spPr>
        <p:txBody>
          <a:bodyPr vert="horz" wrap="square" lIns="0" tIns="12700" rIns="0" bIns="0" rtlCol="0">
            <a:spAutoFit/>
          </a:bodyPr>
          <a:lstStyle/>
          <a:p>
            <a:pPr marL="245745" lvl="1" indent="-233679">
              <a:lnSpc>
                <a:spcPct val="150000"/>
              </a:lnSpc>
              <a:spcBef>
                <a:spcPts val="100"/>
              </a:spcBef>
              <a:buAutoNum type="arabicPeriod" startAt="6"/>
              <a:tabLst>
                <a:tab pos="246379" algn="l"/>
              </a:tabLst>
            </a:pPr>
            <a:r>
              <a:rPr sz="1400" b="1" spc="-5" dirty="0">
                <a:latin typeface="Arial"/>
                <a:cs typeface="Arial"/>
              </a:rPr>
              <a:t>Kooperative Förderplanerstellung</a:t>
            </a:r>
            <a:endParaRPr sz="1400" dirty="0">
              <a:latin typeface="Arial"/>
              <a:cs typeface="Arial"/>
            </a:endParaRPr>
          </a:p>
          <a:p>
            <a:pPr marL="12700">
              <a:lnSpc>
                <a:spcPct val="150000"/>
              </a:lnSpc>
            </a:pPr>
            <a:r>
              <a:rPr sz="1400" spc="-5" dirty="0">
                <a:latin typeface="Arial"/>
                <a:cs typeface="Arial"/>
              </a:rPr>
              <a:t>Festlegung</a:t>
            </a:r>
            <a:r>
              <a:rPr sz="1400" spc="125" dirty="0">
                <a:latin typeface="Arial"/>
                <a:cs typeface="Arial"/>
              </a:rPr>
              <a:t> </a:t>
            </a:r>
            <a:r>
              <a:rPr sz="1400" spc="-5" dirty="0">
                <a:latin typeface="Arial"/>
                <a:cs typeface="Arial"/>
              </a:rPr>
              <a:t>von</a:t>
            </a:r>
            <a:r>
              <a:rPr sz="1400" spc="240" dirty="0">
                <a:latin typeface="Arial"/>
                <a:cs typeface="Arial"/>
              </a:rPr>
              <a:t> </a:t>
            </a:r>
            <a:r>
              <a:rPr sz="1400" spc="-5" dirty="0">
                <a:latin typeface="Arial"/>
                <a:cs typeface="Arial"/>
              </a:rPr>
              <a:t>Förderzielen,</a:t>
            </a:r>
            <a:r>
              <a:rPr sz="1400" spc="125" dirty="0">
                <a:latin typeface="Arial"/>
                <a:cs typeface="Arial"/>
              </a:rPr>
              <a:t> </a:t>
            </a:r>
            <a:r>
              <a:rPr sz="1400" spc="-5" dirty="0">
                <a:latin typeface="Arial"/>
                <a:cs typeface="Arial"/>
              </a:rPr>
              <a:t>ihre</a:t>
            </a:r>
            <a:r>
              <a:rPr sz="1400" spc="120" dirty="0">
                <a:latin typeface="Arial"/>
                <a:cs typeface="Arial"/>
              </a:rPr>
              <a:t> </a:t>
            </a:r>
            <a:r>
              <a:rPr sz="1400" spc="-5" dirty="0">
                <a:latin typeface="Arial"/>
                <a:cs typeface="Arial"/>
              </a:rPr>
              <a:t>Maßnahmen</a:t>
            </a:r>
            <a:r>
              <a:rPr sz="1400" spc="110" dirty="0">
                <a:latin typeface="Arial"/>
                <a:cs typeface="Arial"/>
              </a:rPr>
              <a:t> </a:t>
            </a:r>
            <a:r>
              <a:rPr sz="1400" spc="-5" dirty="0">
                <a:latin typeface="Arial"/>
                <a:cs typeface="Arial"/>
              </a:rPr>
              <a:t>und</a:t>
            </a:r>
            <a:r>
              <a:rPr sz="1400" spc="114" dirty="0">
                <a:latin typeface="Arial"/>
                <a:cs typeface="Arial"/>
              </a:rPr>
              <a:t> </a:t>
            </a:r>
            <a:r>
              <a:rPr sz="1400" spc="-5" dirty="0">
                <a:latin typeface="Arial"/>
                <a:cs typeface="Arial"/>
              </a:rPr>
              <a:t>ihrer</a:t>
            </a:r>
            <a:r>
              <a:rPr sz="1400" spc="110" dirty="0">
                <a:latin typeface="Arial"/>
                <a:cs typeface="Arial"/>
              </a:rPr>
              <a:t> </a:t>
            </a:r>
            <a:r>
              <a:rPr sz="1400" spc="-5" dirty="0">
                <a:latin typeface="Arial"/>
                <a:cs typeface="Arial"/>
              </a:rPr>
              <a:t>Evaluation</a:t>
            </a:r>
            <a:endParaRPr sz="1400" dirty="0">
              <a:latin typeface="Arial"/>
              <a:cs typeface="Arial"/>
            </a:endParaRPr>
          </a:p>
          <a:p>
            <a:pPr>
              <a:lnSpc>
                <a:spcPct val="150000"/>
              </a:lnSpc>
              <a:spcBef>
                <a:spcPts val="5"/>
              </a:spcBef>
            </a:pPr>
            <a:endParaRPr sz="1400" dirty="0">
              <a:latin typeface="Arial"/>
              <a:cs typeface="Arial"/>
            </a:endParaRPr>
          </a:p>
          <a:p>
            <a:pPr marL="12700">
              <a:lnSpc>
                <a:spcPct val="150000"/>
              </a:lnSpc>
            </a:pPr>
            <a:r>
              <a:rPr sz="1400" spc="-5" dirty="0">
                <a:latin typeface="Arial"/>
                <a:cs typeface="Arial"/>
              </a:rPr>
              <a:t>Für Daniel wurden folgende Förderziele</a:t>
            </a:r>
            <a:r>
              <a:rPr sz="1400" spc="285" dirty="0">
                <a:latin typeface="Arial"/>
                <a:cs typeface="Arial"/>
              </a:rPr>
              <a:t> </a:t>
            </a:r>
            <a:r>
              <a:rPr sz="1400" spc="-5" dirty="0">
                <a:latin typeface="Arial"/>
                <a:cs typeface="Arial"/>
              </a:rPr>
              <a:t>festgelegt:</a:t>
            </a:r>
            <a:endParaRPr sz="1400" dirty="0">
              <a:latin typeface="Arial"/>
              <a:cs typeface="Arial"/>
            </a:endParaRPr>
          </a:p>
          <a:p>
            <a:pPr marL="381635" lvl="2" indent="-154305">
              <a:lnSpc>
                <a:spcPct val="150000"/>
              </a:lnSpc>
              <a:buChar char="-"/>
              <a:tabLst>
                <a:tab pos="382270" algn="l"/>
              </a:tabLst>
            </a:pPr>
            <a:r>
              <a:rPr sz="1400" spc="-5" dirty="0">
                <a:latin typeface="Arial"/>
                <a:cs typeface="Arial"/>
              </a:rPr>
              <a:t>Verbesserung seines Lese- und</a:t>
            </a:r>
            <a:r>
              <a:rPr sz="1400" spc="-175" dirty="0">
                <a:latin typeface="Arial"/>
                <a:cs typeface="Arial"/>
              </a:rPr>
              <a:t> </a:t>
            </a:r>
            <a:r>
              <a:rPr sz="1400" spc="-5" dirty="0">
                <a:latin typeface="Arial"/>
                <a:cs typeface="Arial"/>
              </a:rPr>
              <a:t>Sprachverständnisses,</a:t>
            </a:r>
            <a:endParaRPr sz="1400" dirty="0">
              <a:latin typeface="Arial"/>
              <a:cs typeface="Arial"/>
            </a:endParaRPr>
          </a:p>
          <a:p>
            <a:pPr marL="407034" lvl="2" indent="-163195">
              <a:lnSpc>
                <a:spcPct val="150000"/>
              </a:lnSpc>
              <a:buChar char="-"/>
              <a:tabLst>
                <a:tab pos="407670" algn="l"/>
                <a:tab pos="1129665" algn="l"/>
                <a:tab pos="1750060" algn="l"/>
              </a:tabLst>
            </a:pPr>
            <a:r>
              <a:rPr sz="1400" spc="-5" dirty="0">
                <a:latin typeface="Arial"/>
                <a:cs typeface="Arial"/>
              </a:rPr>
              <a:t>Training	seines	Arbeitsgedächtnisses,</a:t>
            </a:r>
            <a:endParaRPr sz="1400" dirty="0">
              <a:latin typeface="Arial"/>
              <a:cs typeface="Arial"/>
            </a:endParaRPr>
          </a:p>
          <a:p>
            <a:pPr marL="407034" lvl="2" indent="-163195">
              <a:lnSpc>
                <a:spcPct val="150000"/>
              </a:lnSpc>
              <a:buChar char="-"/>
              <a:tabLst>
                <a:tab pos="407670" algn="l"/>
                <a:tab pos="1230630" algn="l"/>
                <a:tab pos="1828164" algn="l"/>
              </a:tabLst>
            </a:pPr>
            <a:r>
              <a:rPr sz="1400" spc="-5" dirty="0">
                <a:latin typeface="Arial"/>
                <a:cs typeface="Arial"/>
              </a:rPr>
              <a:t>Erhöhung	seiner	Verarbeitungsgeschwindigkeit,</a:t>
            </a:r>
            <a:endParaRPr sz="1400" dirty="0">
              <a:latin typeface="Arial"/>
              <a:cs typeface="Arial"/>
            </a:endParaRPr>
          </a:p>
          <a:p>
            <a:pPr marL="429259" lvl="2" indent="-194945">
              <a:lnSpc>
                <a:spcPct val="150000"/>
              </a:lnSpc>
              <a:buChar char="-"/>
              <a:tabLst>
                <a:tab pos="429259" algn="l"/>
                <a:tab pos="429895" algn="l"/>
              </a:tabLst>
            </a:pPr>
            <a:r>
              <a:rPr sz="1400" spc="-5" dirty="0">
                <a:latin typeface="Arial"/>
                <a:cs typeface="Arial"/>
              </a:rPr>
              <a:t>Wortschatzaufbau und Training seiner</a:t>
            </a:r>
            <a:r>
              <a:rPr sz="1400" spc="275" dirty="0">
                <a:latin typeface="Arial"/>
                <a:cs typeface="Arial"/>
              </a:rPr>
              <a:t> </a:t>
            </a:r>
            <a:r>
              <a:rPr sz="1400" spc="-5" dirty="0">
                <a:latin typeface="Arial"/>
                <a:cs typeface="Arial"/>
              </a:rPr>
              <a:t>Leseflüssigkeit.</a:t>
            </a:r>
            <a:endParaRPr sz="1400" dirty="0">
              <a:latin typeface="Arial"/>
              <a:cs typeface="Arial"/>
            </a:endParaRPr>
          </a:p>
          <a:p>
            <a:pPr>
              <a:lnSpc>
                <a:spcPct val="150000"/>
              </a:lnSpc>
              <a:spcBef>
                <a:spcPts val="35"/>
              </a:spcBef>
            </a:pPr>
            <a:endParaRPr sz="1400" dirty="0">
              <a:latin typeface="Arial"/>
              <a:cs typeface="Arial"/>
            </a:endParaRPr>
          </a:p>
          <a:p>
            <a:pPr marL="325755" marR="373380" indent="-187325">
              <a:lnSpc>
                <a:spcPct val="150000"/>
              </a:lnSpc>
              <a:spcBef>
                <a:spcPts val="5"/>
              </a:spcBef>
              <a:buFont typeface="Symbol"/>
              <a:buChar char=""/>
              <a:tabLst>
                <a:tab pos="326390" algn="l"/>
                <a:tab pos="991869" algn="l"/>
                <a:tab pos="2795270" algn="l"/>
                <a:tab pos="2973070" algn="l"/>
                <a:tab pos="3911600" algn="l"/>
                <a:tab pos="4297045" algn="l"/>
                <a:tab pos="5163820" algn="l"/>
              </a:tabLst>
            </a:pPr>
            <a:r>
              <a:rPr sz="1400" dirty="0">
                <a:latin typeface="Arial"/>
                <a:cs typeface="Arial"/>
              </a:rPr>
              <a:t>Um </a:t>
            </a:r>
            <a:r>
              <a:rPr sz="1400" spc="-5" dirty="0">
                <a:latin typeface="Arial"/>
                <a:cs typeface="Arial"/>
              </a:rPr>
              <a:t>das Arbeitsgedächtnis zu fördern ist ein Training von kognitiven Strategien  wichtig, mit denen das Lernen erleichtert werden soll. Diese beinhalten  “Mnemonisch</a:t>
            </a:r>
            <a:r>
              <a:rPr sz="1400" dirty="0">
                <a:latin typeface="Arial"/>
                <a:cs typeface="Arial"/>
              </a:rPr>
              <a:t>e </a:t>
            </a:r>
            <a:r>
              <a:rPr sz="1400" spc="80" dirty="0">
                <a:latin typeface="Arial"/>
                <a:cs typeface="Arial"/>
              </a:rPr>
              <a:t> </a:t>
            </a:r>
            <a:r>
              <a:rPr sz="1400" spc="-5" dirty="0">
                <a:latin typeface="Arial"/>
                <a:cs typeface="Arial"/>
              </a:rPr>
              <a:t>Strategien</a:t>
            </a:r>
            <a:r>
              <a:rPr sz="1400" dirty="0">
                <a:latin typeface="Arial"/>
                <a:cs typeface="Arial"/>
              </a:rPr>
              <a:t>” </a:t>
            </a:r>
            <a:r>
              <a:rPr sz="1400" spc="75" dirty="0">
                <a:latin typeface="Arial"/>
                <a:cs typeface="Arial"/>
              </a:rPr>
              <a:t> </a:t>
            </a:r>
            <a:r>
              <a:rPr sz="1400" spc="-5" dirty="0">
                <a:latin typeface="Arial"/>
                <a:cs typeface="Arial"/>
              </a:rPr>
              <a:t>(Einprägen</a:t>
            </a:r>
            <a:r>
              <a:rPr sz="1400" dirty="0">
                <a:latin typeface="Arial"/>
                <a:cs typeface="Arial"/>
              </a:rPr>
              <a:t>,	</a:t>
            </a:r>
            <a:r>
              <a:rPr sz="1400" spc="-5" dirty="0">
                <a:latin typeface="Arial"/>
                <a:cs typeface="Arial"/>
              </a:rPr>
              <a:t>Wiederhole</a:t>
            </a:r>
            <a:r>
              <a:rPr sz="1400" dirty="0">
                <a:latin typeface="Arial"/>
                <a:cs typeface="Arial"/>
              </a:rPr>
              <a:t>n	</a:t>
            </a:r>
            <a:r>
              <a:rPr sz="1400" spc="-5" dirty="0">
                <a:latin typeface="Arial"/>
                <a:cs typeface="Arial"/>
              </a:rPr>
              <a:t>un</a:t>
            </a:r>
            <a:r>
              <a:rPr sz="1400" dirty="0">
                <a:latin typeface="Arial"/>
                <a:cs typeface="Arial"/>
              </a:rPr>
              <a:t>d	</a:t>
            </a:r>
            <a:r>
              <a:rPr sz="1400" spc="-5" dirty="0">
                <a:latin typeface="Arial"/>
                <a:cs typeface="Arial"/>
              </a:rPr>
              <a:t>Verknüpfe</a:t>
            </a:r>
            <a:r>
              <a:rPr sz="1400" dirty="0">
                <a:latin typeface="Arial"/>
                <a:cs typeface="Arial"/>
              </a:rPr>
              <a:t>n	</a:t>
            </a:r>
            <a:r>
              <a:rPr sz="1400" spc="-5" dirty="0">
                <a:latin typeface="Arial"/>
                <a:cs typeface="Arial"/>
              </a:rPr>
              <a:t>von  Fakten),	“Strukturierungsstrategien”	(Organisation der Lerninhalte z.B. durch  Reduktion der Lerninhalte auf das Wesentliche) und</a:t>
            </a:r>
            <a:r>
              <a:rPr sz="1400" spc="165" dirty="0">
                <a:latin typeface="Arial"/>
                <a:cs typeface="Arial"/>
              </a:rPr>
              <a:t> </a:t>
            </a:r>
            <a:r>
              <a:rPr sz="1400" spc="-5" dirty="0">
                <a:latin typeface="Arial"/>
                <a:cs typeface="Arial"/>
              </a:rPr>
              <a:t>“</a:t>
            </a:r>
            <a:r>
              <a:rPr sz="1400" spc="-5" dirty="0" smtClean="0">
                <a:latin typeface="Arial"/>
                <a:cs typeface="Arial"/>
              </a:rPr>
              <a:t>Generative</a:t>
            </a:r>
            <a:r>
              <a:rPr lang="de-DE" sz="1400" dirty="0">
                <a:latin typeface="Arial"/>
                <a:cs typeface="Arial"/>
              </a:rPr>
              <a:t> </a:t>
            </a:r>
            <a:r>
              <a:rPr sz="1400" spc="-5" dirty="0" smtClean="0">
                <a:latin typeface="Arial"/>
                <a:cs typeface="Arial"/>
              </a:rPr>
              <a:t>Strategien</a:t>
            </a:r>
            <a:r>
              <a:rPr sz="1400" spc="-5" dirty="0">
                <a:latin typeface="Arial"/>
                <a:cs typeface="Arial"/>
              </a:rPr>
              <a:t>” (Verknüpfen der Lerninhalte mit Vorwissen, </a:t>
            </a:r>
            <a:r>
              <a:rPr sz="1400" dirty="0">
                <a:latin typeface="Arial"/>
                <a:cs typeface="Arial"/>
              </a:rPr>
              <a:t>um </a:t>
            </a:r>
            <a:r>
              <a:rPr sz="1400" spc="-5" dirty="0">
                <a:latin typeface="Arial"/>
                <a:cs typeface="Arial"/>
              </a:rPr>
              <a:t>ein tieferes  Verständnis aufzubauen) (Legasthenie-Zentrum Berlin,</a:t>
            </a:r>
            <a:r>
              <a:rPr sz="1400" spc="35" dirty="0">
                <a:latin typeface="Arial"/>
                <a:cs typeface="Arial"/>
              </a:rPr>
              <a:t> </a:t>
            </a:r>
            <a:r>
              <a:rPr sz="1400" spc="-5" dirty="0">
                <a:latin typeface="Arial"/>
                <a:cs typeface="Arial"/>
              </a:rPr>
              <a:t>2012).</a:t>
            </a:r>
            <a:endParaRPr sz="1400" dirty="0">
              <a:latin typeface="Arial"/>
              <a:cs typeface="Arial"/>
            </a:endParaRPr>
          </a:p>
          <a:p>
            <a:pPr marL="325755" marR="7620" indent="-187325">
              <a:lnSpc>
                <a:spcPct val="150000"/>
              </a:lnSpc>
              <a:spcBef>
                <a:spcPts val="10"/>
              </a:spcBef>
              <a:buFont typeface="Symbol"/>
              <a:buChar char=""/>
              <a:tabLst>
                <a:tab pos="326390" algn="l"/>
              </a:tabLst>
            </a:pPr>
            <a:r>
              <a:rPr sz="1400" spc="-5" dirty="0">
                <a:latin typeface="Arial"/>
                <a:cs typeface="Arial"/>
              </a:rPr>
              <a:t>Zur Förderung der Verarbeitungsgeschwindigkeit ist eine Entwicklung von </a:t>
            </a:r>
            <a:r>
              <a:rPr sz="1400" spc="-5" dirty="0" smtClean="0">
                <a:latin typeface="Arial"/>
                <a:cs typeface="Arial"/>
              </a:rPr>
              <a:t>meta-</a:t>
            </a:r>
            <a:r>
              <a:rPr sz="1400" spc="-15" dirty="0" smtClean="0">
                <a:latin typeface="Arial"/>
                <a:cs typeface="Arial"/>
              </a:rPr>
              <a:t>kognitiven </a:t>
            </a:r>
            <a:r>
              <a:rPr sz="1400" spc="-5" dirty="0">
                <a:latin typeface="Arial"/>
                <a:cs typeface="Arial"/>
              </a:rPr>
              <a:t>Strategien (Planung, Überwachung, Bewertung und Kontrolle der  Lernprozesse) wichtig, sowie der Aufbau solider Verbindungen im Gehirn, </a:t>
            </a:r>
            <a:r>
              <a:rPr sz="1400" dirty="0">
                <a:latin typeface="Arial"/>
                <a:cs typeface="Arial"/>
              </a:rPr>
              <a:t>um </a:t>
            </a:r>
            <a:r>
              <a:rPr sz="1400" spc="-5" dirty="0">
                <a:latin typeface="Arial"/>
                <a:cs typeface="Arial"/>
              </a:rPr>
              <a:t>eine  schnellere Übertragung von Signalen zu ermöglichen (Legasthenie-Zentrum Berlin,  2012).</a:t>
            </a:r>
            <a:endParaRPr sz="1400" dirty="0">
              <a:latin typeface="Arial"/>
              <a:cs typeface="Arial"/>
            </a:endParaRPr>
          </a:p>
          <a:p>
            <a:pPr marL="325755" marR="6985" indent="-187325">
              <a:lnSpc>
                <a:spcPct val="150000"/>
              </a:lnSpc>
              <a:spcBef>
                <a:spcPts val="25"/>
              </a:spcBef>
              <a:buFont typeface="Symbol"/>
              <a:buChar char=""/>
              <a:tabLst>
                <a:tab pos="326390" algn="l"/>
              </a:tabLst>
            </a:pPr>
            <a:r>
              <a:rPr sz="1400" dirty="0">
                <a:latin typeface="Arial"/>
                <a:cs typeface="Arial"/>
              </a:rPr>
              <a:t>Um </a:t>
            </a:r>
            <a:r>
              <a:rPr sz="1400" spc="-5" dirty="0">
                <a:latin typeface="Arial"/>
                <a:cs typeface="Arial"/>
              </a:rPr>
              <a:t>den Wortschatz zu erweitern ist es wichtig, dass die Lehrkraft viel  Wortschatzarbeit mit dem Schüler macht und unverstandene Wörter und Textstellen  durch Nachfragen klärt, </a:t>
            </a:r>
            <a:r>
              <a:rPr sz="1400" dirty="0">
                <a:latin typeface="Arial"/>
                <a:cs typeface="Arial"/>
              </a:rPr>
              <a:t>um </a:t>
            </a:r>
            <a:r>
              <a:rPr sz="1400" spc="-5" dirty="0">
                <a:latin typeface="Arial"/>
                <a:cs typeface="Arial"/>
              </a:rPr>
              <a:t>so sich mehr Wörter anzueignen. Außerdem ist es  hilfreich ein individuelles Wörterbuch/ Karteikartensammlung erstellen zulassen für  die Förderung auf Wortebene und für die Förderung auf Satzebene die Arbeit  mit Kontrastierung und Metasprachliches Arbeiten (Bildungsserver Berlin-  Brandenburg;</a:t>
            </a:r>
            <a:r>
              <a:rPr sz="1400" spc="-10" dirty="0">
                <a:latin typeface="Arial"/>
                <a:cs typeface="Arial"/>
              </a:rPr>
              <a:t> </a:t>
            </a:r>
            <a:r>
              <a:rPr sz="1400" spc="-5" dirty="0">
                <a:latin typeface="Arial"/>
                <a:cs typeface="Arial"/>
              </a:rPr>
              <a:t>LehrplanPLUS).</a:t>
            </a:r>
            <a:endParaRPr sz="1400" dirty="0">
              <a:latin typeface="Arial"/>
              <a:cs typeface="Arial"/>
            </a:endParaRPr>
          </a:p>
          <a:p>
            <a:pPr marL="325755" marR="5080" indent="-187325">
              <a:lnSpc>
                <a:spcPct val="150000"/>
              </a:lnSpc>
              <a:spcBef>
                <a:spcPts val="30"/>
              </a:spcBef>
              <a:buFont typeface="Symbol"/>
              <a:buChar char=""/>
              <a:tabLst>
                <a:tab pos="326390" algn="l"/>
              </a:tabLst>
            </a:pPr>
            <a:r>
              <a:rPr sz="1400" dirty="0">
                <a:latin typeface="Arial"/>
                <a:cs typeface="Arial"/>
              </a:rPr>
              <a:t>Zur </a:t>
            </a:r>
            <a:r>
              <a:rPr sz="1400" spc="-5" dirty="0">
                <a:latin typeface="Arial"/>
                <a:cs typeface="Arial"/>
              </a:rPr>
              <a:t>Verbesserung des Sprachverständnisses ist es wichtig, immer eine  Verstehenssicherung durchzuführen. Dies kann man erreichen, indem man  unverstandenen Wörtern und Textstellen auffinden und kennzeichnen lässt und der  Schüler den gelesenen Text anschließend in eigenen Worten wiedergibt. Zur  Förderung auf metasprachlicher Ebene ist es wichtig, das gezielte Nachfragen zu  trainieren und zur Förderung auf Textebene ist es erforderlich wichtige Wörter im Vorfeld  zu klären (Bildungsserver Berlin-Brandenburg;</a:t>
            </a:r>
            <a:r>
              <a:rPr sz="1400" spc="25" dirty="0">
                <a:latin typeface="Arial"/>
                <a:cs typeface="Arial"/>
              </a:rPr>
              <a:t> </a:t>
            </a:r>
            <a:r>
              <a:rPr sz="1400" spc="-5" dirty="0">
                <a:latin typeface="Arial"/>
                <a:cs typeface="Arial"/>
              </a:rPr>
              <a:t>LehrplanPLUS</a:t>
            </a:r>
            <a:r>
              <a:rPr sz="1400" spc="-5" dirty="0" smtClean="0">
                <a:latin typeface="Arial"/>
                <a:cs typeface="Arial"/>
              </a:rPr>
              <a:t>).</a:t>
            </a:r>
            <a:endParaRPr lang="de-DE" sz="1400" dirty="0">
              <a:latin typeface="Arial"/>
              <a:cs typeface="Arial"/>
            </a:endParaRPr>
          </a:p>
          <a:p>
            <a:pPr marL="325755" marR="5080" indent="-187325">
              <a:lnSpc>
                <a:spcPct val="150000"/>
              </a:lnSpc>
              <a:spcBef>
                <a:spcPts val="30"/>
              </a:spcBef>
              <a:buFont typeface="Symbol"/>
              <a:buChar char=""/>
              <a:tabLst>
                <a:tab pos="326390" algn="l"/>
              </a:tabLst>
            </a:pPr>
            <a:r>
              <a:rPr sz="1400" spc="-5" dirty="0" smtClean="0">
                <a:latin typeface="Arial"/>
                <a:cs typeface="Arial"/>
              </a:rPr>
              <a:t>Für </a:t>
            </a:r>
            <a:r>
              <a:rPr sz="1400" spc="-5" dirty="0">
                <a:latin typeface="Arial"/>
                <a:cs typeface="Arial"/>
              </a:rPr>
              <a:t>den Aufbau eines Leseverständnisses wird Daniel empfohlen vor dem Lesen des  Textes erst einmal die Überschrift zu lesen und daraufhin Vermutungen über den  Textinhalt zu äußern. Zudem sollte entweder von der Lehrkraft oder von den Eltern  eine Aktivierung von persönlichem, für den Textinhalt (möglicherweise) relevantem  Vorwissen erfolgen. Nach dem Lesen sollte das Gelesene </a:t>
            </a:r>
            <a:r>
              <a:rPr sz="1400" dirty="0">
                <a:latin typeface="Arial"/>
                <a:cs typeface="Arial"/>
              </a:rPr>
              <a:t>von </a:t>
            </a:r>
            <a:r>
              <a:rPr sz="1400" spc="-5" dirty="0">
                <a:latin typeface="Arial"/>
                <a:cs typeface="Arial"/>
              </a:rPr>
              <a:t>Daniel visualisiert  werden. Dies dient dem tiefgründigeren Leseverständnis und der weiteren  Auseinandersetzung mit dem Gelesenen, auch </a:t>
            </a:r>
            <a:r>
              <a:rPr sz="1400" dirty="0">
                <a:latin typeface="Arial"/>
                <a:cs typeface="Arial"/>
              </a:rPr>
              <a:t>um </a:t>
            </a:r>
            <a:r>
              <a:rPr sz="1400" spc="-5" dirty="0">
                <a:latin typeface="Arial"/>
                <a:cs typeface="Arial"/>
              </a:rPr>
              <a:t>überprüfen zu können, ob der  Text ausreichend verstanden wurde. Auch Daniel sollte über den Nutzen dieser  Einzelschritte informiert werden, </a:t>
            </a:r>
            <a:r>
              <a:rPr sz="1400" dirty="0">
                <a:latin typeface="Arial"/>
                <a:cs typeface="Arial"/>
              </a:rPr>
              <a:t>um </a:t>
            </a:r>
            <a:r>
              <a:rPr sz="1400" spc="-5" dirty="0">
                <a:latin typeface="Arial"/>
                <a:cs typeface="Arial"/>
              </a:rPr>
              <a:t>metakognitive Strategien anwenden zu können  und motiviert üben zu können</a:t>
            </a:r>
            <a:r>
              <a:rPr sz="1400" spc="-5" dirty="0" smtClean="0">
                <a:latin typeface="Arial"/>
                <a:cs typeface="Arial"/>
              </a:rPr>
              <a:t>.</a:t>
            </a:r>
            <a:endParaRPr sz="1400" dirty="0">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04069" y="429259"/>
            <a:ext cx="12496800" cy="9720610"/>
          </a:xfrm>
          <a:prstGeom prst="rect">
            <a:avLst/>
          </a:prstGeom>
        </p:spPr>
        <p:txBody>
          <a:bodyPr vert="horz" wrap="square" lIns="0" tIns="12700" rIns="0" bIns="0" rtlCol="0">
            <a:spAutoFit/>
          </a:bodyPr>
          <a:lstStyle/>
          <a:p>
            <a:pPr marR="5715" algn="r">
              <a:lnSpc>
                <a:spcPct val="150000"/>
              </a:lnSpc>
              <a:spcBef>
                <a:spcPts val="100"/>
              </a:spcBef>
            </a:pPr>
            <a:r>
              <a:rPr sz="1400" dirty="0">
                <a:latin typeface="Calibri"/>
                <a:cs typeface="Calibri"/>
              </a:rPr>
              <a:t>11</a:t>
            </a:r>
          </a:p>
          <a:p>
            <a:pPr>
              <a:lnSpc>
                <a:spcPct val="150000"/>
              </a:lnSpc>
            </a:pPr>
            <a:r>
              <a:rPr lang="de-DE" sz="1400" dirty="0" smtClean="0">
                <a:latin typeface="Arial" panose="020B0604020202020204" pitchFamily="34" charset="0"/>
                <a:cs typeface="Arial" panose="020B0604020202020204" pitchFamily="34" charset="0"/>
              </a:rPr>
              <a:t>Für die Leseflüssigkeit sollte Daniel oft laut lesen, dazu gibt es auch  sogenannte “Lautlesetandems”, bei denen demjenigen, der Unterstützung benötigt -  dem Sportler – ein Trainer zur Seite gestellt wird. Dieser coacht den Sportler, wodurch  die Lesegeschwindigkeit nachhaltig erhöht werden soll. Die Teams aus Trainer und  Sportler sollten jedoch mit Bedacht zusammengestellt werden, denn es ist wichtig die  Motivation des Sportlers zu fördern und nicht aufgrund eines zu leistungsstarken  Trainers zu schmälern. Der Ablauf des Lesetandems ist folgendermaßen: zunächst  lesen Trainer und Sportler gemeinsam halblaut den Text. Der Trainer fährt dabei mit  dem Finger unter dem zu lesenden Text entlang, um den Sportler zu unterstützen.  Wenn der Sportler denkt, er kann alleine weitermachen, dann gibt er dem Trainer ein  Zeichen (z.B. Tippen auf dessen Arm) und liest alleine weiter. Verliest sich der Sportler,  so wartet der Trainer zuerst ab, ob sich der Sportler eigenständig verbessert, wenn  dies nicht geschieht korrigiert er den Sportler. Der Sportler sollte dann die nicht  korrekt vorgelesene Textstelle noch einmal vorlesen. Wenn der Trainer denkt ein Wort  wird nicht richtig verstanden oder gekannt, wird dieses Wort erklärt. Das Lesen des  Textes wird mehrfach wiederholt, am </a:t>
            </a:r>
            <a:r>
              <a:rPr sz="1400" spc="-5" dirty="0" err="1" smtClean="0">
                <a:latin typeface="Arial" panose="020B0604020202020204" pitchFamily="34" charset="0"/>
                <a:cs typeface="Arial" panose="020B0604020202020204" pitchFamily="34" charset="0"/>
              </a:rPr>
              <a:t>besten</a:t>
            </a:r>
            <a:r>
              <a:rPr sz="1400" spc="-5" dirty="0" smtClean="0">
                <a:latin typeface="Arial" panose="020B0604020202020204" pitchFamily="34" charset="0"/>
                <a:cs typeface="Arial" panose="020B0604020202020204" pitchFamily="34" charset="0"/>
              </a:rPr>
              <a:t> </a:t>
            </a:r>
            <a:r>
              <a:rPr sz="1400" dirty="0">
                <a:latin typeface="Arial" panose="020B0604020202020204" pitchFamily="34" charset="0"/>
                <a:cs typeface="Arial" panose="020B0604020202020204" pitchFamily="34" charset="0"/>
              </a:rPr>
              <a:t>so </a:t>
            </a:r>
            <a:r>
              <a:rPr sz="1400" spc="-5" dirty="0">
                <a:latin typeface="Arial" panose="020B0604020202020204" pitchFamily="34" charset="0"/>
                <a:cs typeface="Arial" panose="020B0604020202020204" pitchFamily="34" charset="0"/>
              </a:rPr>
              <a:t>lange, bis der Sportler den Text selbstständig lesen </a:t>
            </a:r>
            <a:r>
              <a:rPr sz="1400" dirty="0">
                <a:latin typeface="Arial" panose="020B0604020202020204" pitchFamily="34" charset="0"/>
                <a:cs typeface="Arial" panose="020B0604020202020204" pitchFamily="34" charset="0"/>
              </a:rPr>
              <a:t>kann (Beate </a:t>
            </a:r>
            <a:r>
              <a:rPr sz="1400" spc="-5" dirty="0">
                <a:latin typeface="Arial" panose="020B0604020202020204" pitchFamily="34" charset="0"/>
                <a:cs typeface="Arial" panose="020B0604020202020204" pitchFamily="34" charset="0"/>
              </a:rPr>
              <a:t>Leßmann </a:t>
            </a:r>
            <a:r>
              <a:rPr sz="1400" dirty="0">
                <a:latin typeface="Arial" panose="020B0604020202020204" pitchFamily="34" charset="0"/>
                <a:cs typeface="Arial" panose="020B0604020202020204" pitchFamily="34" charset="0"/>
              </a:rPr>
              <a:t>–  </a:t>
            </a:r>
            <a:r>
              <a:rPr sz="1400" spc="-5" dirty="0">
                <a:latin typeface="Arial" panose="020B0604020202020204" pitchFamily="34" charset="0"/>
                <a:cs typeface="Arial" panose="020B0604020202020204" pitchFamily="34" charset="0"/>
              </a:rPr>
              <a:t>individuelle und gemeinsame Lernwege im</a:t>
            </a:r>
            <a:r>
              <a:rPr sz="1400" spc="5" dirty="0">
                <a:latin typeface="Arial" panose="020B0604020202020204" pitchFamily="34" charset="0"/>
                <a:cs typeface="Arial" panose="020B0604020202020204" pitchFamily="34" charset="0"/>
              </a:rPr>
              <a:t> </a:t>
            </a:r>
            <a:r>
              <a:rPr sz="1400" spc="-5" dirty="0">
                <a:latin typeface="Arial" panose="020B0604020202020204" pitchFamily="34" charset="0"/>
                <a:cs typeface="Arial" panose="020B0604020202020204" pitchFamily="34" charset="0"/>
              </a:rPr>
              <a:t>Deutschunterricht).</a:t>
            </a:r>
            <a:endParaRPr sz="1400" dirty="0">
              <a:latin typeface="Arial" panose="020B0604020202020204" pitchFamily="34" charset="0"/>
              <a:cs typeface="Arial" panose="020B0604020202020204" pitchFamily="34" charset="0"/>
            </a:endParaRPr>
          </a:p>
          <a:p>
            <a:pPr marL="12700" algn="just">
              <a:lnSpc>
                <a:spcPct val="150000"/>
              </a:lnSpc>
            </a:pPr>
            <a:r>
              <a:rPr sz="1400" spc="-5" dirty="0">
                <a:latin typeface="Arial" panose="020B0604020202020204" pitchFamily="34" charset="0"/>
                <a:cs typeface="Arial" panose="020B0604020202020204" pitchFamily="34" charset="0"/>
              </a:rPr>
              <a:t>Ein weiteres Trainingsprogramm zur Förderung der Leseflüssigkeit </a:t>
            </a:r>
            <a:r>
              <a:rPr sz="1400" spc="-10" dirty="0">
                <a:latin typeface="Arial" panose="020B0604020202020204" pitchFamily="34" charset="0"/>
                <a:cs typeface="Arial" panose="020B0604020202020204" pitchFamily="34" charset="0"/>
              </a:rPr>
              <a:t>ist </a:t>
            </a:r>
            <a:r>
              <a:rPr sz="1400" spc="-5" dirty="0">
                <a:latin typeface="Arial" panose="020B0604020202020204" pitchFamily="34" charset="0"/>
                <a:cs typeface="Arial" panose="020B0604020202020204" pitchFamily="34" charset="0"/>
              </a:rPr>
              <a:t>das Programm</a:t>
            </a:r>
            <a:r>
              <a:rPr sz="1400" spc="-50" dirty="0">
                <a:latin typeface="Arial" panose="020B0604020202020204" pitchFamily="34" charset="0"/>
                <a:cs typeface="Arial" panose="020B0604020202020204" pitchFamily="34" charset="0"/>
              </a:rPr>
              <a:t> </a:t>
            </a:r>
            <a:r>
              <a:rPr sz="1400" spc="-5" dirty="0">
                <a:latin typeface="Arial" panose="020B0604020202020204" pitchFamily="34" charset="0"/>
                <a:cs typeface="Arial" panose="020B0604020202020204" pitchFamily="34" charset="0"/>
              </a:rPr>
              <a:t>“Flüssig</a:t>
            </a:r>
            <a:endParaRPr sz="1400" dirty="0">
              <a:latin typeface="Arial" panose="020B0604020202020204" pitchFamily="34" charset="0"/>
              <a:cs typeface="Arial" panose="020B0604020202020204" pitchFamily="34" charset="0"/>
            </a:endParaRPr>
          </a:p>
          <a:p>
            <a:pPr marL="12700" marR="7620" algn="just">
              <a:lnSpc>
                <a:spcPct val="150000"/>
              </a:lnSpc>
              <a:spcBef>
                <a:spcPts val="30"/>
              </a:spcBef>
            </a:pPr>
            <a:r>
              <a:rPr sz="1400" spc="-5" dirty="0">
                <a:latin typeface="Arial" panose="020B0604020202020204" pitchFamily="34" charset="0"/>
                <a:cs typeface="Arial" panose="020B0604020202020204" pitchFamily="34" charset="0"/>
              </a:rPr>
              <a:t>lesen</a:t>
            </a:r>
            <a:r>
              <a:rPr sz="1400" spc="-20" dirty="0">
                <a:latin typeface="Arial" panose="020B0604020202020204" pitchFamily="34" charset="0"/>
                <a:cs typeface="Arial" panose="020B0604020202020204" pitchFamily="34" charset="0"/>
              </a:rPr>
              <a:t> </a:t>
            </a:r>
            <a:r>
              <a:rPr sz="1400" spc="-5" dirty="0">
                <a:latin typeface="Arial" panose="020B0604020202020204" pitchFamily="34" charset="0"/>
                <a:cs typeface="Arial" panose="020B0604020202020204" pitchFamily="34" charset="0"/>
              </a:rPr>
              <a:t>lernen”.</a:t>
            </a:r>
            <a:r>
              <a:rPr sz="1400" spc="-20" dirty="0">
                <a:latin typeface="Arial" panose="020B0604020202020204" pitchFamily="34" charset="0"/>
                <a:cs typeface="Arial" panose="020B0604020202020204" pitchFamily="34" charset="0"/>
              </a:rPr>
              <a:t> </a:t>
            </a:r>
            <a:r>
              <a:rPr sz="1400" spc="-5" dirty="0">
                <a:latin typeface="Arial" panose="020B0604020202020204" pitchFamily="34" charset="0"/>
                <a:cs typeface="Arial" panose="020B0604020202020204" pitchFamily="34" charset="0"/>
              </a:rPr>
              <a:t>Das</a:t>
            </a:r>
            <a:r>
              <a:rPr sz="1400" spc="-15" dirty="0">
                <a:latin typeface="Arial" panose="020B0604020202020204" pitchFamily="34" charset="0"/>
                <a:cs typeface="Arial" panose="020B0604020202020204" pitchFamily="34" charset="0"/>
              </a:rPr>
              <a:t> </a:t>
            </a:r>
            <a:r>
              <a:rPr sz="1400" spc="-5" dirty="0">
                <a:latin typeface="Arial" panose="020B0604020202020204" pitchFamily="34" charset="0"/>
                <a:cs typeface="Arial" panose="020B0604020202020204" pitchFamily="34" charset="0"/>
              </a:rPr>
              <a:t>Programm</a:t>
            </a:r>
            <a:r>
              <a:rPr sz="1400" spc="-25" dirty="0">
                <a:latin typeface="Arial" panose="020B0604020202020204" pitchFamily="34" charset="0"/>
                <a:cs typeface="Arial" panose="020B0604020202020204" pitchFamily="34" charset="0"/>
              </a:rPr>
              <a:t> </a:t>
            </a:r>
            <a:r>
              <a:rPr sz="1400" spc="-5" dirty="0">
                <a:latin typeface="Arial" panose="020B0604020202020204" pitchFamily="34" charset="0"/>
                <a:cs typeface="Arial" panose="020B0604020202020204" pitchFamily="34" charset="0"/>
              </a:rPr>
              <a:t>leitet</a:t>
            </a:r>
            <a:r>
              <a:rPr sz="1400" spc="-20" dirty="0">
                <a:latin typeface="Arial" panose="020B0604020202020204" pitchFamily="34" charset="0"/>
                <a:cs typeface="Arial" panose="020B0604020202020204" pitchFamily="34" charset="0"/>
              </a:rPr>
              <a:t> </a:t>
            </a:r>
            <a:r>
              <a:rPr sz="1400" spc="-5" dirty="0">
                <a:latin typeface="Arial" panose="020B0604020202020204" pitchFamily="34" charset="0"/>
                <a:cs typeface="Arial" panose="020B0604020202020204" pitchFamily="34" charset="0"/>
              </a:rPr>
              <a:t>Lehrer</a:t>
            </a:r>
            <a:r>
              <a:rPr sz="1400" spc="-30" dirty="0">
                <a:latin typeface="Arial" panose="020B0604020202020204" pitchFamily="34" charset="0"/>
                <a:cs typeface="Arial" panose="020B0604020202020204" pitchFamily="34" charset="0"/>
              </a:rPr>
              <a:t> </a:t>
            </a:r>
            <a:r>
              <a:rPr sz="1400" spc="-5" dirty="0">
                <a:latin typeface="Arial" panose="020B0604020202020204" pitchFamily="34" charset="0"/>
                <a:cs typeface="Arial" panose="020B0604020202020204" pitchFamily="34" charset="0"/>
              </a:rPr>
              <a:t>und</a:t>
            </a:r>
            <a:r>
              <a:rPr sz="1400" spc="-30" dirty="0">
                <a:latin typeface="Arial" panose="020B0604020202020204" pitchFamily="34" charset="0"/>
                <a:cs typeface="Arial" panose="020B0604020202020204" pitchFamily="34" charset="0"/>
              </a:rPr>
              <a:t> </a:t>
            </a:r>
            <a:r>
              <a:rPr sz="1400" spc="-5" dirty="0">
                <a:latin typeface="Arial" panose="020B0604020202020204" pitchFamily="34" charset="0"/>
                <a:cs typeface="Arial" panose="020B0604020202020204" pitchFamily="34" charset="0"/>
              </a:rPr>
              <a:t>Eltern</a:t>
            </a:r>
            <a:r>
              <a:rPr sz="1400" spc="-30" dirty="0">
                <a:latin typeface="Arial" panose="020B0604020202020204" pitchFamily="34" charset="0"/>
                <a:cs typeface="Arial" panose="020B0604020202020204" pitchFamily="34" charset="0"/>
              </a:rPr>
              <a:t> </a:t>
            </a:r>
            <a:r>
              <a:rPr sz="1400" dirty="0">
                <a:latin typeface="Arial" panose="020B0604020202020204" pitchFamily="34" charset="0"/>
                <a:cs typeface="Arial" panose="020B0604020202020204" pitchFamily="34" charset="0"/>
              </a:rPr>
              <a:t>genau</a:t>
            </a:r>
            <a:r>
              <a:rPr sz="1400" spc="-30" dirty="0">
                <a:latin typeface="Arial" panose="020B0604020202020204" pitchFamily="34" charset="0"/>
                <a:cs typeface="Arial" panose="020B0604020202020204" pitchFamily="34" charset="0"/>
              </a:rPr>
              <a:t> </a:t>
            </a:r>
            <a:r>
              <a:rPr sz="1400" spc="-5" dirty="0">
                <a:latin typeface="Arial" panose="020B0604020202020204" pitchFamily="34" charset="0"/>
                <a:cs typeface="Arial" panose="020B0604020202020204" pitchFamily="34" charset="0"/>
              </a:rPr>
              <a:t>an,</a:t>
            </a:r>
            <a:r>
              <a:rPr sz="1400" spc="-10" dirty="0">
                <a:latin typeface="Arial" panose="020B0604020202020204" pitchFamily="34" charset="0"/>
                <a:cs typeface="Arial" panose="020B0604020202020204" pitchFamily="34" charset="0"/>
              </a:rPr>
              <a:t> wie</a:t>
            </a:r>
            <a:r>
              <a:rPr sz="1400" spc="-15" dirty="0">
                <a:latin typeface="Arial" panose="020B0604020202020204" pitchFamily="34" charset="0"/>
                <a:cs typeface="Arial" panose="020B0604020202020204" pitchFamily="34" charset="0"/>
              </a:rPr>
              <a:t> </a:t>
            </a:r>
            <a:r>
              <a:rPr sz="1400" spc="-5" dirty="0">
                <a:latin typeface="Arial" panose="020B0604020202020204" pitchFamily="34" charset="0"/>
                <a:cs typeface="Arial" panose="020B0604020202020204" pitchFamily="34" charset="0"/>
              </a:rPr>
              <a:t>sie</a:t>
            </a:r>
            <a:r>
              <a:rPr sz="1400" spc="-20" dirty="0">
                <a:latin typeface="Arial" panose="020B0604020202020204" pitchFamily="34" charset="0"/>
                <a:cs typeface="Arial" panose="020B0604020202020204" pitchFamily="34" charset="0"/>
              </a:rPr>
              <a:t> </a:t>
            </a:r>
            <a:r>
              <a:rPr sz="1400" spc="-5" dirty="0">
                <a:latin typeface="Arial" panose="020B0604020202020204" pitchFamily="34" charset="0"/>
                <a:cs typeface="Arial" panose="020B0604020202020204" pitchFamily="34" charset="0"/>
              </a:rPr>
              <a:t>bei</a:t>
            </a:r>
            <a:r>
              <a:rPr sz="1400" spc="-30" dirty="0">
                <a:latin typeface="Arial" panose="020B0604020202020204" pitchFamily="34" charset="0"/>
                <a:cs typeface="Arial" panose="020B0604020202020204" pitchFamily="34" charset="0"/>
              </a:rPr>
              <a:t> </a:t>
            </a:r>
            <a:r>
              <a:rPr sz="1400" spc="-5" dirty="0">
                <a:latin typeface="Arial" panose="020B0604020202020204" pitchFamily="34" charset="0"/>
                <a:cs typeface="Arial" panose="020B0604020202020204" pitchFamily="34" charset="0"/>
              </a:rPr>
              <a:t>der</a:t>
            </a:r>
            <a:r>
              <a:rPr sz="1400" spc="-25" dirty="0">
                <a:latin typeface="Arial" panose="020B0604020202020204" pitchFamily="34" charset="0"/>
                <a:cs typeface="Arial" panose="020B0604020202020204" pitchFamily="34" charset="0"/>
              </a:rPr>
              <a:t> </a:t>
            </a:r>
            <a:r>
              <a:rPr sz="1400" spc="-5" dirty="0">
                <a:latin typeface="Arial" panose="020B0604020202020204" pitchFamily="34" charset="0"/>
                <a:cs typeface="Arial" panose="020B0604020202020204" pitchFamily="34" charset="0"/>
              </a:rPr>
              <a:t>Leseförderung  vorgehen sollen. Es wurde vom Schulpsychologen Dr. Gero </a:t>
            </a:r>
            <a:r>
              <a:rPr sz="1400" dirty="0">
                <a:latin typeface="Arial" panose="020B0604020202020204" pitchFamily="34" charset="0"/>
                <a:cs typeface="Arial" panose="020B0604020202020204" pitchFamily="34" charset="0"/>
              </a:rPr>
              <a:t>Tacke </a:t>
            </a:r>
            <a:r>
              <a:rPr sz="1400" spc="-5" dirty="0">
                <a:latin typeface="Arial" panose="020B0604020202020204" pitchFamily="34" charset="0"/>
                <a:cs typeface="Arial" panose="020B0604020202020204" pitchFamily="34" charset="0"/>
              </a:rPr>
              <a:t>entwickelt und beinhaltet  verschiedene Lernstufen. </a:t>
            </a:r>
            <a:r>
              <a:rPr sz="1400" dirty="0">
                <a:latin typeface="Arial" panose="020B0604020202020204" pitchFamily="34" charset="0"/>
                <a:cs typeface="Arial" panose="020B0604020202020204" pitchFamily="34" charset="0"/>
              </a:rPr>
              <a:t>Pro </a:t>
            </a:r>
            <a:r>
              <a:rPr sz="1400" spc="-5" dirty="0">
                <a:latin typeface="Arial" panose="020B0604020202020204" pitchFamily="34" charset="0"/>
                <a:cs typeface="Arial" panose="020B0604020202020204" pitchFamily="34" charset="0"/>
              </a:rPr>
              <a:t>Lernstufe </a:t>
            </a:r>
            <a:r>
              <a:rPr sz="1400" dirty="0">
                <a:latin typeface="Arial" panose="020B0604020202020204" pitchFamily="34" charset="0"/>
                <a:cs typeface="Arial" panose="020B0604020202020204" pitchFamily="34" charset="0"/>
              </a:rPr>
              <a:t>gibt </a:t>
            </a:r>
            <a:r>
              <a:rPr sz="1400" spc="-10" dirty="0">
                <a:latin typeface="Arial" panose="020B0604020202020204" pitchFamily="34" charset="0"/>
                <a:cs typeface="Arial" panose="020B0604020202020204" pitchFamily="34" charset="0"/>
              </a:rPr>
              <a:t>es </a:t>
            </a:r>
            <a:r>
              <a:rPr sz="1400" spc="-5" dirty="0">
                <a:latin typeface="Arial" panose="020B0604020202020204" pitchFamily="34" charset="0"/>
                <a:cs typeface="Arial" panose="020B0604020202020204" pitchFamily="34" charset="0"/>
              </a:rPr>
              <a:t>ein Arbeitsheft </a:t>
            </a:r>
            <a:r>
              <a:rPr sz="1400" dirty="0">
                <a:latin typeface="Arial" panose="020B0604020202020204" pitchFamily="34" charset="0"/>
                <a:cs typeface="Arial" panose="020B0604020202020204" pitchFamily="34" charset="0"/>
              </a:rPr>
              <a:t>für </a:t>
            </a:r>
            <a:r>
              <a:rPr sz="1400" spc="-5" dirty="0">
                <a:latin typeface="Arial" panose="020B0604020202020204" pitchFamily="34" charset="0"/>
                <a:cs typeface="Arial" panose="020B0604020202020204" pitchFamily="34" charset="0"/>
              </a:rPr>
              <a:t>das Üben </a:t>
            </a:r>
            <a:r>
              <a:rPr sz="1400" spc="-10" dirty="0">
                <a:latin typeface="Arial" panose="020B0604020202020204" pitchFamily="34" charset="0"/>
                <a:cs typeface="Arial" panose="020B0604020202020204" pitchFamily="34" charset="0"/>
              </a:rPr>
              <a:t>zu </a:t>
            </a:r>
            <a:r>
              <a:rPr sz="1400" spc="-5" dirty="0">
                <a:latin typeface="Arial" panose="020B0604020202020204" pitchFamily="34" charset="0"/>
                <a:cs typeface="Arial" panose="020B0604020202020204" pitchFamily="34" charset="0"/>
              </a:rPr>
              <a:t>Hause, ein  Arbeitsheft </a:t>
            </a:r>
            <a:r>
              <a:rPr sz="1400" dirty="0">
                <a:latin typeface="Arial" panose="020B0604020202020204" pitchFamily="34" charset="0"/>
                <a:cs typeface="Arial" panose="020B0604020202020204" pitchFamily="34" charset="0"/>
              </a:rPr>
              <a:t>für </a:t>
            </a:r>
            <a:r>
              <a:rPr sz="1400" spc="-5" dirty="0">
                <a:latin typeface="Arial" panose="020B0604020202020204" pitchFamily="34" charset="0"/>
                <a:cs typeface="Arial" panose="020B0604020202020204" pitchFamily="34" charset="0"/>
              </a:rPr>
              <a:t>das Üben im Unterricht und in Fördergruppen und ein zusätzliches Leseheft.  Forschungsergebnisse zeigen nämlich, dass die schulische Förderung </a:t>
            </a:r>
            <a:r>
              <a:rPr sz="1400" spc="-10" dirty="0">
                <a:latin typeface="Arial" panose="020B0604020202020204" pitchFamily="34" charset="0"/>
                <a:cs typeface="Arial" panose="020B0604020202020204" pitchFamily="34" charset="0"/>
              </a:rPr>
              <a:t>allein </a:t>
            </a:r>
            <a:r>
              <a:rPr sz="1400" spc="-5" dirty="0">
                <a:latin typeface="Arial" panose="020B0604020202020204" pitchFamily="34" charset="0"/>
                <a:cs typeface="Arial" panose="020B0604020202020204" pitchFamily="34" charset="0"/>
              </a:rPr>
              <a:t>nicht ausreicht,  </a:t>
            </a:r>
            <a:r>
              <a:rPr sz="1400" dirty="0">
                <a:latin typeface="Arial" panose="020B0604020202020204" pitchFamily="34" charset="0"/>
                <a:cs typeface="Arial" panose="020B0604020202020204" pitchFamily="34" charset="0"/>
              </a:rPr>
              <a:t>um </a:t>
            </a:r>
            <a:r>
              <a:rPr sz="1400" spc="-5" dirty="0">
                <a:latin typeface="Arial" panose="020B0604020202020204" pitchFamily="34" charset="0"/>
                <a:cs typeface="Arial" panose="020B0604020202020204" pitchFamily="34" charset="0"/>
              </a:rPr>
              <a:t>nachhaltige Fortschritte </a:t>
            </a:r>
            <a:r>
              <a:rPr sz="1400" spc="-10" dirty="0">
                <a:latin typeface="Arial" panose="020B0604020202020204" pitchFamily="34" charset="0"/>
                <a:cs typeface="Arial" panose="020B0604020202020204" pitchFamily="34" charset="0"/>
              </a:rPr>
              <a:t>zu </a:t>
            </a:r>
            <a:r>
              <a:rPr sz="1400" spc="-5" dirty="0">
                <a:latin typeface="Arial" panose="020B0604020202020204" pitchFamily="34" charset="0"/>
                <a:cs typeface="Arial" panose="020B0604020202020204" pitchFamily="34" charset="0"/>
              </a:rPr>
              <a:t>erzielen. Deswegen </a:t>
            </a:r>
            <a:r>
              <a:rPr sz="1400" dirty="0">
                <a:latin typeface="Arial" panose="020B0604020202020204" pitchFamily="34" charset="0"/>
                <a:cs typeface="Arial" panose="020B0604020202020204" pitchFamily="34" charset="0"/>
              </a:rPr>
              <a:t>kann </a:t>
            </a:r>
            <a:r>
              <a:rPr sz="1400" spc="-5" dirty="0">
                <a:latin typeface="Arial" panose="020B0604020202020204" pitchFamily="34" charset="0"/>
                <a:cs typeface="Arial" panose="020B0604020202020204" pitchFamily="34" charset="0"/>
              </a:rPr>
              <a:t>das Programm </a:t>
            </a:r>
            <a:r>
              <a:rPr sz="1400" dirty="0">
                <a:latin typeface="Arial" panose="020B0604020202020204" pitchFamily="34" charset="0"/>
                <a:cs typeface="Arial" panose="020B0604020202020204" pitchFamily="34" charset="0"/>
              </a:rPr>
              <a:t>für </a:t>
            </a:r>
            <a:r>
              <a:rPr sz="1400" spc="-5" dirty="0">
                <a:latin typeface="Arial" panose="020B0604020202020204" pitchFamily="34" charset="0"/>
                <a:cs typeface="Arial" panose="020B0604020202020204" pitchFamily="34" charset="0"/>
              </a:rPr>
              <a:t>das Üben </a:t>
            </a:r>
            <a:r>
              <a:rPr sz="1400" spc="-10" dirty="0">
                <a:latin typeface="Arial" panose="020B0604020202020204" pitchFamily="34" charset="0"/>
                <a:cs typeface="Arial" panose="020B0604020202020204" pitchFamily="34" charset="0"/>
              </a:rPr>
              <a:t>zu  </a:t>
            </a:r>
            <a:r>
              <a:rPr sz="1400" spc="-5" dirty="0">
                <a:latin typeface="Arial" panose="020B0604020202020204" pitchFamily="34" charset="0"/>
                <a:cs typeface="Arial" panose="020B0604020202020204" pitchFamily="34" charset="0"/>
              </a:rPr>
              <a:t>Hause </a:t>
            </a:r>
            <a:r>
              <a:rPr sz="1400" dirty="0">
                <a:latin typeface="Arial" panose="020B0604020202020204" pitchFamily="34" charset="0"/>
                <a:cs typeface="Arial" panose="020B0604020202020204" pitchFamily="34" charset="0"/>
              </a:rPr>
              <a:t>aufgrund </a:t>
            </a:r>
            <a:r>
              <a:rPr sz="1400" spc="-5" dirty="0">
                <a:latin typeface="Arial" panose="020B0604020202020204" pitchFamily="34" charset="0"/>
                <a:cs typeface="Arial" panose="020B0604020202020204" pitchFamily="34" charset="0"/>
              </a:rPr>
              <a:t>einer </a:t>
            </a:r>
            <a:r>
              <a:rPr sz="1400" dirty="0">
                <a:latin typeface="Arial" panose="020B0604020202020204" pitchFamily="34" charset="0"/>
                <a:cs typeface="Arial" panose="020B0604020202020204" pitchFamily="34" charset="0"/>
              </a:rPr>
              <a:t>genauen </a:t>
            </a:r>
            <a:r>
              <a:rPr sz="1400" spc="-5" dirty="0">
                <a:latin typeface="Arial" panose="020B0604020202020204" pitchFamily="34" charset="0"/>
                <a:cs typeface="Arial" panose="020B0604020202020204" pitchFamily="34" charset="0"/>
              </a:rPr>
              <a:t>Beschreibung des Vorgehens auch von Personen ohne  pädagogische Vorbildung angeleitet</a:t>
            </a:r>
            <a:r>
              <a:rPr sz="1400" spc="15" dirty="0">
                <a:latin typeface="Arial" panose="020B0604020202020204" pitchFamily="34" charset="0"/>
                <a:cs typeface="Arial" panose="020B0604020202020204" pitchFamily="34" charset="0"/>
              </a:rPr>
              <a:t> </a:t>
            </a:r>
            <a:r>
              <a:rPr sz="1400" spc="-5" dirty="0">
                <a:latin typeface="Arial" panose="020B0604020202020204" pitchFamily="34" charset="0"/>
                <a:cs typeface="Arial" panose="020B0604020202020204" pitchFamily="34" charset="0"/>
              </a:rPr>
              <a:t>werden.</a:t>
            </a:r>
            <a:endParaRPr sz="1400" dirty="0">
              <a:latin typeface="Arial" panose="020B0604020202020204" pitchFamily="34" charset="0"/>
              <a:cs typeface="Arial" panose="020B0604020202020204" pitchFamily="34" charset="0"/>
            </a:endParaRPr>
          </a:p>
          <a:p>
            <a:pPr marL="12700" marR="7620" algn="just">
              <a:lnSpc>
                <a:spcPct val="150000"/>
              </a:lnSpc>
              <a:spcBef>
                <a:spcPts val="45"/>
              </a:spcBef>
            </a:pPr>
            <a:r>
              <a:rPr sz="1400" spc="-5" dirty="0">
                <a:latin typeface="Arial" panose="020B0604020202020204" pitchFamily="34" charset="0"/>
                <a:cs typeface="Arial" panose="020B0604020202020204" pitchFamily="34" charset="0"/>
              </a:rPr>
              <a:t>Allgemein </a:t>
            </a:r>
            <a:r>
              <a:rPr sz="1400" spc="-10" dirty="0">
                <a:latin typeface="Arial" panose="020B0604020202020204" pitchFamily="34" charset="0"/>
                <a:cs typeface="Arial" panose="020B0604020202020204" pitchFamily="34" charset="0"/>
              </a:rPr>
              <a:t>ist </a:t>
            </a:r>
            <a:r>
              <a:rPr sz="1400" spc="-5" dirty="0">
                <a:latin typeface="Arial" panose="020B0604020202020204" pitchFamily="34" charset="0"/>
                <a:cs typeface="Arial" panose="020B0604020202020204" pitchFamily="34" charset="0"/>
              </a:rPr>
              <a:t>es </a:t>
            </a:r>
            <a:r>
              <a:rPr sz="1400" dirty="0">
                <a:latin typeface="Arial" panose="020B0604020202020204" pitchFamily="34" charset="0"/>
                <a:cs typeface="Arial" panose="020B0604020202020204" pitchFamily="34" charset="0"/>
              </a:rPr>
              <a:t>für </a:t>
            </a:r>
            <a:r>
              <a:rPr sz="1400" spc="-5" dirty="0">
                <a:latin typeface="Arial" panose="020B0604020202020204" pitchFamily="34" charset="0"/>
                <a:cs typeface="Arial" panose="020B0604020202020204" pitchFamily="34" charset="0"/>
              </a:rPr>
              <a:t>das Training der Leseflüssigkeit sehr wichtig, auch die Lesemotivation </a:t>
            </a:r>
            <a:r>
              <a:rPr sz="1400" spc="-10" dirty="0">
                <a:latin typeface="Arial" panose="020B0604020202020204" pitchFamily="34" charset="0"/>
                <a:cs typeface="Arial" panose="020B0604020202020204" pitchFamily="34" charset="0"/>
              </a:rPr>
              <a:t>zu  </a:t>
            </a:r>
            <a:r>
              <a:rPr sz="1400" spc="-5" dirty="0">
                <a:latin typeface="Arial" panose="020B0604020202020204" pitchFamily="34" charset="0"/>
                <a:cs typeface="Arial" panose="020B0604020202020204" pitchFamily="34" charset="0"/>
              </a:rPr>
              <a:t>fördern (Klett </a:t>
            </a:r>
            <a:r>
              <a:rPr sz="1400" dirty="0">
                <a:latin typeface="Arial" panose="020B0604020202020204" pitchFamily="34" charset="0"/>
                <a:cs typeface="Arial" panose="020B0604020202020204" pitchFamily="34" charset="0"/>
              </a:rPr>
              <a:t>– </a:t>
            </a:r>
            <a:r>
              <a:rPr sz="1400" spc="-5" dirty="0">
                <a:latin typeface="Arial" panose="020B0604020202020204" pitchFamily="34" charset="0"/>
                <a:cs typeface="Arial" panose="020B0604020202020204" pitchFamily="34" charset="0"/>
              </a:rPr>
              <a:t>flüssig lesen</a:t>
            </a:r>
            <a:r>
              <a:rPr sz="1400" spc="-10" dirty="0">
                <a:latin typeface="Arial" panose="020B0604020202020204" pitchFamily="34" charset="0"/>
                <a:cs typeface="Arial" panose="020B0604020202020204" pitchFamily="34" charset="0"/>
              </a:rPr>
              <a:t> </a:t>
            </a:r>
            <a:r>
              <a:rPr sz="1400" spc="-5" dirty="0">
                <a:latin typeface="Arial" panose="020B0604020202020204" pitchFamily="34" charset="0"/>
                <a:cs typeface="Arial" panose="020B0604020202020204" pitchFamily="34" charset="0"/>
              </a:rPr>
              <a:t>lernen).</a:t>
            </a:r>
            <a:endParaRPr sz="1400" dirty="0">
              <a:latin typeface="Arial" panose="020B0604020202020204" pitchFamily="34" charset="0"/>
              <a:cs typeface="Arial" panose="020B0604020202020204" pitchFamily="34" charset="0"/>
            </a:endParaRPr>
          </a:p>
          <a:p>
            <a:pPr>
              <a:lnSpc>
                <a:spcPct val="150000"/>
              </a:lnSpc>
              <a:spcBef>
                <a:spcPts val="25"/>
              </a:spcBef>
            </a:pPr>
            <a:endParaRPr sz="1400" dirty="0">
              <a:latin typeface="Arial"/>
              <a:cs typeface="Arial"/>
            </a:endParaRPr>
          </a:p>
          <a:p>
            <a:pPr marL="12700" marR="6350" algn="just">
              <a:lnSpc>
                <a:spcPct val="150000"/>
              </a:lnSpc>
              <a:spcBef>
                <a:spcPts val="5"/>
              </a:spcBef>
            </a:pPr>
            <a:r>
              <a:rPr sz="1400" spc="-5" dirty="0">
                <a:latin typeface="Arial"/>
                <a:cs typeface="Arial"/>
              </a:rPr>
              <a:t>Zusammenfassend </a:t>
            </a:r>
            <a:r>
              <a:rPr sz="1400" spc="-10" dirty="0">
                <a:latin typeface="Arial"/>
                <a:cs typeface="Arial"/>
              </a:rPr>
              <a:t>lässt </a:t>
            </a:r>
            <a:r>
              <a:rPr sz="1400" spc="-5" dirty="0">
                <a:latin typeface="Arial"/>
                <a:cs typeface="Arial"/>
              </a:rPr>
              <a:t>sich sagen, dass Daniel zur Unterstützung der Förderung generell  mehr</a:t>
            </a:r>
            <a:r>
              <a:rPr sz="1400" spc="-70" dirty="0">
                <a:latin typeface="Arial"/>
                <a:cs typeface="Arial"/>
              </a:rPr>
              <a:t> </a:t>
            </a:r>
            <a:r>
              <a:rPr sz="1400" spc="-5" dirty="0">
                <a:latin typeface="Arial"/>
                <a:cs typeface="Arial"/>
              </a:rPr>
              <a:t>lesen,</a:t>
            </a:r>
            <a:r>
              <a:rPr sz="1400" spc="-65" dirty="0">
                <a:latin typeface="Arial"/>
                <a:cs typeface="Arial"/>
              </a:rPr>
              <a:t> </a:t>
            </a:r>
            <a:r>
              <a:rPr sz="1400" spc="-5" dirty="0">
                <a:latin typeface="Arial"/>
                <a:cs typeface="Arial"/>
              </a:rPr>
              <a:t>sich</a:t>
            </a:r>
            <a:r>
              <a:rPr sz="1400" spc="-60" dirty="0">
                <a:latin typeface="Arial"/>
                <a:cs typeface="Arial"/>
              </a:rPr>
              <a:t> </a:t>
            </a:r>
            <a:r>
              <a:rPr sz="1400" spc="-5" dirty="0">
                <a:latin typeface="Arial"/>
                <a:cs typeface="Arial"/>
              </a:rPr>
              <a:t>auch</a:t>
            </a:r>
            <a:r>
              <a:rPr sz="1400" spc="-70" dirty="0">
                <a:latin typeface="Arial"/>
                <a:cs typeface="Arial"/>
              </a:rPr>
              <a:t> </a:t>
            </a:r>
            <a:r>
              <a:rPr sz="1400" spc="-5" dirty="0">
                <a:latin typeface="Arial"/>
                <a:cs typeface="Arial"/>
              </a:rPr>
              <a:t>zunehmend</a:t>
            </a:r>
            <a:r>
              <a:rPr sz="1400" spc="-65" dirty="0">
                <a:latin typeface="Arial"/>
                <a:cs typeface="Arial"/>
              </a:rPr>
              <a:t> </a:t>
            </a:r>
            <a:r>
              <a:rPr sz="1400" spc="-5" dirty="0">
                <a:latin typeface="Arial"/>
                <a:cs typeface="Arial"/>
              </a:rPr>
              <a:t>das</a:t>
            </a:r>
            <a:r>
              <a:rPr sz="1400" spc="-70" dirty="0">
                <a:latin typeface="Arial"/>
                <a:cs typeface="Arial"/>
              </a:rPr>
              <a:t> </a:t>
            </a:r>
            <a:r>
              <a:rPr sz="1400" spc="-5" dirty="0">
                <a:latin typeface="Arial"/>
                <a:cs typeface="Arial"/>
              </a:rPr>
              <a:t>laute</a:t>
            </a:r>
            <a:r>
              <a:rPr sz="1400" spc="-70" dirty="0">
                <a:latin typeface="Arial"/>
                <a:cs typeface="Arial"/>
              </a:rPr>
              <a:t> </a:t>
            </a:r>
            <a:r>
              <a:rPr sz="1400" spc="-5" dirty="0">
                <a:latin typeface="Arial"/>
                <a:cs typeface="Arial"/>
              </a:rPr>
              <a:t>Vorlesen</a:t>
            </a:r>
            <a:r>
              <a:rPr sz="1400" spc="-60" dirty="0">
                <a:latin typeface="Arial"/>
                <a:cs typeface="Arial"/>
              </a:rPr>
              <a:t> </a:t>
            </a:r>
            <a:r>
              <a:rPr sz="1400" spc="-5" dirty="0">
                <a:latin typeface="Arial"/>
                <a:cs typeface="Arial"/>
              </a:rPr>
              <a:t>längerer</a:t>
            </a:r>
            <a:r>
              <a:rPr sz="1400" spc="-70" dirty="0">
                <a:latin typeface="Arial"/>
                <a:cs typeface="Arial"/>
              </a:rPr>
              <a:t> </a:t>
            </a:r>
            <a:r>
              <a:rPr sz="1400" spc="-5" dirty="0">
                <a:latin typeface="Arial"/>
                <a:cs typeface="Arial"/>
              </a:rPr>
              <a:t>Lesetexte</a:t>
            </a:r>
            <a:r>
              <a:rPr sz="1400" spc="-60" dirty="0">
                <a:latin typeface="Arial"/>
                <a:cs typeface="Arial"/>
              </a:rPr>
              <a:t> </a:t>
            </a:r>
            <a:r>
              <a:rPr sz="1400" spc="-5" dirty="0">
                <a:latin typeface="Arial"/>
                <a:cs typeface="Arial"/>
              </a:rPr>
              <a:t>vornehmen</a:t>
            </a:r>
            <a:r>
              <a:rPr sz="1400" spc="-70" dirty="0">
                <a:latin typeface="Arial"/>
                <a:cs typeface="Arial"/>
              </a:rPr>
              <a:t> </a:t>
            </a:r>
            <a:r>
              <a:rPr sz="1400" spc="-5" dirty="0">
                <a:latin typeface="Arial"/>
                <a:cs typeface="Arial"/>
              </a:rPr>
              <a:t>und</a:t>
            </a:r>
            <a:r>
              <a:rPr sz="1400" spc="-60" dirty="0">
                <a:latin typeface="Arial"/>
                <a:cs typeface="Arial"/>
              </a:rPr>
              <a:t> </a:t>
            </a:r>
            <a:r>
              <a:rPr sz="1400" spc="-5" dirty="0">
                <a:latin typeface="Arial"/>
                <a:cs typeface="Arial"/>
              </a:rPr>
              <a:t>auch  viel reden und dabei vor allem längere Sätze üben sollte. Die Lehrkraft sollte beim Lesen im  Unterricht Daniel immer </a:t>
            </a:r>
            <a:r>
              <a:rPr sz="1400" spc="-10" dirty="0">
                <a:latin typeface="Arial"/>
                <a:cs typeface="Arial"/>
              </a:rPr>
              <a:t>wieder </a:t>
            </a:r>
            <a:r>
              <a:rPr sz="1400" spc="-5" dirty="0">
                <a:latin typeface="Arial"/>
                <a:cs typeface="Arial"/>
              </a:rPr>
              <a:t>dazu ermutigen einzelne Abschnitte </a:t>
            </a:r>
            <a:r>
              <a:rPr sz="1400" dirty="0">
                <a:latin typeface="Arial"/>
                <a:cs typeface="Arial"/>
              </a:rPr>
              <a:t>in </a:t>
            </a:r>
            <a:r>
              <a:rPr sz="1400" spc="-5" dirty="0">
                <a:latin typeface="Arial"/>
                <a:cs typeface="Arial"/>
              </a:rPr>
              <a:t>eigenen </a:t>
            </a:r>
            <a:r>
              <a:rPr sz="1400" dirty="0">
                <a:latin typeface="Arial"/>
                <a:cs typeface="Arial"/>
              </a:rPr>
              <a:t>Worten  </a:t>
            </a:r>
            <a:r>
              <a:rPr sz="1400" spc="-5" dirty="0">
                <a:latin typeface="Arial"/>
                <a:cs typeface="Arial"/>
              </a:rPr>
              <a:t>wiederzugeben, Daniel Schlüsselwörter </a:t>
            </a:r>
            <a:r>
              <a:rPr sz="1400" dirty="0">
                <a:latin typeface="Arial"/>
                <a:cs typeface="Arial"/>
              </a:rPr>
              <a:t>finden </a:t>
            </a:r>
            <a:r>
              <a:rPr sz="1400" spc="-5" dirty="0">
                <a:latin typeface="Arial"/>
                <a:cs typeface="Arial"/>
              </a:rPr>
              <a:t>lassen, Unklarheiten klären, laut lesen,  zusammenfassen und visualisieren lassen oder zum Beispiel einen Zeitstrahl oder eine  Mindmap zum Inhalt des Textes erstellen lassen. Daniels Eltern sollten daheim mehr  deutschen Input anbieten, also zum Beispiel deutsche Bücher mit Daniel lesen, Hörbücher in  deutscher Sprache anhören oder generell mehr Deutsch</a:t>
            </a:r>
            <a:r>
              <a:rPr sz="1400" spc="15" dirty="0">
                <a:latin typeface="Arial"/>
                <a:cs typeface="Arial"/>
              </a:rPr>
              <a:t> </a:t>
            </a:r>
            <a:r>
              <a:rPr sz="1400" spc="-5" dirty="0">
                <a:latin typeface="Arial"/>
                <a:cs typeface="Arial"/>
              </a:rPr>
              <a:t>sprechen.</a:t>
            </a:r>
            <a:endParaRPr sz="1400" dirty="0">
              <a:latin typeface="Arial"/>
              <a:cs typeface="Arial"/>
            </a:endParaRPr>
          </a:p>
          <a:p>
            <a:pPr>
              <a:lnSpc>
                <a:spcPct val="150000"/>
              </a:lnSpc>
              <a:spcBef>
                <a:spcPts val="55"/>
              </a:spcBef>
            </a:pPr>
            <a:endParaRPr sz="1400" dirty="0">
              <a:latin typeface="Arial"/>
              <a:cs typeface="Arial"/>
            </a:endParaRPr>
          </a:p>
          <a:p>
            <a:pPr marL="12700" marR="6985" algn="just">
              <a:lnSpc>
                <a:spcPct val="150000"/>
              </a:lnSpc>
            </a:pPr>
            <a:r>
              <a:rPr sz="1400" spc="-5" dirty="0">
                <a:latin typeface="Arial"/>
                <a:cs typeface="Arial"/>
              </a:rPr>
              <a:t>Zur Überprüfung des Fördererfolgs sind keine zeitlichen Begrenzungen </a:t>
            </a:r>
            <a:r>
              <a:rPr sz="1400" spc="-10" dirty="0">
                <a:latin typeface="Arial"/>
                <a:cs typeface="Arial"/>
              </a:rPr>
              <a:t>der  </a:t>
            </a:r>
            <a:r>
              <a:rPr sz="1400" spc="-5" dirty="0">
                <a:latin typeface="Arial"/>
                <a:cs typeface="Arial"/>
              </a:rPr>
              <a:t>Fördermaßnahmen angesetzt. Mindestens monatlich sollte die Lehrkraft Rücksprache mit den  Eltern halten und abhängig von der Leseentwicklung und vom Fördererfolg sollte der ELFE </a:t>
            </a:r>
            <a:r>
              <a:rPr sz="1400" dirty="0">
                <a:latin typeface="Arial"/>
                <a:cs typeface="Arial"/>
              </a:rPr>
              <a:t>II  </a:t>
            </a:r>
            <a:r>
              <a:rPr sz="1400" spc="-5" dirty="0">
                <a:latin typeface="Arial"/>
                <a:cs typeface="Arial"/>
              </a:rPr>
              <a:t>Test wiederholt werden, </a:t>
            </a:r>
            <a:r>
              <a:rPr sz="1400" dirty="0">
                <a:latin typeface="Arial"/>
                <a:cs typeface="Arial"/>
              </a:rPr>
              <a:t>um </a:t>
            </a:r>
            <a:r>
              <a:rPr sz="1400" spc="-5" dirty="0">
                <a:latin typeface="Arial"/>
                <a:cs typeface="Arial"/>
              </a:rPr>
              <a:t>den Lesestand von Daniel </a:t>
            </a:r>
            <a:r>
              <a:rPr sz="1400" spc="-10" dirty="0">
                <a:latin typeface="Arial"/>
                <a:cs typeface="Arial"/>
              </a:rPr>
              <a:t>zu </a:t>
            </a:r>
            <a:r>
              <a:rPr sz="1400" spc="-5" dirty="0">
                <a:latin typeface="Arial"/>
                <a:cs typeface="Arial"/>
              </a:rPr>
              <a:t>überprüfen. Das </a:t>
            </a:r>
            <a:r>
              <a:rPr sz="1400" dirty="0">
                <a:latin typeface="Arial"/>
                <a:cs typeface="Arial"/>
              </a:rPr>
              <a:t>erhoffte </a:t>
            </a:r>
            <a:r>
              <a:rPr sz="1400" spc="-5" dirty="0">
                <a:latin typeface="Arial"/>
                <a:cs typeface="Arial"/>
              </a:rPr>
              <a:t>Resultat  nach </a:t>
            </a:r>
            <a:r>
              <a:rPr sz="1400" dirty="0">
                <a:latin typeface="Arial"/>
                <a:cs typeface="Arial"/>
              </a:rPr>
              <a:t>4 </a:t>
            </a:r>
            <a:r>
              <a:rPr sz="1400" spc="-5" dirty="0">
                <a:latin typeface="Arial"/>
                <a:cs typeface="Arial"/>
              </a:rPr>
              <a:t>Monaten ist ein verbessertes Sprachverständnis und Leseverständnis auf Textebene.  </a:t>
            </a:r>
            <a:r>
              <a:rPr sz="1400" dirty="0">
                <a:latin typeface="Arial"/>
                <a:cs typeface="Arial"/>
              </a:rPr>
              <a:t>In </a:t>
            </a:r>
            <a:r>
              <a:rPr sz="1400" spc="-5" dirty="0">
                <a:latin typeface="Arial"/>
                <a:cs typeface="Arial"/>
              </a:rPr>
              <a:t>der </a:t>
            </a:r>
            <a:r>
              <a:rPr sz="1400" spc="-10" dirty="0">
                <a:latin typeface="Arial"/>
                <a:cs typeface="Arial"/>
              </a:rPr>
              <a:t>6. </a:t>
            </a:r>
            <a:r>
              <a:rPr sz="1400" spc="-5" dirty="0">
                <a:latin typeface="Arial"/>
                <a:cs typeface="Arial"/>
              </a:rPr>
              <a:t>Jahrgangsstufe </a:t>
            </a:r>
            <a:r>
              <a:rPr sz="1400" dirty="0">
                <a:latin typeface="Arial"/>
                <a:cs typeface="Arial"/>
              </a:rPr>
              <a:t>kann </a:t>
            </a:r>
            <a:r>
              <a:rPr sz="1400" spc="-5" dirty="0">
                <a:latin typeface="Arial"/>
                <a:cs typeface="Arial"/>
              </a:rPr>
              <a:t>der LGVT-Test angesetzt werden, </a:t>
            </a:r>
            <a:r>
              <a:rPr sz="1400" dirty="0">
                <a:latin typeface="Arial"/>
                <a:cs typeface="Arial"/>
              </a:rPr>
              <a:t>um </a:t>
            </a:r>
            <a:r>
              <a:rPr sz="1400" spc="-5" dirty="0">
                <a:latin typeface="Arial"/>
                <a:cs typeface="Arial"/>
              </a:rPr>
              <a:t>das Textverständnis </a:t>
            </a:r>
            <a:r>
              <a:rPr sz="1400" spc="-10" dirty="0">
                <a:latin typeface="Arial"/>
                <a:cs typeface="Arial"/>
              </a:rPr>
              <a:t>zu  </a:t>
            </a:r>
            <a:r>
              <a:rPr sz="1400" spc="-5" dirty="0">
                <a:latin typeface="Arial"/>
                <a:cs typeface="Arial"/>
              </a:rPr>
              <a:t>überprüfen.</a:t>
            </a:r>
            <a:endParaRPr sz="1400" dirty="0">
              <a:latin typeface="Arial"/>
              <a:cs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2065</Words>
  <Application>Microsoft Office PowerPoint</Application>
  <PresentationFormat>Benutzerdefiniert</PresentationFormat>
  <Paragraphs>53</Paragraphs>
  <Slides>5</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5</vt:i4>
      </vt:variant>
    </vt:vector>
  </HeadingPairs>
  <TitlesOfParts>
    <vt:vector size="9" baseType="lpstr">
      <vt:lpstr>Arial</vt:lpstr>
      <vt:lpstr>Calibri</vt:lpstr>
      <vt:lpstr>Symbol</vt:lpstr>
      <vt:lpstr>Office Theme</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Anna-Lena Hertel</dc:creator>
  <cp:lastModifiedBy>Fischer, Erika</cp:lastModifiedBy>
  <cp:revision>2</cp:revision>
  <dcterms:created xsi:type="dcterms:W3CDTF">2021-05-17T18:43:22Z</dcterms:created>
  <dcterms:modified xsi:type="dcterms:W3CDTF">2021-06-02T09:41:06Z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2021-05-17T00:00:00Z</vt:filetime>
  </property>
  <property fmtid="{D5CDD505-2E9C-101B-9397-08002B2CF9AE}" pid="3" name="Creator">
    <vt:lpwstr>Acrobat PDFMaker 17 für Word</vt:lpwstr>
  </property>
  <property fmtid="{D5CDD505-2E9C-101B-9397-08002B2CF9AE}" pid="4" name="LastSaved">
    <vt:filetime>2021-05-17T00:00:00Z</vt:filetime>
  </property>
</Properties>
</file>