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62" r:id="rId6"/>
    <p:sldId id="263" r:id="rId7"/>
    <p:sldId id="265" r:id="rId8"/>
    <p:sldId id="264" r:id="rId9"/>
    <p:sldId id="266" r:id="rId10"/>
    <p:sldId id="272" r:id="rId11"/>
    <p:sldId id="273" r:id="rId12"/>
    <p:sldId id="274" r:id="rId13"/>
    <p:sldId id="275" r:id="rId14"/>
    <p:sldId id="284" r:id="rId15"/>
    <p:sldId id="276" r:id="rId16"/>
    <p:sldId id="277" r:id="rId17"/>
    <p:sldId id="278" r:id="rId18"/>
    <p:sldId id="279" r:id="rId19"/>
    <p:sldId id="280" r:id="rId20"/>
    <p:sldId id="281" r:id="rId21"/>
    <p:sldId id="282" r:id="rId22"/>
    <p:sldId id="283" r:id="rId23"/>
    <p:sldId id="285" r:id="rId24"/>
    <p:sldId id="286" r:id="rId25"/>
    <p:sldId id="287" r:id="rId26"/>
    <p:sldId id="288" r:id="rId2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FEC8BD-5962-BB5C-2292-07EEB4C9D580}" v="1227" dt="2020-06-30T14:25:46.837"/>
    <p1510:client id="{21FFC18C-5EFC-114D-AFCF-58B9E553F112}" v="5" dt="2020-06-30T18:34:50.084"/>
    <p1510:client id="{95CD9088-821F-0244-5644-3B9A53BAD3E5}" v="5" dt="2020-06-30T18:33:47.118"/>
    <p1510:client id="{D6D8A0C2-4C8C-E84E-94E3-3BBEE5591AE2}" v="1115" dt="2020-06-30T17:10:21.535"/>
    <p1510:client id="{F8756952-A6AB-EF4C-B221-FE8BDE2623EE}" v="1285" dt="2020-06-30T17:04:48.10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65"/>
  </p:normalViewPr>
  <p:slideViewPr>
    <p:cSldViewPr snapToGrid="0" snapToObjects="1">
      <p:cViewPr varScale="1">
        <p:scale>
          <a:sx n="80" d="100"/>
          <a:sy n="80" d="100"/>
        </p:scale>
        <p:origin x="68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0131CED-3883-48E4-839B-94FEC41FDA15}"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B776AAFC-99E9-440D-8E47-B71DFA7E1F59}">
      <dgm:prSet/>
      <dgm:spPr/>
      <dgm:t>
        <a:bodyPr/>
        <a:lstStyle/>
        <a:p>
          <a:pPr>
            <a:lnSpc>
              <a:spcPct val="100000"/>
            </a:lnSpc>
          </a:pPr>
          <a:r>
            <a:rPr lang="de-DE"/>
            <a:t>1. Vorstellung Adalbert und Problembeschreibung</a:t>
          </a:r>
          <a:endParaRPr lang="en-US"/>
        </a:p>
      </dgm:t>
    </dgm:pt>
    <dgm:pt modelId="{49FE2177-0490-4FC7-8FA0-45F788CD0C64}" type="parTrans" cxnId="{4560D4BA-4A5A-476B-BBF0-D11BDCE3FE14}">
      <dgm:prSet/>
      <dgm:spPr/>
      <dgm:t>
        <a:bodyPr/>
        <a:lstStyle/>
        <a:p>
          <a:endParaRPr lang="en-US"/>
        </a:p>
      </dgm:t>
    </dgm:pt>
    <dgm:pt modelId="{1B8B68DA-70B6-403C-8693-DAE28C32BB94}" type="sibTrans" cxnId="{4560D4BA-4A5A-476B-BBF0-D11BDCE3FE14}">
      <dgm:prSet/>
      <dgm:spPr/>
      <dgm:t>
        <a:bodyPr/>
        <a:lstStyle/>
        <a:p>
          <a:endParaRPr lang="en-US"/>
        </a:p>
      </dgm:t>
    </dgm:pt>
    <dgm:pt modelId="{07591927-A0D8-42E5-900A-8F505CD8B487}">
      <dgm:prSet/>
      <dgm:spPr/>
      <dgm:t>
        <a:bodyPr/>
        <a:lstStyle/>
        <a:p>
          <a:pPr>
            <a:lnSpc>
              <a:spcPct val="100000"/>
            </a:lnSpc>
          </a:pPr>
          <a:r>
            <a:rPr lang="de-DE"/>
            <a:t>2. Diagnostische Fragestellung</a:t>
          </a:r>
          <a:endParaRPr lang="en-US"/>
        </a:p>
      </dgm:t>
    </dgm:pt>
    <dgm:pt modelId="{9C412CA0-5AB1-4744-8665-057B686B134C}" type="parTrans" cxnId="{462D9AF4-0510-4FCC-9C00-CBE53E0E5065}">
      <dgm:prSet/>
      <dgm:spPr/>
      <dgm:t>
        <a:bodyPr/>
        <a:lstStyle/>
        <a:p>
          <a:endParaRPr lang="en-US"/>
        </a:p>
      </dgm:t>
    </dgm:pt>
    <dgm:pt modelId="{9CA505A4-995F-4333-BB27-BFB206A1F266}" type="sibTrans" cxnId="{462D9AF4-0510-4FCC-9C00-CBE53E0E5065}">
      <dgm:prSet/>
      <dgm:spPr/>
      <dgm:t>
        <a:bodyPr/>
        <a:lstStyle/>
        <a:p>
          <a:endParaRPr lang="en-US"/>
        </a:p>
      </dgm:t>
    </dgm:pt>
    <dgm:pt modelId="{030DF4E4-E3CE-4365-A7CE-576EE473BCF4}">
      <dgm:prSet/>
      <dgm:spPr/>
      <dgm:t>
        <a:bodyPr/>
        <a:lstStyle/>
        <a:p>
          <a:pPr>
            <a:lnSpc>
              <a:spcPct val="100000"/>
            </a:lnSpc>
          </a:pPr>
          <a:r>
            <a:rPr lang="de-DE" dirty="0" smtClean="0"/>
            <a:t>3. </a:t>
          </a:r>
          <a:r>
            <a:rPr lang="de-DE" dirty="0"/>
            <a:t>Kooperative Förderplanerstellung</a:t>
          </a:r>
          <a:endParaRPr lang="en-US" dirty="0"/>
        </a:p>
      </dgm:t>
    </dgm:pt>
    <dgm:pt modelId="{395AAAC7-8717-4A3C-9743-FB416137B238}" type="parTrans" cxnId="{AC90F6CB-554E-4140-B581-C0936125CA5F}">
      <dgm:prSet/>
      <dgm:spPr/>
      <dgm:t>
        <a:bodyPr/>
        <a:lstStyle/>
        <a:p>
          <a:endParaRPr lang="en-US"/>
        </a:p>
      </dgm:t>
    </dgm:pt>
    <dgm:pt modelId="{C7BF96F8-5F16-470A-B5BE-8E4544B04269}" type="sibTrans" cxnId="{AC90F6CB-554E-4140-B581-C0936125CA5F}">
      <dgm:prSet/>
      <dgm:spPr/>
      <dgm:t>
        <a:bodyPr/>
        <a:lstStyle/>
        <a:p>
          <a:endParaRPr lang="en-US"/>
        </a:p>
      </dgm:t>
    </dgm:pt>
    <dgm:pt modelId="{375FF7FD-3FD0-A942-A23E-8AFC8FCF2920}" type="pres">
      <dgm:prSet presAssocID="{00131CED-3883-48E4-839B-94FEC41FDA15}" presName="linear" presStyleCnt="0">
        <dgm:presLayoutVars>
          <dgm:animLvl val="lvl"/>
          <dgm:resizeHandles val="exact"/>
        </dgm:presLayoutVars>
      </dgm:prSet>
      <dgm:spPr/>
      <dgm:t>
        <a:bodyPr/>
        <a:lstStyle/>
        <a:p>
          <a:endParaRPr lang="de-DE"/>
        </a:p>
      </dgm:t>
    </dgm:pt>
    <dgm:pt modelId="{0E77C047-BE61-5D40-BA22-2FC2196FA2C2}" type="pres">
      <dgm:prSet presAssocID="{B776AAFC-99E9-440D-8E47-B71DFA7E1F59}" presName="parentText" presStyleLbl="node1" presStyleIdx="0" presStyleCnt="3">
        <dgm:presLayoutVars>
          <dgm:chMax val="0"/>
          <dgm:bulletEnabled val="1"/>
        </dgm:presLayoutVars>
      </dgm:prSet>
      <dgm:spPr/>
      <dgm:t>
        <a:bodyPr/>
        <a:lstStyle/>
        <a:p>
          <a:endParaRPr lang="de-DE"/>
        </a:p>
      </dgm:t>
    </dgm:pt>
    <dgm:pt modelId="{E9D2F3CB-87DB-854F-B527-098EF970359E}" type="pres">
      <dgm:prSet presAssocID="{1B8B68DA-70B6-403C-8693-DAE28C32BB94}" presName="spacer" presStyleCnt="0"/>
      <dgm:spPr/>
    </dgm:pt>
    <dgm:pt modelId="{D72F3AE5-C8A1-FB4E-BCBF-64F1C307DBB6}" type="pres">
      <dgm:prSet presAssocID="{07591927-A0D8-42E5-900A-8F505CD8B487}" presName="parentText" presStyleLbl="node1" presStyleIdx="1" presStyleCnt="3">
        <dgm:presLayoutVars>
          <dgm:chMax val="0"/>
          <dgm:bulletEnabled val="1"/>
        </dgm:presLayoutVars>
      </dgm:prSet>
      <dgm:spPr/>
      <dgm:t>
        <a:bodyPr/>
        <a:lstStyle/>
        <a:p>
          <a:endParaRPr lang="de-DE"/>
        </a:p>
      </dgm:t>
    </dgm:pt>
    <dgm:pt modelId="{E7235EA4-73C0-5C4E-9346-760941BB916C}" type="pres">
      <dgm:prSet presAssocID="{9CA505A4-995F-4333-BB27-BFB206A1F266}" presName="spacer" presStyleCnt="0"/>
      <dgm:spPr/>
    </dgm:pt>
    <dgm:pt modelId="{122A0D36-BBF4-8243-913C-37D1ED56A5BE}" type="pres">
      <dgm:prSet presAssocID="{030DF4E4-E3CE-4365-A7CE-576EE473BCF4}" presName="parentText" presStyleLbl="node1" presStyleIdx="2" presStyleCnt="3">
        <dgm:presLayoutVars>
          <dgm:chMax val="0"/>
          <dgm:bulletEnabled val="1"/>
        </dgm:presLayoutVars>
      </dgm:prSet>
      <dgm:spPr/>
      <dgm:t>
        <a:bodyPr/>
        <a:lstStyle/>
        <a:p>
          <a:endParaRPr lang="de-DE"/>
        </a:p>
      </dgm:t>
    </dgm:pt>
  </dgm:ptLst>
  <dgm:cxnLst>
    <dgm:cxn modelId="{4560D4BA-4A5A-476B-BBF0-D11BDCE3FE14}" srcId="{00131CED-3883-48E4-839B-94FEC41FDA15}" destId="{B776AAFC-99E9-440D-8E47-B71DFA7E1F59}" srcOrd="0" destOrd="0" parTransId="{49FE2177-0490-4FC7-8FA0-45F788CD0C64}" sibTransId="{1B8B68DA-70B6-403C-8693-DAE28C32BB94}"/>
    <dgm:cxn modelId="{8619662D-28F5-1A40-8EE5-EBB5AD78F336}" type="presOf" srcId="{B776AAFC-99E9-440D-8E47-B71DFA7E1F59}" destId="{0E77C047-BE61-5D40-BA22-2FC2196FA2C2}" srcOrd="0" destOrd="0" presId="urn:microsoft.com/office/officeart/2005/8/layout/vList2"/>
    <dgm:cxn modelId="{B75EA55A-B2DA-4F45-83BE-4E385F71DE6F}" type="presOf" srcId="{00131CED-3883-48E4-839B-94FEC41FDA15}" destId="{375FF7FD-3FD0-A942-A23E-8AFC8FCF2920}" srcOrd="0" destOrd="0" presId="urn:microsoft.com/office/officeart/2005/8/layout/vList2"/>
    <dgm:cxn modelId="{AC90F6CB-554E-4140-B581-C0936125CA5F}" srcId="{00131CED-3883-48E4-839B-94FEC41FDA15}" destId="{030DF4E4-E3CE-4365-A7CE-576EE473BCF4}" srcOrd="2" destOrd="0" parTransId="{395AAAC7-8717-4A3C-9743-FB416137B238}" sibTransId="{C7BF96F8-5F16-470A-B5BE-8E4544B04269}"/>
    <dgm:cxn modelId="{A8C4DCED-6ACD-564E-A86C-1EB8A803CF5F}" type="presOf" srcId="{07591927-A0D8-42E5-900A-8F505CD8B487}" destId="{D72F3AE5-C8A1-FB4E-BCBF-64F1C307DBB6}" srcOrd="0" destOrd="0" presId="urn:microsoft.com/office/officeart/2005/8/layout/vList2"/>
    <dgm:cxn modelId="{462D9AF4-0510-4FCC-9C00-CBE53E0E5065}" srcId="{00131CED-3883-48E4-839B-94FEC41FDA15}" destId="{07591927-A0D8-42E5-900A-8F505CD8B487}" srcOrd="1" destOrd="0" parTransId="{9C412CA0-5AB1-4744-8665-057B686B134C}" sibTransId="{9CA505A4-995F-4333-BB27-BFB206A1F266}"/>
    <dgm:cxn modelId="{F05A5945-A6E3-434F-891C-D0A249ACEA4A}" type="presOf" srcId="{030DF4E4-E3CE-4365-A7CE-576EE473BCF4}" destId="{122A0D36-BBF4-8243-913C-37D1ED56A5BE}" srcOrd="0" destOrd="0" presId="urn:microsoft.com/office/officeart/2005/8/layout/vList2"/>
    <dgm:cxn modelId="{5659EB2B-B44D-F041-8C42-7A4E069ED984}" type="presParOf" srcId="{375FF7FD-3FD0-A942-A23E-8AFC8FCF2920}" destId="{0E77C047-BE61-5D40-BA22-2FC2196FA2C2}" srcOrd="0" destOrd="0" presId="urn:microsoft.com/office/officeart/2005/8/layout/vList2"/>
    <dgm:cxn modelId="{D50C459E-2444-3840-B9FB-B008E91CB0DA}" type="presParOf" srcId="{375FF7FD-3FD0-A942-A23E-8AFC8FCF2920}" destId="{E9D2F3CB-87DB-854F-B527-098EF970359E}" srcOrd="1" destOrd="0" presId="urn:microsoft.com/office/officeart/2005/8/layout/vList2"/>
    <dgm:cxn modelId="{19835C73-451F-1D44-BA82-9E068F67399F}" type="presParOf" srcId="{375FF7FD-3FD0-A942-A23E-8AFC8FCF2920}" destId="{D72F3AE5-C8A1-FB4E-BCBF-64F1C307DBB6}" srcOrd="2" destOrd="0" presId="urn:microsoft.com/office/officeart/2005/8/layout/vList2"/>
    <dgm:cxn modelId="{15E62ED5-FF75-6E47-870D-3898DF1A8BB2}" type="presParOf" srcId="{375FF7FD-3FD0-A942-A23E-8AFC8FCF2920}" destId="{E7235EA4-73C0-5C4E-9346-760941BB916C}" srcOrd="3" destOrd="0" presId="urn:microsoft.com/office/officeart/2005/8/layout/vList2"/>
    <dgm:cxn modelId="{0D8FA60B-6BBD-9E44-BAC1-273D30D5FA9E}" type="presParOf" srcId="{375FF7FD-3FD0-A942-A23E-8AFC8FCF2920}" destId="{122A0D36-BBF4-8243-913C-37D1ED56A5BE}"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77C047-BE61-5D40-BA22-2FC2196FA2C2}">
      <dsp:nvSpPr>
        <dsp:cNvPr id="0" name=""/>
        <dsp:cNvSpPr/>
      </dsp:nvSpPr>
      <dsp:spPr>
        <a:xfrm>
          <a:off x="0" y="344722"/>
          <a:ext cx="5457824" cy="155843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l" defTabSz="1600200">
            <a:lnSpc>
              <a:spcPct val="100000"/>
            </a:lnSpc>
            <a:spcBef>
              <a:spcPct val="0"/>
            </a:spcBef>
            <a:spcAft>
              <a:spcPct val="35000"/>
            </a:spcAft>
          </a:pPr>
          <a:r>
            <a:rPr lang="de-DE" sz="3600" kern="1200"/>
            <a:t>1. Vorstellung Adalbert und Problembeschreibung</a:t>
          </a:r>
          <a:endParaRPr lang="en-US" sz="3600" kern="1200"/>
        </a:p>
      </dsp:txBody>
      <dsp:txXfrm>
        <a:off x="76077" y="420799"/>
        <a:ext cx="5305670" cy="1406285"/>
      </dsp:txXfrm>
    </dsp:sp>
    <dsp:sp modelId="{D72F3AE5-C8A1-FB4E-BCBF-64F1C307DBB6}">
      <dsp:nvSpPr>
        <dsp:cNvPr id="0" name=""/>
        <dsp:cNvSpPr/>
      </dsp:nvSpPr>
      <dsp:spPr>
        <a:xfrm>
          <a:off x="0" y="2006842"/>
          <a:ext cx="5457824" cy="1558439"/>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l" defTabSz="1600200">
            <a:lnSpc>
              <a:spcPct val="100000"/>
            </a:lnSpc>
            <a:spcBef>
              <a:spcPct val="0"/>
            </a:spcBef>
            <a:spcAft>
              <a:spcPct val="35000"/>
            </a:spcAft>
          </a:pPr>
          <a:r>
            <a:rPr lang="de-DE" sz="3600" kern="1200"/>
            <a:t>2. Diagnostische Fragestellung</a:t>
          </a:r>
          <a:endParaRPr lang="en-US" sz="3600" kern="1200"/>
        </a:p>
      </dsp:txBody>
      <dsp:txXfrm>
        <a:off x="76077" y="2082919"/>
        <a:ext cx="5305670" cy="1406285"/>
      </dsp:txXfrm>
    </dsp:sp>
    <dsp:sp modelId="{122A0D36-BBF4-8243-913C-37D1ED56A5BE}">
      <dsp:nvSpPr>
        <dsp:cNvPr id="0" name=""/>
        <dsp:cNvSpPr/>
      </dsp:nvSpPr>
      <dsp:spPr>
        <a:xfrm>
          <a:off x="0" y="3668962"/>
          <a:ext cx="5457824" cy="1558439"/>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l" defTabSz="1600200">
            <a:lnSpc>
              <a:spcPct val="100000"/>
            </a:lnSpc>
            <a:spcBef>
              <a:spcPct val="0"/>
            </a:spcBef>
            <a:spcAft>
              <a:spcPct val="35000"/>
            </a:spcAft>
          </a:pPr>
          <a:r>
            <a:rPr lang="de-DE" sz="3600" kern="1200" dirty="0" smtClean="0"/>
            <a:t>3. </a:t>
          </a:r>
          <a:r>
            <a:rPr lang="de-DE" sz="3600" kern="1200" dirty="0"/>
            <a:t>Kooperative Förderplanerstellung</a:t>
          </a:r>
          <a:endParaRPr lang="en-US" sz="3600" kern="1200" dirty="0"/>
        </a:p>
      </dsp:txBody>
      <dsp:txXfrm>
        <a:off x="76077" y="3745039"/>
        <a:ext cx="5305670" cy="140628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71A1E2-0F37-D34D-9F1D-C92E7811C217}"/>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6F46E8B5-4822-994D-A7D1-1B204F0C619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B18AB2AA-A6FC-C44D-83BC-4196F1D4F79E}"/>
              </a:ext>
            </a:extLst>
          </p:cNvPr>
          <p:cNvSpPr>
            <a:spLocks noGrp="1"/>
          </p:cNvSpPr>
          <p:nvPr>
            <p:ph type="dt" sz="half" idx="10"/>
          </p:nvPr>
        </p:nvSpPr>
        <p:spPr/>
        <p:txBody>
          <a:bodyPr/>
          <a:lstStyle/>
          <a:p>
            <a:fld id="{00A7D4FE-BDEB-474C-80F3-1F5C21F7A408}" type="datetimeFigureOut">
              <a:rPr lang="de-DE" smtClean="0"/>
              <a:t>02.06.2021</a:t>
            </a:fld>
            <a:endParaRPr lang="de-DE"/>
          </a:p>
        </p:txBody>
      </p:sp>
      <p:sp>
        <p:nvSpPr>
          <p:cNvPr id="5" name="Fußzeilenplatzhalter 4">
            <a:extLst>
              <a:ext uri="{FF2B5EF4-FFF2-40B4-BE49-F238E27FC236}">
                <a16:creationId xmlns:a16="http://schemas.microsoft.com/office/drawing/2014/main" id="{06789064-F146-4046-B12D-764F287ECEA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D9AA9F0C-18CB-6C46-8B74-EF8F3C100DF3}"/>
              </a:ext>
            </a:extLst>
          </p:cNvPr>
          <p:cNvSpPr>
            <a:spLocks noGrp="1"/>
          </p:cNvSpPr>
          <p:nvPr>
            <p:ph type="sldNum" sz="quarter" idx="12"/>
          </p:nvPr>
        </p:nvSpPr>
        <p:spPr/>
        <p:txBody>
          <a:bodyPr/>
          <a:lstStyle/>
          <a:p>
            <a:fld id="{CAB002B4-7536-B248-A90A-CB226172FA29}" type="slidenum">
              <a:rPr lang="de-DE" smtClean="0"/>
              <a:t>‹Nr.›</a:t>
            </a:fld>
            <a:endParaRPr lang="de-DE"/>
          </a:p>
        </p:txBody>
      </p:sp>
    </p:spTree>
    <p:extLst>
      <p:ext uri="{BB962C8B-B14F-4D97-AF65-F5344CB8AC3E}">
        <p14:creationId xmlns:p14="http://schemas.microsoft.com/office/powerpoint/2010/main" val="779466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EE5510-FE35-3F41-AC73-87ACCB9AB8BE}"/>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58FBA1EB-1E72-1548-A501-298ADC7F4A99}"/>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6E0080B-F948-4440-AF20-AFCE1334CB2A}"/>
              </a:ext>
            </a:extLst>
          </p:cNvPr>
          <p:cNvSpPr>
            <a:spLocks noGrp="1"/>
          </p:cNvSpPr>
          <p:nvPr>
            <p:ph type="dt" sz="half" idx="10"/>
          </p:nvPr>
        </p:nvSpPr>
        <p:spPr/>
        <p:txBody>
          <a:bodyPr/>
          <a:lstStyle/>
          <a:p>
            <a:fld id="{00A7D4FE-BDEB-474C-80F3-1F5C21F7A408}" type="datetimeFigureOut">
              <a:rPr lang="de-DE" smtClean="0"/>
              <a:t>02.06.2021</a:t>
            </a:fld>
            <a:endParaRPr lang="de-DE"/>
          </a:p>
        </p:txBody>
      </p:sp>
      <p:sp>
        <p:nvSpPr>
          <p:cNvPr id="5" name="Fußzeilenplatzhalter 4">
            <a:extLst>
              <a:ext uri="{FF2B5EF4-FFF2-40B4-BE49-F238E27FC236}">
                <a16:creationId xmlns:a16="http://schemas.microsoft.com/office/drawing/2014/main" id="{EAA97EBA-1871-4348-8886-D3DE70DACAB0}"/>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227EF50-DF64-7640-A363-0567E7E4F047}"/>
              </a:ext>
            </a:extLst>
          </p:cNvPr>
          <p:cNvSpPr>
            <a:spLocks noGrp="1"/>
          </p:cNvSpPr>
          <p:nvPr>
            <p:ph type="sldNum" sz="quarter" idx="12"/>
          </p:nvPr>
        </p:nvSpPr>
        <p:spPr/>
        <p:txBody>
          <a:bodyPr/>
          <a:lstStyle/>
          <a:p>
            <a:fld id="{CAB002B4-7536-B248-A90A-CB226172FA29}" type="slidenum">
              <a:rPr lang="de-DE" smtClean="0"/>
              <a:t>‹Nr.›</a:t>
            </a:fld>
            <a:endParaRPr lang="de-DE"/>
          </a:p>
        </p:txBody>
      </p:sp>
    </p:spTree>
    <p:extLst>
      <p:ext uri="{BB962C8B-B14F-4D97-AF65-F5344CB8AC3E}">
        <p14:creationId xmlns:p14="http://schemas.microsoft.com/office/powerpoint/2010/main" val="2578998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20D79A5C-7F29-FA4B-83B9-F7D640EFF9E9}"/>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5B4FFA53-8319-184F-B495-D109128B5CDD}"/>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31D06F4-555F-2249-9076-1EB969E4A727}"/>
              </a:ext>
            </a:extLst>
          </p:cNvPr>
          <p:cNvSpPr>
            <a:spLocks noGrp="1"/>
          </p:cNvSpPr>
          <p:nvPr>
            <p:ph type="dt" sz="half" idx="10"/>
          </p:nvPr>
        </p:nvSpPr>
        <p:spPr/>
        <p:txBody>
          <a:bodyPr/>
          <a:lstStyle/>
          <a:p>
            <a:fld id="{00A7D4FE-BDEB-474C-80F3-1F5C21F7A408}" type="datetimeFigureOut">
              <a:rPr lang="de-DE" smtClean="0"/>
              <a:t>02.06.2021</a:t>
            </a:fld>
            <a:endParaRPr lang="de-DE"/>
          </a:p>
        </p:txBody>
      </p:sp>
      <p:sp>
        <p:nvSpPr>
          <p:cNvPr id="5" name="Fußzeilenplatzhalter 4">
            <a:extLst>
              <a:ext uri="{FF2B5EF4-FFF2-40B4-BE49-F238E27FC236}">
                <a16:creationId xmlns:a16="http://schemas.microsoft.com/office/drawing/2014/main" id="{948A0B01-BC83-8A44-BFA4-C1DF02D7822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3CBFD054-813F-6F45-B0F7-E5887B672C44}"/>
              </a:ext>
            </a:extLst>
          </p:cNvPr>
          <p:cNvSpPr>
            <a:spLocks noGrp="1"/>
          </p:cNvSpPr>
          <p:nvPr>
            <p:ph type="sldNum" sz="quarter" idx="12"/>
          </p:nvPr>
        </p:nvSpPr>
        <p:spPr/>
        <p:txBody>
          <a:bodyPr/>
          <a:lstStyle/>
          <a:p>
            <a:fld id="{CAB002B4-7536-B248-A90A-CB226172FA29}" type="slidenum">
              <a:rPr lang="de-DE" smtClean="0"/>
              <a:t>‹Nr.›</a:t>
            </a:fld>
            <a:endParaRPr lang="de-DE"/>
          </a:p>
        </p:txBody>
      </p:sp>
    </p:spTree>
    <p:extLst>
      <p:ext uri="{BB962C8B-B14F-4D97-AF65-F5344CB8AC3E}">
        <p14:creationId xmlns:p14="http://schemas.microsoft.com/office/powerpoint/2010/main" val="13257981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FCEF26-EE9E-964B-B275-9769C6E4D47E}"/>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2C285B9C-D3E2-774D-A5E8-33F3D432208A}"/>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CA1D6BC-78D2-3345-A892-4E7A85FD13AF}"/>
              </a:ext>
            </a:extLst>
          </p:cNvPr>
          <p:cNvSpPr>
            <a:spLocks noGrp="1"/>
          </p:cNvSpPr>
          <p:nvPr>
            <p:ph type="dt" sz="half" idx="10"/>
          </p:nvPr>
        </p:nvSpPr>
        <p:spPr/>
        <p:txBody>
          <a:bodyPr/>
          <a:lstStyle/>
          <a:p>
            <a:fld id="{00A7D4FE-BDEB-474C-80F3-1F5C21F7A408}" type="datetimeFigureOut">
              <a:rPr lang="de-DE" smtClean="0"/>
              <a:t>02.06.2021</a:t>
            </a:fld>
            <a:endParaRPr lang="de-DE"/>
          </a:p>
        </p:txBody>
      </p:sp>
      <p:sp>
        <p:nvSpPr>
          <p:cNvPr id="5" name="Fußzeilenplatzhalter 4">
            <a:extLst>
              <a:ext uri="{FF2B5EF4-FFF2-40B4-BE49-F238E27FC236}">
                <a16:creationId xmlns:a16="http://schemas.microsoft.com/office/drawing/2014/main" id="{1A5B6227-BE89-F544-B652-CC9D8CE230BF}"/>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060E71D-CF08-5D4D-A632-2ECAC0B4C562}"/>
              </a:ext>
            </a:extLst>
          </p:cNvPr>
          <p:cNvSpPr>
            <a:spLocks noGrp="1"/>
          </p:cNvSpPr>
          <p:nvPr>
            <p:ph type="sldNum" sz="quarter" idx="12"/>
          </p:nvPr>
        </p:nvSpPr>
        <p:spPr/>
        <p:txBody>
          <a:bodyPr/>
          <a:lstStyle/>
          <a:p>
            <a:fld id="{CAB002B4-7536-B248-A90A-CB226172FA29}" type="slidenum">
              <a:rPr lang="de-DE" smtClean="0"/>
              <a:t>‹Nr.›</a:t>
            </a:fld>
            <a:endParaRPr lang="de-DE"/>
          </a:p>
        </p:txBody>
      </p:sp>
    </p:spTree>
    <p:extLst>
      <p:ext uri="{BB962C8B-B14F-4D97-AF65-F5344CB8AC3E}">
        <p14:creationId xmlns:p14="http://schemas.microsoft.com/office/powerpoint/2010/main" val="3971894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B5AD1FD-1BB9-6E4F-92BF-06370C7D9592}"/>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D0AD5FFA-2AAD-914D-8140-A7E68128BA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2D2F26A7-74D2-5849-A9FB-94711D3A0929}"/>
              </a:ext>
            </a:extLst>
          </p:cNvPr>
          <p:cNvSpPr>
            <a:spLocks noGrp="1"/>
          </p:cNvSpPr>
          <p:nvPr>
            <p:ph type="dt" sz="half" idx="10"/>
          </p:nvPr>
        </p:nvSpPr>
        <p:spPr/>
        <p:txBody>
          <a:bodyPr/>
          <a:lstStyle/>
          <a:p>
            <a:fld id="{00A7D4FE-BDEB-474C-80F3-1F5C21F7A408}" type="datetimeFigureOut">
              <a:rPr lang="de-DE" smtClean="0"/>
              <a:t>02.06.2021</a:t>
            </a:fld>
            <a:endParaRPr lang="de-DE"/>
          </a:p>
        </p:txBody>
      </p:sp>
      <p:sp>
        <p:nvSpPr>
          <p:cNvPr id="5" name="Fußzeilenplatzhalter 4">
            <a:extLst>
              <a:ext uri="{FF2B5EF4-FFF2-40B4-BE49-F238E27FC236}">
                <a16:creationId xmlns:a16="http://schemas.microsoft.com/office/drawing/2014/main" id="{C5A7D55A-2B27-2E4E-BE41-2403A9EBEACF}"/>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4670B02-E7EF-B240-B8F6-AA322EE300B3}"/>
              </a:ext>
            </a:extLst>
          </p:cNvPr>
          <p:cNvSpPr>
            <a:spLocks noGrp="1"/>
          </p:cNvSpPr>
          <p:nvPr>
            <p:ph type="sldNum" sz="quarter" idx="12"/>
          </p:nvPr>
        </p:nvSpPr>
        <p:spPr/>
        <p:txBody>
          <a:bodyPr/>
          <a:lstStyle/>
          <a:p>
            <a:fld id="{CAB002B4-7536-B248-A90A-CB226172FA29}" type="slidenum">
              <a:rPr lang="de-DE" smtClean="0"/>
              <a:t>‹Nr.›</a:t>
            </a:fld>
            <a:endParaRPr lang="de-DE"/>
          </a:p>
        </p:txBody>
      </p:sp>
    </p:spTree>
    <p:extLst>
      <p:ext uri="{BB962C8B-B14F-4D97-AF65-F5344CB8AC3E}">
        <p14:creationId xmlns:p14="http://schemas.microsoft.com/office/powerpoint/2010/main" val="297451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F4F010-5384-1D4A-8D44-226D5C232AF1}"/>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9278C2AA-151D-0348-9417-F47B7F0AE4B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C2D71332-18EB-5B45-88E6-3C4B86B362A9}"/>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05D2C44E-3E97-374D-BBDB-4F419588CD95}"/>
              </a:ext>
            </a:extLst>
          </p:cNvPr>
          <p:cNvSpPr>
            <a:spLocks noGrp="1"/>
          </p:cNvSpPr>
          <p:nvPr>
            <p:ph type="dt" sz="half" idx="10"/>
          </p:nvPr>
        </p:nvSpPr>
        <p:spPr/>
        <p:txBody>
          <a:bodyPr/>
          <a:lstStyle/>
          <a:p>
            <a:fld id="{00A7D4FE-BDEB-474C-80F3-1F5C21F7A408}" type="datetimeFigureOut">
              <a:rPr lang="de-DE" smtClean="0"/>
              <a:t>02.06.2021</a:t>
            </a:fld>
            <a:endParaRPr lang="de-DE"/>
          </a:p>
        </p:txBody>
      </p:sp>
      <p:sp>
        <p:nvSpPr>
          <p:cNvPr id="6" name="Fußzeilenplatzhalter 5">
            <a:extLst>
              <a:ext uri="{FF2B5EF4-FFF2-40B4-BE49-F238E27FC236}">
                <a16:creationId xmlns:a16="http://schemas.microsoft.com/office/drawing/2014/main" id="{04CD2946-5DAF-EB47-9720-678966501F9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9270245-FD4E-564F-AAC6-6C20C94F698C}"/>
              </a:ext>
            </a:extLst>
          </p:cNvPr>
          <p:cNvSpPr>
            <a:spLocks noGrp="1"/>
          </p:cNvSpPr>
          <p:nvPr>
            <p:ph type="sldNum" sz="quarter" idx="12"/>
          </p:nvPr>
        </p:nvSpPr>
        <p:spPr/>
        <p:txBody>
          <a:bodyPr/>
          <a:lstStyle/>
          <a:p>
            <a:fld id="{CAB002B4-7536-B248-A90A-CB226172FA29}" type="slidenum">
              <a:rPr lang="de-DE" smtClean="0"/>
              <a:t>‹Nr.›</a:t>
            </a:fld>
            <a:endParaRPr lang="de-DE"/>
          </a:p>
        </p:txBody>
      </p:sp>
    </p:spTree>
    <p:extLst>
      <p:ext uri="{BB962C8B-B14F-4D97-AF65-F5344CB8AC3E}">
        <p14:creationId xmlns:p14="http://schemas.microsoft.com/office/powerpoint/2010/main" val="3751687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E67AAF-26C1-6B43-A15D-CF2E5E90ED4C}"/>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7153B8B1-5F62-E74A-8463-C9ACB683F47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AF0091CD-25A6-D54F-A0C5-E7FF0768FA80}"/>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7F41A587-6B82-4248-9BAE-C9513CA780D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A0AFA464-D103-1048-AC27-82D35895918E}"/>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B1C6411D-994A-8A48-BD86-8BD77CFEFD1A}"/>
              </a:ext>
            </a:extLst>
          </p:cNvPr>
          <p:cNvSpPr>
            <a:spLocks noGrp="1"/>
          </p:cNvSpPr>
          <p:nvPr>
            <p:ph type="dt" sz="half" idx="10"/>
          </p:nvPr>
        </p:nvSpPr>
        <p:spPr/>
        <p:txBody>
          <a:bodyPr/>
          <a:lstStyle/>
          <a:p>
            <a:fld id="{00A7D4FE-BDEB-474C-80F3-1F5C21F7A408}" type="datetimeFigureOut">
              <a:rPr lang="de-DE" smtClean="0"/>
              <a:t>02.06.2021</a:t>
            </a:fld>
            <a:endParaRPr lang="de-DE"/>
          </a:p>
        </p:txBody>
      </p:sp>
      <p:sp>
        <p:nvSpPr>
          <p:cNvPr id="8" name="Fußzeilenplatzhalter 7">
            <a:extLst>
              <a:ext uri="{FF2B5EF4-FFF2-40B4-BE49-F238E27FC236}">
                <a16:creationId xmlns:a16="http://schemas.microsoft.com/office/drawing/2014/main" id="{21CBBFB7-7AFD-244E-B258-3A61B910E9BD}"/>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7DB2B626-0735-094D-91D8-CB2D5AC6E9C1}"/>
              </a:ext>
            </a:extLst>
          </p:cNvPr>
          <p:cNvSpPr>
            <a:spLocks noGrp="1"/>
          </p:cNvSpPr>
          <p:nvPr>
            <p:ph type="sldNum" sz="quarter" idx="12"/>
          </p:nvPr>
        </p:nvSpPr>
        <p:spPr/>
        <p:txBody>
          <a:bodyPr/>
          <a:lstStyle/>
          <a:p>
            <a:fld id="{CAB002B4-7536-B248-A90A-CB226172FA29}" type="slidenum">
              <a:rPr lang="de-DE" smtClean="0"/>
              <a:t>‹Nr.›</a:t>
            </a:fld>
            <a:endParaRPr lang="de-DE"/>
          </a:p>
        </p:txBody>
      </p:sp>
    </p:spTree>
    <p:extLst>
      <p:ext uri="{BB962C8B-B14F-4D97-AF65-F5344CB8AC3E}">
        <p14:creationId xmlns:p14="http://schemas.microsoft.com/office/powerpoint/2010/main" val="501093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D13104A-7EC7-A943-A22B-4F9CA6E23019}"/>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27F940CE-4446-2944-9D10-3E66DEA7655F}"/>
              </a:ext>
            </a:extLst>
          </p:cNvPr>
          <p:cNvSpPr>
            <a:spLocks noGrp="1"/>
          </p:cNvSpPr>
          <p:nvPr>
            <p:ph type="dt" sz="half" idx="10"/>
          </p:nvPr>
        </p:nvSpPr>
        <p:spPr/>
        <p:txBody>
          <a:bodyPr/>
          <a:lstStyle/>
          <a:p>
            <a:fld id="{00A7D4FE-BDEB-474C-80F3-1F5C21F7A408}" type="datetimeFigureOut">
              <a:rPr lang="de-DE" smtClean="0"/>
              <a:t>02.06.2021</a:t>
            </a:fld>
            <a:endParaRPr lang="de-DE"/>
          </a:p>
        </p:txBody>
      </p:sp>
      <p:sp>
        <p:nvSpPr>
          <p:cNvPr id="4" name="Fußzeilenplatzhalter 3">
            <a:extLst>
              <a:ext uri="{FF2B5EF4-FFF2-40B4-BE49-F238E27FC236}">
                <a16:creationId xmlns:a16="http://schemas.microsoft.com/office/drawing/2014/main" id="{DCEDA0BD-9574-D54F-86BD-DFFF8666710C}"/>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E3D22B41-50A7-C243-BD76-A730DDCD354F}"/>
              </a:ext>
            </a:extLst>
          </p:cNvPr>
          <p:cNvSpPr>
            <a:spLocks noGrp="1"/>
          </p:cNvSpPr>
          <p:nvPr>
            <p:ph type="sldNum" sz="quarter" idx="12"/>
          </p:nvPr>
        </p:nvSpPr>
        <p:spPr/>
        <p:txBody>
          <a:bodyPr/>
          <a:lstStyle/>
          <a:p>
            <a:fld id="{CAB002B4-7536-B248-A90A-CB226172FA29}" type="slidenum">
              <a:rPr lang="de-DE" smtClean="0"/>
              <a:t>‹Nr.›</a:t>
            </a:fld>
            <a:endParaRPr lang="de-DE"/>
          </a:p>
        </p:txBody>
      </p:sp>
    </p:spTree>
    <p:extLst>
      <p:ext uri="{BB962C8B-B14F-4D97-AF65-F5344CB8AC3E}">
        <p14:creationId xmlns:p14="http://schemas.microsoft.com/office/powerpoint/2010/main" val="3668112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AD96203B-F2B6-EC4E-9829-C1205151B376}"/>
              </a:ext>
            </a:extLst>
          </p:cNvPr>
          <p:cNvSpPr>
            <a:spLocks noGrp="1"/>
          </p:cNvSpPr>
          <p:nvPr>
            <p:ph type="dt" sz="half" idx="10"/>
          </p:nvPr>
        </p:nvSpPr>
        <p:spPr/>
        <p:txBody>
          <a:bodyPr/>
          <a:lstStyle/>
          <a:p>
            <a:fld id="{00A7D4FE-BDEB-474C-80F3-1F5C21F7A408}" type="datetimeFigureOut">
              <a:rPr lang="de-DE" smtClean="0"/>
              <a:t>02.06.2021</a:t>
            </a:fld>
            <a:endParaRPr lang="de-DE"/>
          </a:p>
        </p:txBody>
      </p:sp>
      <p:sp>
        <p:nvSpPr>
          <p:cNvPr id="3" name="Fußzeilenplatzhalter 2">
            <a:extLst>
              <a:ext uri="{FF2B5EF4-FFF2-40B4-BE49-F238E27FC236}">
                <a16:creationId xmlns:a16="http://schemas.microsoft.com/office/drawing/2014/main" id="{AE9D0B2C-6046-7B43-A01E-7AA658E8FBFD}"/>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4AF88618-0CB7-2D4F-B57A-58295513A55F}"/>
              </a:ext>
            </a:extLst>
          </p:cNvPr>
          <p:cNvSpPr>
            <a:spLocks noGrp="1"/>
          </p:cNvSpPr>
          <p:nvPr>
            <p:ph type="sldNum" sz="quarter" idx="12"/>
          </p:nvPr>
        </p:nvSpPr>
        <p:spPr/>
        <p:txBody>
          <a:bodyPr/>
          <a:lstStyle/>
          <a:p>
            <a:fld id="{CAB002B4-7536-B248-A90A-CB226172FA29}" type="slidenum">
              <a:rPr lang="de-DE" smtClean="0"/>
              <a:t>‹Nr.›</a:t>
            </a:fld>
            <a:endParaRPr lang="de-DE"/>
          </a:p>
        </p:txBody>
      </p:sp>
    </p:spTree>
    <p:extLst>
      <p:ext uri="{BB962C8B-B14F-4D97-AF65-F5344CB8AC3E}">
        <p14:creationId xmlns:p14="http://schemas.microsoft.com/office/powerpoint/2010/main" val="3584764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855D9C-B430-AB4D-962F-3D9F3706EBED}"/>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9971CA84-2DEE-9A45-9D73-7C02171822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E5634030-FAB9-7842-B176-7C58772CA3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3B5EB94-51F0-1D40-B0AB-D328012DECC7}"/>
              </a:ext>
            </a:extLst>
          </p:cNvPr>
          <p:cNvSpPr>
            <a:spLocks noGrp="1"/>
          </p:cNvSpPr>
          <p:nvPr>
            <p:ph type="dt" sz="half" idx="10"/>
          </p:nvPr>
        </p:nvSpPr>
        <p:spPr/>
        <p:txBody>
          <a:bodyPr/>
          <a:lstStyle/>
          <a:p>
            <a:fld id="{00A7D4FE-BDEB-474C-80F3-1F5C21F7A408}" type="datetimeFigureOut">
              <a:rPr lang="de-DE" smtClean="0"/>
              <a:t>02.06.2021</a:t>
            </a:fld>
            <a:endParaRPr lang="de-DE"/>
          </a:p>
        </p:txBody>
      </p:sp>
      <p:sp>
        <p:nvSpPr>
          <p:cNvPr id="6" name="Fußzeilenplatzhalter 5">
            <a:extLst>
              <a:ext uri="{FF2B5EF4-FFF2-40B4-BE49-F238E27FC236}">
                <a16:creationId xmlns:a16="http://schemas.microsoft.com/office/drawing/2014/main" id="{3EB89B2F-5FE4-3E49-9511-1940FDC1014C}"/>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A2EE80C-92D7-FE4B-B38B-66AC2416921A}"/>
              </a:ext>
            </a:extLst>
          </p:cNvPr>
          <p:cNvSpPr>
            <a:spLocks noGrp="1"/>
          </p:cNvSpPr>
          <p:nvPr>
            <p:ph type="sldNum" sz="quarter" idx="12"/>
          </p:nvPr>
        </p:nvSpPr>
        <p:spPr/>
        <p:txBody>
          <a:bodyPr/>
          <a:lstStyle/>
          <a:p>
            <a:fld id="{CAB002B4-7536-B248-A90A-CB226172FA29}" type="slidenum">
              <a:rPr lang="de-DE" smtClean="0"/>
              <a:t>‹Nr.›</a:t>
            </a:fld>
            <a:endParaRPr lang="de-DE"/>
          </a:p>
        </p:txBody>
      </p:sp>
    </p:spTree>
    <p:extLst>
      <p:ext uri="{BB962C8B-B14F-4D97-AF65-F5344CB8AC3E}">
        <p14:creationId xmlns:p14="http://schemas.microsoft.com/office/powerpoint/2010/main" val="4104413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A1D526-F253-E14F-B422-5CE39B76109F}"/>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F929E16F-F994-3049-BF1C-45E69122702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B3C6C5F6-F9F1-9F48-AE77-F8FCEAB238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BB20EBC-6BC6-0244-9078-B5CBA56C4F49}"/>
              </a:ext>
            </a:extLst>
          </p:cNvPr>
          <p:cNvSpPr>
            <a:spLocks noGrp="1"/>
          </p:cNvSpPr>
          <p:nvPr>
            <p:ph type="dt" sz="half" idx="10"/>
          </p:nvPr>
        </p:nvSpPr>
        <p:spPr/>
        <p:txBody>
          <a:bodyPr/>
          <a:lstStyle/>
          <a:p>
            <a:fld id="{00A7D4FE-BDEB-474C-80F3-1F5C21F7A408}" type="datetimeFigureOut">
              <a:rPr lang="de-DE" smtClean="0"/>
              <a:t>02.06.2021</a:t>
            </a:fld>
            <a:endParaRPr lang="de-DE"/>
          </a:p>
        </p:txBody>
      </p:sp>
      <p:sp>
        <p:nvSpPr>
          <p:cNvPr id="6" name="Fußzeilenplatzhalter 5">
            <a:extLst>
              <a:ext uri="{FF2B5EF4-FFF2-40B4-BE49-F238E27FC236}">
                <a16:creationId xmlns:a16="http://schemas.microsoft.com/office/drawing/2014/main" id="{230CB1CA-7834-9A43-A8A8-EC8916EF3F40}"/>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311DDB9-A77E-4C47-AA8A-F50B9F64FC8A}"/>
              </a:ext>
            </a:extLst>
          </p:cNvPr>
          <p:cNvSpPr>
            <a:spLocks noGrp="1"/>
          </p:cNvSpPr>
          <p:nvPr>
            <p:ph type="sldNum" sz="quarter" idx="12"/>
          </p:nvPr>
        </p:nvSpPr>
        <p:spPr/>
        <p:txBody>
          <a:bodyPr/>
          <a:lstStyle/>
          <a:p>
            <a:fld id="{CAB002B4-7536-B248-A90A-CB226172FA29}" type="slidenum">
              <a:rPr lang="de-DE" smtClean="0"/>
              <a:t>‹Nr.›</a:t>
            </a:fld>
            <a:endParaRPr lang="de-DE"/>
          </a:p>
        </p:txBody>
      </p:sp>
    </p:spTree>
    <p:extLst>
      <p:ext uri="{BB962C8B-B14F-4D97-AF65-F5344CB8AC3E}">
        <p14:creationId xmlns:p14="http://schemas.microsoft.com/office/powerpoint/2010/main" val="3228688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8A9B284A-D2C8-B342-B1E1-18B2956B596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2F8384BD-55B6-CB47-AF8E-B1807AC0CD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A0E02521-925F-7E4B-A32E-0BEF0C7630C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A7D4FE-BDEB-474C-80F3-1F5C21F7A408}" type="datetimeFigureOut">
              <a:rPr lang="de-DE" smtClean="0"/>
              <a:t>02.06.2021</a:t>
            </a:fld>
            <a:endParaRPr lang="de-DE"/>
          </a:p>
        </p:txBody>
      </p:sp>
      <p:sp>
        <p:nvSpPr>
          <p:cNvPr id="5" name="Fußzeilenplatzhalter 4">
            <a:extLst>
              <a:ext uri="{FF2B5EF4-FFF2-40B4-BE49-F238E27FC236}">
                <a16:creationId xmlns:a16="http://schemas.microsoft.com/office/drawing/2014/main" id="{9800FF80-5173-AB4D-B564-42617382EDD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6AAA9F4D-3C57-154E-8069-402F10F7DE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B002B4-7536-B248-A90A-CB226172FA29}" type="slidenum">
              <a:rPr lang="de-DE" smtClean="0"/>
              <a:t>‹Nr.›</a:t>
            </a:fld>
            <a:endParaRPr lang="de-DE"/>
          </a:p>
        </p:txBody>
      </p:sp>
    </p:spTree>
    <p:extLst>
      <p:ext uri="{BB962C8B-B14F-4D97-AF65-F5344CB8AC3E}">
        <p14:creationId xmlns:p14="http://schemas.microsoft.com/office/powerpoint/2010/main" val="17677222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1EADCAF8-8823-4E89-8612-21029831A4B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28CA07B2-0819-4B62-9425-7A52BBDD707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34" name="Group 33">
            <a:extLst>
              <a:ext uri="{FF2B5EF4-FFF2-40B4-BE49-F238E27FC236}">
                <a16:creationId xmlns:a16="http://schemas.microsoft.com/office/drawing/2014/main" id="{DA02BEE4-A5D4-40AF-882D-49D34B086FFF}"/>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03402" y="3985"/>
            <a:ext cx="9772765" cy="6858000"/>
            <a:chOff x="1303402" y="36937"/>
            <a:chExt cx="9772765" cy="6858000"/>
          </a:xfrm>
        </p:grpSpPr>
        <p:sp>
          <p:nvSpPr>
            <p:cNvPr id="35" name="Freeform: Shape 34">
              <a:extLst>
                <a:ext uri="{FF2B5EF4-FFF2-40B4-BE49-F238E27FC236}">
                  <a16:creationId xmlns:a16="http://schemas.microsoft.com/office/drawing/2014/main" id="{0F5843EB-154F-4459-8954-BB1DF64BBD1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560551" y="36937"/>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gradFill>
              <a:gsLst>
                <a:gs pos="2000">
                  <a:schemeClr val="bg1">
                    <a:alpha val="10000"/>
                  </a:schemeClr>
                </a:gs>
                <a:gs pos="16000">
                  <a:schemeClr val="accent6">
                    <a:alpha val="8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6" name="Freeform: Shape 35">
              <a:extLst>
                <a:ext uri="{FF2B5EF4-FFF2-40B4-BE49-F238E27FC236}">
                  <a16:creationId xmlns:a16="http://schemas.microsoft.com/office/drawing/2014/main" id="{75905135-55D9-431B-8D5A-4C5C92B1FED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659468" y="36937"/>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accent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7" name="Freeform: Shape 36">
              <a:extLst>
                <a:ext uri="{FF2B5EF4-FFF2-40B4-BE49-F238E27FC236}">
                  <a16:creationId xmlns:a16="http://schemas.microsoft.com/office/drawing/2014/main" id="{9B732812-A0BB-4324-B390-DFEF26C109E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648217" y="36937"/>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gradFill>
              <a:gsLst>
                <a:gs pos="2000">
                  <a:schemeClr val="bg1">
                    <a:alpha val="10000"/>
                  </a:schemeClr>
                </a:gs>
                <a:gs pos="16000">
                  <a:schemeClr val="accent6">
                    <a:alpha val="2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8" name="Freeform: Shape 37">
              <a:extLst>
                <a:ext uri="{FF2B5EF4-FFF2-40B4-BE49-F238E27FC236}">
                  <a16:creationId xmlns:a16="http://schemas.microsoft.com/office/drawing/2014/main" id="{01FEC055-6F76-4E20-BC93-76C2F58EAF3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629061" y="36937"/>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gradFill>
              <a:gsLst>
                <a:gs pos="2000">
                  <a:schemeClr val="bg1">
                    <a:alpha val="10000"/>
                  </a:schemeClr>
                </a:gs>
                <a:gs pos="16000">
                  <a:schemeClr val="accent6">
                    <a:alpha val="8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9" name="Freeform: Shape 38">
              <a:extLst>
                <a:ext uri="{FF2B5EF4-FFF2-40B4-BE49-F238E27FC236}">
                  <a16:creationId xmlns:a16="http://schemas.microsoft.com/office/drawing/2014/main" id="{D74CD21D-122E-4F3D-82AF-F4A37C278AF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318434" y="36937"/>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gradFill>
              <a:gsLst>
                <a:gs pos="2000">
                  <a:schemeClr val="bg1">
                    <a:alpha val="10000"/>
                  </a:schemeClr>
                </a:gs>
                <a:gs pos="16000">
                  <a:schemeClr val="accent6">
                    <a:alpha val="2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0" name="Freeform: Shape 39">
              <a:extLst>
                <a:ext uri="{FF2B5EF4-FFF2-40B4-BE49-F238E27FC236}">
                  <a16:creationId xmlns:a16="http://schemas.microsoft.com/office/drawing/2014/main" id="{5A7FF51F-3820-41BE-8690-7E758ECFA7C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308320" y="36937"/>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gradFill>
              <a:gsLst>
                <a:gs pos="813">
                  <a:schemeClr val="bg1">
                    <a:alpha val="41000"/>
                  </a:schemeClr>
                </a:gs>
                <a:gs pos="20000">
                  <a:schemeClr val="accent5">
                    <a:lumMod val="85000"/>
                    <a:alpha val="56000"/>
                  </a:schemeClr>
                </a:gs>
                <a:gs pos="44000">
                  <a:schemeClr val="accent6">
                    <a:lumMod val="40000"/>
                    <a:lumOff val="60000"/>
                    <a:alpha val="57000"/>
                  </a:schemeClr>
                </a:gs>
                <a:gs pos="100000">
                  <a:schemeClr val="bg1">
                    <a:alpha val="59000"/>
                  </a:schemeClr>
                </a:gs>
                <a:gs pos="74000">
                  <a:schemeClr val="accent1">
                    <a:lumMod val="91000"/>
                    <a:lumOff val="9000"/>
                    <a:alpha val="34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1" name="Freeform: Shape 40">
              <a:extLst>
                <a:ext uri="{FF2B5EF4-FFF2-40B4-BE49-F238E27FC236}">
                  <a16:creationId xmlns:a16="http://schemas.microsoft.com/office/drawing/2014/main" id="{85EAD889-EA4D-485F-BA9C-F6473A43299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303402" y="36937"/>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lt1"/>
                </a:solidFill>
              </a:endParaRPr>
            </a:p>
          </p:txBody>
        </p:sp>
      </p:grpSp>
      <p:sp>
        <p:nvSpPr>
          <p:cNvPr id="2" name="Titel 1">
            <a:extLst>
              <a:ext uri="{FF2B5EF4-FFF2-40B4-BE49-F238E27FC236}">
                <a16:creationId xmlns:a16="http://schemas.microsoft.com/office/drawing/2014/main" id="{4FF32FA9-6E63-1E43-9A03-569E6F87873C}"/>
              </a:ext>
            </a:extLst>
          </p:cNvPr>
          <p:cNvSpPr>
            <a:spLocks noGrp="1"/>
          </p:cNvSpPr>
          <p:nvPr>
            <p:ph type="ctrTitle"/>
          </p:nvPr>
        </p:nvSpPr>
        <p:spPr>
          <a:xfrm>
            <a:off x="3045368" y="2043663"/>
            <a:ext cx="6105194" cy="2031055"/>
          </a:xfrm>
        </p:spPr>
        <p:txBody>
          <a:bodyPr>
            <a:normAutofit/>
          </a:bodyPr>
          <a:lstStyle/>
          <a:p>
            <a:r>
              <a:rPr lang="de-DE" sz="4400">
                <a:solidFill>
                  <a:schemeClr val="tx2"/>
                </a:solidFill>
              </a:rPr>
              <a:t>Konzentrationsprobleme</a:t>
            </a:r>
          </a:p>
        </p:txBody>
      </p:sp>
      <p:sp>
        <p:nvSpPr>
          <p:cNvPr id="3" name="Untertitel 2">
            <a:extLst>
              <a:ext uri="{FF2B5EF4-FFF2-40B4-BE49-F238E27FC236}">
                <a16:creationId xmlns:a16="http://schemas.microsoft.com/office/drawing/2014/main" id="{3A2DD919-7496-CE44-B6F8-0C0C2EFB790E}"/>
              </a:ext>
            </a:extLst>
          </p:cNvPr>
          <p:cNvSpPr>
            <a:spLocks noGrp="1"/>
          </p:cNvSpPr>
          <p:nvPr>
            <p:ph type="subTitle" idx="1"/>
          </p:nvPr>
        </p:nvSpPr>
        <p:spPr>
          <a:xfrm>
            <a:off x="3045368" y="4160126"/>
            <a:ext cx="6105194" cy="682079"/>
          </a:xfrm>
        </p:spPr>
        <p:txBody>
          <a:bodyPr>
            <a:normAutofit/>
          </a:bodyPr>
          <a:lstStyle/>
          <a:p>
            <a:r>
              <a:rPr lang="de-DE">
                <a:solidFill>
                  <a:schemeClr val="tx2"/>
                </a:solidFill>
              </a:rPr>
              <a:t>Überdurchschnittliche kognitive Begabung</a:t>
            </a:r>
          </a:p>
        </p:txBody>
      </p:sp>
    </p:spTree>
    <p:extLst>
      <p:ext uri="{BB962C8B-B14F-4D97-AF65-F5344CB8AC3E}">
        <p14:creationId xmlns:p14="http://schemas.microsoft.com/office/powerpoint/2010/main" val="19131773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827B839B-9ADE-406B-8590-F1CAEDED45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Rectangle 26">
            <a:extLst>
              <a:ext uri="{FF2B5EF4-FFF2-40B4-BE49-F238E27FC236}">
                <a16:creationId xmlns:a16="http://schemas.microsoft.com/office/drawing/2014/main" id="{14E91B64-9FCC-451E-AFB4-A827D63293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el 1">
            <a:extLst>
              <a:ext uri="{FF2B5EF4-FFF2-40B4-BE49-F238E27FC236}">
                <a16:creationId xmlns:a16="http://schemas.microsoft.com/office/drawing/2014/main" id="{B809D4C8-E336-4EAA-9A92-84B2D19CC6C5}"/>
              </a:ext>
            </a:extLst>
          </p:cNvPr>
          <p:cNvSpPr>
            <a:spLocks noGrp="1"/>
          </p:cNvSpPr>
          <p:nvPr>
            <p:ph type="title"/>
          </p:nvPr>
        </p:nvSpPr>
        <p:spPr>
          <a:xfrm>
            <a:off x="958506" y="800392"/>
            <a:ext cx="10264697" cy="1212102"/>
          </a:xfrm>
        </p:spPr>
        <p:txBody>
          <a:bodyPr>
            <a:normAutofit/>
          </a:bodyPr>
          <a:lstStyle/>
          <a:p>
            <a:r>
              <a:rPr lang="de-DE" sz="4000">
                <a:solidFill>
                  <a:srgbClr val="FFFFFF"/>
                </a:solidFill>
                <a:cs typeface="Calibri Light"/>
              </a:rPr>
              <a:t>6. Kooperative Förderplanerstellung</a:t>
            </a:r>
            <a:endParaRPr lang="de-DE" sz="4000">
              <a:solidFill>
                <a:srgbClr val="FFFFFF"/>
              </a:solidFill>
            </a:endParaRPr>
          </a:p>
        </p:txBody>
      </p:sp>
      <p:sp>
        <p:nvSpPr>
          <p:cNvPr id="3" name="Inhaltsplatzhalter 2">
            <a:extLst>
              <a:ext uri="{FF2B5EF4-FFF2-40B4-BE49-F238E27FC236}">
                <a16:creationId xmlns:a16="http://schemas.microsoft.com/office/drawing/2014/main" id="{4EDCD08B-6E96-40A7-B666-317FBCAC7461}"/>
              </a:ext>
            </a:extLst>
          </p:cNvPr>
          <p:cNvSpPr>
            <a:spLocks noGrp="1"/>
          </p:cNvSpPr>
          <p:nvPr>
            <p:ph idx="1"/>
          </p:nvPr>
        </p:nvSpPr>
        <p:spPr>
          <a:xfrm>
            <a:off x="1119322" y="2389071"/>
            <a:ext cx="9957297" cy="3880439"/>
          </a:xfrm>
        </p:spPr>
        <p:txBody>
          <a:bodyPr vert="horz" lIns="91440" tIns="45720" rIns="91440" bIns="45720" rtlCol="0" anchor="ctr">
            <a:normAutofit fontScale="92500" lnSpcReduction="20000"/>
          </a:bodyPr>
          <a:lstStyle/>
          <a:p>
            <a:pPr marL="0" indent="0" algn="just">
              <a:buNone/>
            </a:pPr>
            <a:endParaRPr lang="de-DE" sz="1800" b="1">
              <a:cs typeface="Calibri" panose="020F0502020204030204"/>
            </a:endParaRPr>
          </a:p>
          <a:p>
            <a:pPr marL="0" indent="0" algn="just">
              <a:buNone/>
            </a:pPr>
            <a:r>
              <a:rPr lang="de-DE" sz="1800" b="1">
                <a:cs typeface="Calibri" panose="020F0502020204030204"/>
              </a:rPr>
              <a:t>Gemeinsame Interpretation</a:t>
            </a:r>
            <a:endParaRPr lang="de-DE" sz="1800"/>
          </a:p>
          <a:p>
            <a:pPr marL="0" indent="0" algn="just">
              <a:buNone/>
            </a:pPr>
            <a:endParaRPr lang="de-DE" sz="1800" b="1">
              <a:ea typeface="+mn-lt"/>
              <a:cs typeface="+mn-lt"/>
            </a:endParaRPr>
          </a:p>
          <a:p>
            <a:pPr algn="just">
              <a:spcBef>
                <a:spcPts val="0"/>
              </a:spcBef>
              <a:buNone/>
            </a:pPr>
            <a:r>
              <a:rPr lang="de-DE" sz="1800" u="sng">
                <a:ea typeface="+mn-lt"/>
                <a:cs typeface="+mn-lt"/>
              </a:rPr>
              <a:t>Konzentration: </a:t>
            </a:r>
          </a:p>
          <a:p>
            <a:pPr algn="just">
              <a:spcBef>
                <a:spcPts val="0"/>
              </a:spcBef>
              <a:buNone/>
            </a:pPr>
            <a:endParaRPr lang="de-DE" sz="1800" u="sng">
              <a:ea typeface="+mn-lt"/>
              <a:cs typeface="+mn-lt"/>
            </a:endParaRPr>
          </a:p>
          <a:p>
            <a:pPr algn="just">
              <a:spcBef>
                <a:spcPts val="0"/>
              </a:spcBef>
              <a:buNone/>
            </a:pPr>
            <a:r>
              <a:rPr lang="de-DE" sz="1800">
                <a:ea typeface="+mn-lt"/>
                <a:cs typeface="+mn-lt"/>
              </a:rPr>
              <a:t>Mittels der Beobachtungen und Testergebnisse wurden Probleme der Konzentration festgestellt. Adalbert hat eine kurze </a:t>
            </a:r>
          </a:p>
          <a:p>
            <a:pPr algn="just">
              <a:spcBef>
                <a:spcPts val="0"/>
              </a:spcBef>
              <a:buNone/>
            </a:pPr>
            <a:r>
              <a:rPr lang="de-DE" sz="1800">
                <a:ea typeface="+mn-lt"/>
                <a:cs typeface="+mn-lt"/>
              </a:rPr>
              <a:t>Aufmerksamkeitsspanne.</a:t>
            </a:r>
            <a:endParaRPr lang="de-DE" sz="1800">
              <a:cs typeface="Calibri"/>
            </a:endParaRPr>
          </a:p>
          <a:p>
            <a:pPr algn="just">
              <a:buNone/>
            </a:pPr>
            <a:r>
              <a:rPr lang="de-DE" sz="1800" u="sng">
                <a:ea typeface="+mn-lt"/>
                <a:cs typeface="+mn-lt"/>
              </a:rPr>
              <a:t>Sprache: </a:t>
            </a:r>
          </a:p>
          <a:p>
            <a:pPr algn="just">
              <a:buNone/>
            </a:pPr>
            <a:r>
              <a:rPr lang="de-DE" sz="1800">
                <a:ea typeface="+mn-lt"/>
                <a:cs typeface="+mn-lt"/>
              </a:rPr>
              <a:t>Adalbert hat aufgrund seines Migrationshintergrundes Probleme im Textverständnis und der Prosodie, wobei die Prosodie sich</a:t>
            </a:r>
          </a:p>
          <a:p>
            <a:pPr algn="just">
              <a:buNone/>
            </a:pPr>
            <a:r>
              <a:rPr lang="de-DE" sz="1800">
                <a:ea typeface="+mn-lt"/>
                <a:cs typeface="+mn-lt"/>
              </a:rPr>
              <a:t>nicht auf seine schriftlichen Leistungen auswirkt. Mündlich erzielt er gute Beiträge.</a:t>
            </a:r>
            <a:endParaRPr lang="de-DE" sz="1800">
              <a:cs typeface="Calibri"/>
            </a:endParaRPr>
          </a:p>
          <a:p>
            <a:pPr algn="just">
              <a:buNone/>
            </a:pPr>
            <a:r>
              <a:rPr lang="de-DE" sz="1800" u="sng">
                <a:ea typeface="+mn-lt"/>
                <a:cs typeface="+mn-lt"/>
              </a:rPr>
              <a:t>Intelligenz: </a:t>
            </a:r>
          </a:p>
          <a:p>
            <a:pPr algn="just">
              <a:buNone/>
            </a:pPr>
            <a:r>
              <a:rPr lang="de-DE" sz="1800">
                <a:ea typeface="+mn-lt"/>
                <a:cs typeface="+mn-lt"/>
              </a:rPr>
              <a:t>Adalbert ist kognitiv in guter, teils überdurchschnittlicher Verfassung.</a:t>
            </a:r>
            <a:endParaRPr lang="de-DE" sz="1800">
              <a:cs typeface="Calibri"/>
            </a:endParaRPr>
          </a:p>
          <a:p>
            <a:pPr marL="0" indent="0">
              <a:buNone/>
            </a:pPr>
            <a:endParaRPr lang="de-DE" sz="1000" b="1">
              <a:cs typeface="Calibri" panose="020F0502020204030204"/>
            </a:endParaRPr>
          </a:p>
        </p:txBody>
      </p:sp>
    </p:spTree>
    <p:extLst>
      <p:ext uri="{BB962C8B-B14F-4D97-AF65-F5344CB8AC3E}">
        <p14:creationId xmlns:p14="http://schemas.microsoft.com/office/powerpoint/2010/main" val="19565710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33CF6288-0519-4913-8646-9621234BB82A}"/>
              </a:ext>
            </a:extLst>
          </p:cNvPr>
          <p:cNvSpPr>
            <a:spLocks noGrp="1"/>
          </p:cNvSpPr>
          <p:nvPr>
            <p:ph idx="1"/>
          </p:nvPr>
        </p:nvSpPr>
        <p:spPr>
          <a:xfrm>
            <a:off x="711200" y="873125"/>
            <a:ext cx="10515600" cy="4351338"/>
          </a:xfrm>
        </p:spPr>
        <p:txBody>
          <a:bodyPr vert="horz" lIns="91440" tIns="45720" rIns="91440" bIns="45720" rtlCol="0" anchor="t">
            <a:normAutofit fontScale="77500" lnSpcReduction="20000"/>
          </a:bodyPr>
          <a:lstStyle/>
          <a:p>
            <a:pPr marL="0" indent="0" algn="just">
              <a:buNone/>
            </a:pPr>
            <a:r>
              <a:rPr lang="de-DE" b="1" dirty="0">
                <a:cs typeface="Calibri" panose="020F0502020204030204"/>
              </a:rPr>
              <a:t>Gemeinsame Interpretation</a:t>
            </a:r>
          </a:p>
          <a:p>
            <a:pPr marL="0" indent="0" algn="just">
              <a:buNone/>
            </a:pPr>
            <a:endParaRPr lang="de-DE" b="1" dirty="0">
              <a:ea typeface="+mn-lt"/>
              <a:cs typeface="+mn-lt"/>
            </a:endParaRPr>
          </a:p>
          <a:p>
            <a:pPr algn="just">
              <a:buNone/>
            </a:pPr>
            <a:r>
              <a:rPr lang="de-DE" dirty="0">
                <a:ea typeface="+mn-lt"/>
                <a:cs typeface="+mn-lt"/>
              </a:rPr>
              <a:t>Durch die Intelligenztestergebnisse und den sehr guten mathematischen Kenntnissen wird </a:t>
            </a:r>
          </a:p>
          <a:p>
            <a:pPr algn="just">
              <a:buNone/>
            </a:pPr>
            <a:r>
              <a:rPr lang="de-DE" dirty="0">
                <a:ea typeface="+mn-lt"/>
                <a:cs typeface="+mn-lt"/>
              </a:rPr>
              <a:t>eine</a:t>
            </a:r>
            <a:r>
              <a:rPr lang="de-DE" b="1" dirty="0">
                <a:ea typeface="+mn-lt"/>
                <a:cs typeface="+mn-lt"/>
              </a:rPr>
              <a:t> (Hoch-)Begabung</a:t>
            </a:r>
            <a:r>
              <a:rPr lang="de-DE" dirty="0">
                <a:ea typeface="+mn-lt"/>
                <a:cs typeface="+mn-lt"/>
              </a:rPr>
              <a:t> vermutet. </a:t>
            </a:r>
          </a:p>
          <a:p>
            <a:pPr algn="just">
              <a:buNone/>
            </a:pPr>
            <a:r>
              <a:rPr lang="de-DE" dirty="0">
                <a:ea typeface="+mn-lt"/>
                <a:cs typeface="+mn-lt"/>
              </a:rPr>
              <a:t>Kriterien für eine Hochbegabung, die Adalbert erfüllt: </a:t>
            </a:r>
          </a:p>
          <a:p>
            <a:pPr algn="just">
              <a:buNone/>
            </a:pPr>
            <a:r>
              <a:rPr lang="de-DE" dirty="0">
                <a:ea typeface="+mn-lt"/>
                <a:cs typeface="+mn-lt"/>
              </a:rPr>
              <a:t>1. geringes Durchhaltevermögen bei mathematischen Aufgaben (z.B. keine Darstellung des Rechenweges -&gt; überflüssig, da Rechenprozess automatisiert)</a:t>
            </a:r>
          </a:p>
          <a:p>
            <a:pPr algn="just">
              <a:buNone/>
            </a:pPr>
            <a:r>
              <a:rPr lang="de-DE" dirty="0">
                <a:ea typeface="+mn-lt"/>
                <a:cs typeface="+mn-lt"/>
              </a:rPr>
              <a:t>2. Hinterfragung von Regeln und sich Wiedersetzen (z. B. Melden)</a:t>
            </a:r>
          </a:p>
          <a:p>
            <a:pPr algn="just">
              <a:buNone/>
            </a:pPr>
            <a:r>
              <a:rPr lang="de-DE" dirty="0">
                <a:ea typeface="+mn-lt"/>
                <a:cs typeface="+mn-lt"/>
              </a:rPr>
              <a:t>3. Abschweifen bei Desinteresse Bei zu geringem Interesse (beschäftigt sich mit Stiften, kippelt und träumt vor sich hin)</a:t>
            </a:r>
          </a:p>
          <a:p>
            <a:pPr algn="just">
              <a:buNone/>
            </a:pPr>
            <a:r>
              <a:rPr lang="de-DE" dirty="0">
                <a:ea typeface="+mn-lt"/>
                <a:cs typeface="+mn-lt"/>
              </a:rPr>
              <a:t>4. schnelle Informationsverarbeitung und logisch-schlussfolgerndes Denken (z. B. übergreifende Verarbeitung von Glauben und Religion  </a:t>
            </a:r>
          </a:p>
          <a:p>
            <a:pPr algn="just">
              <a:buNone/>
            </a:pPr>
            <a:r>
              <a:rPr lang="de-DE" dirty="0">
                <a:ea typeface="+mn-lt"/>
                <a:cs typeface="+mn-lt"/>
              </a:rPr>
              <a:t>5. Schnelle Erfassung neuer Informationen (z.B. in Mathematik)</a:t>
            </a:r>
            <a:endParaRPr lang="de-DE" dirty="0">
              <a:cs typeface="Calibri"/>
            </a:endParaRPr>
          </a:p>
          <a:p>
            <a:pPr marL="0" indent="0">
              <a:buNone/>
            </a:pPr>
            <a:endParaRPr lang="de-DE" dirty="0">
              <a:cs typeface="Calibri"/>
            </a:endParaRPr>
          </a:p>
        </p:txBody>
      </p:sp>
    </p:spTree>
    <p:extLst>
      <p:ext uri="{BB962C8B-B14F-4D97-AF65-F5344CB8AC3E}">
        <p14:creationId xmlns:p14="http://schemas.microsoft.com/office/powerpoint/2010/main" val="1382077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6FBACBC1-1306-4C9F-97CA-B58E91F39D55}"/>
              </a:ext>
            </a:extLst>
          </p:cNvPr>
          <p:cNvSpPr>
            <a:spLocks noGrp="1"/>
          </p:cNvSpPr>
          <p:nvPr>
            <p:ph idx="1"/>
          </p:nvPr>
        </p:nvSpPr>
        <p:spPr/>
        <p:txBody>
          <a:bodyPr vert="horz" lIns="91440" tIns="45720" rIns="91440" bIns="45720" rtlCol="0" anchor="t">
            <a:normAutofit/>
          </a:bodyPr>
          <a:lstStyle/>
          <a:p>
            <a:pPr marL="0" indent="0" algn="just">
              <a:buNone/>
            </a:pPr>
            <a:r>
              <a:rPr lang="de-DE" b="1">
                <a:ea typeface="+mn-lt"/>
                <a:cs typeface="+mn-lt"/>
              </a:rPr>
              <a:t>Gemeinsame Interpretation</a:t>
            </a:r>
            <a:endParaRPr lang="de-DE">
              <a:ea typeface="+mn-lt"/>
              <a:cs typeface="+mn-lt"/>
            </a:endParaRPr>
          </a:p>
          <a:p>
            <a:pPr marL="0" indent="0" algn="just">
              <a:buNone/>
            </a:pPr>
            <a:endParaRPr lang="de-DE" b="1">
              <a:ea typeface="+mn-lt"/>
              <a:cs typeface="+mn-lt"/>
            </a:endParaRPr>
          </a:p>
          <a:p>
            <a:pPr marL="0" indent="0" algn="just">
              <a:buNone/>
            </a:pPr>
            <a:r>
              <a:rPr lang="de-DE">
                <a:ea typeface="+mn-lt"/>
                <a:cs typeface="+mn-lt"/>
              </a:rPr>
              <a:t>Bei Adalbert liegt </a:t>
            </a:r>
            <a:r>
              <a:rPr lang="de-DE" err="1">
                <a:solidFill>
                  <a:srgbClr val="00B0F0"/>
                </a:solidFill>
                <a:ea typeface="+mn-lt"/>
                <a:cs typeface="+mn-lt"/>
              </a:rPr>
              <a:t>Underachievement</a:t>
            </a:r>
            <a:r>
              <a:rPr lang="de-DE">
                <a:ea typeface="+mn-lt"/>
                <a:cs typeface="+mn-lt"/>
              </a:rPr>
              <a:t> vor. Seine gezeigte Schulleistung liegt hinter der gemessenen Intelligenz und ist nicht von Umwelteinflüssen abhängig. Ursachen dafür können fehlende Motivation, Lernstrategien, Leistungsdruck, Sprachprobleme oder Aufmerksamkeitsdefizite. So können Langweile und Unterforderung bei Adalbert aufkommen</a:t>
            </a:r>
            <a:endParaRPr lang="de-DE">
              <a:cs typeface="Calibri"/>
            </a:endParaRPr>
          </a:p>
        </p:txBody>
      </p:sp>
    </p:spTree>
    <p:extLst>
      <p:ext uri="{BB962C8B-B14F-4D97-AF65-F5344CB8AC3E}">
        <p14:creationId xmlns:p14="http://schemas.microsoft.com/office/powerpoint/2010/main" val="20259535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D4EFC8B1-FD4D-438F-99AA-DA4B5C9ADF65}"/>
              </a:ext>
            </a:extLst>
          </p:cNvPr>
          <p:cNvSpPr>
            <a:spLocks noGrp="1"/>
          </p:cNvSpPr>
          <p:nvPr>
            <p:ph idx="1"/>
          </p:nvPr>
        </p:nvSpPr>
        <p:spPr/>
        <p:txBody>
          <a:bodyPr vert="horz" lIns="91440" tIns="45720" rIns="91440" bIns="45720" rtlCol="0" anchor="t">
            <a:normAutofit fontScale="85000" lnSpcReduction="20000"/>
          </a:bodyPr>
          <a:lstStyle/>
          <a:p>
            <a:pPr marL="0" indent="0" algn="just">
              <a:buNone/>
            </a:pPr>
            <a:r>
              <a:rPr lang="de-DE" b="1">
                <a:cs typeface="Calibri" panose="020F0502020204030204"/>
              </a:rPr>
              <a:t>Auswahl von Fördermaßnahmen</a:t>
            </a:r>
          </a:p>
          <a:p>
            <a:pPr marL="0" indent="0" algn="just">
              <a:buNone/>
            </a:pPr>
            <a:endParaRPr lang="de-DE">
              <a:cs typeface="Calibri" panose="020F0502020204030204"/>
            </a:endParaRPr>
          </a:p>
          <a:p>
            <a:pPr algn="just"/>
            <a:r>
              <a:rPr lang="de-DE">
                <a:cs typeface="Calibri" panose="020F0502020204030204"/>
              </a:rPr>
              <a:t>Marburger Konzentrationstraining</a:t>
            </a:r>
          </a:p>
          <a:p>
            <a:pPr algn="just"/>
            <a:r>
              <a:rPr lang="de-DE">
                <a:cs typeface="Calibri" panose="020F0502020204030204"/>
              </a:rPr>
              <a:t>Lernstrategien entwickeln</a:t>
            </a:r>
          </a:p>
          <a:p>
            <a:pPr algn="just"/>
            <a:r>
              <a:rPr lang="de-DE">
                <a:cs typeface="Calibri" panose="020F0502020204030204"/>
              </a:rPr>
              <a:t>Kooperatives Lernen</a:t>
            </a:r>
          </a:p>
          <a:p>
            <a:pPr algn="just"/>
            <a:r>
              <a:rPr lang="de-DE">
                <a:cs typeface="Calibri" panose="020F0502020204030204"/>
              </a:rPr>
              <a:t>Lernzieldifferentes Unterrichten, Binnendifferenzierung</a:t>
            </a:r>
          </a:p>
          <a:p>
            <a:pPr algn="just"/>
            <a:r>
              <a:rPr lang="de-DE">
                <a:cs typeface="Calibri" panose="020F0502020204030204"/>
              </a:rPr>
              <a:t>Projektarbeit, Arbeit in (Hoch-)Begabtengruppen, Schülerwettbewerbe</a:t>
            </a:r>
          </a:p>
          <a:p>
            <a:pPr algn="just"/>
            <a:r>
              <a:rPr lang="de-DE">
                <a:cs typeface="Calibri" panose="020F0502020204030204"/>
              </a:rPr>
              <a:t>Förderung in Deutsch: Zeichensetzung, Textverständnis</a:t>
            </a:r>
          </a:p>
          <a:p>
            <a:pPr algn="just"/>
            <a:r>
              <a:rPr lang="de-DE" err="1">
                <a:cs typeface="Calibri" panose="020F0502020204030204"/>
              </a:rPr>
              <a:t>Enrichment</a:t>
            </a:r>
            <a:r>
              <a:rPr lang="de-DE">
                <a:cs typeface="Calibri" panose="020F0502020204030204"/>
              </a:rPr>
              <a:t> (Erweiterung des Lernangebots)</a:t>
            </a:r>
          </a:p>
          <a:p>
            <a:pPr lvl="1" algn="just"/>
            <a:r>
              <a:rPr lang="de-DE">
                <a:cs typeface="Calibri" panose="020F0502020204030204"/>
              </a:rPr>
              <a:t>Mathematik: Teilnahme an Mathematikunterricht der 7.Klasse, zusätzliche Aufgaben, außerschulische Lernangebote, Projektarbeit</a:t>
            </a:r>
          </a:p>
          <a:p>
            <a:pPr lvl="1" algn="just"/>
            <a:r>
              <a:rPr lang="de-DE">
                <a:cs typeface="Calibri" panose="020F0502020204030204"/>
              </a:rPr>
              <a:t>Religion: Fächerübergreifende Themen, weiterführende Fragestellungen</a:t>
            </a:r>
          </a:p>
          <a:p>
            <a:pPr marL="0" indent="0">
              <a:buNone/>
            </a:pPr>
            <a:endParaRPr lang="de-DE">
              <a:cs typeface="Calibri" panose="020F0502020204030204"/>
            </a:endParaRPr>
          </a:p>
          <a:p>
            <a:pPr marL="0" indent="0">
              <a:buNone/>
            </a:pPr>
            <a:endParaRPr lang="de-DE">
              <a:cs typeface="Calibri" panose="020F0502020204030204"/>
            </a:endParaRPr>
          </a:p>
          <a:p>
            <a:pPr marL="0" indent="0">
              <a:buNone/>
            </a:pPr>
            <a:endParaRPr lang="de-DE" b="1">
              <a:cs typeface="Calibri" panose="020F0502020204030204"/>
            </a:endParaRPr>
          </a:p>
          <a:p>
            <a:pPr marL="0" indent="0">
              <a:buNone/>
            </a:pPr>
            <a:endParaRPr lang="de-DE" b="1">
              <a:cs typeface="Calibri" panose="020F0502020204030204"/>
            </a:endParaRPr>
          </a:p>
        </p:txBody>
      </p:sp>
    </p:spTree>
    <p:extLst>
      <p:ext uri="{BB962C8B-B14F-4D97-AF65-F5344CB8AC3E}">
        <p14:creationId xmlns:p14="http://schemas.microsoft.com/office/powerpoint/2010/main" val="38485018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72A98622-7D2D-034E-AEA2-1DE4F88066C7}"/>
              </a:ext>
            </a:extLst>
          </p:cNvPr>
          <p:cNvSpPr>
            <a:spLocks noGrp="1"/>
          </p:cNvSpPr>
          <p:nvPr>
            <p:ph idx="1"/>
          </p:nvPr>
        </p:nvSpPr>
        <p:spPr>
          <a:xfrm>
            <a:off x="838200" y="1825625"/>
            <a:ext cx="10515600" cy="4183289"/>
          </a:xfrm>
        </p:spPr>
        <p:txBody>
          <a:bodyPr/>
          <a:lstStyle/>
          <a:p>
            <a:pPr marL="0" indent="0">
              <a:buNone/>
            </a:pPr>
            <a:r>
              <a:rPr lang="de-DE" b="1"/>
              <a:t>Talentklassen</a:t>
            </a:r>
          </a:p>
          <a:p>
            <a:r>
              <a:rPr lang="de-DE" sz="2400"/>
              <a:t>individuelle Förderung besonders leistungsfähiger Realschülerinnen und Schüler </a:t>
            </a:r>
            <a:r>
              <a:rPr lang="de-DE" sz="2400">
                <a:sym typeface="Wingdings" pitchFamily="2" charset="2"/>
              </a:rPr>
              <a:t> breites Bildungsangebot erhalten durch besonderes Maß an Förderung und Forderung</a:t>
            </a:r>
          </a:p>
          <a:p>
            <a:r>
              <a:rPr lang="de-DE" sz="2400">
                <a:sym typeface="Wingdings" pitchFamily="2" charset="2"/>
              </a:rPr>
              <a:t>In Talentklassen/-gruppen von 7.-10-Jahrgangsstufe: Zusatzkurs als zusätzliches Abschlussprüfungsfach (ideale Voraussetzungen für FOS, Gymnasiumübertritt oder berufliche Ausbildung)</a:t>
            </a:r>
          </a:p>
          <a:p>
            <a:r>
              <a:rPr lang="de-DE" sz="2400">
                <a:sym typeface="Wingdings" pitchFamily="2" charset="2"/>
              </a:rPr>
              <a:t>Voraussetzungen: </a:t>
            </a:r>
          </a:p>
          <a:p>
            <a:pPr lvl="1"/>
            <a:r>
              <a:rPr lang="de-DE" sz="2000">
                <a:sym typeface="Wingdings" pitchFamily="2" charset="2"/>
              </a:rPr>
              <a:t>Ende 6. Klasse: Gesamtnotendurchschnitt mind. 2,5</a:t>
            </a:r>
          </a:p>
          <a:p>
            <a:pPr lvl="1"/>
            <a:r>
              <a:rPr lang="de-DE" sz="2000">
                <a:sym typeface="Wingdings" pitchFamily="2" charset="2"/>
              </a:rPr>
              <a:t>M, D, ENG: höchstens ein Fach Note 3</a:t>
            </a:r>
          </a:p>
          <a:p>
            <a:pPr lvl="1"/>
            <a:r>
              <a:rPr lang="de-DE" sz="2000">
                <a:sym typeface="Wingdings" pitchFamily="2" charset="2"/>
              </a:rPr>
              <a:t>Bericht über Lern- und Leistungsentwicklung </a:t>
            </a:r>
          </a:p>
        </p:txBody>
      </p:sp>
      <p:sp>
        <p:nvSpPr>
          <p:cNvPr id="4" name="Textfeld 3">
            <a:extLst>
              <a:ext uri="{FF2B5EF4-FFF2-40B4-BE49-F238E27FC236}">
                <a16:creationId xmlns:a16="http://schemas.microsoft.com/office/drawing/2014/main" id="{F27965EA-5C8E-D34F-A414-019124F76365}"/>
              </a:ext>
            </a:extLst>
          </p:cNvPr>
          <p:cNvSpPr txBox="1"/>
          <p:nvPr/>
        </p:nvSpPr>
        <p:spPr>
          <a:xfrm>
            <a:off x="6355221" y="6492875"/>
            <a:ext cx="7137779" cy="307777"/>
          </a:xfrm>
          <a:prstGeom prst="rect">
            <a:avLst/>
          </a:prstGeom>
          <a:noFill/>
        </p:spPr>
        <p:txBody>
          <a:bodyPr wrap="square" rtlCol="0" anchor="t">
            <a:spAutoFit/>
          </a:bodyPr>
          <a:lstStyle/>
          <a:p>
            <a:r>
              <a:rPr lang="de-DE" sz="1400"/>
              <a:t>https://www.realschulebayern.de/realschule/realschule21/bestenfoerderung/</a:t>
            </a:r>
            <a:endParaRPr lang="de-DE" sz="1400">
              <a:cs typeface="Calibri"/>
            </a:endParaRPr>
          </a:p>
        </p:txBody>
      </p:sp>
    </p:spTree>
    <p:extLst>
      <p:ext uri="{BB962C8B-B14F-4D97-AF65-F5344CB8AC3E}">
        <p14:creationId xmlns:p14="http://schemas.microsoft.com/office/powerpoint/2010/main" val="29681491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4FC2C-047E-45A5-965D-8E1E3BF09BC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4" name="Inhaltsplatzhalter 3" descr="Ein Bild, das Screenshot enthält.&#10;&#10;Automatisch generierte Beschreibung">
            <a:extLst>
              <a:ext uri="{FF2B5EF4-FFF2-40B4-BE49-F238E27FC236}">
                <a16:creationId xmlns:a16="http://schemas.microsoft.com/office/drawing/2014/main" id="{D5AA3F4C-453B-BA4B-94A7-8466FFC926B3}"/>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b="12468"/>
          <a:stretch/>
        </p:blipFill>
        <p:spPr>
          <a:xfrm>
            <a:off x="20" y="1282"/>
            <a:ext cx="12191980" cy="6856718"/>
          </a:xfrm>
          <a:prstGeom prst="rect">
            <a:avLst/>
          </a:prstGeom>
        </p:spPr>
      </p:pic>
      <p:sp>
        <p:nvSpPr>
          <p:cNvPr id="5" name="Textfeld 4">
            <a:extLst>
              <a:ext uri="{FF2B5EF4-FFF2-40B4-BE49-F238E27FC236}">
                <a16:creationId xmlns:a16="http://schemas.microsoft.com/office/drawing/2014/main" id="{14BAB863-9848-8E4D-BD25-9DBDCC38D5EA}"/>
              </a:ext>
            </a:extLst>
          </p:cNvPr>
          <p:cNvSpPr txBox="1"/>
          <p:nvPr/>
        </p:nvSpPr>
        <p:spPr>
          <a:xfrm>
            <a:off x="0" y="6579719"/>
            <a:ext cx="11726562" cy="553998"/>
          </a:xfrm>
          <a:prstGeom prst="rect">
            <a:avLst/>
          </a:prstGeom>
          <a:noFill/>
        </p:spPr>
        <p:txBody>
          <a:bodyPr wrap="square" rtlCol="0">
            <a:spAutoFit/>
          </a:bodyPr>
          <a:lstStyle/>
          <a:p>
            <a:r>
              <a:rPr lang="de-DE" sz="1200"/>
              <a:t>Begabte Kinder finden und </a:t>
            </a:r>
            <a:r>
              <a:rPr lang="de-DE" sz="1200" err="1"/>
              <a:t>fördern</a:t>
            </a:r>
            <a:r>
              <a:rPr lang="de-DE" sz="1200"/>
              <a:t>. Ein Wegweiser </a:t>
            </a:r>
            <a:r>
              <a:rPr lang="de-DE" sz="1200" err="1"/>
              <a:t>für</a:t>
            </a:r>
            <a:r>
              <a:rPr lang="de-DE" sz="1200"/>
              <a:t> Eltern, Erzieherinnen und Erzieher, Lehrerinnen und Lehrer. Bundesministerium </a:t>
            </a:r>
            <a:r>
              <a:rPr lang="de-DE" sz="1200" err="1"/>
              <a:t>für</a:t>
            </a:r>
            <a:r>
              <a:rPr lang="de-DE" sz="1200"/>
              <a:t> Bildung und Forschung (BMBF).</a:t>
            </a:r>
          </a:p>
          <a:p>
            <a:endParaRPr lang="de-DE"/>
          </a:p>
        </p:txBody>
      </p:sp>
    </p:spTree>
    <p:extLst>
      <p:ext uri="{BB962C8B-B14F-4D97-AF65-F5344CB8AC3E}">
        <p14:creationId xmlns:p14="http://schemas.microsoft.com/office/powerpoint/2010/main" val="33815843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87CFA928-E201-A34C-88CC-D1F6DC7F1365}"/>
              </a:ext>
            </a:extLst>
          </p:cNvPr>
          <p:cNvSpPr>
            <a:spLocks noGrp="1"/>
          </p:cNvSpPr>
          <p:nvPr>
            <p:ph idx="1"/>
          </p:nvPr>
        </p:nvSpPr>
        <p:spPr/>
        <p:txBody>
          <a:bodyPr/>
          <a:lstStyle/>
          <a:p>
            <a:pPr marL="0" indent="0">
              <a:buNone/>
            </a:pPr>
            <a:r>
              <a:rPr lang="de-DE" b="1"/>
              <a:t>Inhaltliche Schwerpunktsetzung</a:t>
            </a:r>
          </a:p>
          <a:p>
            <a:pPr marL="0" indent="0">
              <a:buNone/>
            </a:pPr>
            <a:endParaRPr lang="de-DE" b="1"/>
          </a:p>
          <a:p>
            <a:pPr marL="0" indent="0">
              <a:buNone/>
            </a:pPr>
            <a:r>
              <a:rPr lang="de-DE"/>
              <a:t>Konzentrationsprobleme</a:t>
            </a:r>
          </a:p>
          <a:p>
            <a:pPr marL="0" indent="0">
              <a:buNone/>
            </a:pPr>
            <a:r>
              <a:rPr lang="de-DE">
                <a:sym typeface="Wingdings" pitchFamily="2" charset="2"/>
              </a:rPr>
              <a:t> </a:t>
            </a:r>
            <a:r>
              <a:rPr lang="de-DE"/>
              <a:t>Marburger Konzentrationstraining (6 Stunden)</a:t>
            </a:r>
          </a:p>
          <a:p>
            <a:pPr marL="0" indent="0">
              <a:buNone/>
            </a:pPr>
            <a:endParaRPr lang="de-DE"/>
          </a:p>
          <a:p>
            <a:pPr marL="0" indent="0">
              <a:buNone/>
            </a:pPr>
            <a:endParaRPr lang="de-DE"/>
          </a:p>
        </p:txBody>
      </p:sp>
    </p:spTree>
    <p:extLst>
      <p:ext uri="{BB962C8B-B14F-4D97-AF65-F5344CB8AC3E}">
        <p14:creationId xmlns:p14="http://schemas.microsoft.com/office/powerpoint/2010/main" val="38702365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896C9F67-9D93-FB46-8869-18178B2E4B54}"/>
              </a:ext>
            </a:extLst>
          </p:cNvPr>
          <p:cNvSpPr>
            <a:spLocks noGrp="1"/>
          </p:cNvSpPr>
          <p:nvPr>
            <p:ph idx="1"/>
          </p:nvPr>
        </p:nvSpPr>
        <p:spPr>
          <a:xfrm>
            <a:off x="520700" y="796925"/>
            <a:ext cx="10515600" cy="4351338"/>
          </a:xfrm>
        </p:spPr>
        <p:txBody>
          <a:bodyPr>
            <a:normAutofit fontScale="92500" lnSpcReduction="20000"/>
          </a:bodyPr>
          <a:lstStyle/>
          <a:p>
            <a:pPr marL="0" indent="0" algn="just">
              <a:buNone/>
            </a:pPr>
            <a:r>
              <a:rPr lang="de-DE" b="1" dirty="0"/>
              <a:t>Inhaltliche Schwerpunktsetzung- MKT</a:t>
            </a:r>
          </a:p>
          <a:p>
            <a:pPr marL="0" indent="0" algn="just">
              <a:buNone/>
            </a:pPr>
            <a:endParaRPr lang="de-DE" b="1" dirty="0"/>
          </a:p>
          <a:p>
            <a:pPr marL="0" indent="0" algn="just">
              <a:buNone/>
            </a:pPr>
            <a:r>
              <a:rPr lang="de-DE" dirty="0"/>
              <a:t>Ziele: </a:t>
            </a:r>
          </a:p>
          <a:p>
            <a:pPr algn="just"/>
            <a:r>
              <a:rPr lang="de-DE" dirty="0"/>
              <a:t>Erhöhung der Selbstständigkeit und Selbststeuerung, Selbstakzeptanz</a:t>
            </a:r>
          </a:p>
          <a:p>
            <a:pPr algn="just"/>
            <a:r>
              <a:rPr lang="de-DE" dirty="0"/>
              <a:t>erhöhte Motivation</a:t>
            </a:r>
          </a:p>
          <a:p>
            <a:pPr algn="just"/>
            <a:r>
              <a:rPr lang="de-DE" dirty="0"/>
              <a:t>besserer Umgang mit Fehlern</a:t>
            </a:r>
          </a:p>
          <a:p>
            <a:pPr algn="just"/>
            <a:r>
              <a:rPr lang="de-DE" dirty="0"/>
              <a:t>Verbesserung der Aufmerksamkeitssteuerung mit Hilfe der Methode der verbalen Selbstinstruktion</a:t>
            </a:r>
          </a:p>
          <a:p>
            <a:pPr algn="just"/>
            <a:r>
              <a:rPr lang="de-DE" dirty="0"/>
              <a:t>Training Feinmotorik, Wahrnehmung, Merk- und Denkfähigkeit, Kurz- und Langzeitgedächtnis</a:t>
            </a:r>
          </a:p>
          <a:p>
            <a:pPr algn="just"/>
            <a:r>
              <a:rPr lang="de-DE" dirty="0"/>
              <a:t>Interaktion und der Einübung von Regeln. </a:t>
            </a:r>
          </a:p>
        </p:txBody>
      </p:sp>
      <p:sp>
        <p:nvSpPr>
          <p:cNvPr id="5" name="Rechteck 4"/>
          <p:cNvSpPr/>
          <p:nvPr/>
        </p:nvSpPr>
        <p:spPr>
          <a:xfrm>
            <a:off x="520700" y="5052536"/>
            <a:ext cx="8877300" cy="1477328"/>
          </a:xfrm>
          <a:prstGeom prst="rect">
            <a:avLst/>
          </a:prstGeom>
        </p:spPr>
        <p:txBody>
          <a:bodyPr wrap="square">
            <a:spAutoFit/>
          </a:bodyPr>
          <a:lstStyle/>
          <a:p>
            <a:pPr algn="just"/>
            <a:r>
              <a:rPr lang="de-DE" b="1" dirty="0"/>
              <a:t>Festlegung des zeitlichen Rahmens</a:t>
            </a:r>
          </a:p>
          <a:p>
            <a:pPr algn="just"/>
            <a:r>
              <a:rPr lang="de-DE" dirty="0">
                <a:sym typeface="Wingdings" pitchFamily="2" charset="2"/>
              </a:rPr>
              <a:t>6 Wochen</a:t>
            </a:r>
          </a:p>
          <a:p>
            <a:pPr algn="just"/>
            <a:endParaRPr lang="de-DE" b="1" dirty="0"/>
          </a:p>
          <a:p>
            <a:pPr algn="just"/>
            <a:r>
              <a:rPr lang="de-DE" b="1" dirty="0"/>
              <a:t>Festlegung des Evaluationszeitpunkts und Maßnahmen</a:t>
            </a:r>
          </a:p>
          <a:p>
            <a:pPr algn="just"/>
            <a:r>
              <a:rPr lang="de-DE" dirty="0"/>
              <a:t>Nach 8 Wochen (2 Wochen Zeit für Auswertung)</a:t>
            </a:r>
          </a:p>
        </p:txBody>
      </p:sp>
    </p:spTree>
    <p:extLst>
      <p:ext uri="{BB962C8B-B14F-4D97-AF65-F5344CB8AC3E}">
        <p14:creationId xmlns:p14="http://schemas.microsoft.com/office/powerpoint/2010/main" val="9712101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379B95E9-1941-2B42-9905-5E327D9273C8}"/>
              </a:ext>
            </a:extLst>
          </p:cNvPr>
          <p:cNvSpPr>
            <a:spLocks noGrp="1"/>
          </p:cNvSpPr>
          <p:nvPr>
            <p:ph idx="1"/>
          </p:nvPr>
        </p:nvSpPr>
        <p:spPr/>
        <p:txBody>
          <a:bodyPr>
            <a:normAutofit/>
          </a:bodyPr>
          <a:lstStyle/>
          <a:p>
            <a:pPr marL="0" indent="0" algn="just">
              <a:buNone/>
            </a:pPr>
            <a:r>
              <a:rPr lang="de-DE" b="1"/>
              <a:t>Inhaltliche Schwerpunktsetzung- MKT</a:t>
            </a:r>
          </a:p>
          <a:p>
            <a:pPr marL="0" indent="0" algn="just">
              <a:buNone/>
            </a:pPr>
            <a:endParaRPr lang="de-DE" b="1"/>
          </a:p>
          <a:p>
            <a:pPr marL="0" indent="0" algn="just">
              <a:buNone/>
            </a:pPr>
            <a:r>
              <a:rPr lang="de-DE"/>
              <a:t>Ablauf:</a:t>
            </a:r>
          </a:p>
          <a:p>
            <a:pPr marL="0" indent="0" algn="just">
              <a:buNone/>
            </a:pPr>
            <a:r>
              <a:rPr lang="de-DE"/>
              <a:t>1.	Was soll ich tun? -&gt; Aufgabe lesen</a:t>
            </a:r>
          </a:p>
          <a:p>
            <a:pPr marL="0" indent="0" algn="just">
              <a:buNone/>
            </a:pPr>
            <a:r>
              <a:rPr lang="de-DE"/>
              <a:t>2.	Laut sagen -&gt; Wiederholen der Aufgabenstellung</a:t>
            </a:r>
          </a:p>
          <a:p>
            <a:pPr marL="0" indent="0" algn="just">
              <a:buNone/>
            </a:pPr>
            <a:r>
              <a:rPr lang="de-DE"/>
              <a:t>3.	Aufgabe lösen -&gt; evtl. dazu sprechen</a:t>
            </a:r>
          </a:p>
          <a:p>
            <a:pPr marL="0" indent="0" algn="just">
              <a:buNone/>
            </a:pPr>
            <a:r>
              <a:rPr lang="de-DE"/>
              <a:t>4.	Korrigieren, Verbessern</a:t>
            </a:r>
          </a:p>
          <a:p>
            <a:pPr marL="0" indent="0" algn="just">
              <a:buNone/>
            </a:pPr>
            <a:r>
              <a:rPr lang="de-DE"/>
              <a:t>5.	Was habe ich gut gemacht? -&gt; Lob</a:t>
            </a:r>
          </a:p>
          <a:p>
            <a:pPr marL="0" indent="0" algn="just">
              <a:buNone/>
            </a:pPr>
            <a:endParaRPr lang="de-DE"/>
          </a:p>
          <a:p>
            <a:pPr marL="0" indent="0">
              <a:buNone/>
            </a:pPr>
            <a:endParaRPr lang="de-DE"/>
          </a:p>
        </p:txBody>
      </p:sp>
    </p:spTree>
    <p:extLst>
      <p:ext uri="{BB962C8B-B14F-4D97-AF65-F5344CB8AC3E}">
        <p14:creationId xmlns:p14="http://schemas.microsoft.com/office/powerpoint/2010/main" val="3981213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2FCDB450-C0B7-044D-BCCF-CA2841AE35BA}"/>
              </a:ext>
            </a:extLst>
          </p:cNvPr>
          <p:cNvSpPr>
            <a:spLocks noGrp="1"/>
          </p:cNvSpPr>
          <p:nvPr>
            <p:ph idx="1"/>
          </p:nvPr>
        </p:nvSpPr>
        <p:spPr/>
        <p:txBody>
          <a:bodyPr>
            <a:normAutofit fontScale="77500" lnSpcReduction="20000"/>
          </a:bodyPr>
          <a:lstStyle/>
          <a:p>
            <a:pPr marL="0" indent="0" algn="just">
              <a:buNone/>
            </a:pPr>
            <a:r>
              <a:rPr lang="de-DE" b="1"/>
              <a:t>Inhaltliche Schwerpunktsetzung- MKT</a:t>
            </a:r>
          </a:p>
          <a:p>
            <a:pPr marL="0" indent="0" algn="just">
              <a:buNone/>
            </a:pPr>
            <a:endParaRPr lang="de-DE" b="1"/>
          </a:p>
          <a:p>
            <a:pPr marL="0" indent="0" algn="just">
              <a:buNone/>
            </a:pPr>
            <a:r>
              <a:rPr lang="de-DE" u="sng"/>
              <a:t>Inneres Sprechen:</a:t>
            </a:r>
            <a:endParaRPr lang="de-DE"/>
          </a:p>
          <a:p>
            <a:pPr marL="0" indent="0" algn="just">
              <a:buNone/>
            </a:pPr>
            <a:r>
              <a:rPr lang="de-DE"/>
              <a:t>Schritt 1 – Modelllernen</a:t>
            </a:r>
          </a:p>
          <a:p>
            <a:pPr marL="0" indent="0" algn="just">
              <a:buNone/>
            </a:pPr>
            <a:r>
              <a:rPr lang="de-DE"/>
              <a:t>Trainer führt als Modell Aufgabe selbst durch (spricht laut zu sich). Bei jedem neuen Arbeitsblatt mit unbekannter Aufgabe beginnt Trainer mit Schritt 1 --&gt; zeigt einmal, wie die Aufgabe zu bearbeiten ist. </a:t>
            </a:r>
            <a:r>
              <a:rPr lang="de-DE" err="1"/>
              <a:t>SuS</a:t>
            </a:r>
            <a:r>
              <a:rPr lang="de-DE"/>
              <a:t> schauen und hören zu, Stifte bleiben auf dem Tisch liegen, während Trainer vorführt, wie er Aufgabe löst.</a:t>
            </a:r>
          </a:p>
          <a:p>
            <a:pPr marL="0" indent="0" algn="just">
              <a:buNone/>
            </a:pPr>
            <a:endParaRPr lang="de-DE"/>
          </a:p>
          <a:p>
            <a:pPr marL="0" indent="0" algn="just">
              <a:buNone/>
            </a:pPr>
            <a:r>
              <a:rPr lang="de-DE"/>
              <a:t>Schritt 2 – Fremdsteuerung</a:t>
            </a:r>
          </a:p>
          <a:p>
            <a:pPr marL="0" indent="0" algn="just">
              <a:buNone/>
            </a:pPr>
            <a:r>
              <a:rPr lang="de-DE"/>
              <a:t>Schüler führt gleiche Aufgabe selbst durch, während Trainer es laut instruiert. Danach bearbeitet Trainer gemeinsam mit </a:t>
            </a:r>
            <a:r>
              <a:rPr lang="de-DE" err="1"/>
              <a:t>SuS</a:t>
            </a:r>
            <a:r>
              <a:rPr lang="de-DE"/>
              <a:t> die Aufgabe: Trainer „diktiert“ die einzelnen Schritte, </a:t>
            </a:r>
            <a:r>
              <a:rPr lang="de-DE" err="1"/>
              <a:t>SuS</a:t>
            </a:r>
            <a:r>
              <a:rPr lang="de-DE"/>
              <a:t> befolgen die Anweisungen. Achtung: Kein Kind soll voraus arbeiten. </a:t>
            </a:r>
          </a:p>
          <a:p>
            <a:pPr marL="0" indent="0">
              <a:buNone/>
            </a:pPr>
            <a:endParaRPr lang="de-DE"/>
          </a:p>
          <a:p>
            <a:pPr marL="0" indent="0">
              <a:buNone/>
            </a:pPr>
            <a:endParaRPr lang="de-DE"/>
          </a:p>
        </p:txBody>
      </p:sp>
    </p:spTree>
    <p:extLst>
      <p:ext uri="{BB962C8B-B14F-4D97-AF65-F5344CB8AC3E}">
        <p14:creationId xmlns:p14="http://schemas.microsoft.com/office/powerpoint/2010/main" val="24507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 name="Rectangle 8">
            <a:extLst>
              <a:ext uri="{FF2B5EF4-FFF2-40B4-BE49-F238E27FC236}">
                <a16:creationId xmlns:a16="http://schemas.microsoft.com/office/drawing/2014/main" id="{9A297797-5C89-4791-8204-AB071FA1FB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81929E7A-0410-344F-B4B8-0E094CBC0FB8}"/>
              </a:ext>
            </a:extLst>
          </p:cNvPr>
          <p:cNvSpPr>
            <a:spLocks noGrp="1"/>
          </p:cNvSpPr>
          <p:nvPr>
            <p:ph type="title"/>
          </p:nvPr>
        </p:nvSpPr>
        <p:spPr>
          <a:xfrm>
            <a:off x="643468" y="643467"/>
            <a:ext cx="4804064" cy="5571065"/>
          </a:xfrm>
        </p:spPr>
        <p:txBody>
          <a:bodyPr>
            <a:normAutofit/>
          </a:bodyPr>
          <a:lstStyle/>
          <a:p>
            <a:r>
              <a:rPr lang="de-DE" sz="3600"/>
              <a:t>Gliederung</a:t>
            </a:r>
          </a:p>
        </p:txBody>
      </p:sp>
      <p:sp>
        <p:nvSpPr>
          <p:cNvPr id="37" name="Freeform: Shape 10">
            <a:extLst>
              <a:ext uri="{FF2B5EF4-FFF2-40B4-BE49-F238E27FC236}">
                <a16:creationId xmlns:a16="http://schemas.microsoft.com/office/drawing/2014/main" id="{569BBA9B-8F4E-4D2B-BEFA-41A47544337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188" y="-231223"/>
            <a:ext cx="1409491" cy="1876653"/>
          </a:xfrm>
          <a:custGeom>
            <a:avLst/>
            <a:gdLst>
              <a:gd name="connsiteX0" fmla="*/ 0 w 1409491"/>
              <a:gd name="connsiteY0" fmla="*/ 643075 h 1876653"/>
              <a:gd name="connsiteX1" fmla="*/ 643075 w 1409491"/>
              <a:gd name="connsiteY1" fmla="*/ 0 h 1876653"/>
              <a:gd name="connsiteX2" fmla="*/ 1409491 w 1409491"/>
              <a:gd name="connsiteY2" fmla="*/ 0 h 1876653"/>
              <a:gd name="connsiteX3" fmla="*/ 1409491 w 1409491"/>
              <a:gd name="connsiteY3" fmla="*/ 1876653 h 1876653"/>
              <a:gd name="connsiteX4" fmla="*/ 1233578 w 1409491"/>
              <a:gd name="connsiteY4" fmla="*/ 1876653 h 18766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491" h="1876653">
                <a:moveTo>
                  <a:pt x="0" y="643075"/>
                </a:moveTo>
                <a:lnTo>
                  <a:pt x="643075" y="0"/>
                </a:lnTo>
                <a:lnTo>
                  <a:pt x="1409491" y="0"/>
                </a:lnTo>
                <a:lnTo>
                  <a:pt x="1409491" y="1876653"/>
                </a:lnTo>
                <a:lnTo>
                  <a:pt x="1233578" y="1876653"/>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12">
            <a:extLst>
              <a:ext uri="{FF2B5EF4-FFF2-40B4-BE49-F238E27FC236}">
                <a16:creationId xmlns:a16="http://schemas.microsoft.com/office/drawing/2014/main" id="{851012D1-8033-40B1-9EC0-91390FFC740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01285" y="128278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14">
            <a:extLst>
              <a:ext uri="{FF2B5EF4-FFF2-40B4-BE49-F238E27FC236}">
                <a16:creationId xmlns:a16="http://schemas.microsoft.com/office/drawing/2014/main"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809436" y="6033666"/>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Isosceles Triangle 16">
            <a:extLst>
              <a:ext uri="{FF2B5EF4-FFF2-40B4-BE49-F238E27FC236}">
                <a16:creationId xmlns:a16="http://schemas.microsoft.com/office/drawing/2014/main" id="{D291F021-C45C-4D44-A2B8-A789E386CC4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3444" y="5721108"/>
            <a:ext cx="2261965" cy="1136891"/>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1" name="Inhaltsplatzhalter 2">
            <a:extLst>
              <a:ext uri="{FF2B5EF4-FFF2-40B4-BE49-F238E27FC236}">
                <a16:creationId xmlns:a16="http://schemas.microsoft.com/office/drawing/2014/main" id="{061F67D3-12B8-4451-8473-C7BD1303479B}"/>
              </a:ext>
            </a:extLst>
          </p:cNvPr>
          <p:cNvGraphicFramePr>
            <a:graphicFrameLocks noGrp="1"/>
          </p:cNvGraphicFramePr>
          <p:nvPr>
            <p:ph idx="1"/>
            <p:extLst>
              <p:ext uri="{D42A27DB-BD31-4B8C-83A1-F6EECF244321}">
                <p14:modId xmlns:p14="http://schemas.microsoft.com/office/powerpoint/2010/main" val="1416532224"/>
              </p:ext>
            </p:extLst>
          </p:nvPr>
        </p:nvGraphicFramePr>
        <p:xfrm>
          <a:off x="6091238" y="642938"/>
          <a:ext cx="5457825" cy="5572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607557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06B0730D-5D69-DF41-B293-40B58D1199A3}"/>
              </a:ext>
            </a:extLst>
          </p:cNvPr>
          <p:cNvSpPr>
            <a:spLocks noGrp="1"/>
          </p:cNvSpPr>
          <p:nvPr>
            <p:ph idx="1"/>
          </p:nvPr>
        </p:nvSpPr>
        <p:spPr>
          <a:xfrm>
            <a:off x="628650" y="1505336"/>
            <a:ext cx="10725150" cy="4883107"/>
          </a:xfrm>
        </p:spPr>
        <p:txBody>
          <a:bodyPr>
            <a:normAutofit fontScale="25000" lnSpcReduction="20000"/>
          </a:bodyPr>
          <a:lstStyle/>
          <a:p>
            <a:pPr marL="0" indent="0" algn="just">
              <a:buNone/>
            </a:pPr>
            <a:endParaRPr lang="de-DE" sz="7200" b="1"/>
          </a:p>
          <a:p>
            <a:pPr marL="0" indent="0" algn="just">
              <a:buNone/>
            </a:pPr>
            <a:r>
              <a:rPr lang="de-DE" sz="7200"/>
              <a:t>Schritt 3 – Lautes Denken</a:t>
            </a:r>
          </a:p>
          <a:p>
            <a:pPr marL="0" indent="0" algn="just">
              <a:buNone/>
            </a:pPr>
            <a:r>
              <a:rPr lang="de-DE" sz="7200"/>
              <a:t>Schüler führt Aufgabe selbst durch, während er sich selbst laut instruiert, zunächst mit Hilfestellungen des Trainers. Dieser beinhaltet 5 von von sechs Trainingsstunden. Ein Schüler spricht Anweisung zu den einzelnen Arbeitsschritten und führt die Aufgabe entsprechend durch, die anderen machen mit. </a:t>
            </a:r>
          </a:p>
          <a:p>
            <a:pPr marL="0" indent="0" algn="just">
              <a:buNone/>
            </a:pPr>
            <a:r>
              <a:rPr lang="de-DE" sz="7200"/>
              <a:t>Der Schüler , der spricht, erhält hierbei Unterstützung durch Trainer: Hilfe bei den aufgabenbezogenen Formulierungen und Anregungen zur genauen Beschreibung. Die meisten </a:t>
            </a:r>
            <a:r>
              <a:rPr lang="de-DE" sz="7200" err="1"/>
              <a:t>SuS</a:t>
            </a:r>
            <a:r>
              <a:rPr lang="de-DE" sz="7200"/>
              <a:t> sprechen nicht in ganzen Sätzen. Sie werden angehalten, vollständige Sätze zu formulieren und gelobt, wenn es klappt.</a:t>
            </a:r>
          </a:p>
          <a:p>
            <a:pPr marL="0" indent="0" algn="just">
              <a:buNone/>
            </a:pPr>
            <a:endParaRPr lang="de-DE" sz="7200"/>
          </a:p>
          <a:p>
            <a:pPr marL="0" indent="0" algn="just">
              <a:buNone/>
            </a:pPr>
            <a:r>
              <a:rPr lang="de-DE" sz="7200"/>
              <a:t>Schritt 4 – Leise Selbstinstruktion</a:t>
            </a:r>
          </a:p>
          <a:p>
            <a:pPr marL="0" indent="0" algn="just">
              <a:buNone/>
            </a:pPr>
            <a:r>
              <a:rPr lang="de-DE" sz="7200"/>
              <a:t>Das Kind führt die Aufgabe durch, sich selbst flüsternd instruierend. In der letzten Stunde können die </a:t>
            </a:r>
            <a:r>
              <a:rPr lang="de-DE" sz="7200" err="1"/>
              <a:t>SuS</a:t>
            </a:r>
            <a:r>
              <a:rPr lang="de-DE" sz="7200"/>
              <a:t> jeweils ein Blatt selbstständig bearbeiten, während sie sich die Arbeitsanweisungen vorflüstern. Am Ende, wenn die Aufgabe richtig gelöst ist, lobt sich jeder Schüler wieder laut.</a:t>
            </a:r>
          </a:p>
          <a:p>
            <a:pPr marL="0" indent="0" algn="just">
              <a:buNone/>
            </a:pPr>
            <a:endParaRPr lang="de-DE" sz="7200"/>
          </a:p>
          <a:p>
            <a:pPr marL="0" indent="0" algn="just">
              <a:buNone/>
            </a:pPr>
            <a:r>
              <a:rPr lang="de-DE" sz="7200"/>
              <a:t>Schritt 5 – Inneres Sprechen oder Selbstinstruktion</a:t>
            </a:r>
          </a:p>
          <a:p>
            <a:pPr marL="0" indent="0" algn="just">
              <a:buNone/>
            </a:pPr>
            <a:r>
              <a:rPr lang="de-DE" sz="7200"/>
              <a:t>Schüler führt die Aufgabe durch und denkt die Instruktion. Es löst die Aufgabe selbstständig und denkt die Instruktion dabei, Schritt 5 wird im Training nicht mehr überprüft; diesen Transfer vollzieht der Schüler hoffentlich in anderen Leistungssituationen.</a:t>
            </a:r>
          </a:p>
          <a:p>
            <a:pPr marL="0" indent="0">
              <a:buNone/>
            </a:pPr>
            <a:endParaRPr lang="de-DE"/>
          </a:p>
          <a:p>
            <a:pPr marL="0" indent="0">
              <a:buNone/>
            </a:pPr>
            <a:endParaRPr lang="de-DE"/>
          </a:p>
        </p:txBody>
      </p:sp>
    </p:spTree>
    <p:extLst>
      <p:ext uri="{BB962C8B-B14F-4D97-AF65-F5344CB8AC3E}">
        <p14:creationId xmlns:p14="http://schemas.microsoft.com/office/powerpoint/2010/main" val="39159831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B339D6B4-7C41-8944-8A04-91500F431DB9}"/>
              </a:ext>
            </a:extLst>
          </p:cNvPr>
          <p:cNvSpPr>
            <a:spLocks noGrp="1"/>
          </p:cNvSpPr>
          <p:nvPr>
            <p:ph idx="1"/>
          </p:nvPr>
        </p:nvSpPr>
        <p:spPr/>
        <p:txBody>
          <a:bodyPr/>
          <a:lstStyle/>
          <a:p>
            <a:pPr marL="0" indent="0" algn="just">
              <a:buNone/>
            </a:pPr>
            <a:r>
              <a:rPr lang="de-DE" b="1" dirty="0"/>
              <a:t>Festlegung des zeitlichen Rahmens</a:t>
            </a:r>
          </a:p>
          <a:p>
            <a:pPr marL="0" indent="0" algn="just">
              <a:buNone/>
            </a:pPr>
            <a:r>
              <a:rPr lang="de-DE" dirty="0">
                <a:sym typeface="Wingdings" pitchFamily="2" charset="2"/>
              </a:rPr>
              <a:t>6 Wochen</a:t>
            </a:r>
          </a:p>
          <a:p>
            <a:pPr marL="0" indent="0" algn="just">
              <a:buNone/>
            </a:pPr>
            <a:endParaRPr lang="de-DE" b="1" dirty="0"/>
          </a:p>
          <a:p>
            <a:pPr marL="0" indent="0" algn="just">
              <a:buNone/>
            </a:pPr>
            <a:r>
              <a:rPr lang="de-DE" b="1" dirty="0"/>
              <a:t>Festlegung des Evaluationszeitpunkts und Maßnahmen</a:t>
            </a:r>
          </a:p>
          <a:p>
            <a:pPr marL="0" indent="0" algn="just">
              <a:buNone/>
            </a:pPr>
            <a:r>
              <a:rPr lang="de-DE" dirty="0"/>
              <a:t>Nach 8 Wochen (2 Wochen Zeit für Auswertung)</a:t>
            </a:r>
          </a:p>
        </p:txBody>
      </p:sp>
    </p:spTree>
    <p:extLst>
      <p:ext uri="{BB962C8B-B14F-4D97-AF65-F5344CB8AC3E}">
        <p14:creationId xmlns:p14="http://schemas.microsoft.com/office/powerpoint/2010/main" val="10971509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E34808-24F4-284E-958A-715CFBFCA740}"/>
              </a:ext>
            </a:extLst>
          </p:cNvPr>
          <p:cNvSpPr>
            <a:spLocks noGrp="1"/>
          </p:cNvSpPr>
          <p:nvPr>
            <p:ph type="ctrTitle"/>
          </p:nvPr>
        </p:nvSpPr>
        <p:spPr/>
        <p:txBody>
          <a:bodyPr/>
          <a:lstStyle/>
          <a:p>
            <a:r>
              <a:rPr lang="de-DE"/>
              <a:t>Förderplan</a:t>
            </a:r>
          </a:p>
        </p:txBody>
      </p:sp>
      <p:sp>
        <p:nvSpPr>
          <p:cNvPr id="3" name="Inhaltsplatzhalter 2">
            <a:extLst>
              <a:ext uri="{FF2B5EF4-FFF2-40B4-BE49-F238E27FC236}">
                <a16:creationId xmlns:a16="http://schemas.microsoft.com/office/drawing/2014/main" id="{97F26DD1-6C0B-544D-8A53-0443D10F1329}"/>
              </a:ext>
            </a:extLst>
          </p:cNvPr>
          <p:cNvSpPr>
            <a:spLocks noGrp="1"/>
          </p:cNvSpPr>
          <p:nvPr>
            <p:ph type="subTitle" idx="1"/>
          </p:nvPr>
        </p:nvSpPr>
        <p:spPr>
          <a:xfrm>
            <a:off x="873125" y="3750205"/>
            <a:ext cx="10445750" cy="1655762"/>
          </a:xfrm>
        </p:spPr>
        <p:txBody>
          <a:bodyPr/>
          <a:lstStyle/>
          <a:p>
            <a:pPr marL="0" indent="0">
              <a:buNone/>
            </a:pPr>
            <a:r>
              <a:rPr lang="de-DE"/>
              <a:t>vorläufig/bisheriger Stand, da endgültige Diagnose der (Hoch-)Begabung noch ausstehend</a:t>
            </a:r>
          </a:p>
        </p:txBody>
      </p:sp>
    </p:spTree>
    <p:extLst>
      <p:ext uri="{BB962C8B-B14F-4D97-AF65-F5344CB8AC3E}">
        <p14:creationId xmlns:p14="http://schemas.microsoft.com/office/powerpoint/2010/main" val="23427083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4">
            <a:extLst>
              <a:ext uri="{FF2B5EF4-FFF2-40B4-BE49-F238E27FC236}">
                <a16:creationId xmlns:a16="http://schemas.microsoft.com/office/drawing/2014/main" id="{000D7687-8ABB-264F-82A6-6535F0D10800}"/>
              </a:ext>
            </a:extLst>
          </p:cNvPr>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1491192" y="141287"/>
            <a:ext cx="9388475" cy="6575425"/>
          </a:xfrm>
        </p:spPr>
      </p:pic>
    </p:spTree>
    <p:extLst>
      <p:ext uri="{BB962C8B-B14F-4D97-AF65-F5344CB8AC3E}">
        <p14:creationId xmlns:p14="http://schemas.microsoft.com/office/powerpoint/2010/main" val="30029355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2">
            <a:extLst>
              <a:ext uri="{FF2B5EF4-FFF2-40B4-BE49-F238E27FC236}">
                <a16:creationId xmlns:a16="http://schemas.microsoft.com/office/drawing/2014/main" id="{4193D28A-A828-5F48-B7A5-22F79F482A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7917" y="225158"/>
            <a:ext cx="10981860" cy="6505842"/>
          </a:xfrm>
          <a:prstGeom prst="rect">
            <a:avLst/>
          </a:prstGeom>
        </p:spPr>
      </p:pic>
    </p:spTree>
    <p:extLst>
      <p:ext uri="{BB962C8B-B14F-4D97-AF65-F5344CB8AC3E}">
        <p14:creationId xmlns:p14="http://schemas.microsoft.com/office/powerpoint/2010/main" val="1384234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2">
            <a:extLst>
              <a:ext uri="{FF2B5EF4-FFF2-40B4-BE49-F238E27FC236}">
                <a16:creationId xmlns:a16="http://schemas.microsoft.com/office/drawing/2014/main" id="{B17813E7-53A9-BE4E-A265-7FB68BE09A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8918" y="224870"/>
            <a:ext cx="10376222" cy="6408260"/>
          </a:xfrm>
          <a:prstGeom prst="rect">
            <a:avLst/>
          </a:prstGeom>
        </p:spPr>
      </p:pic>
    </p:spTree>
    <p:extLst>
      <p:ext uri="{BB962C8B-B14F-4D97-AF65-F5344CB8AC3E}">
        <p14:creationId xmlns:p14="http://schemas.microsoft.com/office/powerpoint/2010/main" val="39328837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2">
            <a:extLst>
              <a:ext uri="{FF2B5EF4-FFF2-40B4-BE49-F238E27FC236}">
                <a16:creationId xmlns:a16="http://schemas.microsoft.com/office/drawing/2014/main" id="{0830A015-99B4-4640-BAE1-F6BBE42D75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3934" y="2106083"/>
            <a:ext cx="11552225" cy="3291416"/>
          </a:xfrm>
          <a:prstGeom prst="rect">
            <a:avLst/>
          </a:prstGeom>
        </p:spPr>
      </p:pic>
    </p:spTree>
    <p:extLst>
      <p:ext uri="{BB962C8B-B14F-4D97-AF65-F5344CB8AC3E}">
        <p14:creationId xmlns:p14="http://schemas.microsoft.com/office/powerpoint/2010/main" val="2769250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feld 12">
            <a:extLst>
              <a:ext uri="{FF2B5EF4-FFF2-40B4-BE49-F238E27FC236}">
                <a16:creationId xmlns:a16="http://schemas.microsoft.com/office/drawing/2014/main" id="{26307007-E04D-4E4C-82BC-865FA8744D5A}"/>
              </a:ext>
            </a:extLst>
          </p:cNvPr>
          <p:cNvSpPr txBox="1"/>
          <p:nvPr/>
        </p:nvSpPr>
        <p:spPr>
          <a:xfrm>
            <a:off x="4248414" y="3253317"/>
            <a:ext cx="3441700" cy="923330"/>
          </a:xfrm>
          <a:prstGeom prst="rect">
            <a:avLst/>
          </a:prstGeom>
          <a:noFill/>
        </p:spPr>
        <p:txBody>
          <a:bodyPr wrap="square" rtlCol="0">
            <a:spAutoFit/>
          </a:bodyPr>
          <a:lstStyle/>
          <a:p>
            <a:pPr algn="ctr"/>
            <a:r>
              <a:rPr lang="de-DE" sz="3600">
                <a:solidFill>
                  <a:schemeClr val="accent4"/>
                </a:solidFill>
                <a:latin typeface="Bradley Hand ITC" panose="03070402050302030203" pitchFamily="66" charset="0"/>
              </a:rPr>
              <a:t>Adalbert</a:t>
            </a:r>
          </a:p>
          <a:p>
            <a:pPr algn="ctr"/>
            <a:r>
              <a:rPr lang="de-DE"/>
              <a:t>13 Jahre, 6. Klasse (Realschule)</a:t>
            </a:r>
          </a:p>
        </p:txBody>
      </p:sp>
      <p:sp>
        <p:nvSpPr>
          <p:cNvPr id="14" name="Textfeld 13">
            <a:extLst>
              <a:ext uri="{FF2B5EF4-FFF2-40B4-BE49-F238E27FC236}">
                <a16:creationId xmlns:a16="http://schemas.microsoft.com/office/drawing/2014/main" id="{7A65CB1F-1EB8-7A4D-908B-2DF8DE00C1B9}"/>
              </a:ext>
            </a:extLst>
          </p:cNvPr>
          <p:cNvSpPr txBox="1"/>
          <p:nvPr/>
        </p:nvSpPr>
        <p:spPr>
          <a:xfrm>
            <a:off x="521952" y="452550"/>
            <a:ext cx="3584909" cy="3262432"/>
          </a:xfrm>
          <a:prstGeom prst="rect">
            <a:avLst/>
          </a:prstGeom>
          <a:noFill/>
          <a:ln>
            <a:solidFill>
              <a:schemeClr val="accent1"/>
            </a:solidFill>
          </a:ln>
        </p:spPr>
        <p:txBody>
          <a:bodyPr wrap="square" rtlCol="0">
            <a:spAutoFit/>
          </a:bodyPr>
          <a:lstStyle/>
          <a:p>
            <a:pPr algn="l"/>
            <a:r>
              <a:rPr lang="de-DE" sz="2800">
                <a:solidFill>
                  <a:schemeClr val="accent1"/>
                </a:solidFill>
              </a:rPr>
              <a:t>Familie</a:t>
            </a:r>
          </a:p>
          <a:p>
            <a:pPr algn="l"/>
            <a:r>
              <a:rPr lang="de-DE" sz="2000"/>
              <a:t>Lebt seit 15 Jahren in Deutschland </a:t>
            </a:r>
          </a:p>
          <a:p>
            <a:pPr algn="l"/>
            <a:r>
              <a:rPr lang="de-DE" sz="2000" u="sng"/>
              <a:t>Mutter</a:t>
            </a:r>
            <a:r>
              <a:rPr lang="de-DE" sz="2000"/>
              <a:t>: Kinderpflegerin, stammt aus der Türkei </a:t>
            </a:r>
          </a:p>
          <a:p>
            <a:pPr algn="l"/>
            <a:r>
              <a:rPr lang="de-DE" sz="2000" u="sng"/>
              <a:t>Vater</a:t>
            </a:r>
            <a:r>
              <a:rPr lang="de-DE" sz="2000"/>
              <a:t>: </a:t>
            </a:r>
            <a:r>
              <a:rPr lang="de-DE" sz="2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Arzt, stammt aus Syrien </a:t>
            </a:r>
          </a:p>
          <a:p>
            <a:r>
              <a:rPr lang="de-DE" sz="2000" u="sng"/>
              <a:t>Schwester</a:t>
            </a:r>
            <a:r>
              <a:rPr lang="de-DE" sz="2000"/>
              <a:t>: </a:t>
            </a:r>
            <a:r>
              <a:rPr lang="de-DE" sz="2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dritten Klasse,  große schulische Schwierigkeiten, lehnt deutsche Sprache ab </a:t>
            </a:r>
            <a:endParaRPr lang="de-DE" sz="2000">
              <a:effectLst/>
              <a:latin typeface="Calibri" panose="020F0502020204030204" pitchFamily="34" charset="0"/>
              <a:ea typeface="Calibri" panose="020F0502020204030204" pitchFamily="34" charset="0"/>
              <a:cs typeface="Times New Roman" panose="02020603050405020304" pitchFamily="18" charset="0"/>
            </a:endParaRPr>
          </a:p>
          <a:p>
            <a:pPr algn="l"/>
            <a:endParaRPr lang="de-DE"/>
          </a:p>
        </p:txBody>
      </p:sp>
      <p:sp>
        <p:nvSpPr>
          <p:cNvPr id="15" name="Textfeld 14">
            <a:extLst>
              <a:ext uri="{FF2B5EF4-FFF2-40B4-BE49-F238E27FC236}">
                <a16:creationId xmlns:a16="http://schemas.microsoft.com/office/drawing/2014/main" id="{FA3E0041-336C-F045-8544-34AE7CECBA9B}"/>
              </a:ext>
            </a:extLst>
          </p:cNvPr>
          <p:cNvSpPr txBox="1"/>
          <p:nvPr/>
        </p:nvSpPr>
        <p:spPr>
          <a:xfrm>
            <a:off x="7831667" y="292614"/>
            <a:ext cx="4129214" cy="5262979"/>
          </a:xfrm>
          <a:prstGeom prst="rect">
            <a:avLst/>
          </a:prstGeom>
          <a:noFill/>
          <a:ln>
            <a:solidFill>
              <a:schemeClr val="accent1"/>
            </a:solidFill>
          </a:ln>
        </p:spPr>
        <p:txBody>
          <a:bodyPr wrap="square" rtlCol="0">
            <a:spAutoFit/>
          </a:bodyPr>
          <a:lstStyle/>
          <a:p>
            <a:pPr algn="l"/>
            <a:r>
              <a:rPr lang="de-DE" sz="2800">
                <a:solidFill>
                  <a:schemeClr val="accent1"/>
                </a:solidFill>
              </a:rPr>
              <a:t>Leistungen in den Schulfächern</a:t>
            </a:r>
          </a:p>
          <a:p>
            <a:r>
              <a:rPr lang="de-DE" sz="2000" u="sng"/>
              <a:t>Mathe</a:t>
            </a:r>
            <a:r>
              <a:rPr lang="de-DE" sz="2000"/>
              <a:t>:</a:t>
            </a:r>
            <a:r>
              <a:rPr lang="de-DE" sz="2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erfasst mathematische Prozesse sehr schnell</a:t>
            </a:r>
          </a:p>
          <a:p>
            <a:pPr lvl="1"/>
            <a:r>
              <a:rPr lang="de-DE" sz="2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Schriftlich: keine Rechenwege, nur Ergebnisse, erhebliche Mängel in formalen Rechenvorgängen</a:t>
            </a:r>
          </a:p>
          <a:p>
            <a:pPr lvl="1"/>
            <a:endParaRPr lang="de-DE" sz="2000"/>
          </a:p>
          <a:p>
            <a:pPr algn="l"/>
            <a:r>
              <a:rPr lang="de-DE" sz="2000" u="sng"/>
              <a:t>Religion</a:t>
            </a:r>
            <a:r>
              <a:rPr lang="de-DE" sz="2000"/>
              <a:t>: </a:t>
            </a:r>
            <a:r>
              <a:rPr lang="de-DE" sz="2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schweift ab,  zeigt an langen Geschichtenerzählungen und Diskussionen kaum Interesse</a:t>
            </a:r>
          </a:p>
          <a:p>
            <a:pPr algn="l"/>
            <a:r>
              <a:rPr lang="de-DE" sz="2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Aber: überdurchschnittliche Kenntnisse an anderen Religionen, ihrer Genese und aktuellen Problemen</a:t>
            </a:r>
            <a:endParaRPr lang="de-DE" sz="20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6" name="Textfeld 15">
            <a:extLst>
              <a:ext uri="{FF2B5EF4-FFF2-40B4-BE49-F238E27FC236}">
                <a16:creationId xmlns:a16="http://schemas.microsoft.com/office/drawing/2014/main" id="{7372B1B3-4174-7240-8E4A-9D36E6AD7C3B}"/>
              </a:ext>
            </a:extLst>
          </p:cNvPr>
          <p:cNvSpPr txBox="1"/>
          <p:nvPr/>
        </p:nvSpPr>
        <p:spPr>
          <a:xfrm>
            <a:off x="336953" y="4176647"/>
            <a:ext cx="6156130" cy="2369880"/>
          </a:xfrm>
          <a:prstGeom prst="rect">
            <a:avLst/>
          </a:prstGeom>
          <a:noFill/>
          <a:ln>
            <a:solidFill>
              <a:schemeClr val="accent1"/>
            </a:solidFill>
          </a:ln>
        </p:spPr>
        <p:txBody>
          <a:bodyPr wrap="square" rtlCol="0" anchor="t">
            <a:spAutoFit/>
          </a:bodyPr>
          <a:lstStyle/>
          <a:p>
            <a:r>
              <a:rPr lang="de-DE" sz="2800">
                <a:solidFill>
                  <a:schemeClr val="accent1"/>
                </a:solidFill>
                <a:effectLst/>
                <a:latin typeface="Calibri"/>
                <a:ea typeface="Times New Roman" panose="02020603050405020304" pitchFamily="18" charset="0"/>
                <a:cs typeface="Times New Roman"/>
              </a:rPr>
              <a:t>Verhalten</a:t>
            </a:r>
          </a:p>
          <a:p>
            <a:pPr marL="285750" indent="-285750">
              <a:buFont typeface="Arial" panose="020B0604020202020204" pitchFamily="34" charset="0"/>
              <a:buChar char="•"/>
            </a:pPr>
            <a:r>
              <a:rPr lang="de-DE" sz="2000">
                <a:solidFill>
                  <a:srgbClr val="000000"/>
                </a:solidFill>
                <a:effectLst/>
                <a:latin typeface="Calibri"/>
                <a:ea typeface="Times New Roman" panose="02020603050405020304" pitchFamily="18" charset="0"/>
                <a:cs typeface="Times New Roman"/>
              </a:rPr>
              <a:t>Seit der Einschulung von </a:t>
            </a:r>
            <a:r>
              <a:rPr lang="de-DE" sz="2000" err="1">
                <a:solidFill>
                  <a:srgbClr val="000000"/>
                </a:solidFill>
                <a:effectLst/>
                <a:latin typeface="Calibri"/>
                <a:ea typeface="Times New Roman" panose="02020603050405020304" pitchFamily="18" charset="0"/>
                <a:cs typeface="Times New Roman"/>
              </a:rPr>
              <a:t>LuL</a:t>
            </a:r>
            <a:r>
              <a:rPr lang="de-DE" sz="2000">
                <a:solidFill>
                  <a:srgbClr val="000000"/>
                </a:solidFill>
                <a:effectLst/>
                <a:latin typeface="Calibri"/>
                <a:ea typeface="Times New Roman" panose="02020603050405020304" pitchFamily="18" charset="0"/>
                <a:cs typeface="Times New Roman"/>
              </a:rPr>
              <a:t> </a:t>
            </a:r>
            <a:r>
              <a:rPr lang="de-DE" sz="2000">
                <a:solidFill>
                  <a:srgbClr val="000000"/>
                </a:solidFill>
                <a:latin typeface="Calibri"/>
                <a:ea typeface="Times New Roman" panose="02020603050405020304" pitchFamily="18" charset="0"/>
                <a:cs typeface="Times New Roman"/>
              </a:rPr>
              <a:t>bemängeln </a:t>
            </a:r>
            <a:endParaRPr lang="de-DE" sz="2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de-DE" sz="2000">
                <a:solidFill>
                  <a:srgbClr val="000000"/>
                </a:solidFill>
                <a:latin typeface="Calibri"/>
                <a:ea typeface="Times New Roman" panose="02020603050405020304" pitchFamily="18" charset="0"/>
                <a:cs typeface="Times New Roman"/>
              </a:rPr>
              <a:t>Hält sich nicht an Regeln -&gt; Diskussion</a:t>
            </a:r>
          </a:p>
          <a:p>
            <a:pPr marL="285750" indent="-285750">
              <a:buFont typeface="Arial" panose="020B0604020202020204" pitchFamily="34" charset="0"/>
              <a:buChar char="•"/>
            </a:pPr>
            <a:r>
              <a:rPr lang="de-DE" sz="2000">
                <a:solidFill>
                  <a:srgbClr val="000000"/>
                </a:solidFill>
                <a:effectLst/>
                <a:latin typeface="Calibri"/>
                <a:ea typeface="Times New Roman" panose="02020603050405020304" pitchFamily="18" charset="0"/>
                <a:cs typeface="Times New Roman"/>
              </a:rPr>
              <a:t>Reinrufen, ablenkbar, träumt, kippelt, motorische Unruhe</a:t>
            </a:r>
            <a:r>
              <a:rPr lang="de-DE" sz="2000">
                <a:solidFill>
                  <a:srgbClr val="000000"/>
                </a:solidFill>
                <a:latin typeface="Calibri"/>
                <a:ea typeface="Times New Roman" panose="02020603050405020304" pitchFamily="18" charset="0"/>
                <a:cs typeface="Times New Roman"/>
              </a:rPr>
              <a:t> </a:t>
            </a:r>
            <a:endParaRPr lang="de-DE" sz="200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de-DE" sz="2000">
                <a:solidFill>
                  <a:srgbClr val="000000"/>
                </a:solidFill>
                <a:effectLst/>
                <a:latin typeface="Calibri"/>
                <a:ea typeface="Times New Roman" panose="02020603050405020304" pitchFamily="18" charset="0"/>
                <a:cs typeface="Times New Roman"/>
              </a:rPr>
              <a:t>versteht sehr schnell</a:t>
            </a:r>
          </a:p>
          <a:p>
            <a:pPr marL="285750" indent="-285750">
              <a:buFont typeface="Arial" panose="020B0604020202020204" pitchFamily="34" charset="0"/>
              <a:buChar char="•"/>
            </a:pPr>
            <a:r>
              <a:rPr lang="de-DE" sz="2000">
                <a:effectLst/>
                <a:latin typeface="Calibri"/>
                <a:ea typeface="Calibri" panose="020F0502020204030204" pitchFamily="34" charset="0"/>
                <a:cs typeface="Times New Roman"/>
              </a:rPr>
              <a:t>Im Mündlichen besser als im Schriftlichen</a:t>
            </a:r>
          </a:p>
        </p:txBody>
      </p:sp>
      <p:pic>
        <p:nvPicPr>
          <p:cNvPr id="17" name="Grafik 17">
            <a:extLst>
              <a:ext uri="{FF2B5EF4-FFF2-40B4-BE49-F238E27FC236}">
                <a16:creationId xmlns:a16="http://schemas.microsoft.com/office/drawing/2014/main" id="{B0E4F793-BA7B-4642-A0C4-AD9B16CDE2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851" y="743114"/>
            <a:ext cx="1759967" cy="2408098"/>
          </a:xfrm>
          <a:prstGeom prst="rect">
            <a:avLst/>
          </a:prstGeom>
        </p:spPr>
      </p:pic>
    </p:spTree>
    <p:extLst>
      <p:ext uri="{BB962C8B-B14F-4D97-AF65-F5344CB8AC3E}">
        <p14:creationId xmlns:p14="http://schemas.microsoft.com/office/powerpoint/2010/main" val="20294674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CACECB1-7177-4FD4-B926-977FEE6BE8B5}"/>
              </a:ext>
            </a:extLst>
          </p:cNvPr>
          <p:cNvSpPr>
            <a:spLocks noGrp="1"/>
          </p:cNvSpPr>
          <p:nvPr>
            <p:ph type="title"/>
          </p:nvPr>
        </p:nvSpPr>
        <p:spPr/>
        <p:txBody>
          <a:bodyPr/>
          <a:lstStyle/>
          <a:p>
            <a:r>
              <a:rPr lang="de-DE">
                <a:cs typeface="Calibri Light"/>
              </a:rPr>
              <a:t>1. Problembeschreibung</a:t>
            </a:r>
            <a:endParaRPr lang="de-DE"/>
          </a:p>
        </p:txBody>
      </p:sp>
      <p:sp>
        <p:nvSpPr>
          <p:cNvPr id="3" name="Inhaltsplatzhalter 2">
            <a:extLst>
              <a:ext uri="{FF2B5EF4-FFF2-40B4-BE49-F238E27FC236}">
                <a16:creationId xmlns:a16="http://schemas.microsoft.com/office/drawing/2014/main" id="{B62959B5-5356-4324-8ACE-0E228C443CFF}"/>
              </a:ext>
            </a:extLst>
          </p:cNvPr>
          <p:cNvSpPr>
            <a:spLocks noGrp="1"/>
          </p:cNvSpPr>
          <p:nvPr>
            <p:ph idx="1"/>
          </p:nvPr>
        </p:nvSpPr>
        <p:spPr/>
        <p:txBody>
          <a:bodyPr vert="horz" lIns="91440" tIns="45720" rIns="91440" bIns="45720" rtlCol="0" anchor="t">
            <a:normAutofit fontScale="77500" lnSpcReduction="20000"/>
          </a:bodyPr>
          <a:lstStyle/>
          <a:p>
            <a:pPr marL="0" indent="0" algn="just">
              <a:buNone/>
            </a:pPr>
            <a:r>
              <a:rPr lang="de-DE" b="1">
                <a:ea typeface="+mn-lt"/>
                <a:cs typeface="+mn-lt"/>
              </a:rPr>
              <a:t>•Denken und Lernstrategien</a:t>
            </a:r>
            <a:endParaRPr lang="de-DE">
              <a:ea typeface="+mn-lt"/>
              <a:cs typeface="+mn-lt"/>
            </a:endParaRPr>
          </a:p>
          <a:p>
            <a:pPr marL="0" indent="0" algn="just">
              <a:buNone/>
            </a:pPr>
            <a:r>
              <a:rPr lang="de-DE">
                <a:ea typeface="+mn-lt"/>
                <a:cs typeface="+mn-lt"/>
              </a:rPr>
              <a:t>   o    Versteht schnell</a:t>
            </a:r>
            <a:endParaRPr lang="en-US">
              <a:ea typeface="+mn-lt"/>
              <a:cs typeface="+mn-lt"/>
            </a:endParaRPr>
          </a:p>
          <a:p>
            <a:pPr marL="0" indent="0" algn="just">
              <a:buNone/>
            </a:pPr>
            <a:r>
              <a:rPr lang="de-DE">
                <a:ea typeface="+mn-lt"/>
                <a:cs typeface="+mn-lt"/>
              </a:rPr>
              <a:t>   o    Keine schriftliche Fixierung (Überspringen von Rechenschritten)</a:t>
            </a:r>
          </a:p>
          <a:p>
            <a:pPr marL="0" indent="0" algn="just">
              <a:buNone/>
            </a:pPr>
            <a:r>
              <a:rPr lang="de-DE">
                <a:ea typeface="+mn-lt"/>
                <a:cs typeface="+mn-lt"/>
              </a:rPr>
              <a:t>   o    Arbeiten auf Metaebene (erfasst das große Ganze schnell)</a:t>
            </a:r>
          </a:p>
          <a:p>
            <a:pPr marL="0" indent="0" algn="just">
              <a:buNone/>
            </a:pPr>
            <a:r>
              <a:rPr lang="de-DE" b="1">
                <a:ea typeface="+mn-lt"/>
                <a:cs typeface="+mn-lt"/>
              </a:rPr>
              <a:t>•Kommunikation und Sprache</a:t>
            </a:r>
            <a:endParaRPr lang="de-DE">
              <a:ea typeface="+mn-lt"/>
              <a:cs typeface="+mn-lt"/>
            </a:endParaRPr>
          </a:p>
          <a:p>
            <a:pPr marL="0" indent="0" algn="just">
              <a:buNone/>
            </a:pPr>
            <a:r>
              <a:rPr lang="de-DE">
                <a:ea typeface="+mn-lt"/>
                <a:cs typeface="+mn-lt"/>
              </a:rPr>
              <a:t>   o    Ruft rein</a:t>
            </a:r>
          </a:p>
          <a:p>
            <a:pPr marL="0" indent="0" algn="just">
              <a:buNone/>
            </a:pPr>
            <a:r>
              <a:rPr lang="de-DE">
                <a:ea typeface="+mn-lt"/>
                <a:cs typeface="+mn-lt"/>
              </a:rPr>
              <a:t>   o    Diskutiert gerne</a:t>
            </a:r>
          </a:p>
          <a:p>
            <a:pPr marL="0" indent="0" algn="just">
              <a:buNone/>
            </a:pPr>
            <a:r>
              <a:rPr lang="de-DE">
                <a:ea typeface="+mn-lt"/>
                <a:cs typeface="+mn-lt"/>
              </a:rPr>
              <a:t>•</a:t>
            </a:r>
            <a:r>
              <a:rPr lang="de-DE" b="1">
                <a:ea typeface="+mn-lt"/>
                <a:cs typeface="+mn-lt"/>
              </a:rPr>
              <a:t>Motorik und Wahrnehmung</a:t>
            </a:r>
            <a:endParaRPr lang="de-DE">
              <a:ea typeface="+mn-lt"/>
              <a:cs typeface="+mn-lt"/>
            </a:endParaRPr>
          </a:p>
          <a:p>
            <a:pPr marL="0" indent="0" algn="just">
              <a:buNone/>
            </a:pPr>
            <a:r>
              <a:rPr lang="de-DE">
                <a:ea typeface="+mn-lt"/>
                <a:cs typeface="+mn-lt"/>
              </a:rPr>
              <a:t>   o    Kippelt mit dem Stuhl</a:t>
            </a:r>
          </a:p>
          <a:p>
            <a:pPr marL="0" indent="0" algn="just">
              <a:buNone/>
            </a:pPr>
            <a:r>
              <a:rPr lang="de-DE">
                <a:ea typeface="+mn-lt"/>
                <a:cs typeface="+mn-lt"/>
              </a:rPr>
              <a:t>   o    Körperlich motorische Unruhe</a:t>
            </a:r>
          </a:p>
          <a:p>
            <a:pPr marL="0" indent="0" algn="just">
              <a:buNone/>
            </a:pPr>
            <a:r>
              <a:rPr lang="de-DE">
                <a:ea typeface="+mn-lt"/>
                <a:cs typeface="+mn-lt"/>
              </a:rPr>
              <a:t>   o    Spielt mit Stiften</a:t>
            </a:r>
          </a:p>
          <a:p>
            <a:pPr marL="0" indent="0" algn="just">
              <a:buNone/>
            </a:pPr>
            <a:r>
              <a:rPr lang="de-DE">
                <a:ea typeface="+mn-lt"/>
                <a:cs typeface="+mn-lt"/>
              </a:rPr>
              <a:t>   o    Zum Teil Langweile im Unterricht</a:t>
            </a:r>
            <a:endParaRPr lang="de-DE"/>
          </a:p>
        </p:txBody>
      </p:sp>
    </p:spTree>
    <p:extLst>
      <p:ext uri="{BB962C8B-B14F-4D97-AF65-F5344CB8AC3E}">
        <p14:creationId xmlns:p14="http://schemas.microsoft.com/office/powerpoint/2010/main" val="688737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8ADA29-719F-4AD9-AF49-EB1E554943B6}"/>
              </a:ext>
            </a:extLst>
          </p:cNvPr>
          <p:cNvSpPr>
            <a:spLocks noGrp="1"/>
          </p:cNvSpPr>
          <p:nvPr>
            <p:ph type="title"/>
          </p:nvPr>
        </p:nvSpPr>
        <p:spPr/>
        <p:txBody>
          <a:bodyPr/>
          <a:lstStyle/>
          <a:p>
            <a:r>
              <a:rPr lang="de-DE">
                <a:cs typeface="Calibri Light"/>
              </a:rPr>
              <a:t>1. Problembeschreibung</a:t>
            </a:r>
            <a:endParaRPr lang="de-DE"/>
          </a:p>
        </p:txBody>
      </p:sp>
      <p:sp>
        <p:nvSpPr>
          <p:cNvPr id="3" name="Inhaltsplatzhalter 2">
            <a:extLst>
              <a:ext uri="{FF2B5EF4-FFF2-40B4-BE49-F238E27FC236}">
                <a16:creationId xmlns:a16="http://schemas.microsoft.com/office/drawing/2014/main" id="{B48D92BC-253E-4604-A477-7853A6D6688E}"/>
              </a:ext>
            </a:extLst>
          </p:cNvPr>
          <p:cNvSpPr>
            <a:spLocks noGrp="1"/>
          </p:cNvSpPr>
          <p:nvPr>
            <p:ph idx="1"/>
          </p:nvPr>
        </p:nvSpPr>
        <p:spPr/>
        <p:txBody>
          <a:bodyPr vert="horz" lIns="91440" tIns="45720" rIns="91440" bIns="45720" rtlCol="0" anchor="t">
            <a:normAutofit/>
          </a:bodyPr>
          <a:lstStyle/>
          <a:p>
            <a:pPr marL="0" indent="0" algn="just">
              <a:buNone/>
            </a:pPr>
            <a:r>
              <a:rPr lang="de-DE" b="1">
                <a:ea typeface="+mn-lt"/>
                <a:cs typeface="+mn-lt"/>
              </a:rPr>
              <a:t>•Emotionen und soziales Handeln</a:t>
            </a:r>
            <a:endParaRPr lang="de-DE">
              <a:ea typeface="+mn-lt"/>
              <a:cs typeface="+mn-lt"/>
            </a:endParaRPr>
          </a:p>
          <a:p>
            <a:pPr marL="457200" indent="-457200" algn="just">
              <a:buFont typeface="Courier New" panose="020B0604020202020204" pitchFamily="34" charset="0"/>
              <a:buChar char="o"/>
            </a:pPr>
            <a:r>
              <a:rPr lang="de-DE">
                <a:ea typeface="+mn-lt"/>
                <a:cs typeface="+mn-lt"/>
              </a:rPr>
              <a:t>Vermutlich nicht schüchtern/nicht auf den Mund gefallen, da Diskussionsbeiträge</a:t>
            </a:r>
            <a:endParaRPr lang="de-DE">
              <a:cs typeface="Calibri" panose="020F0502020204030204"/>
            </a:endParaRPr>
          </a:p>
          <a:p>
            <a:pPr marL="0" indent="0" algn="just">
              <a:buNone/>
            </a:pPr>
            <a:endParaRPr lang="de-DE">
              <a:ea typeface="+mn-lt"/>
              <a:cs typeface="+mn-lt"/>
            </a:endParaRPr>
          </a:p>
          <a:p>
            <a:pPr algn="just">
              <a:buNone/>
            </a:pPr>
            <a:r>
              <a:rPr lang="de-DE" b="1">
                <a:ea typeface="+mn-lt"/>
                <a:cs typeface="+mn-lt"/>
              </a:rPr>
              <a:t>•Welche Aussagen geben die Zeugnisse?</a:t>
            </a:r>
            <a:endParaRPr lang="de-DE">
              <a:ea typeface="+mn-lt"/>
              <a:cs typeface="+mn-lt"/>
            </a:endParaRPr>
          </a:p>
          <a:p>
            <a:pPr algn="just">
              <a:buFont typeface="Courier New,monospace"/>
              <a:buChar char="o"/>
            </a:pPr>
            <a:r>
              <a:rPr lang="de-DE">
                <a:ea typeface="+mn-lt"/>
                <a:cs typeface="+mn-lt"/>
              </a:rPr>
              <a:t>Schriftlich weniger gute Leistung als im Mündlichen</a:t>
            </a:r>
          </a:p>
          <a:p>
            <a:pPr algn="just">
              <a:buFont typeface="Courier New,monospace"/>
              <a:buChar char="o"/>
            </a:pPr>
            <a:r>
              <a:rPr lang="de-DE">
                <a:ea typeface="+mn-lt"/>
                <a:cs typeface="+mn-lt"/>
              </a:rPr>
              <a:t>Schlechte Bewertung in HSU – schafft Übertritt ans Gymnasium nicht</a:t>
            </a:r>
          </a:p>
          <a:p>
            <a:pPr marL="0" indent="0">
              <a:buNone/>
            </a:pPr>
            <a:endParaRPr lang="de-DE">
              <a:cs typeface="Calibri" panose="020F0502020204030204"/>
            </a:endParaRPr>
          </a:p>
        </p:txBody>
      </p:sp>
    </p:spTree>
    <p:extLst>
      <p:ext uri="{BB962C8B-B14F-4D97-AF65-F5344CB8AC3E}">
        <p14:creationId xmlns:p14="http://schemas.microsoft.com/office/powerpoint/2010/main" val="536095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15">
            <a:extLst>
              <a:ext uri="{FF2B5EF4-FFF2-40B4-BE49-F238E27FC236}">
                <a16:creationId xmlns:a16="http://schemas.microsoft.com/office/drawing/2014/main" id="{827B839B-9ADE-406B-8590-F1CAEDED45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1"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2"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3"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4" name="Rectangle 25">
            <a:extLst>
              <a:ext uri="{FF2B5EF4-FFF2-40B4-BE49-F238E27FC236}">
                <a16:creationId xmlns:a16="http://schemas.microsoft.com/office/drawing/2014/main" id="{14E91B64-9FCC-451E-AFB4-A827D63293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el 1">
            <a:extLst>
              <a:ext uri="{FF2B5EF4-FFF2-40B4-BE49-F238E27FC236}">
                <a16:creationId xmlns:a16="http://schemas.microsoft.com/office/drawing/2014/main" id="{B29E1001-9685-449A-98A7-080DD3AFB2E0}"/>
              </a:ext>
            </a:extLst>
          </p:cNvPr>
          <p:cNvSpPr>
            <a:spLocks noGrp="1"/>
          </p:cNvSpPr>
          <p:nvPr>
            <p:ph type="title"/>
          </p:nvPr>
        </p:nvSpPr>
        <p:spPr>
          <a:xfrm>
            <a:off x="958506" y="800392"/>
            <a:ext cx="10264697" cy="1212102"/>
          </a:xfrm>
        </p:spPr>
        <p:txBody>
          <a:bodyPr>
            <a:normAutofit/>
          </a:bodyPr>
          <a:lstStyle/>
          <a:p>
            <a:r>
              <a:rPr lang="de-DE" sz="4000">
                <a:solidFill>
                  <a:srgbClr val="FFFFFF"/>
                </a:solidFill>
                <a:cs typeface="Calibri Light"/>
              </a:rPr>
              <a:t>2. Diagnostische Fragestellung</a:t>
            </a:r>
            <a:endParaRPr lang="de-DE" sz="4000">
              <a:solidFill>
                <a:srgbClr val="FFFFFF"/>
              </a:solidFill>
            </a:endParaRPr>
          </a:p>
        </p:txBody>
      </p:sp>
      <p:sp>
        <p:nvSpPr>
          <p:cNvPr id="3" name="Inhaltsplatzhalter 2">
            <a:extLst>
              <a:ext uri="{FF2B5EF4-FFF2-40B4-BE49-F238E27FC236}">
                <a16:creationId xmlns:a16="http://schemas.microsoft.com/office/drawing/2014/main" id="{E92A15AE-5396-433B-8AE6-549AB8B7010B}"/>
              </a:ext>
            </a:extLst>
          </p:cNvPr>
          <p:cNvSpPr>
            <a:spLocks noGrp="1"/>
          </p:cNvSpPr>
          <p:nvPr>
            <p:ph idx="1"/>
          </p:nvPr>
        </p:nvSpPr>
        <p:spPr>
          <a:xfrm>
            <a:off x="1367624" y="2490436"/>
            <a:ext cx="9708995" cy="3567173"/>
          </a:xfrm>
        </p:spPr>
        <p:txBody>
          <a:bodyPr vert="horz" lIns="91440" tIns="45720" rIns="91440" bIns="45720" rtlCol="0" anchor="ctr">
            <a:normAutofit/>
          </a:bodyPr>
          <a:lstStyle/>
          <a:p>
            <a:pPr marL="0" indent="0">
              <a:buNone/>
            </a:pPr>
            <a:endParaRPr lang="de-DE" sz="2400">
              <a:cs typeface="Calibri" panose="020F0502020204030204"/>
            </a:endParaRPr>
          </a:p>
          <a:p>
            <a:pPr marL="0" indent="0">
              <a:buNone/>
            </a:pPr>
            <a:r>
              <a:rPr lang="de-DE" sz="2400">
                <a:cs typeface="Calibri" panose="020F0502020204030204"/>
              </a:rPr>
              <a:t>Welche Frage ergibt sich aus dem Problem?</a:t>
            </a:r>
            <a:endParaRPr lang="de-DE" sz="2400"/>
          </a:p>
          <a:p>
            <a:pPr marL="0" indent="0">
              <a:buNone/>
            </a:pPr>
            <a:endParaRPr lang="de-DE" sz="2400">
              <a:ea typeface="+mn-lt"/>
              <a:cs typeface="+mn-lt"/>
            </a:endParaRPr>
          </a:p>
          <a:p>
            <a:pPr marL="0" indent="0">
              <a:buNone/>
            </a:pPr>
            <a:r>
              <a:rPr lang="de-DE" sz="2400" i="1">
                <a:ea typeface="+mn-lt"/>
                <a:cs typeface="+mn-lt"/>
              </a:rPr>
              <a:t>	 		</a:t>
            </a:r>
          </a:p>
          <a:p>
            <a:pPr marL="0" indent="0">
              <a:buNone/>
            </a:pPr>
            <a:r>
              <a:rPr lang="de-DE" sz="2400" i="1">
                <a:ea typeface="+mn-lt"/>
                <a:cs typeface="+mn-lt"/>
              </a:rPr>
              <a:t>Warum erbringt Adalbert im Schriftlichen nicht die Leistungen,   </a:t>
            </a:r>
          </a:p>
          <a:p>
            <a:pPr marL="0" indent="0">
              <a:buNone/>
            </a:pPr>
            <a:r>
              <a:rPr lang="de-DE" sz="2400" i="1">
                <a:ea typeface="+mn-lt"/>
                <a:cs typeface="+mn-lt"/>
              </a:rPr>
              <a:t>die von ihm verlangt werden, obwohl er kognitiv dazu im Stande ist?</a:t>
            </a:r>
          </a:p>
          <a:p>
            <a:pPr marL="0" indent="0">
              <a:buNone/>
            </a:pPr>
            <a:endParaRPr lang="de-DE" sz="2400" i="1">
              <a:cs typeface="Calibri" panose="020F0502020204030204"/>
            </a:endParaRPr>
          </a:p>
          <a:p>
            <a:pPr>
              <a:buNone/>
            </a:pPr>
            <a:endParaRPr lang="de-DE" sz="2400"/>
          </a:p>
          <a:p>
            <a:pPr marL="0" indent="0">
              <a:buNone/>
            </a:pPr>
            <a:endParaRPr lang="de-DE" sz="2400" i="1">
              <a:cs typeface="Calibri" panose="020F0502020204030204"/>
            </a:endParaRPr>
          </a:p>
        </p:txBody>
      </p:sp>
      <p:sp>
        <p:nvSpPr>
          <p:cNvPr id="4" name="Wolkenförmige Legende 3">
            <a:extLst>
              <a:ext uri="{FF2B5EF4-FFF2-40B4-BE49-F238E27FC236}">
                <a16:creationId xmlns:a16="http://schemas.microsoft.com/office/drawing/2014/main" id="{2F18DBD8-7064-5948-B478-A82666990C48}"/>
              </a:ext>
            </a:extLst>
          </p:cNvPr>
          <p:cNvSpPr/>
          <p:nvPr/>
        </p:nvSpPr>
        <p:spPr>
          <a:xfrm>
            <a:off x="497174" y="3264948"/>
            <a:ext cx="10515600" cy="3057525"/>
          </a:xfrm>
          <a:prstGeom prst="cloudCallou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3474661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827B839B-9ADE-406B-8590-F1CAEDED45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0"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2"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4"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6" name="Rectangle 35">
            <a:extLst>
              <a:ext uri="{FF2B5EF4-FFF2-40B4-BE49-F238E27FC236}">
                <a16:creationId xmlns:a16="http://schemas.microsoft.com/office/drawing/2014/main" id="{14E91B64-9FCC-451E-AFB4-A827D63293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el 1">
            <a:extLst>
              <a:ext uri="{FF2B5EF4-FFF2-40B4-BE49-F238E27FC236}">
                <a16:creationId xmlns:a16="http://schemas.microsoft.com/office/drawing/2014/main" id="{C120A315-4F5D-49BB-AD48-28DD68E31EBD}"/>
              </a:ext>
            </a:extLst>
          </p:cNvPr>
          <p:cNvSpPr>
            <a:spLocks noGrp="1"/>
          </p:cNvSpPr>
          <p:nvPr>
            <p:ph type="title"/>
          </p:nvPr>
        </p:nvSpPr>
        <p:spPr>
          <a:xfrm>
            <a:off x="958506" y="800392"/>
            <a:ext cx="10264697" cy="1212102"/>
          </a:xfrm>
        </p:spPr>
        <p:txBody>
          <a:bodyPr>
            <a:normAutofit/>
          </a:bodyPr>
          <a:lstStyle/>
          <a:p>
            <a:r>
              <a:rPr lang="de-DE" sz="4000">
                <a:solidFill>
                  <a:srgbClr val="FFFFFF"/>
                </a:solidFill>
                <a:cs typeface="Calibri Light"/>
              </a:rPr>
              <a:t>3. Hypothesenbildung</a:t>
            </a:r>
            <a:endParaRPr lang="de-DE" sz="4000">
              <a:solidFill>
                <a:srgbClr val="FFFFFF"/>
              </a:solidFill>
            </a:endParaRPr>
          </a:p>
        </p:txBody>
      </p:sp>
      <p:sp>
        <p:nvSpPr>
          <p:cNvPr id="3" name="Inhaltsplatzhalter 2">
            <a:extLst>
              <a:ext uri="{FF2B5EF4-FFF2-40B4-BE49-F238E27FC236}">
                <a16:creationId xmlns:a16="http://schemas.microsoft.com/office/drawing/2014/main" id="{A6396774-D2AE-4694-8623-4113A39C89AA}"/>
              </a:ext>
            </a:extLst>
          </p:cNvPr>
          <p:cNvSpPr>
            <a:spLocks noGrp="1"/>
          </p:cNvSpPr>
          <p:nvPr>
            <p:ph idx="1"/>
          </p:nvPr>
        </p:nvSpPr>
        <p:spPr>
          <a:xfrm>
            <a:off x="1367624" y="2490436"/>
            <a:ext cx="9708995" cy="3567173"/>
          </a:xfrm>
        </p:spPr>
        <p:txBody>
          <a:bodyPr vert="horz" lIns="91440" tIns="45720" rIns="91440" bIns="45720" rtlCol="0" anchor="ctr">
            <a:normAutofit/>
          </a:bodyPr>
          <a:lstStyle/>
          <a:p>
            <a:pPr marL="0" indent="0" algn="just">
              <a:buNone/>
            </a:pPr>
            <a:r>
              <a:rPr lang="de-DE" sz="2200" b="1">
                <a:ea typeface="+mn-lt"/>
                <a:cs typeface="+mn-lt"/>
              </a:rPr>
              <a:t>Liegt ein Problem objektiv wirklich vor?</a:t>
            </a:r>
            <a:endParaRPr lang="de-DE" sz="2200" b="1">
              <a:cs typeface="Calibri" panose="020F0502020204030204"/>
            </a:endParaRPr>
          </a:p>
          <a:p>
            <a:pPr marL="0" indent="0" algn="just">
              <a:buNone/>
            </a:pPr>
            <a:r>
              <a:rPr lang="de-DE" sz="2200">
                <a:ea typeface="+mn-lt"/>
                <a:cs typeface="+mn-lt"/>
              </a:rPr>
              <a:t>•    Lehrkraft kann Adalberts Leistungsniveau nicht angemessen bewerten</a:t>
            </a:r>
            <a:endParaRPr lang="de-DE" sz="2200">
              <a:cs typeface="Calibri" panose="020F0502020204030204"/>
            </a:endParaRPr>
          </a:p>
          <a:p>
            <a:pPr marL="0" indent="0" algn="just">
              <a:buNone/>
            </a:pPr>
            <a:r>
              <a:rPr lang="de-DE" sz="2200">
                <a:ea typeface="+mn-lt"/>
                <a:cs typeface="+mn-lt"/>
              </a:rPr>
              <a:t>•    Adalbert wird nicht entsprechend seinem Leistungsniveau bewertet</a:t>
            </a:r>
            <a:endParaRPr lang="de-DE" sz="2200">
              <a:cs typeface="Calibri" panose="020F0502020204030204"/>
            </a:endParaRPr>
          </a:p>
          <a:p>
            <a:pPr marL="0" indent="0" algn="just">
              <a:buNone/>
            </a:pPr>
            <a:endParaRPr lang="de-DE" sz="2200">
              <a:ea typeface="+mn-lt"/>
              <a:cs typeface="+mn-lt"/>
            </a:endParaRPr>
          </a:p>
          <a:p>
            <a:pPr marL="0" indent="0" algn="just">
              <a:buNone/>
            </a:pPr>
            <a:r>
              <a:rPr lang="de-DE" sz="2200" b="1">
                <a:ea typeface="+mn-lt"/>
                <a:cs typeface="+mn-lt"/>
              </a:rPr>
              <a:t>Welche Ursachen gibt es für das Problem?</a:t>
            </a:r>
            <a:endParaRPr lang="de-DE" sz="2200" b="1">
              <a:cs typeface="Calibri" panose="020F0502020204030204"/>
            </a:endParaRPr>
          </a:p>
          <a:p>
            <a:pPr marL="0" indent="0" algn="just">
              <a:buNone/>
            </a:pPr>
            <a:r>
              <a:rPr lang="de-DE" sz="2200">
                <a:ea typeface="+mn-lt"/>
                <a:cs typeface="+mn-lt"/>
              </a:rPr>
              <a:t>•    Hochbegabung und dadurch eine Unterforderung </a:t>
            </a:r>
            <a:endParaRPr lang="de-DE" sz="2200">
              <a:cs typeface="Calibri" panose="020F0502020204030204"/>
            </a:endParaRPr>
          </a:p>
          <a:p>
            <a:pPr marL="0" indent="0" algn="just">
              <a:buNone/>
            </a:pPr>
            <a:r>
              <a:rPr lang="de-DE" sz="2200">
                <a:ea typeface="+mn-lt"/>
                <a:cs typeface="+mn-lt"/>
              </a:rPr>
              <a:t>•    Probleme mit der Schriftsprachlichkeit</a:t>
            </a:r>
            <a:endParaRPr lang="de-DE" sz="2200">
              <a:cs typeface="Calibri" panose="020F0502020204030204"/>
            </a:endParaRPr>
          </a:p>
          <a:p>
            <a:pPr marL="0" indent="0" algn="just">
              <a:buNone/>
            </a:pPr>
            <a:r>
              <a:rPr lang="de-DE" sz="2200">
                <a:ea typeface="+mn-lt"/>
                <a:cs typeface="+mn-lt"/>
              </a:rPr>
              <a:t>•    Adalbert denkt schneller als er arbeitet</a:t>
            </a:r>
            <a:endParaRPr lang="de-DE" sz="2200">
              <a:cs typeface="Calibri"/>
            </a:endParaRPr>
          </a:p>
          <a:p>
            <a:endParaRPr lang="de-DE" sz="2200">
              <a:cs typeface="Calibri"/>
            </a:endParaRPr>
          </a:p>
        </p:txBody>
      </p:sp>
    </p:spTree>
    <p:extLst>
      <p:ext uri="{BB962C8B-B14F-4D97-AF65-F5344CB8AC3E}">
        <p14:creationId xmlns:p14="http://schemas.microsoft.com/office/powerpoint/2010/main" val="7398378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1F9C244-BDD3-4947-AA0E-9409118D0E44}"/>
              </a:ext>
            </a:extLst>
          </p:cNvPr>
          <p:cNvSpPr>
            <a:spLocks noGrp="1"/>
          </p:cNvSpPr>
          <p:nvPr>
            <p:ph type="title"/>
          </p:nvPr>
        </p:nvSpPr>
        <p:spPr/>
        <p:txBody>
          <a:bodyPr/>
          <a:lstStyle/>
          <a:p>
            <a:r>
              <a:rPr lang="de-DE">
                <a:cs typeface="Calibri Light"/>
              </a:rPr>
              <a:t>3. Hypothesenbildung</a:t>
            </a:r>
            <a:endParaRPr lang="de-DE"/>
          </a:p>
        </p:txBody>
      </p:sp>
      <p:sp>
        <p:nvSpPr>
          <p:cNvPr id="3" name="Inhaltsplatzhalter 2">
            <a:extLst>
              <a:ext uri="{FF2B5EF4-FFF2-40B4-BE49-F238E27FC236}">
                <a16:creationId xmlns:a16="http://schemas.microsoft.com/office/drawing/2014/main" id="{3168B944-8F32-44B1-B077-382E0F6976D9}"/>
              </a:ext>
            </a:extLst>
          </p:cNvPr>
          <p:cNvSpPr>
            <a:spLocks noGrp="1"/>
          </p:cNvSpPr>
          <p:nvPr>
            <p:ph idx="1"/>
          </p:nvPr>
        </p:nvSpPr>
        <p:spPr/>
        <p:txBody>
          <a:bodyPr vert="horz" lIns="91440" tIns="45720" rIns="91440" bIns="45720" rtlCol="0" anchor="t">
            <a:normAutofit fontScale="92500" lnSpcReduction="10000"/>
          </a:bodyPr>
          <a:lstStyle/>
          <a:p>
            <a:pPr marL="0" indent="0" algn="just">
              <a:buNone/>
            </a:pPr>
            <a:endParaRPr lang="de-DE">
              <a:ea typeface="+mn-lt"/>
              <a:cs typeface="+mn-lt"/>
            </a:endParaRPr>
          </a:p>
          <a:p>
            <a:pPr algn="just">
              <a:buNone/>
            </a:pPr>
            <a:r>
              <a:rPr lang="de-DE" b="1">
                <a:ea typeface="+mn-lt"/>
                <a:cs typeface="+mn-lt"/>
              </a:rPr>
              <a:t>Konzentrationsprobleme</a:t>
            </a:r>
          </a:p>
          <a:p>
            <a:pPr algn="just">
              <a:buNone/>
            </a:pPr>
            <a:r>
              <a:rPr lang="de-DE">
                <a:ea typeface="+mn-lt"/>
                <a:cs typeface="+mn-lt"/>
              </a:rPr>
              <a:t>• Warum kann sich der Schüler nicht konzentrieren?</a:t>
            </a:r>
          </a:p>
          <a:p>
            <a:pPr algn="just">
              <a:buNone/>
            </a:pPr>
            <a:r>
              <a:rPr lang="de-DE">
                <a:ea typeface="+mn-lt"/>
                <a:cs typeface="+mn-lt"/>
              </a:rPr>
              <a:t>• Warum notiert er seine Denkweise nicht?</a:t>
            </a:r>
          </a:p>
          <a:p>
            <a:pPr algn="just">
              <a:buNone/>
            </a:pPr>
            <a:r>
              <a:rPr lang="de-DE">
                <a:ea typeface="+mn-lt"/>
                <a:cs typeface="+mn-lt"/>
              </a:rPr>
              <a:t>•	Könnte die Konzentrationsschwäche mit einer Unterbeschäftigung korrelieren?</a:t>
            </a:r>
          </a:p>
          <a:p>
            <a:pPr algn="just">
              <a:buNone/>
            </a:pPr>
            <a:endParaRPr lang="de-DE" b="1">
              <a:ea typeface="+mn-lt"/>
              <a:cs typeface="+mn-lt"/>
            </a:endParaRPr>
          </a:p>
          <a:p>
            <a:pPr algn="just">
              <a:buNone/>
            </a:pPr>
            <a:r>
              <a:rPr lang="de-DE" b="1">
                <a:ea typeface="+mn-lt"/>
                <a:cs typeface="+mn-lt"/>
              </a:rPr>
              <a:t>Probleme mit der Schriftsprache</a:t>
            </a:r>
          </a:p>
          <a:p>
            <a:pPr algn="just">
              <a:buNone/>
            </a:pPr>
            <a:r>
              <a:rPr lang="de-DE">
                <a:ea typeface="+mn-lt"/>
                <a:cs typeface="+mn-lt"/>
              </a:rPr>
              <a:t>•Hat der Schüler motorische Probleme?</a:t>
            </a:r>
          </a:p>
          <a:p>
            <a:pPr algn="just">
              <a:buNone/>
            </a:pPr>
            <a:r>
              <a:rPr lang="de-DE">
                <a:ea typeface="+mn-lt"/>
                <a:cs typeface="+mn-lt"/>
              </a:rPr>
              <a:t>•Hat er Probleme mit der deutschen Schrift?</a:t>
            </a:r>
            <a:endParaRPr lang="de-DE"/>
          </a:p>
        </p:txBody>
      </p:sp>
    </p:spTree>
    <p:extLst>
      <p:ext uri="{BB962C8B-B14F-4D97-AF65-F5344CB8AC3E}">
        <p14:creationId xmlns:p14="http://schemas.microsoft.com/office/powerpoint/2010/main" val="39720684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827B839B-9ADE-406B-8590-F1CAEDED45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Rectangle 24">
            <a:extLst>
              <a:ext uri="{FF2B5EF4-FFF2-40B4-BE49-F238E27FC236}">
                <a16:creationId xmlns:a16="http://schemas.microsoft.com/office/drawing/2014/main" id="{14E91B64-9FCC-451E-AFB4-A827D63293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el 1">
            <a:extLst>
              <a:ext uri="{FF2B5EF4-FFF2-40B4-BE49-F238E27FC236}">
                <a16:creationId xmlns:a16="http://schemas.microsoft.com/office/drawing/2014/main" id="{BA63783D-C796-4DC2-BE29-147F2B87B79E}"/>
              </a:ext>
            </a:extLst>
          </p:cNvPr>
          <p:cNvSpPr>
            <a:spLocks noGrp="1"/>
          </p:cNvSpPr>
          <p:nvPr>
            <p:ph type="title"/>
          </p:nvPr>
        </p:nvSpPr>
        <p:spPr>
          <a:xfrm>
            <a:off x="958506" y="800392"/>
            <a:ext cx="10264697" cy="1212102"/>
          </a:xfrm>
        </p:spPr>
        <p:txBody>
          <a:bodyPr>
            <a:normAutofit/>
          </a:bodyPr>
          <a:lstStyle/>
          <a:p>
            <a:r>
              <a:rPr lang="de-DE" sz="4000">
                <a:solidFill>
                  <a:srgbClr val="FFFFFF"/>
                </a:solidFill>
                <a:cs typeface="Calibri Light"/>
              </a:rPr>
              <a:t>4. Diagnostische Methode</a:t>
            </a:r>
            <a:endParaRPr lang="de-DE" sz="4000">
              <a:solidFill>
                <a:srgbClr val="FFFFFF"/>
              </a:solidFill>
            </a:endParaRPr>
          </a:p>
        </p:txBody>
      </p:sp>
      <p:sp>
        <p:nvSpPr>
          <p:cNvPr id="3" name="Inhaltsplatzhalter 2">
            <a:extLst>
              <a:ext uri="{FF2B5EF4-FFF2-40B4-BE49-F238E27FC236}">
                <a16:creationId xmlns:a16="http://schemas.microsoft.com/office/drawing/2014/main" id="{722B091D-F560-4F2C-8480-7A82E04FF72F}"/>
              </a:ext>
            </a:extLst>
          </p:cNvPr>
          <p:cNvSpPr>
            <a:spLocks noGrp="1"/>
          </p:cNvSpPr>
          <p:nvPr>
            <p:ph idx="1"/>
          </p:nvPr>
        </p:nvSpPr>
        <p:spPr>
          <a:xfrm>
            <a:off x="1367624" y="2490436"/>
            <a:ext cx="9708995" cy="3567173"/>
          </a:xfrm>
        </p:spPr>
        <p:txBody>
          <a:bodyPr vert="horz" lIns="91440" tIns="45720" rIns="91440" bIns="45720" rtlCol="0" anchor="ctr">
            <a:normAutofit/>
          </a:bodyPr>
          <a:lstStyle/>
          <a:p>
            <a:pPr marL="0" indent="0">
              <a:buNone/>
            </a:pPr>
            <a:r>
              <a:rPr lang="de-DE" sz="2400">
                <a:ea typeface="+mn-lt"/>
                <a:cs typeface="+mn-lt"/>
              </a:rPr>
              <a:t>d2–R(evision): Aufmerksamkeits- und Konzentrationstest</a:t>
            </a:r>
          </a:p>
          <a:p>
            <a:pPr marL="0" indent="0">
              <a:buNone/>
            </a:pPr>
            <a:endParaRPr lang="de-DE" sz="2400">
              <a:ea typeface="+mn-lt"/>
              <a:cs typeface="+mn-lt"/>
            </a:endParaRPr>
          </a:p>
          <a:p>
            <a:pPr marL="0" indent="0">
              <a:buNone/>
            </a:pPr>
            <a:r>
              <a:rPr lang="de-DE" sz="2400">
                <a:ea typeface="+mn-lt"/>
                <a:cs typeface="+mn-lt"/>
              </a:rPr>
              <a:t>WISC-V: Intelligenztest</a:t>
            </a:r>
          </a:p>
          <a:p>
            <a:pPr marL="0" indent="0">
              <a:buNone/>
            </a:pPr>
            <a:endParaRPr lang="de-DE" sz="2400">
              <a:ea typeface="+mn-lt"/>
              <a:cs typeface="+mn-lt"/>
            </a:endParaRPr>
          </a:p>
          <a:p>
            <a:pPr marL="0" indent="0">
              <a:buNone/>
            </a:pPr>
            <a:r>
              <a:rPr lang="de-DE" sz="2400">
                <a:ea typeface="+mn-lt"/>
                <a:cs typeface="+mn-lt"/>
              </a:rPr>
              <a:t>ADST: Allgemeiner Deutscher Sprachtest</a:t>
            </a:r>
            <a:endParaRPr lang="de-DE" sz="2400"/>
          </a:p>
        </p:txBody>
      </p:sp>
    </p:spTree>
    <p:extLst>
      <p:ext uri="{BB962C8B-B14F-4D97-AF65-F5344CB8AC3E}">
        <p14:creationId xmlns:p14="http://schemas.microsoft.com/office/powerpoint/2010/main" val="3999324796"/>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1384</Words>
  <Application>Microsoft Office PowerPoint</Application>
  <PresentationFormat>Breitbild</PresentationFormat>
  <Paragraphs>177</Paragraphs>
  <Slides>26</Slides>
  <Notes>0</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26</vt:i4>
      </vt:variant>
    </vt:vector>
  </HeadingPairs>
  <TitlesOfParts>
    <vt:vector size="35" baseType="lpstr">
      <vt:lpstr>Arial</vt:lpstr>
      <vt:lpstr>Bradley Hand ITC</vt:lpstr>
      <vt:lpstr>Calibri</vt:lpstr>
      <vt:lpstr>Calibri Light</vt:lpstr>
      <vt:lpstr>Courier New</vt:lpstr>
      <vt:lpstr>Courier New,monospace</vt:lpstr>
      <vt:lpstr>Times New Roman</vt:lpstr>
      <vt:lpstr>Wingdings</vt:lpstr>
      <vt:lpstr>Office</vt:lpstr>
      <vt:lpstr>Konzentrationsprobleme</vt:lpstr>
      <vt:lpstr>Gliederung</vt:lpstr>
      <vt:lpstr>PowerPoint-Präsentation</vt:lpstr>
      <vt:lpstr>1. Problembeschreibung</vt:lpstr>
      <vt:lpstr>1. Problembeschreibung</vt:lpstr>
      <vt:lpstr>2. Diagnostische Fragestellung</vt:lpstr>
      <vt:lpstr>3. Hypothesenbildung</vt:lpstr>
      <vt:lpstr>3. Hypothesenbildung</vt:lpstr>
      <vt:lpstr>4. Diagnostische Methode</vt:lpstr>
      <vt:lpstr>6. Kooperative Förderplanerstellung</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Förderplan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Konzentrationsprobleme</dc:title>
  <dc:creator>Lisa Tanja Rieger</dc:creator>
  <cp:lastModifiedBy>Fischer, Erika</cp:lastModifiedBy>
  <cp:revision>6</cp:revision>
  <dcterms:created xsi:type="dcterms:W3CDTF">2020-06-30T16:06:37Z</dcterms:created>
  <dcterms:modified xsi:type="dcterms:W3CDTF">2021-06-02T09:41:49Z</dcterms:modified>
</cp:coreProperties>
</file>