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74" r:id="rId2"/>
    <p:sldId id="292" r:id="rId3"/>
    <p:sldId id="275" r:id="rId4"/>
    <p:sldId id="276" r:id="rId5"/>
    <p:sldId id="277" r:id="rId6"/>
    <p:sldId id="278" r:id="rId7"/>
    <p:sldId id="280" r:id="rId8"/>
    <p:sldId id="279" r:id="rId9"/>
    <p:sldId id="291" r:id="rId10"/>
    <p:sldId id="296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0" r:id="rId21"/>
    <p:sldId id="297" r:id="rId22"/>
    <p:sldId id="293" r:id="rId23"/>
    <p:sldId id="294" r:id="rId24"/>
    <p:sldId id="295" r:id="rId25"/>
    <p:sldId id="298" r:id="rId26"/>
    <p:sldId id="299" r:id="rId2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C068B0-CAD8-4F24-ADC1-0283FD07FEAB}" v="226" dt="2024-11-28T09:05:13.3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Mittlere Formatvorlage 3 - Akz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C4B1156A-380E-4F78-BDF5-A606A8083BF9}" styleName="Mittlere Formatvorlage 4 - Akz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411" autoAdjust="0"/>
  </p:normalViewPr>
  <p:slideViewPr>
    <p:cSldViewPr snapToGrid="0">
      <p:cViewPr varScale="1">
        <p:scale>
          <a:sx n="66" d="100"/>
          <a:sy n="66" d="100"/>
        </p:scale>
        <p:origin x="668" y="36"/>
      </p:cViewPr>
      <p:guideLst/>
    </p:cSldViewPr>
  </p:slideViewPr>
  <p:outlineViewPr>
    <p:cViewPr>
      <p:scale>
        <a:sx n="33" d="100"/>
        <a:sy n="33" d="100"/>
      </p:scale>
      <p:origin x="0" y="-324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025606-4467-1724-853B-A57D56C455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350FFC2-BABD-159A-BE94-2994C6D58A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4EB1221-E068-CF2E-1DDB-B03B76DF0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B9C17-23CA-4401-9C9D-A6104C6184D7}" type="datetimeFigureOut">
              <a:rPr lang="de-DE" smtClean="0"/>
              <a:t>12.12.2024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016213A-918C-31F1-08F2-4CCCF919A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4008CD8-236B-7069-F332-94AF8D3E8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A8B45-99F9-4847-955C-EFF79A8FEC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1443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B6EE35-02CE-F588-7D8C-19CCC22D4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992A887-9B01-B707-9AC5-D22AB9334A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CEA0852-CBD3-016A-1947-11E65B1E8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B9C17-23CA-4401-9C9D-A6104C6184D7}" type="datetimeFigureOut">
              <a:rPr lang="de-DE" smtClean="0"/>
              <a:t>12.12.2024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9FEAEA4-22A9-ADED-BD9B-4CAB807D1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35C9BE2-D764-D7E4-D808-7BF96C7F8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A8B45-99F9-4847-955C-EFF79A8FEC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5531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4C2FCE4D-66DF-2935-E99E-DD20042422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E4AEA18-A9A8-959C-7FE8-5040868618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DC86B2F-47EC-E37F-0936-6F7C342BB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B9C17-23CA-4401-9C9D-A6104C6184D7}" type="datetimeFigureOut">
              <a:rPr lang="de-DE" smtClean="0"/>
              <a:t>12.12.2024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32DA6CD-16A2-6353-3400-40AF7C669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4CABC17-4799-E07D-E807-916E3B6C8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A8B45-99F9-4847-955C-EFF79A8FEC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2846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69E36C-8D8B-CCC3-EE76-2D7D4A003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B3E0675-03BF-6D79-A7BF-0580F1C0BD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83382A8-BA19-52C7-70D1-B127F0FAF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B9C17-23CA-4401-9C9D-A6104C6184D7}" type="datetimeFigureOut">
              <a:rPr lang="de-DE" smtClean="0"/>
              <a:t>12.12.2024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30FEC70-5F74-5C4D-5E05-3107867DC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F3335BB-1CC3-F9B4-13EA-D3DCE5856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A8B45-99F9-4847-955C-EFF79A8FEC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2504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9D5868-42F6-8C9A-6F54-50E9366D9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46E057B-0B1E-11BD-A893-10914AA688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2C9AC1D-0CAE-428A-C91E-352350A67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B9C17-23CA-4401-9C9D-A6104C6184D7}" type="datetimeFigureOut">
              <a:rPr lang="de-DE" smtClean="0"/>
              <a:t>12.12.2024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20D503D-BF34-E54F-70F2-50E5E19A2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A5182C8-F6AD-CCCE-1BA6-EA0E1E8D5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A8B45-99F9-4847-955C-EFF79A8FEC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733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BA261C-839E-8B2E-8218-D85C8E3A2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C6426C9-A480-DA25-B70F-FE42864FF0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0FED5CA-6271-BA76-3429-8294C33600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DC71F06-E53C-C838-5045-88EF50DFB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B9C17-23CA-4401-9C9D-A6104C6184D7}" type="datetimeFigureOut">
              <a:rPr lang="de-DE" smtClean="0"/>
              <a:t>12.12.2024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6BAC004-5172-9059-146F-BCF3D2DB1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0B50032-CC93-97BB-9EAE-DD8218527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A8B45-99F9-4847-955C-EFF79A8FEC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6489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5F36A8-FE42-FA0A-4CAA-E9224AA6B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30FD556-9CFB-8BCA-4595-0919BFED27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19C76DA-B9F3-EB14-90BD-CD777DEE21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FCCC569-3760-0DAA-E742-C47D6202DF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2ED72D3-1FEB-6FB7-735C-A54174548B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F73B974-D5E2-8D9B-510A-63D556404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B9C17-23CA-4401-9C9D-A6104C6184D7}" type="datetimeFigureOut">
              <a:rPr lang="de-DE" smtClean="0"/>
              <a:t>12.12.2024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544AC48-BBED-5F83-6A32-530E475F7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670642E-C86E-70CD-2A55-E9D14EB16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A8B45-99F9-4847-955C-EFF79A8FEC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104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55FE0D-517A-8CE8-D118-ADA988BFB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8AE8C75-D5EF-C501-F38B-19DFA14A4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B9C17-23CA-4401-9C9D-A6104C6184D7}" type="datetimeFigureOut">
              <a:rPr lang="de-DE" smtClean="0"/>
              <a:t>12.12.2024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FD02917-717D-BDC7-B2DE-CB2AD4AEC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7104C01-3473-2D6D-1454-5BE1F401D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A8B45-99F9-4847-955C-EFF79A8FEC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6925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01F4672-86E5-25F4-A2E4-391D5C8FA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B9C17-23CA-4401-9C9D-A6104C6184D7}" type="datetimeFigureOut">
              <a:rPr lang="de-DE" smtClean="0"/>
              <a:t>12.12.2024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329D3D0-C1C6-FCF1-8477-81B158F7C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5A12DCB-1CED-54C6-CBA9-E91ACCFF4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A8B45-99F9-4847-955C-EFF79A8FEC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8309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264E30-BA28-F017-B802-22C3FE2D6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B98519A-E760-AF0D-CFD7-576C7B2FF5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05E6CFC-AE72-8CAF-082D-1EDF13DFCC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5A67328-2618-641E-B29A-ED7B865A4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B9C17-23CA-4401-9C9D-A6104C6184D7}" type="datetimeFigureOut">
              <a:rPr lang="de-DE" smtClean="0"/>
              <a:t>12.12.2024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0F8F081-9DAB-3704-52EC-069C535FE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501686E-6D56-42C4-C40F-CE20D66D2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A8B45-99F9-4847-955C-EFF79A8FEC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793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7762BC-9FB3-2611-359B-0380AC493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7EAD21E-57F1-3F29-1230-62839E8146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2E41E53-7E43-5B84-C1F9-8A9F16572F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9901961-D197-AF2F-99ED-FF67DEFBE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B9C17-23CA-4401-9C9D-A6104C6184D7}" type="datetimeFigureOut">
              <a:rPr lang="de-DE" smtClean="0"/>
              <a:t>12.12.2024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7F71F0A-9A09-4920-DF23-B490134C3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12AB57C-63FF-6279-8E19-B4A241251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A8B45-99F9-4847-955C-EFF79A8FEC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318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1777E35-0A9E-992C-347C-3AC94A974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5B9C5C2-54ED-E85C-9866-256E379257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C42C428-AECA-F27E-3E7C-CC3B219FC5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7B9C17-23CA-4401-9C9D-A6104C6184D7}" type="datetimeFigureOut">
              <a:rPr lang="de-DE" smtClean="0"/>
              <a:t>12.12.2024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EC39B26-B49A-CA73-C7E3-082C5F2FA2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80D4120-2620-C329-9796-624A2438E2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EA8B45-99F9-4847-955C-EFF79A8FEC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5190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86E547F-3E36-FCE4-129D-F1C8240EF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937115-FA3D-C4D0-C036-3C5B627E3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6824" y="643467"/>
            <a:ext cx="5336856" cy="2545004"/>
          </a:xfrm>
        </p:spPr>
        <p:txBody>
          <a:bodyPr>
            <a:normAutofit/>
          </a:bodyPr>
          <a:lstStyle/>
          <a:p>
            <a:r>
              <a:rPr lang="de-DE" sz="6000" u="sng" dirty="0"/>
              <a:t>Der einfache Satz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32CBB7A-8DCF-4663-4DB4-AEB5223F84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6824" y="4561909"/>
            <a:ext cx="4772974" cy="35535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Maximilian Niemetz</a:t>
            </a:r>
          </a:p>
          <a:p>
            <a:pPr marL="0" indent="0">
              <a:buNone/>
            </a:pPr>
            <a:r>
              <a:rPr lang="en-US" sz="2000" dirty="0"/>
              <a:t>28.11.2024</a:t>
            </a:r>
          </a:p>
          <a:p>
            <a:endParaRPr lang="en-US" sz="2000" dirty="0"/>
          </a:p>
        </p:txBody>
      </p:sp>
      <p:pic>
        <p:nvPicPr>
          <p:cNvPr id="6" name="Grafik 5" descr="Kalligraphie-Stift Silhouette">
            <a:extLst>
              <a:ext uri="{FF2B5EF4-FFF2-40B4-BE49-F238E27FC236}">
                <a16:creationId xmlns:a16="http://schemas.microsoft.com/office/drawing/2014/main" id="{7213DAD2-3CA3-DF46-4BD7-3CDA728924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1869" y="643468"/>
            <a:ext cx="2545005" cy="2545005"/>
          </a:xfrm>
          <a:prstGeom prst="rect">
            <a:avLst/>
          </a:prstGeom>
        </p:spPr>
      </p:pic>
      <p:pic>
        <p:nvPicPr>
          <p:cNvPr id="9" name="Grafik 8" descr="Geöffnetes Buch Silhouette">
            <a:extLst>
              <a:ext uri="{FF2B5EF4-FFF2-40B4-BE49-F238E27FC236}">
                <a16:creationId xmlns:a16="http://schemas.microsoft.com/office/drawing/2014/main" id="{B86F35E4-5354-F3C0-253B-71BFB89812D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31617" y="3657600"/>
            <a:ext cx="2585510" cy="2585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0645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E49EF8-FC15-6155-9C77-CC5BFDE0F3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2387600"/>
          </a:xfrm>
        </p:spPr>
        <p:txBody>
          <a:bodyPr/>
          <a:lstStyle/>
          <a:p>
            <a:r>
              <a:rPr lang="de-DE" dirty="0"/>
              <a:t>Problem in der Schule:</a:t>
            </a:r>
            <a:br>
              <a:rPr lang="de-DE" dirty="0"/>
            </a:br>
            <a:r>
              <a:rPr lang="de-DE" dirty="0"/>
              <a:t>Satzglieder vs. Wortarten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3F400EB-ADA8-4242-DFC3-22851F72F4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2152" y="3137836"/>
            <a:ext cx="10395284" cy="2668604"/>
          </a:xfrm>
        </p:spPr>
        <p:txBody>
          <a:bodyPr>
            <a:normAutofit/>
          </a:bodyPr>
          <a:lstStyle/>
          <a:p>
            <a:r>
              <a:rPr lang="de-DE" sz="3200" dirty="0"/>
              <a:t>Setzt euch in Partnerarbeit zusammen und überlegt, wie man den Unterschied zwischen Satzgliedern und Wortarten in der Schule deutlich machen kann und versucht die Frage „</a:t>
            </a:r>
            <a:r>
              <a:rPr lang="de-DE" sz="3200" i="1" dirty="0"/>
              <a:t>Warum müssen wir das machen?“ </a:t>
            </a:r>
            <a:r>
              <a:rPr lang="de-DE" sz="3200" dirty="0"/>
              <a:t>zu beantworten</a:t>
            </a:r>
          </a:p>
        </p:txBody>
      </p:sp>
    </p:spTree>
    <p:extLst>
      <p:ext uri="{BB962C8B-B14F-4D97-AF65-F5344CB8AC3E}">
        <p14:creationId xmlns:p14="http://schemas.microsoft.com/office/powerpoint/2010/main" val="27524321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560BFC-D677-46FD-0F9F-6C21ECEBD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u="sng" dirty="0"/>
              <a:t>Das Prädikat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0756762-4801-39A6-AF30-6F45D940E8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Wo findet man im Beispielsatz das Prädikat?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i="1" dirty="0"/>
              <a:t>Ich habe dann von einem Arzt die Zugangsberechtigung zur Einsicht in geheime Unterlagen bekommen.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B67E0FC1-1382-EC2B-8073-A3511B72350F}"/>
              </a:ext>
            </a:extLst>
          </p:cNvPr>
          <p:cNvSpPr txBox="1"/>
          <p:nvPr/>
        </p:nvSpPr>
        <p:spPr>
          <a:xfrm>
            <a:off x="838200" y="4489704"/>
            <a:ext cx="105156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i="1" dirty="0"/>
              <a:t>Ich </a:t>
            </a:r>
            <a:r>
              <a:rPr lang="de-DE" sz="2800" b="1" i="1" dirty="0"/>
              <a:t>habe</a:t>
            </a:r>
            <a:r>
              <a:rPr lang="de-DE" sz="2800" i="1" dirty="0"/>
              <a:t> dann von einem Arzt die Zugangsberechtigung zur Einsicht in geheime Unterlagen </a:t>
            </a:r>
            <a:r>
              <a:rPr lang="de-DE" sz="2800" b="1" i="1" dirty="0"/>
              <a:t>bekommen.</a:t>
            </a:r>
            <a:r>
              <a:rPr lang="de-DE" sz="2800" i="1" dirty="0"/>
              <a:t>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01832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6C6FE8-FB54-7A61-A9CC-E58A56FEC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u="sng" dirty="0"/>
              <a:t>Das Prädikat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814040B-4708-3593-DDD3-C9DA7D7859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Das Prädikat enthält typischerweise ein Verb</a:t>
            </a:r>
          </a:p>
          <a:p>
            <a:endParaRPr lang="de-DE" dirty="0"/>
          </a:p>
          <a:p>
            <a:r>
              <a:rPr lang="de-DE" dirty="0"/>
              <a:t>Es kann aus mehreren Wörtern bestehen</a:t>
            </a:r>
          </a:p>
          <a:p>
            <a:endParaRPr lang="de-DE" dirty="0"/>
          </a:p>
          <a:p>
            <a:r>
              <a:rPr lang="de-DE" dirty="0"/>
              <a:t>Ist nicht verschiebbar (zweite Stelle, bei Verbalkomplexen außerdem an letzter Stelle)</a:t>
            </a:r>
          </a:p>
          <a:p>
            <a:endParaRPr lang="de-DE" dirty="0"/>
          </a:p>
          <a:p>
            <a:r>
              <a:rPr lang="de-DE" dirty="0"/>
              <a:t>Ist nicht erfragbar (</a:t>
            </a:r>
            <a:r>
              <a:rPr lang="de-DE" b="1" dirty="0">
                <a:sym typeface="Wingdings" panose="05000000000000000000" pitchFamily="2" charset="2"/>
              </a:rPr>
              <a:t>Wer</a:t>
            </a:r>
            <a:r>
              <a:rPr lang="de-DE" dirty="0">
                <a:sym typeface="Wingdings" panose="05000000000000000000" pitchFamily="2" charset="2"/>
              </a:rPr>
              <a:t> hat </a:t>
            </a:r>
            <a:r>
              <a:rPr lang="de-DE" b="1" dirty="0">
                <a:sym typeface="Wingdings" panose="05000000000000000000" pitchFamily="2" charset="2"/>
              </a:rPr>
              <a:t>wann - von wem - was </a:t>
            </a:r>
            <a:r>
              <a:rPr lang="de-DE" dirty="0">
                <a:sym typeface="Wingdings" panose="05000000000000000000" pitchFamily="2" charset="2"/>
              </a:rPr>
              <a:t>bekommen?) </a:t>
            </a:r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pic>
        <p:nvPicPr>
          <p:cNvPr id="5" name="Grafik 4" descr="Rede Silhouette">
            <a:extLst>
              <a:ext uri="{FF2B5EF4-FFF2-40B4-BE49-F238E27FC236}">
                <a16:creationId xmlns:a16="http://schemas.microsoft.com/office/drawing/2014/main" id="{7A7E2422-A24F-337C-CA47-EDF0EF8CE9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74085" y="125299"/>
            <a:ext cx="1632857" cy="163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7097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D28137-B16D-9334-CFF4-E0FFC602A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u="sng" dirty="0"/>
              <a:t>Das Prädikat – Die Valenz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161838B-A1AE-E4F8-C0A6-7C144FE072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152" y="1807337"/>
            <a:ext cx="11006328" cy="4351338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= Die Eigenschaft des Verbes, andere Wörter oder Satzglieder „an sich zu binden“. (Verb = Valenzträger; Abhängige Elemente = </a:t>
            </a:r>
            <a:r>
              <a:rPr lang="de-DE" dirty="0" err="1"/>
              <a:t>Dependentien</a:t>
            </a:r>
            <a:r>
              <a:rPr lang="de-DE" dirty="0"/>
              <a:t>)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b="1" dirty="0"/>
              <a:t>Nullstellige</a:t>
            </a:r>
            <a:r>
              <a:rPr lang="de-DE" dirty="0"/>
              <a:t> Verben: </a:t>
            </a:r>
            <a:r>
              <a:rPr lang="de-DE" i="1" dirty="0"/>
              <a:t>Es regnet</a:t>
            </a:r>
            <a:r>
              <a:rPr lang="de-DE" dirty="0"/>
              <a:t>. </a:t>
            </a:r>
            <a:r>
              <a:rPr lang="de-DE" dirty="0">
                <a:sym typeface="Wingdings" panose="05000000000000000000" pitchFamily="2" charset="2"/>
              </a:rPr>
              <a:t> Es ist kein Subjekt</a:t>
            </a:r>
            <a:endParaRPr lang="de-DE" dirty="0"/>
          </a:p>
          <a:p>
            <a:pPr marL="0" indent="0">
              <a:buNone/>
            </a:pPr>
            <a:r>
              <a:rPr lang="de-DE" b="1" dirty="0"/>
              <a:t>Einstellige </a:t>
            </a:r>
            <a:r>
              <a:rPr lang="de-DE" dirty="0"/>
              <a:t>Verben: [Sie] handelt. </a:t>
            </a:r>
          </a:p>
          <a:p>
            <a:pPr marL="0" indent="0">
              <a:buNone/>
            </a:pPr>
            <a:r>
              <a:rPr lang="de-DE" b="1" dirty="0"/>
              <a:t>Zweistellige</a:t>
            </a:r>
            <a:r>
              <a:rPr lang="de-DE" dirty="0"/>
              <a:t> Verben: [Peter] fiel [auf die Straße.]</a:t>
            </a:r>
          </a:p>
          <a:p>
            <a:pPr marL="0" indent="0">
              <a:buNone/>
            </a:pPr>
            <a:r>
              <a:rPr lang="de-DE" b="1" dirty="0"/>
              <a:t>Dreistellige</a:t>
            </a:r>
            <a:r>
              <a:rPr lang="de-DE" dirty="0"/>
              <a:t> Verben: [Dieter] gab [Dagmar] [einen Brief].</a:t>
            </a:r>
          </a:p>
          <a:p>
            <a:pPr marL="0" indent="0">
              <a:buNone/>
            </a:pPr>
            <a:r>
              <a:rPr lang="de-DE" dirty="0"/>
              <a:t>Selten: </a:t>
            </a:r>
            <a:r>
              <a:rPr lang="de-DE" b="1" dirty="0"/>
              <a:t>Vierstellige</a:t>
            </a:r>
            <a:r>
              <a:rPr lang="de-DE" dirty="0"/>
              <a:t> Verben: Gestern gab [Dieter] [Dagmar] [einen Brief] 				         [für Gudrun] mit.</a:t>
            </a:r>
          </a:p>
        </p:txBody>
      </p:sp>
    </p:spTree>
    <p:extLst>
      <p:ext uri="{BB962C8B-B14F-4D97-AF65-F5344CB8AC3E}">
        <p14:creationId xmlns:p14="http://schemas.microsoft.com/office/powerpoint/2010/main" val="720970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B65795-F8B6-FED0-FC60-707241B88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u="sng" dirty="0"/>
              <a:t>Das Subjekt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CAE4C05-B16E-8060-0B3C-012D9E859E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Steht im Nominativ</a:t>
            </a:r>
          </a:p>
          <a:p>
            <a:r>
              <a:rPr lang="de-DE" dirty="0"/>
              <a:t>Das Prädikat bezieht sich auf das Subjekt. Deswegen stimmen Subjekt und finites Verb in Person und Numerus überein. </a:t>
            </a:r>
            <a:r>
              <a:rPr lang="de-DE" b="1" dirty="0"/>
              <a:t>(grammatisches Subjekt)</a:t>
            </a:r>
          </a:p>
          <a:p>
            <a:r>
              <a:rPr lang="de-DE" dirty="0"/>
              <a:t>Nicht jeder Satz muss ein grammatikalisches Subjekt haben (z.B. „Es regnet“ </a:t>
            </a:r>
            <a:r>
              <a:rPr lang="de-DE" dirty="0">
                <a:sym typeface="Wingdings" panose="05000000000000000000" pitchFamily="2" charset="2"/>
              </a:rPr>
              <a:t> </a:t>
            </a:r>
            <a:r>
              <a:rPr lang="de-DE" b="1" dirty="0">
                <a:sym typeface="Wingdings" panose="05000000000000000000" pitchFamily="2" charset="2"/>
              </a:rPr>
              <a:t>logisches Subjekt </a:t>
            </a:r>
            <a:r>
              <a:rPr lang="de-DE" dirty="0">
                <a:sym typeface="Wingdings" panose="05000000000000000000" pitchFamily="2" charset="2"/>
              </a:rPr>
              <a:t>: Der Regen) </a:t>
            </a: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9AF0F428-547A-5208-37B9-34AC3391FA1F}"/>
              </a:ext>
            </a:extLst>
          </p:cNvPr>
          <p:cNvSpPr txBox="1"/>
          <p:nvPr/>
        </p:nvSpPr>
        <p:spPr>
          <a:xfrm>
            <a:off x="838200" y="5696347"/>
            <a:ext cx="105156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i="1" dirty="0"/>
              <a:t>Ich</a:t>
            </a:r>
            <a:r>
              <a:rPr lang="de-DE" sz="2800" i="1" dirty="0"/>
              <a:t> habe dann von einem Arzt die Zugangsberechtigung zur Einsicht in geheime Unterlagen bekommen. </a:t>
            </a:r>
          </a:p>
          <a:p>
            <a:endParaRPr lang="de-DE" dirty="0"/>
          </a:p>
        </p:txBody>
      </p:sp>
      <p:cxnSp>
        <p:nvCxnSpPr>
          <p:cNvPr id="6" name="Gerade Verbindung mit Pfeil 5">
            <a:extLst>
              <a:ext uri="{FF2B5EF4-FFF2-40B4-BE49-F238E27FC236}">
                <a16:creationId xmlns:a16="http://schemas.microsoft.com/office/drawing/2014/main" id="{7FE65D68-C84B-A812-F039-DEEBAF32BB0C}"/>
              </a:ext>
            </a:extLst>
          </p:cNvPr>
          <p:cNvCxnSpPr/>
          <p:nvPr/>
        </p:nvCxnSpPr>
        <p:spPr>
          <a:xfrm>
            <a:off x="640080" y="5047488"/>
            <a:ext cx="0" cy="106070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Textfeld 6">
            <a:extLst>
              <a:ext uri="{FF2B5EF4-FFF2-40B4-BE49-F238E27FC236}">
                <a16:creationId xmlns:a16="http://schemas.microsoft.com/office/drawing/2014/main" id="{C84E7E0B-62E2-5CDB-0C79-39A13005DA8A}"/>
              </a:ext>
            </a:extLst>
          </p:cNvPr>
          <p:cNvSpPr txBox="1"/>
          <p:nvPr/>
        </p:nvSpPr>
        <p:spPr>
          <a:xfrm>
            <a:off x="838200" y="4645152"/>
            <a:ext cx="10515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Ich habe dann von einem Arzt die Zugangsberechtigung zur Einsicht in geheime Unterlagen bekommen. </a:t>
            </a:r>
          </a:p>
        </p:txBody>
      </p:sp>
    </p:spTree>
    <p:extLst>
      <p:ext uri="{BB962C8B-B14F-4D97-AF65-F5344CB8AC3E}">
        <p14:creationId xmlns:p14="http://schemas.microsoft.com/office/powerpoint/2010/main" val="1064417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7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A9545E-10FD-2CC7-71CD-3AE0F5302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u="sng" dirty="0"/>
              <a:t>Die Objekte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8095D07-89C3-6FF8-2014-A3F2EFFD56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„Mitspieler“ in der durch das Verb ausgedrückten Handlung</a:t>
            </a:r>
          </a:p>
          <a:p>
            <a:r>
              <a:rPr lang="de-DE" dirty="0"/>
              <a:t>Im Gegensatz zum Subjekt und zum Prädikat, wo jeweils nur eines pro Satz auftreten kann, kann es mehrere Objekte geben. </a:t>
            </a:r>
          </a:p>
          <a:p>
            <a:r>
              <a:rPr lang="de-DE" dirty="0"/>
              <a:t>Es existieren im deutschen vier Objektarten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E04D31B7-0B73-4AF7-8D2A-F695CF3DC4C9}"/>
              </a:ext>
            </a:extLst>
          </p:cNvPr>
          <p:cNvSpPr txBox="1"/>
          <p:nvPr/>
        </p:nvSpPr>
        <p:spPr>
          <a:xfrm>
            <a:off x="1139952" y="4544568"/>
            <a:ext cx="1975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Dativobjekt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7FE9D6E-40A5-3C51-BA53-C7ED5359C365}"/>
              </a:ext>
            </a:extLst>
          </p:cNvPr>
          <p:cNvSpPr txBox="1"/>
          <p:nvPr/>
        </p:nvSpPr>
        <p:spPr>
          <a:xfrm>
            <a:off x="4972812" y="4021348"/>
            <a:ext cx="2246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Genitivobjekt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232C6B49-17DE-5EAB-35F5-DD9004DF71B8}"/>
              </a:ext>
            </a:extLst>
          </p:cNvPr>
          <p:cNvSpPr txBox="1"/>
          <p:nvPr/>
        </p:nvSpPr>
        <p:spPr>
          <a:xfrm>
            <a:off x="3855720" y="5653743"/>
            <a:ext cx="2791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Akkusativobjekt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94DA443A-61CA-F2F0-56CC-D59DC69DA95D}"/>
              </a:ext>
            </a:extLst>
          </p:cNvPr>
          <p:cNvSpPr txBox="1"/>
          <p:nvPr/>
        </p:nvSpPr>
        <p:spPr>
          <a:xfrm>
            <a:off x="8215122" y="5067788"/>
            <a:ext cx="3197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Präpositionalobjekt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BB28689B-672A-614C-F59D-18C2F0183230}"/>
              </a:ext>
            </a:extLst>
          </p:cNvPr>
          <p:cNvSpPr txBox="1"/>
          <p:nvPr/>
        </p:nvSpPr>
        <p:spPr>
          <a:xfrm>
            <a:off x="1139952" y="5129343"/>
            <a:ext cx="1975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/>
              <a:t>Wem oder Was?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52DD9561-5618-737D-1E61-0FF06A6C4E23}"/>
              </a:ext>
            </a:extLst>
          </p:cNvPr>
          <p:cNvSpPr txBox="1"/>
          <p:nvPr/>
        </p:nvSpPr>
        <p:spPr>
          <a:xfrm>
            <a:off x="3985260" y="6176963"/>
            <a:ext cx="1975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/>
              <a:t>Wen oder Was?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C7DFD816-6CF9-705C-7382-AB19445393D6}"/>
              </a:ext>
            </a:extLst>
          </p:cNvPr>
          <p:cNvSpPr txBox="1"/>
          <p:nvPr/>
        </p:nvSpPr>
        <p:spPr>
          <a:xfrm>
            <a:off x="5477256" y="4526280"/>
            <a:ext cx="1237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/>
              <a:t>Wessen?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C9ED1F5B-4336-DDA0-7971-4B19FAFB3152}"/>
              </a:ext>
            </a:extLst>
          </p:cNvPr>
          <p:cNvSpPr txBox="1"/>
          <p:nvPr/>
        </p:nvSpPr>
        <p:spPr>
          <a:xfrm>
            <a:off x="8600884" y="5529453"/>
            <a:ext cx="24258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dirty="0"/>
              <a:t>Pronominaladverb oder Präpositionalphrase</a:t>
            </a:r>
          </a:p>
        </p:txBody>
      </p:sp>
    </p:spTree>
    <p:extLst>
      <p:ext uri="{BB962C8B-B14F-4D97-AF65-F5344CB8AC3E}">
        <p14:creationId xmlns:p14="http://schemas.microsoft.com/office/powerpoint/2010/main" val="533731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3820E0F3-E420-61D6-4A07-9407C9412F64}"/>
              </a:ext>
            </a:extLst>
          </p:cNvPr>
          <p:cNvSpPr/>
          <p:nvPr/>
        </p:nvSpPr>
        <p:spPr>
          <a:xfrm>
            <a:off x="2359152" y="3721608"/>
            <a:ext cx="3566160" cy="3474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CA6EE23-643F-9439-0592-26FB287E1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u="sng" dirty="0"/>
              <a:t>Das Dativobjekt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777BB68D-B453-E68C-D6CA-AE1E01DE2C8F}"/>
              </a:ext>
            </a:extLst>
          </p:cNvPr>
          <p:cNvSpPr/>
          <p:nvPr/>
        </p:nvSpPr>
        <p:spPr>
          <a:xfrm>
            <a:off x="2487168" y="4663440"/>
            <a:ext cx="438912" cy="3474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29A5D609-B0C1-AD50-B430-E56099FCA098}"/>
              </a:ext>
            </a:extLst>
          </p:cNvPr>
          <p:cNvSpPr/>
          <p:nvPr/>
        </p:nvSpPr>
        <p:spPr>
          <a:xfrm>
            <a:off x="2487168" y="5559552"/>
            <a:ext cx="2157984" cy="4846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11C32B3-940D-9BFC-CABB-1655E7B7B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Drückt meist den </a:t>
            </a:r>
            <a:r>
              <a:rPr lang="de-DE" dirty="0" err="1"/>
              <a:t>Rezipiens</a:t>
            </a:r>
            <a:r>
              <a:rPr lang="de-DE" dirty="0"/>
              <a:t> (empfangende Person) aus.</a:t>
            </a:r>
          </a:p>
          <a:p>
            <a:endParaRPr lang="de-DE" dirty="0"/>
          </a:p>
          <a:p>
            <a:pPr marL="0" indent="0">
              <a:buNone/>
            </a:pPr>
            <a:r>
              <a:rPr lang="de-DE" dirty="0"/>
              <a:t>Beispiele für Dativobjekte:</a:t>
            </a:r>
          </a:p>
          <a:p>
            <a:pPr marL="0" indent="0">
              <a:buNone/>
            </a:pPr>
            <a:endParaRPr lang="de-DE" dirty="0"/>
          </a:p>
          <a:p>
            <a:pPr>
              <a:buFontTx/>
              <a:buChar char="-"/>
            </a:pPr>
            <a:r>
              <a:rPr lang="de-DE" dirty="0"/>
              <a:t>Sie hilft den Kindern in der Kita.</a:t>
            </a:r>
          </a:p>
          <a:p>
            <a:pPr>
              <a:buFontTx/>
              <a:buChar char="-"/>
            </a:pPr>
            <a:endParaRPr lang="de-DE" dirty="0"/>
          </a:p>
          <a:p>
            <a:pPr>
              <a:buFontTx/>
              <a:buChar char="-"/>
            </a:pPr>
            <a:r>
              <a:rPr lang="de-DE" dirty="0"/>
              <a:t>Ich gebe ihr drei Nüsse.</a:t>
            </a:r>
          </a:p>
          <a:p>
            <a:pPr>
              <a:buFontTx/>
              <a:buChar char="-"/>
            </a:pPr>
            <a:endParaRPr lang="de-DE" dirty="0"/>
          </a:p>
          <a:p>
            <a:pPr>
              <a:buFontTx/>
              <a:buChar char="-"/>
            </a:pPr>
            <a:r>
              <a:rPr lang="de-DE" dirty="0"/>
              <a:t>Sie zeigt dem Fremden den Weg.</a:t>
            </a:r>
          </a:p>
        </p:txBody>
      </p:sp>
    </p:spTree>
    <p:extLst>
      <p:ext uri="{BB962C8B-B14F-4D97-AF65-F5344CB8AC3E}">
        <p14:creationId xmlns:p14="http://schemas.microsoft.com/office/powerpoint/2010/main" val="2652842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B04E1E-EEE4-9B4F-BA18-60291C2D7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u="sng" dirty="0"/>
              <a:t>Das Akkusativobjekt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F6E13B5E-7695-3186-B869-6366B9ABE1CD}"/>
              </a:ext>
            </a:extLst>
          </p:cNvPr>
          <p:cNvSpPr/>
          <p:nvPr/>
        </p:nvSpPr>
        <p:spPr>
          <a:xfrm>
            <a:off x="2906829" y="3927107"/>
            <a:ext cx="1915428" cy="3753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AE9B8ADF-FC85-B45D-FDC9-5502BAF3DE36}"/>
              </a:ext>
            </a:extLst>
          </p:cNvPr>
          <p:cNvSpPr/>
          <p:nvPr/>
        </p:nvSpPr>
        <p:spPr>
          <a:xfrm>
            <a:off x="2435192" y="4783756"/>
            <a:ext cx="1597793" cy="3753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504B2D6C-37BF-5F95-BFD3-406BB38EEF08}"/>
              </a:ext>
            </a:extLst>
          </p:cNvPr>
          <p:cNvSpPr/>
          <p:nvPr/>
        </p:nvSpPr>
        <p:spPr>
          <a:xfrm>
            <a:off x="4158114" y="5661580"/>
            <a:ext cx="2998269" cy="4408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80C44BA-B5B8-72C3-91D9-3DC3986DAE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/>
              <a:t>Drückt meist den Patiens ( unmittelbar von einer Handlung betroffene Person) aus.</a:t>
            </a:r>
          </a:p>
          <a:p>
            <a:endParaRPr lang="de-DE" dirty="0"/>
          </a:p>
          <a:p>
            <a:pPr marL="0" indent="0">
              <a:buNone/>
            </a:pPr>
            <a:r>
              <a:rPr lang="de-DE" dirty="0"/>
              <a:t>Beispiele für Akkusativobjekte:</a:t>
            </a:r>
          </a:p>
          <a:p>
            <a:endParaRPr lang="de-DE" dirty="0"/>
          </a:p>
          <a:p>
            <a:pPr>
              <a:buFontTx/>
              <a:buChar char="-"/>
            </a:pPr>
            <a:r>
              <a:rPr lang="de-DE" dirty="0"/>
              <a:t>Er streichelt seinen Hund.</a:t>
            </a:r>
          </a:p>
          <a:p>
            <a:pPr>
              <a:buFontTx/>
              <a:buChar char="-"/>
            </a:pPr>
            <a:endParaRPr lang="de-DE" dirty="0"/>
          </a:p>
          <a:p>
            <a:pPr>
              <a:buFontTx/>
              <a:buChar char="-"/>
            </a:pPr>
            <a:r>
              <a:rPr lang="de-DE" dirty="0"/>
              <a:t>Sie putzt ihre Zähne.</a:t>
            </a:r>
          </a:p>
          <a:p>
            <a:pPr>
              <a:buFontTx/>
              <a:buChar char="-"/>
            </a:pPr>
            <a:endParaRPr lang="de-DE" dirty="0"/>
          </a:p>
          <a:p>
            <a:pPr>
              <a:buFontTx/>
              <a:buChar char="-"/>
            </a:pPr>
            <a:r>
              <a:rPr lang="de-DE" dirty="0"/>
              <a:t>Er zeigt seinen Eltern den Bamberger Dom. </a:t>
            </a:r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27172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0CE042-BFCC-07CA-55CB-66432E190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u="sng" dirty="0"/>
              <a:t>Das Genitivobjekt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C17F8700-2F29-AFD8-39A3-5A92BC040C6E}"/>
              </a:ext>
            </a:extLst>
          </p:cNvPr>
          <p:cNvSpPr/>
          <p:nvPr/>
        </p:nvSpPr>
        <p:spPr>
          <a:xfrm>
            <a:off x="2868328" y="3888606"/>
            <a:ext cx="1819175" cy="4523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79E039D8-A47A-22E7-2725-21BD0A8C1E07}"/>
              </a:ext>
            </a:extLst>
          </p:cNvPr>
          <p:cNvSpPr/>
          <p:nvPr/>
        </p:nvSpPr>
        <p:spPr>
          <a:xfrm>
            <a:off x="3657600" y="4783756"/>
            <a:ext cx="2213811" cy="4523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6A83817F-E01F-F4A4-D914-566BE8B5883A}"/>
              </a:ext>
            </a:extLst>
          </p:cNvPr>
          <p:cNvSpPr/>
          <p:nvPr/>
        </p:nvSpPr>
        <p:spPr>
          <a:xfrm>
            <a:off x="3657600" y="5698156"/>
            <a:ext cx="2724912" cy="4523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0D4AA83-7609-8392-EF0C-C63780845C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/>
              <a:t>Wird im heutigen Deutsch nur noch selten gebraucht und meist durch andere Objektarten ersetzt.</a:t>
            </a:r>
          </a:p>
          <a:p>
            <a:endParaRPr lang="de-DE" dirty="0"/>
          </a:p>
          <a:p>
            <a:pPr marL="0" indent="0">
              <a:buNone/>
            </a:pPr>
            <a:r>
              <a:rPr lang="de-DE" dirty="0"/>
              <a:t>Beispiele für Genitivobjekte:</a:t>
            </a:r>
          </a:p>
          <a:p>
            <a:endParaRPr lang="de-DE" dirty="0"/>
          </a:p>
          <a:p>
            <a:pPr>
              <a:buFontTx/>
              <a:buChar char="-"/>
            </a:pPr>
            <a:r>
              <a:rPr lang="de-DE" dirty="0"/>
              <a:t>Sie gedenkt der Lehrerin. </a:t>
            </a:r>
          </a:p>
          <a:p>
            <a:pPr>
              <a:buFontTx/>
              <a:buChar char="-"/>
            </a:pPr>
            <a:endParaRPr lang="de-DE" dirty="0"/>
          </a:p>
          <a:p>
            <a:pPr>
              <a:buFontTx/>
              <a:buChar char="-"/>
            </a:pPr>
            <a:r>
              <a:rPr lang="de-DE" dirty="0"/>
              <a:t>Sie würdigten ihn keines Blickes. </a:t>
            </a:r>
          </a:p>
          <a:p>
            <a:pPr>
              <a:buFontTx/>
              <a:buChar char="-"/>
            </a:pPr>
            <a:endParaRPr lang="de-DE" dirty="0"/>
          </a:p>
          <a:p>
            <a:pPr>
              <a:buFontTx/>
              <a:buChar char="-"/>
            </a:pPr>
            <a:r>
              <a:rPr lang="de-DE" dirty="0"/>
              <a:t>Sie bezichtigt ihn der Falschaussage. </a:t>
            </a:r>
          </a:p>
        </p:txBody>
      </p:sp>
    </p:spTree>
    <p:extLst>
      <p:ext uri="{BB962C8B-B14F-4D97-AF65-F5344CB8AC3E}">
        <p14:creationId xmlns:p14="http://schemas.microsoft.com/office/powerpoint/2010/main" val="3095293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B07FBF-30B5-113D-0EA7-82D8AE315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u="sng" dirty="0"/>
              <a:t>Das Präpositionalobjekt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687ACCFC-A3E9-7C35-E7FC-7BB7232F5DF7}"/>
              </a:ext>
            </a:extLst>
          </p:cNvPr>
          <p:cNvSpPr/>
          <p:nvPr/>
        </p:nvSpPr>
        <p:spPr>
          <a:xfrm>
            <a:off x="3031958" y="4581625"/>
            <a:ext cx="2319688" cy="51013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623595A0-C536-2BFE-D7ED-C97FA0C86BF5}"/>
              </a:ext>
            </a:extLst>
          </p:cNvPr>
          <p:cNvSpPr/>
          <p:nvPr/>
        </p:nvSpPr>
        <p:spPr>
          <a:xfrm>
            <a:off x="2579571" y="4581625"/>
            <a:ext cx="452387" cy="587141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2284A0C6-23E6-ED11-7895-A6C121A6CAB3}"/>
              </a:ext>
            </a:extLst>
          </p:cNvPr>
          <p:cNvSpPr/>
          <p:nvPr/>
        </p:nvSpPr>
        <p:spPr>
          <a:xfrm>
            <a:off x="2935705" y="5534526"/>
            <a:ext cx="1674796" cy="51013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137891FF-ED5A-BF7D-E4A8-774C4FDAD69D}"/>
              </a:ext>
            </a:extLst>
          </p:cNvPr>
          <p:cNvSpPr/>
          <p:nvPr/>
        </p:nvSpPr>
        <p:spPr>
          <a:xfrm>
            <a:off x="2396691" y="5534526"/>
            <a:ext cx="539014" cy="442762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3F391F9-86F5-8214-1F81-261BEBF8CB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/>
              <a:t>Haben die Form von Präpositionalphrasen (= abgeschlossene Wortgruppe), deren Kopf eine Präposition ist) und die Funktion von Objekten. </a:t>
            </a:r>
          </a:p>
          <a:p>
            <a:r>
              <a:rPr lang="de-DE" dirty="0"/>
              <a:t>Die Präposition ist vom Verb bestimmt und semantisch entleert. </a:t>
            </a:r>
          </a:p>
          <a:p>
            <a:endParaRPr lang="de-DE" dirty="0"/>
          </a:p>
          <a:p>
            <a:pPr marL="0" indent="0">
              <a:buNone/>
            </a:pPr>
            <a:r>
              <a:rPr lang="de-DE" dirty="0"/>
              <a:t>Beispiele für Präpositionalobjekte:</a:t>
            </a:r>
          </a:p>
          <a:p>
            <a:pPr marL="0" indent="0">
              <a:buNone/>
            </a:pPr>
            <a:endParaRPr lang="de-DE" dirty="0"/>
          </a:p>
          <a:p>
            <a:pPr>
              <a:buFontTx/>
              <a:buChar char="-"/>
            </a:pPr>
            <a:r>
              <a:rPr lang="de-DE" dirty="0"/>
              <a:t>Ich warte auf meinen Freund. </a:t>
            </a:r>
          </a:p>
          <a:p>
            <a:pPr>
              <a:buFontTx/>
              <a:buChar char="-"/>
            </a:pPr>
            <a:endParaRPr lang="de-DE" dirty="0"/>
          </a:p>
          <a:p>
            <a:pPr>
              <a:buFontTx/>
              <a:buChar char="-"/>
            </a:pPr>
            <a:r>
              <a:rPr lang="de-DE" dirty="0"/>
              <a:t>Sie hofft auf ein Wunder.</a:t>
            </a:r>
          </a:p>
        </p:txBody>
      </p:sp>
    </p:spTree>
    <p:extLst>
      <p:ext uri="{BB962C8B-B14F-4D97-AF65-F5344CB8AC3E}">
        <p14:creationId xmlns:p14="http://schemas.microsoft.com/office/powerpoint/2010/main" val="2963979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046C77-63D5-B868-84F4-EE1C0E2D9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Gliederung: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887D852-0712-8DF8-4ECD-10F0386083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8253" y="1825625"/>
            <a:ext cx="1051560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de-DE" dirty="0"/>
              <a:t>Was ist ein Satz?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Satzglieder Definition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Wie ermittelt man Satzglieder?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Die Satzklammer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Das Prädikat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Das Subjekt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Die Objekte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Sonderfälle</a:t>
            </a:r>
          </a:p>
          <a:p>
            <a:pPr marL="514350" indent="-514350">
              <a:buFont typeface="+mj-lt"/>
              <a:buAutoNum type="arabicPeriod"/>
            </a:pPr>
            <a:endParaRPr lang="de-DE" dirty="0"/>
          </a:p>
        </p:txBody>
      </p:sp>
      <p:pic>
        <p:nvPicPr>
          <p:cNvPr id="5" name="Grafik 4" descr="Klassenzimmer Silhouette">
            <a:extLst>
              <a:ext uri="{FF2B5EF4-FFF2-40B4-BE49-F238E27FC236}">
                <a16:creationId xmlns:a16="http://schemas.microsoft.com/office/drawing/2014/main" id="{C9667344-F8F7-B5E2-E28F-EA23F053BF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6282" y="4405964"/>
            <a:ext cx="2091432" cy="2091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5121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B632CF-6701-1AC1-038D-609EC3854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u="sng" dirty="0"/>
              <a:t>Akkusativobjekt oder Präpositionalobjekt</a:t>
            </a:r>
            <a:r>
              <a:rPr lang="de-DE" dirty="0"/>
              <a:t>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ACF1D76-41A3-CEDA-C119-DF0BB37B1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Ich denke an ihre Geschichte.</a:t>
            </a:r>
          </a:p>
          <a:p>
            <a:endParaRPr lang="de-DE" dirty="0"/>
          </a:p>
          <a:p>
            <a:r>
              <a:rPr lang="de-DE" dirty="0"/>
              <a:t>Sie fürchtet sich vor Monstern.</a:t>
            </a:r>
          </a:p>
          <a:p>
            <a:endParaRPr lang="de-DE" dirty="0"/>
          </a:p>
          <a:p>
            <a:r>
              <a:rPr lang="de-DE" dirty="0"/>
              <a:t>Sie bemalt glücklich eine Leinwand.</a:t>
            </a:r>
          </a:p>
          <a:p>
            <a:endParaRPr lang="de-DE" dirty="0"/>
          </a:p>
          <a:p>
            <a:r>
              <a:rPr lang="de-DE" dirty="0"/>
              <a:t>Er berichtet mir über einen schweren Unfall.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8143EF6B-89BA-5959-641A-E0EA32D7B255}"/>
              </a:ext>
            </a:extLst>
          </p:cNvPr>
          <p:cNvSpPr txBox="1"/>
          <p:nvPr/>
        </p:nvSpPr>
        <p:spPr>
          <a:xfrm>
            <a:off x="7507705" y="1690688"/>
            <a:ext cx="35709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/>
              <a:t>Präpositionalobjekt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68916D31-8BC7-CDF1-88BB-AD8B48968392}"/>
              </a:ext>
            </a:extLst>
          </p:cNvPr>
          <p:cNvSpPr txBox="1"/>
          <p:nvPr/>
        </p:nvSpPr>
        <p:spPr>
          <a:xfrm>
            <a:off x="7507705" y="2754641"/>
            <a:ext cx="35709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/>
              <a:t>Präpositionalobjekt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92D90D68-CA1A-CA00-0EC9-24F0248E54BD}"/>
              </a:ext>
            </a:extLst>
          </p:cNvPr>
          <p:cNvSpPr txBox="1"/>
          <p:nvPr/>
        </p:nvSpPr>
        <p:spPr>
          <a:xfrm>
            <a:off x="8281897" y="4805744"/>
            <a:ext cx="35709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/>
              <a:t>Präpositionalobjekt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AB953214-60DA-8876-6E87-96EF400BADF3}"/>
              </a:ext>
            </a:extLst>
          </p:cNvPr>
          <p:cNvSpPr txBox="1"/>
          <p:nvPr/>
        </p:nvSpPr>
        <p:spPr>
          <a:xfrm>
            <a:off x="7507705" y="3763431"/>
            <a:ext cx="29742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/>
              <a:t>Akkusativobjekt</a:t>
            </a:r>
          </a:p>
        </p:txBody>
      </p:sp>
    </p:spTree>
    <p:extLst>
      <p:ext uri="{BB962C8B-B14F-4D97-AF65-F5344CB8AC3E}">
        <p14:creationId xmlns:p14="http://schemas.microsoft.com/office/powerpoint/2010/main" val="2046908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C7A473-50C3-BA1F-8821-642DA4E5D0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87512"/>
            <a:ext cx="9144000" cy="3082975"/>
          </a:xfrm>
        </p:spPr>
        <p:txBody>
          <a:bodyPr>
            <a:normAutofit fontScale="90000"/>
          </a:bodyPr>
          <a:lstStyle/>
          <a:p>
            <a:r>
              <a:rPr lang="de-DE" dirty="0"/>
              <a:t>In welcher Reihenfolge würdet ihr die drei Satzglieder Subjekt, Prädikat, Objekt in der Klasse einführen?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E8BB394-D96E-E027-E6A0-91D4FC04C1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18312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3DD5C8-4857-4232-D9FD-EBA47CE84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u="sng" dirty="0"/>
              <a:t>Sonderfälle – Der Gleichsetzungsnominativ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FB5C141-997C-F4FC-B32D-0FD34CE968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/>
              <a:t>In manchen Sätzen gibt es zwei Satzglieder, die im Nominativ stehen. Dabei ist eines das Subjekt und eines ist der Gleichsetzungsnominativ. </a:t>
            </a:r>
          </a:p>
          <a:p>
            <a:r>
              <a:rPr lang="de-DE" dirty="0"/>
              <a:t>Kann auf die Verben </a:t>
            </a:r>
            <a:r>
              <a:rPr lang="de-DE" i="1" dirty="0"/>
              <a:t>sein, werden, heißen, bleiben, gelten (als), sich fühlen (als)</a:t>
            </a:r>
            <a:r>
              <a:rPr lang="de-DE" dirty="0"/>
              <a:t> folgen.</a:t>
            </a:r>
          </a:p>
          <a:p>
            <a:endParaRPr lang="de-DE" dirty="0"/>
          </a:p>
          <a:p>
            <a:pPr marL="0" indent="0">
              <a:buNone/>
            </a:pPr>
            <a:r>
              <a:rPr lang="de-DE" dirty="0"/>
              <a:t>Beispiele für den Gleichsetzungsnominativ:</a:t>
            </a:r>
          </a:p>
          <a:p>
            <a:endParaRPr lang="de-DE" dirty="0"/>
          </a:p>
          <a:p>
            <a:pPr>
              <a:buFontTx/>
              <a:buChar char="-"/>
            </a:pPr>
            <a:r>
              <a:rPr lang="de-DE" dirty="0"/>
              <a:t>Mein Vater ist Lehrer.</a:t>
            </a:r>
          </a:p>
          <a:p>
            <a:pPr>
              <a:buFontTx/>
              <a:buChar char="-"/>
            </a:pPr>
            <a:r>
              <a:rPr lang="de-DE" dirty="0"/>
              <a:t>Anna wird Lehrerin.</a:t>
            </a:r>
          </a:p>
          <a:p>
            <a:pPr>
              <a:buFontTx/>
              <a:buChar char="-"/>
            </a:pPr>
            <a:r>
              <a:rPr lang="de-DE" dirty="0"/>
              <a:t>Laura gilt als Klassenbeste.</a:t>
            </a:r>
          </a:p>
        </p:txBody>
      </p:sp>
    </p:spTree>
    <p:extLst>
      <p:ext uri="{BB962C8B-B14F-4D97-AF65-F5344CB8AC3E}">
        <p14:creationId xmlns:p14="http://schemas.microsoft.com/office/powerpoint/2010/main" val="190341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F1E859-28D5-0FE3-733F-DDDED1AF3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Sonderfälle – Der Gleichsetzungsakkusativ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B66A605-BA3E-C5D6-5F43-65655AC737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Tritt nur bei bestimmen Verben auf (z.B. schimpfen, nennen, heißen, taufen, schmähen)</a:t>
            </a:r>
          </a:p>
          <a:p>
            <a:r>
              <a:rPr lang="de-DE" dirty="0"/>
              <a:t>Das Akkusativobjekt und das Gleichsetzungsakkusativ können mit der „Infinitivprobe“ unterschieden werden.</a:t>
            </a:r>
          </a:p>
          <a:p>
            <a:endParaRPr lang="de-DE" dirty="0"/>
          </a:p>
          <a:p>
            <a:pPr marL="0" indent="0">
              <a:buNone/>
            </a:pPr>
            <a:r>
              <a:rPr lang="de-DE" dirty="0"/>
              <a:t>Beispiel: Frank nennt </a:t>
            </a:r>
            <a:r>
              <a:rPr lang="de-DE" dirty="0">
                <a:solidFill>
                  <a:srgbClr val="FF0000"/>
                </a:solidFill>
              </a:rPr>
              <a:t>ihn</a:t>
            </a:r>
            <a:r>
              <a:rPr lang="de-DE" dirty="0"/>
              <a:t> </a:t>
            </a:r>
            <a:r>
              <a:rPr lang="de-DE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einen Angeber. </a:t>
            </a:r>
          </a:p>
          <a:p>
            <a:pPr marL="0" indent="0">
              <a:buNone/>
            </a:pPr>
            <a:r>
              <a:rPr lang="de-DE" dirty="0"/>
              <a:t>Infinitivprobe: Ihn nennen </a:t>
            </a:r>
            <a:r>
              <a:rPr lang="de-DE" dirty="0">
                <a:sym typeface="Wingdings" panose="05000000000000000000" pitchFamily="2" charset="2"/>
              </a:rPr>
              <a:t> Macht keinen Sinn  AKO</a:t>
            </a:r>
          </a:p>
          <a:p>
            <a:pPr marL="0" indent="0">
              <a:buNone/>
            </a:pPr>
            <a:r>
              <a:rPr lang="de-DE" dirty="0">
                <a:sym typeface="Wingdings" panose="05000000000000000000" pitchFamily="2" charset="2"/>
              </a:rPr>
              <a:t>		     Einen Angeber nennen  Macht Sinn  GSA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296574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486E27-679E-6E9C-1368-CDB1C6E5C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Sonderfälle – Das Prädikativum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16CEFE9-89F8-B853-D789-AC8009153D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/>
          <a:lstStyle/>
          <a:p>
            <a:r>
              <a:rPr lang="de-DE" dirty="0"/>
              <a:t>Das Prädikativ ist ein eigenständiges Satzglied </a:t>
            </a:r>
          </a:p>
          <a:p>
            <a:r>
              <a:rPr lang="de-DE" dirty="0"/>
              <a:t>Es ist eine notwendige Ergänzung des Prädikats (v.a. wenn das Prädikat aus einem </a:t>
            </a:r>
            <a:r>
              <a:rPr lang="de-DE" dirty="0" err="1"/>
              <a:t>Kopulaverb</a:t>
            </a:r>
            <a:r>
              <a:rPr lang="de-DE" dirty="0"/>
              <a:t> (z.B. sein, werden, bleiben) besteht) </a:t>
            </a:r>
          </a:p>
          <a:p>
            <a:r>
              <a:rPr lang="de-DE" dirty="0"/>
              <a:t>Es kann sich auf das Subjekt oder das Objekt beziehen.</a:t>
            </a:r>
          </a:p>
          <a:p>
            <a:r>
              <a:rPr lang="de-DE" dirty="0"/>
              <a:t>Man kann mit „Wie?“ oder „Auf welche Art?“ danach fragen.</a:t>
            </a:r>
          </a:p>
          <a:p>
            <a:pPr marL="0" indent="0">
              <a:buNone/>
            </a:pPr>
            <a:endParaRPr lang="de-DE"/>
          </a:p>
          <a:p>
            <a:pPr marL="0" indent="0">
              <a:buNone/>
            </a:pPr>
            <a:r>
              <a:rPr lang="de-DE"/>
              <a:t>Beispiel</a:t>
            </a:r>
            <a:r>
              <a:rPr lang="de-DE" dirty="0"/>
              <a:t>:</a:t>
            </a:r>
          </a:p>
          <a:p>
            <a:endParaRPr lang="de-DE" dirty="0"/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59BDACE7-EA72-FF11-9D8F-223DC7D30A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0378765"/>
              </p:ext>
            </p:extLst>
          </p:nvPr>
        </p:nvGraphicFramePr>
        <p:xfrm>
          <a:off x="2686518" y="5195413"/>
          <a:ext cx="8128000" cy="111252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60510161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59178618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80444996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9265193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Subjekt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Prädikat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Objekt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Prädikativ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513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Sie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klüger.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87210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Sie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nennt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ihn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ein Schlitzohr.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2840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77263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9D33A8-03F9-B09E-9455-0A1F17EDAC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1443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de-DE" dirty="0"/>
              <a:t>Erachtet ihr es für sinnvoll, diese Sonderfälle in den Schulunterricht zu integrieren?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68B63C96-C406-AC33-2C8C-B0B3D0C442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75218"/>
            <a:ext cx="11940495" cy="1450914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DDA53C16-DBFA-243A-5C5D-9A985EC1E6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4320" y="3885145"/>
            <a:ext cx="6132990" cy="782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912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9F80F4-D592-9D4D-A651-A11EE8175C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Vielen Dank für eure Aufmerksamkeit!!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C855F17-FE28-93B1-C8A3-B098353DD2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55536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3729F3-6184-1B2A-28C0-6BDC50F27F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D5A385-C1DB-BEB7-D1BF-F438E182C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2565" y="208970"/>
            <a:ext cx="4018691" cy="1800526"/>
          </a:xfrm>
        </p:spPr>
        <p:txBody>
          <a:bodyPr>
            <a:normAutofit/>
          </a:bodyPr>
          <a:lstStyle/>
          <a:p>
            <a:r>
              <a:rPr lang="de-DE" u="sng" dirty="0"/>
              <a:t>Was ist ein Satz?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E1FD09-978A-8C6E-177B-71691CE681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3720" y="2410543"/>
            <a:ext cx="3579780" cy="34520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err="1"/>
              <a:t>Sätze</a:t>
            </a:r>
            <a:r>
              <a:rPr lang="en-US" sz="2000" dirty="0"/>
              <a:t> </a:t>
            </a:r>
            <a:r>
              <a:rPr lang="en-US" sz="2000" dirty="0" err="1"/>
              <a:t>sind</a:t>
            </a:r>
            <a:r>
              <a:rPr lang="en-US" sz="2000" dirty="0"/>
              <a:t> </a:t>
            </a:r>
            <a:r>
              <a:rPr lang="en-US" sz="2000" dirty="0" err="1"/>
              <a:t>selbstständige</a:t>
            </a:r>
            <a:r>
              <a:rPr lang="en-US" sz="2000" dirty="0"/>
              <a:t>, </a:t>
            </a:r>
            <a:r>
              <a:rPr lang="en-US" sz="2000" dirty="0" err="1"/>
              <a:t>sprachliche</a:t>
            </a:r>
            <a:r>
              <a:rPr lang="en-US" sz="2000" dirty="0"/>
              <a:t> </a:t>
            </a:r>
            <a:r>
              <a:rPr lang="en-US" sz="2000" dirty="0" err="1"/>
              <a:t>Einheiten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err="1"/>
              <a:t>Sätze</a:t>
            </a:r>
            <a:r>
              <a:rPr lang="en-US" sz="2000" dirty="0"/>
              <a:t> </a:t>
            </a:r>
            <a:r>
              <a:rPr lang="en-US" sz="2000" dirty="0" err="1"/>
              <a:t>bestehen</a:t>
            </a:r>
            <a:r>
              <a:rPr lang="en-US" sz="2000" dirty="0"/>
              <a:t> </a:t>
            </a:r>
            <a:r>
              <a:rPr lang="en-US" sz="2000" dirty="0" err="1"/>
              <a:t>aus</a:t>
            </a:r>
            <a:r>
              <a:rPr lang="en-US" sz="2000" dirty="0"/>
              <a:t> </a:t>
            </a:r>
            <a:r>
              <a:rPr lang="en-US" sz="2000" dirty="0" err="1"/>
              <a:t>Wörtern</a:t>
            </a:r>
            <a:endParaRPr lang="en-US" sz="2000" dirty="0"/>
          </a:p>
          <a:p>
            <a:pPr marL="0" indent="0" algn="just">
              <a:buNone/>
            </a:pPr>
            <a:endParaRPr lang="en-US" sz="2000" dirty="0"/>
          </a:p>
          <a:p>
            <a:pPr marL="0" indent="0" algn="just">
              <a:buNone/>
            </a:pPr>
            <a:r>
              <a:rPr lang="en-US" sz="2000" i="1" dirty="0"/>
              <a:t>(</a:t>
            </a:r>
            <a:r>
              <a:rPr lang="en-US" sz="2000" i="1" dirty="0" err="1"/>
              <a:t>Duden</a:t>
            </a:r>
            <a:r>
              <a:rPr lang="en-US" sz="2000" i="1" dirty="0"/>
              <a:t>)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8CB6B95F-3496-D50C-D1F9-79396D922592}"/>
              </a:ext>
            </a:extLst>
          </p:cNvPr>
          <p:cNvSpPr txBox="1"/>
          <p:nvPr/>
        </p:nvSpPr>
        <p:spPr>
          <a:xfrm>
            <a:off x="6940296" y="2410543"/>
            <a:ext cx="37947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/>
              <a:t>In sich abgeschlossene, nach bestimmten Regeln der Intonation, Grammatik, Stilistik und Logik im Allgemeinen aus mehreren Wörtern zusammengefügte, sinnvolle sprachliche Einheit.</a:t>
            </a:r>
          </a:p>
          <a:p>
            <a:endParaRPr lang="de-DE" sz="2000" dirty="0"/>
          </a:p>
          <a:p>
            <a:r>
              <a:rPr lang="de-DE" sz="2000" i="1" dirty="0"/>
              <a:t>(DWDS)</a:t>
            </a:r>
          </a:p>
        </p:txBody>
      </p:sp>
      <p:cxnSp>
        <p:nvCxnSpPr>
          <p:cNvPr id="5" name="Gerader Verbinder 4">
            <a:extLst>
              <a:ext uri="{FF2B5EF4-FFF2-40B4-BE49-F238E27FC236}">
                <a16:creationId xmlns:a16="http://schemas.microsoft.com/office/drawing/2014/main" id="{5F6B32F5-7394-5519-5C2B-FFBA97E8E474}"/>
              </a:ext>
            </a:extLst>
          </p:cNvPr>
          <p:cNvCxnSpPr>
            <a:cxnSpLocks/>
          </p:cNvCxnSpPr>
          <p:nvPr/>
        </p:nvCxnSpPr>
        <p:spPr>
          <a:xfrm>
            <a:off x="6099050" y="2265528"/>
            <a:ext cx="22861" cy="37420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9521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B27FD86-728C-FCD4-6D29-1D08FEC51D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27961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4000" dirty="0"/>
              <a:t>Um Sätze sinnvoll zu gliedern, greift man in der Sprachwissenschaft auf größere Einheiten als Wörter zurück - die </a:t>
            </a:r>
            <a:r>
              <a:rPr lang="de-DE" sz="4000" b="1" dirty="0"/>
              <a:t>Satzglieder.</a:t>
            </a:r>
          </a:p>
        </p:txBody>
      </p:sp>
      <p:pic>
        <p:nvPicPr>
          <p:cNvPr id="5" name="Grafik 4" descr="Unterschrift Silhouette">
            <a:extLst>
              <a:ext uri="{FF2B5EF4-FFF2-40B4-BE49-F238E27FC236}">
                <a16:creationId xmlns:a16="http://schemas.microsoft.com/office/drawing/2014/main" id="{62533EB6-D392-461B-1C33-3589C8327B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56371" y="4822371"/>
            <a:ext cx="2035629" cy="2035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095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B50F45-74AB-A3F8-D68E-E6C514C3B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u="sng" dirty="0"/>
              <a:t>Satzglieder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536BC74-5792-0109-490D-37B7CBF9D7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984992" cy="4351338"/>
          </a:xfrm>
        </p:spPr>
        <p:txBody>
          <a:bodyPr>
            <a:normAutofit/>
          </a:bodyPr>
          <a:lstStyle/>
          <a:p>
            <a:r>
              <a:rPr lang="de-DE" dirty="0"/>
              <a:t>Können </a:t>
            </a:r>
            <a:r>
              <a:rPr lang="de-DE" b="1" dirty="0"/>
              <a:t>unterschiedlich groß </a:t>
            </a:r>
            <a:r>
              <a:rPr lang="de-DE" dirty="0"/>
              <a:t>sein (z.B. aus einem Wort, einer Wortgruppe oder einem Nebensatz bestehen)</a:t>
            </a:r>
          </a:p>
          <a:p>
            <a:r>
              <a:rPr lang="de-DE" dirty="0"/>
              <a:t>Nehmen </a:t>
            </a:r>
            <a:r>
              <a:rPr lang="de-DE" b="1" dirty="0"/>
              <a:t>grammatische Aufgaben </a:t>
            </a:r>
            <a:r>
              <a:rPr lang="de-DE" dirty="0"/>
              <a:t>wahr</a:t>
            </a:r>
          </a:p>
          <a:p>
            <a:r>
              <a:rPr lang="de-DE" dirty="0"/>
              <a:t>Bringen </a:t>
            </a:r>
            <a:r>
              <a:rPr lang="de-DE" b="1" dirty="0"/>
              <a:t>semantische Rollen </a:t>
            </a:r>
            <a:r>
              <a:rPr lang="de-DE" dirty="0"/>
              <a:t>zum Ausdruck (</a:t>
            </a:r>
            <a:r>
              <a:rPr lang="de-DE" dirty="0" err="1"/>
              <a:t>z.B</a:t>
            </a:r>
            <a:r>
              <a:rPr lang="de-DE" dirty="0"/>
              <a:t> </a:t>
            </a:r>
            <a:r>
              <a:rPr lang="de-DE" i="1" dirty="0"/>
              <a:t>Agens </a:t>
            </a:r>
            <a:r>
              <a:rPr lang="de-DE" dirty="0"/>
              <a:t>(handelnde Person); </a:t>
            </a:r>
            <a:r>
              <a:rPr lang="de-DE" i="1" dirty="0"/>
              <a:t>Patiens</a:t>
            </a:r>
            <a:r>
              <a:rPr lang="de-DE" dirty="0"/>
              <a:t> ( unmittelbar von einer Handlung betroffene Person) oder </a:t>
            </a:r>
            <a:r>
              <a:rPr lang="de-DE" i="1" dirty="0" err="1"/>
              <a:t>Rezipiens</a:t>
            </a:r>
            <a:r>
              <a:rPr lang="de-DE" dirty="0"/>
              <a:t> (empfangende Person) )</a:t>
            </a:r>
          </a:p>
          <a:p>
            <a:endParaRPr lang="de-DE" dirty="0"/>
          </a:p>
          <a:p>
            <a:pPr>
              <a:buFont typeface="Wingdings" panose="05000000000000000000" pitchFamily="2" charset="2"/>
              <a:buChar char="à"/>
            </a:pPr>
            <a:r>
              <a:rPr lang="de-DE" dirty="0">
                <a:sym typeface="Wingdings" panose="05000000000000000000" pitchFamily="2" charset="2"/>
              </a:rPr>
              <a:t>Sind </a:t>
            </a:r>
            <a:r>
              <a:rPr lang="de-DE" b="1" dirty="0">
                <a:sym typeface="Wingdings" panose="05000000000000000000" pitchFamily="2" charset="2"/>
              </a:rPr>
              <a:t>funktionale</a:t>
            </a:r>
            <a:r>
              <a:rPr lang="de-DE" dirty="0">
                <a:sym typeface="Wingdings" panose="05000000000000000000" pitchFamily="2" charset="2"/>
              </a:rPr>
              <a:t> und </a:t>
            </a:r>
            <a:r>
              <a:rPr lang="de-DE" b="1" dirty="0">
                <a:sym typeface="Wingdings" panose="05000000000000000000" pitchFamily="2" charset="2"/>
              </a:rPr>
              <a:t>formale</a:t>
            </a:r>
            <a:r>
              <a:rPr lang="de-DE" dirty="0">
                <a:sym typeface="Wingdings" panose="05000000000000000000" pitchFamily="2" charset="2"/>
              </a:rPr>
              <a:t> Einheiten des Satzes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dirty="0">
                <a:sym typeface="Wingdings" panose="05000000000000000000" pitchFamily="2" charset="2"/>
              </a:rPr>
              <a:t>Diese Einheit muss auch bei Veränderungen im Satz gewahrt bleiben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35425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A786D3-8B7A-A64A-2B57-B0EBD76FA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u="sng" dirty="0"/>
              <a:t>Wie ermittelt man Satzglieder?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2945FAB-A8FE-8771-07FA-5660B06FD4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9009"/>
            <a:ext cx="10515600" cy="4351338"/>
          </a:xfrm>
        </p:spPr>
        <p:txBody>
          <a:bodyPr/>
          <a:lstStyle/>
          <a:p>
            <a:r>
              <a:rPr lang="de-DE" b="1" dirty="0"/>
              <a:t>Verschiebeprobe</a:t>
            </a:r>
          </a:p>
          <a:p>
            <a:endParaRPr lang="de-DE" b="1" dirty="0"/>
          </a:p>
          <a:p>
            <a:pPr marL="0" indent="0">
              <a:buNone/>
            </a:pPr>
            <a:r>
              <a:rPr lang="de-DE" dirty="0"/>
              <a:t>Stellt den folgenden Satz um und ermittelt so die einzelnen Satzglieder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i="1" dirty="0"/>
              <a:t>Ich habe dann von einem Arzt die Zugangsberechtigung zur Einsicht in geheime Unterlagen bekommen. 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26302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56D879-BB92-4018-7317-5D715AE1F7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F22342B-7830-5719-6A01-2CA8D000BE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A1520F5C-C3A6-500C-E74B-546465D194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1002806"/>
              </p:ext>
            </p:extLst>
          </p:nvPr>
        </p:nvGraphicFramePr>
        <p:xfrm>
          <a:off x="582168" y="630236"/>
          <a:ext cx="10756392" cy="5368226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298192">
                  <a:extLst>
                    <a:ext uri="{9D8B030D-6E8A-4147-A177-3AD203B41FA5}">
                      <a16:colId xmlns:a16="http://schemas.microsoft.com/office/drawing/2014/main" val="4147635082"/>
                    </a:ext>
                  </a:extLst>
                </a:gridCol>
                <a:gridCol w="1033272">
                  <a:extLst>
                    <a:ext uri="{9D8B030D-6E8A-4147-A177-3AD203B41FA5}">
                      <a16:colId xmlns:a16="http://schemas.microsoft.com/office/drawing/2014/main" val="94369671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862218109"/>
                    </a:ext>
                  </a:extLst>
                </a:gridCol>
                <a:gridCol w="1719072">
                  <a:extLst>
                    <a:ext uri="{9D8B030D-6E8A-4147-A177-3AD203B41FA5}">
                      <a16:colId xmlns:a16="http://schemas.microsoft.com/office/drawing/2014/main" val="2083870427"/>
                    </a:ext>
                  </a:extLst>
                </a:gridCol>
                <a:gridCol w="2697480">
                  <a:extLst>
                    <a:ext uri="{9D8B030D-6E8A-4147-A177-3AD203B41FA5}">
                      <a16:colId xmlns:a16="http://schemas.microsoft.com/office/drawing/2014/main" val="3626266719"/>
                    </a:ext>
                  </a:extLst>
                </a:gridCol>
                <a:gridCol w="1362456">
                  <a:extLst>
                    <a:ext uri="{9D8B030D-6E8A-4147-A177-3AD203B41FA5}">
                      <a16:colId xmlns:a16="http://schemas.microsoft.com/office/drawing/2014/main" val="2971714661"/>
                    </a:ext>
                  </a:extLst>
                </a:gridCol>
              </a:tblGrid>
              <a:tr h="751552">
                <a:tc>
                  <a:txBody>
                    <a:bodyPr/>
                    <a:lstStyle/>
                    <a:p>
                      <a:r>
                        <a:rPr lang="de-DE" dirty="0"/>
                        <a:t>Vorfeld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Finites Verb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1. Position im Mittelfeld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2. Position im Mittelfeld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3. Position im Mittelfeld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Infinite Verbform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4744806"/>
                  </a:ext>
                </a:extLst>
              </a:tr>
              <a:tr h="1073645">
                <a:tc>
                  <a:txBody>
                    <a:bodyPr/>
                    <a:lstStyle/>
                    <a:p>
                      <a:r>
                        <a:rPr lang="de-DE" dirty="0"/>
                        <a:t>Ich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habe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dann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von einem Arzt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die Zugangsberechtigung zur Einsicht in geheime Unterlagen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bekommen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9720644"/>
                  </a:ext>
                </a:extLst>
              </a:tr>
              <a:tr h="1073645">
                <a:tc>
                  <a:txBody>
                    <a:bodyPr/>
                    <a:lstStyle/>
                    <a:p>
                      <a:r>
                        <a:rPr lang="de-DE" dirty="0"/>
                        <a:t>Dann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habe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ich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von einem Arzt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die Zugangsberechtigung zur Einsicht in geheime Unterlagen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bekommen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9661364"/>
                  </a:ext>
                </a:extLst>
              </a:tr>
              <a:tr h="1073645">
                <a:tc>
                  <a:txBody>
                    <a:bodyPr/>
                    <a:lstStyle/>
                    <a:p>
                      <a:r>
                        <a:rPr lang="de-DE" dirty="0"/>
                        <a:t>Von einem Arzt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habe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ich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dann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die Zugangsberechtigung zur Einsicht in geheime Unterlagen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bekommen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3856296"/>
                  </a:ext>
                </a:extLst>
              </a:tr>
              <a:tr h="1395739">
                <a:tc>
                  <a:txBody>
                    <a:bodyPr/>
                    <a:lstStyle/>
                    <a:p>
                      <a:r>
                        <a:rPr lang="de-DE" dirty="0"/>
                        <a:t>Die Zugangsberechtigung zur Einsicht in geheime Unterlagen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habe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ich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dann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von einem Arzt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bekommen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99231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6238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E57491-922C-407E-E4B5-9E5C2A603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u="sng" dirty="0"/>
              <a:t>Wie ermittelt man Satzglieder</a:t>
            </a:r>
            <a:r>
              <a:rPr lang="de-DE" dirty="0"/>
              <a:t>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EA5BE0B-7812-BCB6-197F-61040EC3D8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b="1" u="sng" dirty="0"/>
              <a:t>Austauschprobe</a:t>
            </a:r>
          </a:p>
          <a:p>
            <a:pPr marL="0" indent="0">
              <a:buNone/>
            </a:pPr>
            <a:r>
              <a:rPr lang="de-DE" dirty="0"/>
              <a:t>- Ersetzen durch Pronomen. 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dirty="0">
                <a:sym typeface="Wingdings" panose="05000000000000000000" pitchFamily="2" charset="2"/>
              </a:rPr>
              <a:t>Ich habe </a:t>
            </a:r>
            <a:r>
              <a:rPr lang="de-DE" b="1" dirty="0">
                <a:sym typeface="Wingdings" panose="05000000000000000000" pitchFamily="2" charset="2"/>
              </a:rPr>
              <a:t>sie </a:t>
            </a:r>
            <a:r>
              <a:rPr lang="de-DE" dirty="0">
                <a:sym typeface="Wingdings" panose="05000000000000000000" pitchFamily="2" charset="2"/>
              </a:rPr>
              <a:t>dann von einem Arzt bekommen. </a:t>
            </a:r>
          </a:p>
          <a:p>
            <a:pPr>
              <a:buFont typeface="Wingdings" panose="05000000000000000000" pitchFamily="2" charset="2"/>
              <a:buChar char="à"/>
            </a:pPr>
            <a:endParaRPr lang="de-DE" dirty="0">
              <a:sym typeface="Wingdings" panose="05000000000000000000" pitchFamily="2" charset="2"/>
            </a:endParaRPr>
          </a:p>
          <a:p>
            <a:pPr>
              <a:buFontTx/>
              <a:buChar char="-"/>
            </a:pPr>
            <a:r>
              <a:rPr lang="de-DE" dirty="0">
                <a:sym typeface="Wingdings" panose="05000000000000000000" pitchFamily="2" charset="2"/>
              </a:rPr>
              <a:t>Ersetzen durch Fragewörter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b="1" dirty="0">
                <a:sym typeface="Wingdings" panose="05000000000000000000" pitchFamily="2" charset="2"/>
              </a:rPr>
              <a:t>Wer</a:t>
            </a:r>
            <a:r>
              <a:rPr lang="de-DE" dirty="0">
                <a:sym typeface="Wingdings" panose="05000000000000000000" pitchFamily="2" charset="2"/>
              </a:rPr>
              <a:t> hat </a:t>
            </a:r>
            <a:r>
              <a:rPr lang="de-DE" b="1" dirty="0">
                <a:sym typeface="Wingdings" panose="05000000000000000000" pitchFamily="2" charset="2"/>
              </a:rPr>
              <a:t>wann - von wem - was </a:t>
            </a:r>
            <a:r>
              <a:rPr lang="de-DE" dirty="0">
                <a:sym typeface="Wingdings" panose="05000000000000000000" pitchFamily="2" charset="2"/>
              </a:rPr>
              <a:t>bekommen?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i="1" dirty="0"/>
              <a:t>Ich habe dann von einem Arzt die Zugangsberechtigung zur Einsicht in geheime Unterlagen bekommen. 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708762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C5F1A5-AF60-D465-D059-82D7222C5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u="sng" dirty="0"/>
              <a:t>Die Satzklammer</a:t>
            </a: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A9940E6B-FC2D-2AB0-0328-F480B90A47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6617394"/>
              </p:ext>
            </p:extLst>
          </p:nvPr>
        </p:nvGraphicFramePr>
        <p:xfrm>
          <a:off x="838200" y="4237235"/>
          <a:ext cx="10515600" cy="22910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2459364335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56103526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4036214660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42955306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2710984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de-DE" dirty="0"/>
                        <a:t>Vorfeld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de-DE" dirty="0"/>
                        <a:t>Linke Satzklammer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de-DE" dirty="0"/>
                        <a:t>Mittelfeld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de-DE" dirty="0"/>
                        <a:t>Rechte Satzklammer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de-DE" dirty="0"/>
                        <a:t>Nachfeld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54397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de-DE" dirty="0"/>
                        <a:t>Am Abend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de-DE" dirty="0"/>
                        <a:t>holte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de-DE" dirty="0"/>
                        <a:t>er sie zum Essen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de-DE" dirty="0"/>
                        <a:t>ab,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de-DE" dirty="0"/>
                        <a:t>um ihr Examen zu feiern.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99739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de-DE" dirty="0"/>
                        <a:t>Sie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de-DE" dirty="0"/>
                        <a:t>hatte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de-DE" dirty="0"/>
                        <a:t>schon einen Tisch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de-DE" dirty="0"/>
                        <a:t>reserviert.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804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de-DE" dirty="0"/>
                        <a:t>Wir kommen mit dem  Zug,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de-DE" dirty="0"/>
                        <a:t>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de-DE" dirty="0"/>
                        <a:t>um 14:30 in Köln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de-DE" dirty="0"/>
                        <a:t>abfährt.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9689797"/>
                  </a:ext>
                </a:extLst>
              </a:tr>
            </a:tbl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367EE940-FF34-5102-ED98-A0837B766276}"/>
              </a:ext>
            </a:extLst>
          </p:cNvPr>
          <p:cNvSpPr txBox="1"/>
          <p:nvPr/>
        </p:nvSpPr>
        <p:spPr>
          <a:xfrm>
            <a:off x="838200" y="1690688"/>
            <a:ext cx="10515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Die Satzklammer ist das typische Merkmal der Wortstellung im Deutschen. Die Satzklammer kann dabei durch verschiedene Elemente wie Partikelverben oder </a:t>
            </a:r>
            <a:r>
              <a:rPr lang="de-DE" sz="2800" dirty="0" err="1"/>
              <a:t>Tempusformen</a:t>
            </a:r>
            <a:r>
              <a:rPr lang="de-DE" sz="2800" dirty="0"/>
              <a:t> gebildet werden.</a:t>
            </a:r>
          </a:p>
          <a:p>
            <a:r>
              <a:rPr lang="de-DE" sz="2800" dirty="0"/>
              <a:t>In einem Nebensatz wird die Satzklammer statt mit einem finiten Verb von einer Subjunktion eingeleitet.</a:t>
            </a:r>
          </a:p>
        </p:txBody>
      </p:sp>
    </p:spTree>
    <p:extLst>
      <p:ext uri="{BB962C8B-B14F-4D97-AF65-F5344CB8AC3E}">
        <p14:creationId xmlns:p14="http://schemas.microsoft.com/office/powerpoint/2010/main" val="638371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1237</Words>
  <Application>Microsoft Office PowerPoint</Application>
  <PresentationFormat>Breitbild</PresentationFormat>
  <Paragraphs>230</Paragraphs>
  <Slides>26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26</vt:i4>
      </vt:variant>
    </vt:vector>
  </HeadingPairs>
  <TitlesOfParts>
    <vt:vector size="31" baseType="lpstr">
      <vt:lpstr>Aptos</vt:lpstr>
      <vt:lpstr>Aptos Display</vt:lpstr>
      <vt:lpstr>Arial</vt:lpstr>
      <vt:lpstr>Wingdings</vt:lpstr>
      <vt:lpstr>Office</vt:lpstr>
      <vt:lpstr>Der einfache Satz</vt:lpstr>
      <vt:lpstr>Gliederung:</vt:lpstr>
      <vt:lpstr>Was ist ein Satz?</vt:lpstr>
      <vt:lpstr>PowerPoint-Präsentation</vt:lpstr>
      <vt:lpstr>Satzglieder</vt:lpstr>
      <vt:lpstr>Wie ermittelt man Satzglieder?</vt:lpstr>
      <vt:lpstr>PowerPoint-Präsentation</vt:lpstr>
      <vt:lpstr>Wie ermittelt man Satzglieder?</vt:lpstr>
      <vt:lpstr>Die Satzklammer</vt:lpstr>
      <vt:lpstr>Problem in der Schule: Satzglieder vs. Wortarten</vt:lpstr>
      <vt:lpstr>Das Prädikat</vt:lpstr>
      <vt:lpstr>Das Prädikat</vt:lpstr>
      <vt:lpstr>Das Prädikat – Die Valenz</vt:lpstr>
      <vt:lpstr>Das Subjekt</vt:lpstr>
      <vt:lpstr>Die Objekte</vt:lpstr>
      <vt:lpstr>Das Dativobjekt</vt:lpstr>
      <vt:lpstr>Das Akkusativobjekt</vt:lpstr>
      <vt:lpstr>Das Genitivobjekt</vt:lpstr>
      <vt:lpstr>Das Präpositionalobjekt</vt:lpstr>
      <vt:lpstr>Akkusativobjekt oder Präpositionalobjekt?</vt:lpstr>
      <vt:lpstr>In welcher Reihenfolge würdet ihr die drei Satzglieder Subjekt, Prädikat, Objekt in der Klasse einführen?</vt:lpstr>
      <vt:lpstr>Sonderfälle – Der Gleichsetzungsnominativ</vt:lpstr>
      <vt:lpstr>Sonderfälle – Der Gleichsetzungsakkusativ</vt:lpstr>
      <vt:lpstr>Sonderfälle – Das Prädikativum</vt:lpstr>
      <vt:lpstr>Erachtet ihr es für sinnvoll, diese Sonderfälle in den Schulunterricht zu integrieren?</vt:lpstr>
      <vt:lpstr>Vielen Dank für eure Aufmerksamkeit!!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Maximilian Niemetz</dc:creator>
  <cp:lastModifiedBy>Maximilian Niemetz</cp:lastModifiedBy>
  <cp:revision>1</cp:revision>
  <dcterms:created xsi:type="dcterms:W3CDTF">2024-11-17T14:58:25Z</dcterms:created>
  <dcterms:modified xsi:type="dcterms:W3CDTF">2024-12-12T09:17:46Z</dcterms:modified>
</cp:coreProperties>
</file>