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2" r:id="rId20"/>
    <p:sldId id="274" r:id="rId21"/>
    <p:sldId id="275" r:id="rId22"/>
    <p:sldId id="276" r:id="rId23"/>
    <p:sldId id="280" r:id="rId24"/>
    <p:sldId id="277" r:id="rId25"/>
    <p:sldId id="278" r:id="rId26"/>
    <p:sldId id="279" r:id="rId27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8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72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9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55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8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7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6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11/7/2024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0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33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D1D2CD-954D-4C4D-B505-05EAD159B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Bleistift und Antwortbogen">
            <a:extLst>
              <a:ext uri="{FF2B5EF4-FFF2-40B4-BE49-F238E27FC236}">
                <a16:creationId xmlns:a16="http://schemas.microsoft.com/office/drawing/2014/main" id="{330D6CD9-97B0-AA94-D88C-9298D85100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654" r="-1" b="-1"/>
          <a:stretch/>
        </p:blipFill>
        <p:spPr>
          <a:xfrm>
            <a:off x="5261956" y="10"/>
            <a:ext cx="6930043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6EE1483-E27C-53AF-A76C-FF97222E8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117" y="952500"/>
            <a:ext cx="4124557" cy="35242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600" dirty="0"/>
              <a:t> </a:t>
            </a:r>
            <a:br>
              <a:rPr lang="de-DE" sz="3600" dirty="0"/>
            </a:br>
            <a:r>
              <a:rPr lang="de-DE" sz="3600" dirty="0"/>
              <a:t>Pronomen und Numerale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AD8129-7E9E-FC25-AB28-479F8DCE62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118" y="5374291"/>
            <a:ext cx="4057882" cy="972532"/>
          </a:xfrm>
        </p:spPr>
        <p:txBody>
          <a:bodyPr anchor="t">
            <a:normAutofit/>
          </a:bodyPr>
          <a:lstStyle/>
          <a:p>
            <a:r>
              <a:rPr lang="de-DE" dirty="0"/>
              <a:t>Florian Wüllscheidt </a:t>
            </a:r>
          </a:p>
          <a:p>
            <a:r>
              <a:rPr lang="de-DE" dirty="0"/>
              <a:t>07.11.2024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2D508B3-A66C-833E-D929-8DC2116356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2088" y="4882722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16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D39A9-EA14-7A6F-E20E-F8EF9208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Arten von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0F1A63-389C-7199-26F6-1F2B0F361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5) Relativpronomen (bezügliche Fürwort): </a:t>
            </a:r>
            <a:r>
              <a:rPr lang="de-DE" i="1" dirty="0"/>
              <a:t>der, die, das; welcher, welche, welches, wer, was</a:t>
            </a:r>
          </a:p>
          <a:p>
            <a:pPr>
              <a:buFontTx/>
              <a:buChar char="-"/>
            </a:pPr>
            <a:r>
              <a:rPr lang="de-DE" dirty="0"/>
              <a:t>Gängige Formen: </a:t>
            </a:r>
            <a:r>
              <a:rPr lang="de-DE" i="1" dirty="0"/>
              <a:t>der, die, das</a:t>
            </a:r>
          </a:p>
          <a:p>
            <a:pPr>
              <a:buFontTx/>
              <a:buChar char="-"/>
            </a:pPr>
            <a:r>
              <a:rPr lang="de-DE" dirty="0"/>
              <a:t>Veraltete Formen: </a:t>
            </a:r>
            <a:r>
              <a:rPr lang="de-DE" i="1" dirty="0"/>
              <a:t>welcher, welche, welches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Oft Ersatzprobe mit </a:t>
            </a:r>
            <a:r>
              <a:rPr lang="de-DE" i="1" dirty="0">
                <a:sym typeface="Wingdings" panose="05000000000000000000" pitchFamily="2" charset="2"/>
              </a:rPr>
              <a:t>welches</a:t>
            </a:r>
            <a:r>
              <a:rPr lang="de-DE" dirty="0">
                <a:sym typeface="Wingdings" panose="05000000000000000000" pitchFamily="2" charset="2"/>
              </a:rPr>
              <a:t> für </a:t>
            </a:r>
            <a:r>
              <a:rPr lang="de-DE" i="1" dirty="0">
                <a:sym typeface="Wingdings" panose="05000000000000000000" pitchFamily="2" charset="2"/>
              </a:rPr>
              <a:t>das</a:t>
            </a:r>
            <a:r>
              <a:rPr lang="de-DE" dirty="0">
                <a:sym typeface="Wingdings" panose="05000000000000000000" pitchFamily="2" charset="2"/>
              </a:rPr>
              <a:t> oder </a:t>
            </a:r>
            <a:r>
              <a:rPr lang="de-DE" i="1" dirty="0">
                <a:sym typeface="Wingdings" panose="05000000000000000000" pitchFamily="2" charset="2"/>
              </a:rPr>
              <a:t>dass</a:t>
            </a:r>
          </a:p>
          <a:p>
            <a:pPr>
              <a:buFontTx/>
              <a:buChar char="-"/>
            </a:pPr>
            <a:r>
              <a:rPr lang="de-DE" i="1" dirty="0">
                <a:sym typeface="Wingdings" panose="05000000000000000000" pitchFamily="2" charset="2"/>
              </a:rPr>
              <a:t>Wer </a:t>
            </a:r>
            <a:r>
              <a:rPr lang="de-DE" dirty="0">
                <a:sym typeface="Wingdings" panose="05000000000000000000" pitchFamily="2" charset="2"/>
              </a:rPr>
              <a:t>und </a:t>
            </a:r>
            <a:r>
              <a:rPr lang="de-DE" i="1" dirty="0">
                <a:sym typeface="Wingdings" panose="05000000000000000000" pitchFamily="2" charset="2"/>
              </a:rPr>
              <a:t>was</a:t>
            </a:r>
            <a:r>
              <a:rPr lang="de-DE" dirty="0">
                <a:sym typeface="Wingdings" panose="05000000000000000000" pitchFamily="2" charset="2"/>
              </a:rPr>
              <a:t> weisen Besonderheiten auf</a:t>
            </a:r>
            <a:endParaRPr lang="de-DE" i="1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Häufigster Gebrauch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Relativpronomen macht einen Nebensatz an einem vorausgehenden Substantiv fest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Im Geschlecht passt es sich an sein Bezugswort an; im Fall richtet es sich nach seiner Funktion im Relativsatz </a:t>
            </a:r>
            <a:endParaRPr lang="de-DE" dirty="0">
              <a:latin typeface="Grandview Display" panose="020B0502040204020203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3678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77052-EE19-4705-8111-48405BEDB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5A3776-C989-D553-51A5-EB81F8FD0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46218"/>
            <a:ext cx="10890928" cy="3553414"/>
          </a:xfrm>
        </p:spPr>
        <p:txBody>
          <a:bodyPr/>
          <a:lstStyle/>
          <a:p>
            <a:pPr>
              <a:buFontTx/>
              <a:buChar char="-"/>
            </a:pPr>
            <a:r>
              <a:rPr lang="de-DE" dirty="0"/>
              <a:t>Zum Beispiel:</a:t>
            </a:r>
          </a:p>
          <a:p>
            <a:pPr marL="0" indent="0">
              <a:buNone/>
            </a:pP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Die Wohnung, die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wir uns am Samstag angesehen haben, können wir haben . </a:t>
            </a:r>
          </a:p>
          <a:p>
            <a:pPr marL="0" indent="0">
              <a:buNone/>
            </a:pP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Der Vermieter, den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ich schon abgeschrieben hatte, hat gestern Abend Bescheid gesagt . 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Jetzt müssen wir noch mit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den Vormietern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verhandeln,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die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gerne ihre Küche dalassen wollen .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Allerdings verlangen sie dafür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einen Preis, der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unser Budget übersteigt . 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So viel Geld können und wollen wir nicht ausgeben für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Geräte, die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wir nicht brauchen .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9512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413C74-9A53-F10D-FB46-A5DDD15C3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640079" y="78377"/>
            <a:ext cx="10890929" cy="287383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3C325C-9E1E-7C6C-61E0-123FE4CD4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219200"/>
            <a:ext cx="10890928" cy="4980431"/>
          </a:xfrm>
        </p:spPr>
        <p:txBody>
          <a:bodyPr>
            <a:normAutofit lnSpcReduction="10000"/>
          </a:bodyPr>
          <a:lstStyle/>
          <a:p>
            <a:pPr marL="1071245" marR="31750" indent="0" algn="just">
              <a:lnSpc>
                <a:spcPct val="108000"/>
              </a:lnSpc>
              <a:spcAft>
                <a:spcPts val="25"/>
              </a:spcAft>
              <a:buNone/>
            </a:pP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- Wer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und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was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brauchen kein vorausgehendes Substantiv:</a:t>
            </a:r>
            <a:endParaRPr lang="de-DE" sz="1800" i="1" kern="100" dirty="0">
              <a:solidFill>
                <a:srgbClr val="181717"/>
              </a:solidFill>
              <a:effectLst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077595" marR="31750" indent="-6350" algn="just">
              <a:lnSpc>
                <a:spcPct val="108000"/>
              </a:lnSpc>
              <a:spcAft>
                <a:spcPts val="25"/>
              </a:spcAft>
            </a:pP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Wer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Symptome aufweist, darf nicht am Präsenzunterricht teilnehmen . </a:t>
            </a:r>
          </a:p>
          <a:p>
            <a:pPr marL="1077595" marR="31750" indent="-6350" algn="just">
              <a:lnSpc>
                <a:spcPct val="108000"/>
              </a:lnSpc>
              <a:spcAft>
                <a:spcPts val="1180"/>
              </a:spcAft>
            </a:pP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Was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sonst noch zu beachten ist, steht auf den Informationsseiten der Hochschule . </a:t>
            </a:r>
          </a:p>
          <a:p>
            <a:pPr marL="1356995" marR="31750" indent="-285750" algn="just">
              <a:lnSpc>
                <a:spcPct val="108000"/>
              </a:lnSpc>
              <a:spcAft>
                <a:spcPts val="1180"/>
              </a:spcAft>
              <a:buFontTx/>
              <a:buChar char="-"/>
            </a:pP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Wer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hat gegenüber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derjenige, der 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den Vorteil, dass es geschlechtsneutral ist </a:t>
            </a:r>
          </a:p>
          <a:p>
            <a:pPr marL="1356995" marR="31750" indent="-285750" algn="just">
              <a:lnSpc>
                <a:spcPct val="108000"/>
              </a:lnSpc>
              <a:spcAft>
                <a:spcPts val="1180"/>
              </a:spcAft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Bei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was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im zweiten Satz kann man sich ein vorausgehendes Pronomen als Bezugswort denken: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Das, was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sonst noch zu beachten ist, steht  . . . </a:t>
            </a:r>
          </a:p>
          <a:p>
            <a:pPr marL="944880" marR="31750" indent="0" algn="just">
              <a:lnSpc>
                <a:spcPct val="108000"/>
              </a:lnSpc>
              <a:spcAft>
                <a:spcPts val="25"/>
              </a:spcAft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- Das Relativpronomen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was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kann sich ferner auf einen ganzen vorausgehenden Satz beziehen, etwa so:</a:t>
            </a:r>
          </a:p>
          <a:p>
            <a:pPr marL="125730" marR="737235" indent="0" algn="just">
              <a:lnSpc>
                <a:spcPct val="108000"/>
              </a:lnSpc>
              <a:spcAft>
                <a:spcPts val="1180"/>
              </a:spcAft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                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Die Klausur ist sehr schlecht ausgefallen,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was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kein Wunder ist bei diesem Unterricht . </a:t>
            </a:r>
          </a:p>
          <a:p>
            <a:pPr marL="0" marR="937260" indent="0" algn="just">
              <a:lnSpc>
                <a:spcPct val="108000"/>
              </a:lnSpc>
              <a:spcAft>
                <a:spcPts val="1860"/>
              </a:spcAft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                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    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Derartige Relativsätze nennt man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weiterführende Relativsätze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. Sie können ohne     Weiteres durch einen Hauptsatz ersetzt werden: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Das ist kein Wunder.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 marL="1356995" marR="31750" indent="-285750" algn="just">
              <a:lnSpc>
                <a:spcPct val="108000"/>
              </a:lnSpc>
              <a:spcAft>
                <a:spcPts val="1180"/>
              </a:spcAft>
              <a:buFont typeface="Wingdings" panose="05000000000000000000" pitchFamily="2" charset="2"/>
              <a:buChar char="à"/>
            </a:pPr>
            <a:endParaRPr lang="de-DE" sz="1800" dirty="0">
              <a:solidFill>
                <a:srgbClr val="181717"/>
              </a:solidFill>
              <a:latin typeface="Garamond" panose="02020404030301010803" pitchFamily="18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071245" marR="31750" indent="0" algn="just">
              <a:lnSpc>
                <a:spcPct val="108000"/>
              </a:lnSpc>
              <a:spcAft>
                <a:spcPts val="1180"/>
              </a:spcAft>
              <a:buNone/>
            </a:pPr>
            <a:endParaRPr lang="de-DE" sz="1800" dirty="0">
              <a:solidFill>
                <a:srgbClr val="181717"/>
              </a:solidFill>
              <a:effectLst/>
              <a:latin typeface="Garamond" panose="02020404030301010803" pitchFamily="18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356995" marR="31750" indent="-285750" algn="just">
              <a:lnSpc>
                <a:spcPct val="108000"/>
              </a:lnSpc>
              <a:spcAft>
                <a:spcPts val="1180"/>
              </a:spcAft>
              <a:buFontTx/>
              <a:buChar char="-"/>
            </a:pPr>
            <a:endParaRPr lang="de-DE" sz="1800" kern="100" dirty="0">
              <a:solidFill>
                <a:srgbClr val="181717"/>
              </a:solidFill>
              <a:effectLst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4007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5E9DE5-EA60-B060-D818-64A66F8B6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Arten von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7BA292-C256-473A-ED57-C2E4F3BA9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/>
              <a:t>6) Interrogativpronomen (Fragefürwort): </a:t>
            </a:r>
            <a:r>
              <a:rPr lang="de-DE" i="1" dirty="0"/>
              <a:t>wer?; was?; welcher?; was für einer?</a:t>
            </a:r>
          </a:p>
          <a:p>
            <a:pPr>
              <a:buFontTx/>
              <a:buChar char="-"/>
            </a:pPr>
            <a:r>
              <a:rPr lang="de-DE" dirty="0"/>
              <a:t>Leiten Ergänzungsfragen ein </a:t>
            </a:r>
            <a:r>
              <a:rPr lang="de-DE" dirty="0">
                <a:sym typeface="Wingdings" panose="05000000000000000000" pitchFamily="2" charset="2"/>
              </a:rPr>
              <a:t> In Antwort werden Informationen ergänzt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Beachte: Kombination aus Präposition und </a:t>
            </a:r>
            <a:r>
              <a:rPr lang="de-DE" i="1" dirty="0">
                <a:sym typeface="Wingdings" panose="05000000000000000000" pitchFamily="2" charset="2"/>
              </a:rPr>
              <a:t>was </a:t>
            </a:r>
            <a:r>
              <a:rPr lang="de-DE" dirty="0">
                <a:sym typeface="Wingdings" panose="05000000000000000000" pitchFamily="2" charset="2"/>
              </a:rPr>
              <a:t>ist Umgangssprache, daher sollte man sie beim Schreiben ersetzen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i="1" dirty="0">
                <a:sym typeface="Wingdings" panose="05000000000000000000" pitchFamily="2" charset="2"/>
              </a:rPr>
              <a:t>Von was </a:t>
            </a:r>
            <a:r>
              <a:rPr lang="de-DE" dirty="0">
                <a:sym typeface="Wingdings" panose="05000000000000000000" pitchFamily="2" charset="2"/>
              </a:rPr>
              <a:t>willst du leben? 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   Wovon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i="1" dirty="0">
                <a:sym typeface="Wingdings" panose="05000000000000000000" pitchFamily="2" charset="2"/>
              </a:rPr>
              <a:t>Zu was </a:t>
            </a:r>
            <a:r>
              <a:rPr lang="de-DE" dirty="0">
                <a:sym typeface="Wingdings" panose="05000000000000000000" pitchFamily="2" charset="2"/>
              </a:rPr>
              <a:t>soll das gut sein 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   Wozu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i="1" dirty="0">
                <a:sym typeface="Wingdings" panose="05000000000000000000" pitchFamily="2" charset="2"/>
              </a:rPr>
              <a:t>Nach was </a:t>
            </a:r>
            <a:r>
              <a:rPr lang="de-DE" dirty="0">
                <a:sym typeface="Wingdings" panose="05000000000000000000" pitchFamily="2" charset="2"/>
              </a:rPr>
              <a:t>hast du gefragt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  Wonach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i="1" dirty="0"/>
              <a:t>Mit was </a:t>
            </a:r>
            <a:r>
              <a:rPr lang="de-DE" dirty="0"/>
              <a:t>fangen wir an?</a:t>
            </a:r>
          </a:p>
          <a:p>
            <a:pPr marL="0" indent="0">
              <a:buNone/>
            </a:pPr>
            <a:r>
              <a:rPr lang="de-DE" dirty="0"/>
              <a:t>    </a:t>
            </a:r>
            <a:r>
              <a:rPr lang="de-DE" dirty="0">
                <a:sym typeface="Wingdings" panose="05000000000000000000" pitchFamily="2" charset="2"/>
              </a:rPr>
              <a:t> Womit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Diese Formen nennt man Pronominaladverbien.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805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FFCFA-BE6C-002A-B295-25B943C7C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Arten von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E7EA91-C151-B21D-4A8D-AE7C15015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80" y="2161758"/>
            <a:ext cx="10890928" cy="356616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7) Indefinitpronomen (unbestimmtes Fürwort):  </a:t>
            </a:r>
            <a:r>
              <a:rPr lang="de-DE" sz="1800" i="1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</a:rPr>
              <a:t>alle; allerlei; ein bisschen; einige; ein paar; ein wenig; etliche; etwas; genug; irgendeiner; jeder; jemand; keiner; man; manche; mehrere; nichts; niemand; unsereiner; viel; wenig</a:t>
            </a:r>
          </a:p>
          <a:p>
            <a:pPr>
              <a:buFontTx/>
              <a:buChar char="-"/>
            </a:pP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</a:rPr>
              <a:t>Stehen für unbestimmte Größen, oft Mengenangaben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uFill>
                  <a:solidFill>
                    <a:srgbClr val="000000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</a:rPr>
              <a:t>- Bsp.: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Kennst du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jemanden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, der uns beim Umzug helfen könnte? Auf mein Gesuch hat sich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niemand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gemeldet .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Viele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sind mit ihren Prüfungsvorbereitungen beschäftigt;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manche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sind auch schon weg . 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Indefinitpronomen stehen – wie im Beispiel oben – oft für Personen, sodass man durchaus versucht sein kann, sie großzuschreiben . Aber es gilt Kleinschreibung . </a:t>
            </a:r>
          </a:p>
          <a:p>
            <a:pPr marL="0" indent="0">
              <a:buNone/>
            </a:pPr>
            <a:endParaRPr lang="de-DE" sz="1800" u="none" strike="noStrike" kern="100" dirty="0">
              <a:solidFill>
                <a:srgbClr val="181717"/>
              </a:solidFill>
              <a:effectLst/>
              <a:uFill>
                <a:solidFill>
                  <a:srgbClr val="000000"/>
                </a:solidFill>
              </a:uFill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503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382E3-EDFB-5372-6F99-2B86C40B5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Numerale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B8C185-DFF5-2568-2A8E-AB5C77098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10890928" cy="4037294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de-DE" dirty="0"/>
              <a:t>Tanzen als Wortart aus der Reihe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Wörter nach inhaltlichen Kriterien erfasst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Alle haben etwas mit Zahlen und numerischen Verhältnissen zu tun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Grammatisch eher uneinheitlich: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&gt; Adjektive: </a:t>
            </a:r>
            <a:r>
              <a:rPr lang="de-DE" i="1" dirty="0">
                <a:sym typeface="Wingdings" panose="05000000000000000000" pitchFamily="2" charset="2"/>
              </a:rPr>
              <a:t>der dreifache Satz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&gt; Substantive: </a:t>
            </a:r>
            <a:r>
              <a:rPr lang="de-DE" i="1" dirty="0">
                <a:sym typeface="Wingdings" panose="05000000000000000000" pitchFamily="2" charset="2"/>
              </a:rPr>
              <a:t>das Dutzend, die Million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&gt; Pronomen: </a:t>
            </a:r>
            <a:r>
              <a:rPr lang="de-DE" i="1" dirty="0">
                <a:sym typeface="Wingdings" panose="05000000000000000000" pitchFamily="2" charset="2"/>
              </a:rPr>
              <a:t>alle, mehrere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&gt; Adverbien: </a:t>
            </a:r>
            <a:r>
              <a:rPr lang="de-DE" i="1" dirty="0">
                <a:sym typeface="Wingdings" panose="05000000000000000000" pitchFamily="2" charset="2"/>
              </a:rPr>
              <a:t>dreimal, vielmals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  . Daher Unterschiede in Groß- und Kleinschreibung</a:t>
            </a:r>
          </a:p>
          <a:p>
            <a:pPr marL="0" indent="0">
              <a:buNone/>
            </a:pPr>
            <a:endParaRPr lang="de-DE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9769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DCAAE-36C7-9137-AACE-520FF2EF6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Numerale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D443A5-D58E-3871-4428-887C4667F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/>
              <a:t>Wie schreiben wir die Zahlen? Buchstabe oder Ziffern?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Früher: 1-12 Buchstaben; ab 13 Ziffern  gilt nicht mehr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Heute: Textsorte entscheidet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>
                <a:sym typeface="Wingdings" panose="05000000000000000000" pitchFamily="2" charset="2"/>
              </a:rPr>
              <a:t>Technische, naturwissenschaftliche oder wirtschaftliche Texte, in denen es je nach Textsorte auf die Zahlen ankommt und diese vergleichbar sein sollen: Ziffern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>
                <a:sym typeface="Wingdings" panose="05000000000000000000" pitchFamily="2" charset="2"/>
              </a:rPr>
              <a:t>Biographische oder erzählende Texte, bei denen es auf das Alter oder auf eine Anzahl von Ereignissen oder Personen ankommt: Zahlwörter</a:t>
            </a:r>
            <a:br>
              <a:rPr lang="de-DE" dirty="0">
                <a:sym typeface="Wingdings" panose="05000000000000000000" pitchFamily="2" charset="2"/>
              </a:rPr>
            </a:br>
            <a:endParaRPr lang="de-D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1566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DD1F6-23F4-F2E8-E6DB-75BA94A52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A67C38-DC68-8F92-02E1-B9110B2F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de-DE" dirty="0"/>
              <a:t>Kardinalzahlen (Grundzahlen): z.B. drei, dreißig, dreitausend</a:t>
            </a:r>
          </a:p>
          <a:p>
            <a:pPr>
              <a:buFontTx/>
              <a:buChar char="-"/>
            </a:pPr>
            <a:r>
              <a:rPr lang="de-DE" dirty="0"/>
              <a:t>Vervielfältigungszahlwörter: doppelt, dreifach, tausendfach</a:t>
            </a:r>
          </a:p>
          <a:p>
            <a:pPr>
              <a:buFontTx/>
              <a:buChar char="-"/>
            </a:pPr>
            <a:r>
              <a:rPr lang="de-DE" dirty="0"/>
              <a:t>Gattungszahlwörter: zweierlei, dreierlei, tausenderlei</a:t>
            </a:r>
          </a:p>
          <a:p>
            <a:pPr>
              <a:buFontTx/>
              <a:buChar char="-"/>
            </a:pPr>
            <a:r>
              <a:rPr lang="de-DE" dirty="0"/>
              <a:t>Wiederholungszahlwörter: zweimal, dreimal, tausendmal</a:t>
            </a:r>
          </a:p>
          <a:p>
            <a:pPr marL="0" indent="0">
              <a:buNone/>
            </a:pPr>
            <a:r>
              <a:rPr lang="de-DE" dirty="0"/>
              <a:t>2) Ordinalzahlen (Ordnungszahlen): z.B. dritter, dreißigster, </a:t>
            </a:r>
            <a:r>
              <a:rPr lang="de-DE" dirty="0" err="1"/>
              <a:t>dreitausender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- Bruchzahlen: ein Drittel der Studierenden, eine viertel Million</a:t>
            </a:r>
          </a:p>
        </p:txBody>
      </p:sp>
    </p:spTree>
    <p:extLst>
      <p:ext uri="{BB962C8B-B14F-4D97-AF65-F5344CB8AC3E}">
        <p14:creationId xmlns:p14="http://schemas.microsoft.com/office/powerpoint/2010/main" val="2467952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5CF363-F137-8F27-26F6-18965C6CF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Kardinalzahlen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839A2F-2630-36B9-27C4-68D8E88DF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124891"/>
            <a:ext cx="10890928" cy="4074741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Bei den </a:t>
            </a:r>
            <a:r>
              <a:rPr lang="de-DE" sz="1800" b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Kardinalzahlen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werfen die Beugung der kleinen und die Schreibweise der großen Zahlen Fragen auf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Die Zahl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eins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wird vollständig dekliniert . Wenn sie allein vor einem Substantiv steht, sieht sie aus wie der unbestimmte Artikel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Allerdings wird sie beim Sprechen betont: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Du hast </a:t>
            </a:r>
            <a:r>
              <a:rPr lang="de-DE" sz="1800" i="1" u="sng" dirty="0">
                <a:solidFill>
                  <a:srgbClr val="181717"/>
                </a:solidFill>
                <a:effectLst/>
                <a:uFill>
                  <a:solidFill>
                    <a:srgbClr val="181717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</a:rPr>
              <a:t>einen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Versuch unternommen, mehr nicht.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Geht der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eins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ein Artikelwort voraus, so wird sie gebeugt wie ein Adjektiv: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Das Ergebnis </a:t>
            </a:r>
            <a:r>
              <a:rPr lang="de-DE" sz="1800" i="1" u="sng" dirty="0">
                <a:solidFill>
                  <a:srgbClr val="181717"/>
                </a:solidFill>
                <a:effectLst/>
                <a:uFill>
                  <a:solidFill>
                    <a:srgbClr val="181717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</a:rPr>
              <a:t>dieses einen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Versuchs reicht nicht für eine Bewertung.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Die Zahlen von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zwei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bis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zwölf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werden nur teilweise gebeugt .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Zwei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und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drei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bilden eine Genitivform, wenn sie allein vor einem Substantiv stehen: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Ich stütze mich auf die Studien dreier amerikanischer Forscherinnen.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Sie bleiben jedoch ungebeugt, wenn der Genitiv bereits durch ein Artikelwort angezeigt wird: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Die Ergebnisse dieser drei Studien wurden innerhalb eines Jahres veröffentlicht.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08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FCC83E-970F-9D5C-E6A4-5387EDB10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Deklination der Kardinalzahlen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6495AE-6FFA-045A-371C-AFD92FE0B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795" y="2606040"/>
            <a:ext cx="10890928" cy="3566160"/>
          </a:xfrm>
        </p:spPr>
        <p:txBody>
          <a:bodyPr/>
          <a:lstStyle/>
          <a:p>
            <a:r>
              <a:rPr lang="de-DE" b="1" i="1" dirty="0"/>
              <a:t>ein, eine, ein</a:t>
            </a:r>
            <a:r>
              <a:rPr lang="de-DE" b="1" dirty="0"/>
              <a:t> kann</a:t>
            </a:r>
            <a:r>
              <a:rPr lang="de-DE" dirty="0"/>
              <a:t> </a:t>
            </a:r>
            <a:r>
              <a:rPr lang="de-DE" b="1" dirty="0"/>
              <a:t>dekliniert</a:t>
            </a:r>
            <a:r>
              <a:rPr lang="de-DE" dirty="0"/>
              <a:t> werden: vor ein</a:t>
            </a:r>
            <a:r>
              <a:rPr lang="de-DE" i="1" dirty="0"/>
              <a:t>em </a:t>
            </a:r>
            <a:r>
              <a:rPr lang="de-DE" dirty="0"/>
              <a:t>Jahr, mit </a:t>
            </a:r>
            <a:r>
              <a:rPr lang="de-DE" i="1" dirty="0"/>
              <a:t>einer </a:t>
            </a:r>
            <a:r>
              <a:rPr lang="de-DE" dirty="0"/>
              <a:t>wäre ich zufrieden</a:t>
            </a:r>
          </a:p>
          <a:p>
            <a:r>
              <a:rPr lang="de-DE" dirty="0"/>
              <a:t>Je nach Textzusammenhang wird „ein“ auch </a:t>
            </a:r>
            <a:r>
              <a:rPr lang="de-DE" b="1" dirty="0"/>
              <a:t>mit Endung –s </a:t>
            </a:r>
            <a:r>
              <a:rPr lang="de-DE" dirty="0"/>
              <a:t>oder</a:t>
            </a:r>
            <a:r>
              <a:rPr lang="de-DE" b="1" dirty="0"/>
              <a:t> </a:t>
            </a:r>
            <a:r>
              <a:rPr lang="de-DE" b="1" dirty="0" err="1"/>
              <a:t>undekliniert</a:t>
            </a:r>
            <a:r>
              <a:rPr lang="de-DE" b="1" dirty="0"/>
              <a:t> </a:t>
            </a:r>
            <a:r>
              <a:rPr lang="de-DE" dirty="0"/>
              <a:t>gebraucht (drei Komma drei eins): „Siehst du die drei Rehe?“ – „Ich sehe nur </a:t>
            </a:r>
            <a:r>
              <a:rPr lang="de-DE" i="1" dirty="0"/>
              <a:t>eins.</a:t>
            </a:r>
            <a:r>
              <a:rPr lang="de-DE" dirty="0"/>
              <a:t>“ / in </a:t>
            </a:r>
            <a:r>
              <a:rPr lang="de-DE" i="1" dirty="0"/>
              <a:t>ein</a:t>
            </a:r>
            <a:r>
              <a:rPr lang="de-DE" dirty="0"/>
              <a:t> bis zwei Tagen</a:t>
            </a:r>
          </a:p>
          <a:p>
            <a:r>
              <a:rPr lang="de-DE" dirty="0"/>
              <a:t>Außer Großzahlen sind </a:t>
            </a:r>
            <a:r>
              <a:rPr lang="de-DE" b="1" dirty="0"/>
              <a:t>alle anderen meist </a:t>
            </a:r>
            <a:r>
              <a:rPr lang="de-DE" b="1" dirty="0" err="1"/>
              <a:t>undekliniert</a:t>
            </a:r>
            <a:r>
              <a:rPr lang="de-DE" dirty="0"/>
              <a:t>. Deklinationsendungen finden sich </a:t>
            </a:r>
            <a:r>
              <a:rPr lang="de-DE" b="1" dirty="0"/>
              <a:t>nur in bestimmten Zusammenhängen</a:t>
            </a:r>
            <a:r>
              <a:rPr lang="de-DE" dirty="0"/>
              <a:t>: die Wiedergabe zwei</a:t>
            </a:r>
            <a:r>
              <a:rPr lang="de-DE" i="1" dirty="0"/>
              <a:t>er</a:t>
            </a:r>
            <a:r>
              <a:rPr lang="de-DE" dirty="0"/>
              <a:t> Äußerungen, zu drei</a:t>
            </a:r>
            <a:r>
              <a:rPr lang="de-DE" i="1" dirty="0"/>
              <a:t>en</a:t>
            </a:r>
            <a:r>
              <a:rPr lang="de-DE" dirty="0"/>
              <a:t>, mit vier</a:t>
            </a:r>
            <a:r>
              <a:rPr lang="de-DE" i="1" dirty="0"/>
              <a:t>en</a:t>
            </a:r>
          </a:p>
          <a:p>
            <a:r>
              <a:rPr lang="de-DE" b="1" dirty="0"/>
              <a:t>Großzahlen</a:t>
            </a:r>
            <a:r>
              <a:rPr lang="de-DE" dirty="0"/>
              <a:t> als Nomen </a:t>
            </a:r>
            <a:r>
              <a:rPr lang="de-DE" b="1" dirty="0"/>
              <a:t>normal dekliniert</a:t>
            </a:r>
            <a:r>
              <a:rPr lang="de-DE" dirty="0"/>
              <a:t>: Die Kosten gehen in die </a:t>
            </a:r>
            <a:r>
              <a:rPr lang="de-DE" i="1" dirty="0"/>
              <a:t>Millionen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533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F88AE-B2D8-3D1F-9307-2219A9B7A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Was für Pronomen seht ihr hier?</a:t>
            </a:r>
            <a:br>
              <a:rPr lang="de-DE" dirty="0"/>
            </a:br>
            <a:r>
              <a:rPr lang="de-DE" dirty="0"/>
              <a:t>Welche Numeralien kann man erkennen?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2C1291-D193-AED3-0DA9-BDCF57633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/>
              <a:t>Pronomen</a:t>
            </a:r>
          </a:p>
          <a:p>
            <a:pPr marL="0" indent="0">
              <a:buNone/>
            </a:pPr>
            <a:r>
              <a:rPr lang="de-DE" u="sng" dirty="0"/>
              <a:t>Mein</a:t>
            </a:r>
            <a:r>
              <a:rPr lang="de-DE" dirty="0"/>
              <a:t> Hund ist ein Boxer.</a:t>
            </a:r>
          </a:p>
          <a:p>
            <a:pPr marL="0" indent="0">
              <a:buNone/>
            </a:pPr>
            <a:r>
              <a:rPr lang="de-DE" u="sng" dirty="0"/>
              <a:t>Wer</a:t>
            </a:r>
            <a:r>
              <a:rPr lang="de-DE" dirty="0"/>
              <a:t> war das?</a:t>
            </a:r>
          </a:p>
          <a:p>
            <a:pPr marL="0" indent="0">
              <a:buNone/>
            </a:pPr>
            <a:r>
              <a:rPr lang="de-DE" dirty="0"/>
              <a:t>Kennst du </a:t>
            </a:r>
            <a:r>
              <a:rPr lang="de-DE" u="sng" dirty="0"/>
              <a:t>dieses</a:t>
            </a:r>
            <a:r>
              <a:rPr lang="de-DE" dirty="0"/>
              <a:t> Buch?</a:t>
            </a:r>
          </a:p>
          <a:p>
            <a:pPr marL="0" indent="0">
              <a:buNone/>
            </a:pPr>
            <a:r>
              <a:rPr lang="de-DE" dirty="0"/>
              <a:t>Der Spieler, </a:t>
            </a:r>
            <a:r>
              <a:rPr lang="de-DE" u="sng" dirty="0"/>
              <a:t>der</a:t>
            </a:r>
            <a:r>
              <a:rPr lang="de-DE" dirty="0"/>
              <a:t> Glück hatte.</a:t>
            </a:r>
          </a:p>
          <a:p>
            <a:pPr marL="0" indent="0">
              <a:buNone/>
            </a:pPr>
            <a:r>
              <a:rPr lang="de-DE" dirty="0"/>
              <a:t>Numerale</a:t>
            </a:r>
          </a:p>
          <a:p>
            <a:pPr marL="0" indent="0">
              <a:buNone/>
            </a:pPr>
            <a:r>
              <a:rPr lang="de-DE" dirty="0"/>
              <a:t>Wir gehen zusammen mit dreißig Freunden in den Park.</a:t>
            </a:r>
          </a:p>
          <a:p>
            <a:pPr marL="0" indent="0">
              <a:buNone/>
            </a:pPr>
            <a:r>
              <a:rPr lang="de-DE" dirty="0"/>
              <a:t>Ein Drittel der Schüler sind genau in diesem Verein. </a:t>
            </a:r>
          </a:p>
          <a:p>
            <a:pPr marL="0" indent="0">
              <a:buNone/>
            </a:pPr>
            <a:r>
              <a:rPr lang="de-DE" dirty="0"/>
              <a:t>Es wird zweimal gekocht.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03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E34D27-2C1A-66B0-FC8C-C04E176D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Wiederholungszahlwörtern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B562B2-EAE3-FBBB-0794-E03B50357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/>
              <a:t>Geben an, wie oft  etwas  wiederkehrt</a:t>
            </a:r>
          </a:p>
          <a:p>
            <a:pPr>
              <a:buFontTx/>
              <a:buChar char="-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Hier ist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-mal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Teil der Zusammensetzung </a:t>
            </a:r>
          </a:p>
          <a:p>
            <a:pPr>
              <a:buFontTx/>
              <a:buChar char="-"/>
            </a:pPr>
            <a:r>
              <a:rPr lang="de-DE" sz="18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</a:rPr>
              <a:t>B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eide Bestandteile der Zusammensetzung betonen, kann man sie auch getrennt schreiben: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Ein Mal nur sollst du mir zuhören.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In diesen Fällen ist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Mal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ein Substantiv, also großzugeschrieben Leicht als Substantiv zu erkennen ist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Mal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, wenn ihm ein Artikelwort oder Adjektiv vorausgeht .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677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1B655-4DE1-00AF-5F8F-BA29E6DAC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Ordinalzahlen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4DCDD7-E10B-35AC-239B-F1D906E46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/>
              <a:t>Verhalten sich wie Adjektive (Groß- und Kleinschreibung)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z.B.: 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Markus ist unser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dritter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Mann . Seit dem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Dritten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dieses Monats gehört er zum Team . Sein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erster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Tag fiel mit seinem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dreißigsten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Geburtstag zusammen. </a:t>
            </a:r>
          </a:p>
          <a:p>
            <a:pPr marL="0" indent="0">
              <a:buNone/>
            </a:pPr>
            <a:r>
              <a:rPr lang="de-DE" sz="18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</a:rPr>
              <a:t>- </a:t>
            </a:r>
            <a:r>
              <a:rPr lang="de-DE" sz="1800" dirty="0"/>
              <a:t>Wie alle Adjektive </a:t>
            </a:r>
            <a:r>
              <a:rPr lang="de-DE" sz="1800" b="1" dirty="0" err="1"/>
              <a:t>nominalisierbar</a:t>
            </a:r>
            <a:endParaRPr lang="de-DE" sz="1800" dirty="0">
              <a:solidFill>
                <a:srgbClr val="181717"/>
              </a:solidFill>
              <a:effectLst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>
              <a:buFontTx/>
              <a:buChar char="-"/>
            </a:pPr>
            <a:r>
              <a:rPr lang="de-DE" sz="1800" dirty="0">
                <a:solidFill>
                  <a:srgbClr val="181717"/>
                </a:solidFill>
              </a:rPr>
              <a:t>Unkompliziert, nur eine Schreibweise sollte man vermeiden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sym typeface="Wingdings" panose="05000000000000000000" pitchFamily="2" charset="2"/>
              </a:rPr>
              <a:t>Nicht: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Beim *13ten Versuch erreichte er sein Ziel.</a:t>
            </a: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</a:rPr>
              <a:t>Sondern: </a:t>
            </a:r>
            <a:r>
              <a:rPr lang="de-DE" sz="1800" i="1" dirty="0">
                <a:solidFill>
                  <a:srgbClr val="181717"/>
                </a:solidFill>
              </a:rPr>
              <a:t>beim 13. Versuch </a:t>
            </a:r>
            <a:r>
              <a:rPr lang="de-DE" sz="1800" dirty="0">
                <a:solidFill>
                  <a:srgbClr val="181717"/>
                </a:solidFill>
              </a:rPr>
              <a:t>oder </a:t>
            </a:r>
            <a:r>
              <a:rPr lang="de-DE" sz="1800" i="1" dirty="0">
                <a:solidFill>
                  <a:srgbClr val="181717"/>
                </a:solidFill>
              </a:rPr>
              <a:t>beim dreizehnten Versuch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91254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B503B-7A97-F7F6-2792-9EEC1008E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Bruchzahlen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B5BE90-BE63-B286-35C2-897E1E9AF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067339"/>
            <a:ext cx="10890928" cy="46674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/>
              <a:t>- Werden aus Ordinalzahlen gebildet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z.B.: dritte  drittel;  achte  achtel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-Erfordern genaues Hinsehen bei der Groß- und Kleinschreibung und bei den grammatischen Anschlüssen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z.B.: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Zwei Drittel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der Studierenden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arbeit</a:t>
            </a:r>
            <a:r>
              <a:rPr lang="de-DE" sz="1800" i="1" u="sng" kern="100" dirty="0">
                <a:solidFill>
                  <a:srgbClr val="181717"/>
                </a:solidFill>
                <a:effectLst/>
                <a:uFill>
                  <a:solidFill>
                    <a:srgbClr val="181717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neben dem Studium . Das kann die Studienzeit um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ein Viertel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verlängern .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Ein Drittel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der Studierenden </a:t>
            </a:r>
            <a:r>
              <a:rPr lang="de-DE" sz="1800" i="1" u="sng" kern="100" dirty="0">
                <a:solidFill>
                  <a:srgbClr val="181717"/>
                </a:solidFill>
                <a:effectLst/>
                <a:uFill>
                  <a:solidFill>
                    <a:srgbClr val="181717"/>
                  </a:solidFill>
                </a:uFill>
                <a:ea typeface="Garamond" panose="02020404030301010803" pitchFamily="18" charset="0"/>
                <a:cs typeface="Garamond" panose="02020404030301010803" pitchFamily="18" charset="0"/>
              </a:rPr>
              <a:t>wird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 hinreichend unterstützt 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800" kern="1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</a:rPr>
              <a:t>Bruchzahlen als Substantive gebraucht </a:t>
            </a:r>
            <a:r>
              <a:rPr lang="de-DE" sz="1800" kern="1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Großschreibung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1800" kern="1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Beim </a:t>
            </a:r>
            <a:r>
              <a:rPr lang="de-DE" sz="1800" i="1" kern="1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Drittel </a:t>
            </a:r>
            <a:r>
              <a:rPr lang="de-DE" sz="1800" kern="1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folgt der Genitiv Plural;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der Anschluss jedoch richtet sich nach der Bruchzahl . Deshalb steht das Verb im ersten Satz im Plural, das im letzten Satz im Singular .</a:t>
            </a:r>
          </a:p>
          <a:p>
            <a:pPr marL="0" indent="0">
              <a:buNone/>
            </a:pPr>
            <a:r>
              <a:rPr lang="de-DE" sz="18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- Stehen Bruchzahlen als Beifügung vor einer Maß- oder Gewichtsangabe, dann werden sie kleingeschrieben: </a:t>
            </a:r>
            <a:r>
              <a:rPr lang="de-DE" sz="1800" i="1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ein viertel Kilogramm, ein zehntel Millimeter, drei tausendstel Sekunden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</a:rPr>
              <a:t>- Zusammensetzungen: </a:t>
            </a:r>
            <a:r>
              <a:rPr lang="de-DE" sz="1800" i="1" kern="100" dirty="0">
                <a:solidFill>
                  <a:srgbClr val="181717"/>
                </a:solidFill>
                <a:ea typeface="Garamond" panose="02020404030301010803" pitchFamily="18" charset="0"/>
                <a:cs typeface="Garamond" panose="02020404030301010803" pitchFamily="18" charset="0"/>
              </a:rPr>
              <a:t>ein Achtelliter, ein Vierteljahr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- Uhrzeit: </a:t>
            </a:r>
            <a:r>
              <a:rPr lang="de-DE" sz="1800" i="1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</a:rPr>
              <a:t>Es ist Viertel vor acht </a:t>
            </a:r>
            <a:r>
              <a:rPr lang="de-DE" sz="1800" kern="100" dirty="0">
                <a:solidFill>
                  <a:srgbClr val="181717"/>
                </a:solidFill>
                <a:effectLst/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 genauer: 07:45 Uhr</a:t>
            </a:r>
            <a:endParaRPr lang="de-DE" sz="1800" kern="100" dirty="0">
              <a:solidFill>
                <a:srgbClr val="181717"/>
              </a:solidFill>
              <a:effectLst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0" indent="0">
              <a:buNone/>
            </a:pPr>
            <a:endParaRPr lang="de-DE" sz="1800" kern="100" dirty="0">
              <a:solidFill>
                <a:srgbClr val="181717"/>
              </a:solidFill>
              <a:effectLst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095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004915-237B-FC05-DFD1-38F262D7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Unbestimmte Zahlwörter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614E99-776C-9E08-3A25-1E6F219D8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/>
              <a:t>Verwendet man, wenn man eine Menge angeben will, die aber nicht genau bestimmt ist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Man erkennt aber, ob es sich um eine große oder kleine Anzahl handelt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Beispiel: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Einige Menschen passen in das Stadion.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>
                <a:sym typeface="Wingdings" panose="05000000000000000000" pitchFamily="2" charset="2"/>
              </a:rPr>
              <a:t>Begleiterfunktion</a:t>
            </a:r>
            <a:r>
              <a:rPr lang="de-DE" dirty="0">
                <a:sym typeface="Wingdings" panose="05000000000000000000" pitchFamily="2" charset="2"/>
              </a:rPr>
              <a:t>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Viele passen in das Stadion.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>
                <a:sym typeface="Wingdings" panose="05000000000000000000" pitchFamily="2" charset="2"/>
              </a:rPr>
              <a:t>Stellvertreterfunktion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780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613D5C-B7B6-9C9C-243B-76253708B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Übungsaufgabe Pronomen/Numerale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980D33-A36B-5573-A1A5-FB736109D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/>
              <a:t>Lösungen Pronomen:</a:t>
            </a:r>
          </a:p>
          <a:p>
            <a:pPr marL="0" indent="0">
              <a:buNone/>
            </a:pPr>
            <a:r>
              <a:rPr lang="de-DE" dirty="0"/>
              <a:t>1) Was - Interrogativ</a:t>
            </a:r>
          </a:p>
          <a:p>
            <a:pPr marL="0" indent="0">
              <a:buNone/>
            </a:pPr>
            <a:r>
              <a:rPr lang="de-DE" dirty="0"/>
              <a:t>2) Wer - Interrogativ</a:t>
            </a:r>
          </a:p>
          <a:p>
            <a:pPr marL="0" indent="0">
              <a:buNone/>
            </a:pPr>
            <a:r>
              <a:rPr lang="de-DE" dirty="0"/>
              <a:t>3) Das - Demonstrativ</a:t>
            </a:r>
          </a:p>
          <a:p>
            <a:pPr marL="0" indent="0">
              <a:buNone/>
            </a:pPr>
            <a:r>
              <a:rPr lang="de-DE" dirty="0"/>
              <a:t>4) Wir – Personal, das – Demonstrativ, was - Relativ</a:t>
            </a:r>
          </a:p>
          <a:p>
            <a:pPr marL="0" indent="0">
              <a:buNone/>
            </a:pPr>
            <a:r>
              <a:rPr lang="de-DE" dirty="0"/>
              <a:t>5) Er – Personal, uns – Reflexiv, etwas – Indefinit, was - Relativ</a:t>
            </a:r>
          </a:p>
          <a:p>
            <a:pPr marL="0" indent="0">
              <a:buNone/>
            </a:pPr>
            <a:r>
              <a:rPr lang="de-DE" dirty="0"/>
              <a:t>6) viele - Indefinit</a:t>
            </a:r>
          </a:p>
          <a:p>
            <a:pPr marL="0" indent="0">
              <a:buNone/>
            </a:pPr>
            <a:r>
              <a:rPr lang="de-DE" dirty="0"/>
              <a:t>7)  Sie – Personal </a:t>
            </a:r>
          </a:p>
          <a:p>
            <a:pPr marL="0" indent="0">
              <a:buNone/>
            </a:pPr>
            <a:r>
              <a:rPr lang="de-DE" dirty="0"/>
              <a:t>8) Die meisten - Indefinit</a:t>
            </a:r>
          </a:p>
          <a:p>
            <a:pPr marL="0" indent="0">
              <a:buNone/>
            </a:pPr>
            <a:r>
              <a:rPr lang="de-DE" dirty="0"/>
              <a:t>9) Einige – Indefinit, alles – Indefinit, was - Relativ</a:t>
            </a:r>
          </a:p>
          <a:p>
            <a:pPr marL="0" indent="0">
              <a:buNone/>
            </a:pPr>
            <a:r>
              <a:rPr lang="de-DE" dirty="0"/>
              <a:t>10) die - Relativ</a:t>
            </a:r>
          </a:p>
        </p:txBody>
      </p:sp>
    </p:spTree>
    <p:extLst>
      <p:ext uri="{BB962C8B-B14F-4D97-AF65-F5344CB8AC3E}">
        <p14:creationId xmlns:p14="http://schemas.microsoft.com/office/powerpoint/2010/main" val="283243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6872C-1084-5BF0-0F87-CE468DA93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Übungsaufgabe Pronomen/Numerale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53B957-97EB-461C-0794-D437F6B0B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43632"/>
            <a:ext cx="10890928" cy="35661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/>
              <a:t>Lösungen Numerale:</a:t>
            </a:r>
          </a:p>
          <a:p>
            <a:pPr marL="0" marR="108204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1) Hundertsiebenundfünfzig Studierende </a:t>
            </a:r>
          </a:p>
          <a:p>
            <a:pPr marL="0" marR="108204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2) Ein Viertel der Teilnehmenden ist …  </a:t>
            </a:r>
          </a:p>
          <a:p>
            <a:pPr marL="0" marR="108204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kern="100" dirty="0">
                <a:solidFill>
                  <a:srgbClr val="181717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 Vier- oder fünfmal am Tag </a:t>
            </a:r>
          </a:p>
          <a:p>
            <a:pPr marL="0" marR="3175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kern="100" dirty="0">
                <a:solidFill>
                  <a:srgbClr val="181717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) Von den verbleibenden drei Vierteln </a:t>
            </a:r>
          </a:p>
          <a:p>
            <a:pPr marL="0" marR="3175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kern="100" dirty="0">
                <a:solidFill>
                  <a:srgbClr val="181717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) Fünfundfünfzig Personen </a:t>
            </a:r>
          </a:p>
          <a:p>
            <a:pPr marL="0" marR="3175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6) Hundertdrei / ein Drittel</a:t>
            </a:r>
          </a:p>
          <a:p>
            <a:pPr marL="0" marR="3175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kern="100" dirty="0">
                <a:solidFill>
                  <a:srgbClr val="181717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) hunderttausenden anderen </a:t>
            </a:r>
          </a:p>
          <a:p>
            <a:pPr marL="0" marR="3175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kern="100" dirty="0">
                <a:solidFill>
                  <a:srgbClr val="181717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) Dreimal … beim vierten Mal </a:t>
            </a:r>
          </a:p>
          <a:p>
            <a:pPr marL="0" marR="31750" lvl="0" indent="0" algn="just" fontAlgn="base">
              <a:lnSpc>
                <a:spcPct val="104000"/>
              </a:lnSpc>
              <a:spcAft>
                <a:spcPts val="20"/>
              </a:spcAft>
              <a:buClr>
                <a:srgbClr val="181717"/>
              </a:buClr>
              <a:buSzPts val="950"/>
              <a:buNone/>
            </a:pPr>
            <a:r>
              <a:rPr lang="de-DE" sz="1800" kern="100">
                <a:solidFill>
                  <a:srgbClr val="181717"/>
                </a:solidFill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de-DE" sz="1800" u="none" strike="noStrike" kern="10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Auf diese erste Studie soll eine zweite folgen [</a:t>
            </a:r>
            <a:r>
              <a:rPr lang="de-DE" sz="1800" i="1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zweite</a:t>
            </a:r>
            <a:r>
              <a:rPr lang="de-DE" sz="1800" u="none" strike="noStrike" kern="100" dirty="0">
                <a:solidFill>
                  <a:srgbClr val="181717"/>
                </a:solidFill>
                <a:effectLst/>
                <a:uFill>
                  <a:solidFill>
                    <a:srgbClr val="000000"/>
                  </a:solidFill>
                </a:uFill>
                <a:ea typeface="Calibri" panose="020F0502020204030204" pitchFamily="34" charset="0"/>
                <a:cs typeface="Calibri" panose="020F0502020204030204" pitchFamily="34" charset="0"/>
              </a:rPr>
              <a:t> klein, da es sich auf die Studie bezieht] – Beim nächsten Mal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270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157D64-70AC-4D9C-42AE-F7F893B61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Literatur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5A6F58-3CB1-7C4C-7EFF-42AF70946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45228"/>
            <a:ext cx="10300063" cy="3554403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Hoffmann, Monika: Deutsch fürs Studium. Rechtschreibung, Grammatik, Zeichensetzung und Stil. 4. Ausgabe, Stuttgart: </a:t>
            </a:r>
            <a:r>
              <a:rPr lang="de-DE" dirty="0" err="1"/>
              <a:t>utb</a:t>
            </a:r>
            <a:r>
              <a:rPr lang="de-DE" dirty="0"/>
              <a:t> GmbH 2021.</a:t>
            </a:r>
          </a:p>
          <a:p>
            <a:pPr marL="0" indent="0">
              <a:buNone/>
            </a:pPr>
            <a:r>
              <a:rPr lang="de-DE" dirty="0" err="1"/>
              <a:t>Balcik</a:t>
            </a:r>
            <a:r>
              <a:rPr lang="de-DE" dirty="0"/>
              <a:t>, Ines/Röhe, Klaus: PONS Deutsche Grammatik und Rechtschreibung. Deutsche Grammatik und Rechtschreibung. 1.Auflage. Stuttgart: PONS GmbH 2017.</a:t>
            </a:r>
          </a:p>
        </p:txBody>
      </p:sp>
    </p:spTree>
    <p:extLst>
      <p:ext uri="{BB962C8B-B14F-4D97-AF65-F5344CB8AC3E}">
        <p14:creationId xmlns:p14="http://schemas.microsoft.com/office/powerpoint/2010/main" val="2396292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B287E-0CC1-DDEF-7F3E-78FED62E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709748"/>
          </a:xfrm>
        </p:spPr>
        <p:txBody>
          <a:bodyPr/>
          <a:lstStyle/>
          <a:p>
            <a:r>
              <a:rPr lang="de-DE" dirty="0"/>
              <a:t>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B7EB80-774A-41D6-E97B-18844DBCF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074" y="2747990"/>
            <a:ext cx="10890928" cy="4057323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Was bedeutet das Wort „Pro-Nomen“?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Pro=Für, Nomen = anderes Wort für Substantiv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 Pronomen stehen stellvertretend für ein Substantiv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Aber: i.d.R. klein geschrieben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453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FB05F-60A1-8EF3-CE41-134547CF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Begleitfunktion des Pronomens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2CEF9D-322D-52AE-00E6-7BE385C48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sz="18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Pronomen können neben der Stellvertreterfunktion auch eine Begleitfunktion übernehmen</a:t>
            </a:r>
          </a:p>
          <a:p>
            <a:pPr marL="0" indent="0">
              <a:buNone/>
            </a:pPr>
            <a:r>
              <a:rPr lang="de-DE" sz="18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Stellvertreter: Irgendeiner lügt.      Begleiter: Irgendein Zeuge lügt.</a:t>
            </a:r>
          </a:p>
          <a:p>
            <a:pPr marL="0" indent="0">
              <a:buNone/>
            </a:pPr>
            <a:r>
              <a:rPr lang="de-DE" sz="1800" dirty="0">
                <a:solidFill>
                  <a:srgbClr val="181717"/>
                </a:solidFill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Stellvertreter: Dies ist wahr.          Begleiter: Diese Geschichte ist wahr.</a:t>
            </a:r>
          </a:p>
          <a:p>
            <a:pPr>
              <a:buFontTx/>
              <a:buChar char="-"/>
            </a:pPr>
            <a:r>
              <a:rPr lang="de-DE" sz="18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Pronomen in begleitender Funktion werden den Artikelwörtern zugeordnet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1800" dirty="0">
                <a:solidFill>
                  <a:srgbClr val="181717"/>
                </a:solidFill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Hinweis auf Großschreibung</a:t>
            </a:r>
          </a:p>
          <a:p>
            <a:pPr>
              <a:buFont typeface="Wingdings" panose="05000000000000000000" pitchFamily="2" charset="2"/>
              <a:buChar char="à"/>
            </a:pPr>
            <a:endParaRPr lang="de-DE" sz="1800" dirty="0">
              <a:solidFill>
                <a:srgbClr val="181717"/>
              </a:solidFill>
              <a:effectLst/>
              <a:latin typeface="Grandview Display" panose="020B0502040204020203" pitchFamily="34" charset="0"/>
              <a:ea typeface="Garamond" panose="02020404030301010803" pitchFamily="18" charset="0"/>
              <a:cs typeface="Garamond" panose="02020404030301010803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sz="1800" dirty="0">
              <a:solidFill>
                <a:srgbClr val="181717"/>
              </a:solidFill>
              <a:effectLst/>
              <a:latin typeface="Grandview Display" panose="020B0502040204020203" pitchFamily="34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>
              <a:buFontTx/>
              <a:buChar char="-"/>
            </a:pPr>
            <a:endParaRPr lang="de-DE" sz="1800" dirty="0">
              <a:solidFill>
                <a:srgbClr val="181717"/>
              </a:solidFill>
              <a:effectLst/>
              <a:latin typeface="Garamond" panose="02020404030301010803" pitchFamily="18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644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27DAB1-DAB8-47EA-A3F0-15068D221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Arten der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BE477B-E1FD-ADDD-D815-09A9E5745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255520"/>
            <a:ext cx="10890928" cy="3944112"/>
          </a:xfrm>
        </p:spPr>
        <p:txBody>
          <a:bodyPr/>
          <a:lstStyle/>
          <a:p>
            <a:pPr marL="457200" indent="-457200">
              <a:buAutoNum type="arabicParenR"/>
            </a:pPr>
            <a:r>
              <a:rPr lang="de-DE" dirty="0"/>
              <a:t>Personalpronomen (persönliches Fürwort): </a:t>
            </a:r>
            <a:r>
              <a:rPr lang="de-DE" i="1" dirty="0"/>
              <a:t>ich, du, er, sie, es, wir, ihr, sie</a:t>
            </a:r>
          </a:p>
          <a:p>
            <a:pPr>
              <a:buFontTx/>
              <a:buChar char="-"/>
            </a:pPr>
            <a:r>
              <a:rPr lang="de-DE" dirty="0"/>
              <a:t>Zeigt die grammatische Person an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9E9CA4FD-521A-7C7F-C538-C3793A45F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250225"/>
              </p:ext>
            </p:extLst>
          </p:nvPr>
        </p:nvGraphicFramePr>
        <p:xfrm>
          <a:off x="1021806" y="3381974"/>
          <a:ext cx="8128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7496949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08259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47124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84869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Nominativ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Genitiv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Akkusativ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77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252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287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267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090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04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Wir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unser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277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euer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euch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086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Ihnen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746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62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8E9489-14E8-67FF-15E3-6D0564C81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107DB-860C-0B2C-1C21-FB6984BC6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/>
              <a:t>Genitivformen veraltet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z.B. Sie erinnerten sich meiner Sie erinnerten sich an mich.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82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8088C-5804-73E8-2FAD-906A5731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Arten der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CB7DFB-C84D-7B38-5662-777223BB9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dirty="0"/>
              <a:t>2) Reflexivpronomen (rückbezügliches Fürwort): ich beeile </a:t>
            </a:r>
            <a:r>
              <a:rPr lang="de-DE" i="1" dirty="0"/>
              <a:t>mich</a:t>
            </a:r>
            <a:r>
              <a:rPr lang="de-DE" dirty="0"/>
              <a:t>, du erkältest</a:t>
            </a:r>
            <a:r>
              <a:rPr lang="de-DE" i="1" dirty="0"/>
              <a:t> dich</a:t>
            </a:r>
            <a:r>
              <a:rPr lang="de-DE" dirty="0"/>
              <a:t>, er freut </a:t>
            </a:r>
            <a:r>
              <a:rPr lang="de-DE" i="1" dirty="0"/>
              <a:t>sich</a:t>
            </a:r>
          </a:p>
          <a:p>
            <a:pPr>
              <a:buFontTx/>
              <a:buChar char="-"/>
            </a:pPr>
            <a:r>
              <a:rPr lang="de-DE" dirty="0"/>
              <a:t>Immer dann, wenn Sie </a:t>
            </a:r>
            <a:r>
              <a:rPr lang="de-DE" i="1" dirty="0"/>
              <a:t>sich freuen, sehnen, schämen, wundern oder verlieben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Können nur Sie durchführen (z.B. niemand anders kann Sie verlieben)</a:t>
            </a:r>
          </a:p>
          <a:p>
            <a:pPr>
              <a:buFontTx/>
              <a:buChar char="-"/>
            </a:pPr>
            <a:r>
              <a:rPr lang="de-DE" dirty="0">
                <a:sym typeface="Wingdings" panose="05000000000000000000" pitchFamily="2" charset="2"/>
              </a:rPr>
              <a:t>Das Verb funktioniert nur mit Rückbezug auf den Handlungsträger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z.B. ich verliebe mich, er verliebt sich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Daher: rückbezügliches Fürwort</a:t>
            </a:r>
          </a:p>
          <a:p>
            <a:pPr>
              <a:buFontTx/>
              <a:buChar char="-"/>
            </a:pPr>
            <a:r>
              <a:rPr lang="de-DE" dirty="0"/>
              <a:t>Echte Reflexive Verben (allein der Rückbezug möglich)</a:t>
            </a:r>
          </a:p>
          <a:p>
            <a:pPr>
              <a:buFontTx/>
              <a:buChar char="-"/>
            </a:pPr>
            <a:r>
              <a:rPr lang="de-DE" dirty="0"/>
              <a:t>Unechte reflexive Verben (auch anderer Bezug möglich)</a:t>
            </a:r>
            <a:r>
              <a:rPr lang="de-DE" dirty="0">
                <a:sym typeface="Wingdings" panose="05000000000000000000" pitchFamily="2" charset="2"/>
              </a:rPr>
              <a:t> ich kann </a:t>
            </a:r>
            <a:r>
              <a:rPr lang="de-DE" i="1" dirty="0">
                <a:sym typeface="Wingdings" panose="05000000000000000000" pitchFamily="2" charset="2"/>
              </a:rPr>
              <a:t>mich verletzen</a:t>
            </a:r>
            <a:r>
              <a:rPr lang="de-DE" dirty="0">
                <a:sym typeface="Wingdings" panose="05000000000000000000" pitchFamily="2" charset="2"/>
              </a:rPr>
              <a:t>, aber auch </a:t>
            </a:r>
            <a:r>
              <a:rPr lang="de-DE" i="1" dirty="0">
                <a:sym typeface="Wingdings" panose="05000000000000000000" pitchFamily="2" charset="2"/>
              </a:rPr>
              <a:t>ihn/sie verletzen</a:t>
            </a:r>
            <a:endParaRPr lang="de-DE" i="1" dirty="0"/>
          </a:p>
          <a:p>
            <a:pPr marL="0" indent="0">
              <a:buNone/>
            </a:pP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273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A7A85-96D9-B008-B64D-28FC001A6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Arten der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E04CDF-D98A-903E-219D-7F2182DA8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3) Possessivpronomen (besitzanzeigendes Fürwort): meiner, deiner, seiner, ihrer, unserer, eurer</a:t>
            </a:r>
          </a:p>
          <a:p>
            <a:pPr>
              <a:buFontTx/>
              <a:buChar char="-"/>
            </a:pPr>
            <a:r>
              <a:rPr lang="de-DE" dirty="0"/>
              <a:t>Zeigen Besitz an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Für den Umzug hat dein Bruder uns </a:t>
            </a:r>
            <a:r>
              <a:rPr lang="de-DE" i="1" dirty="0">
                <a:sym typeface="Wingdings" panose="05000000000000000000" pitchFamily="2" charset="2"/>
              </a:rPr>
              <a:t>seines</a:t>
            </a:r>
            <a:r>
              <a:rPr lang="de-DE" dirty="0">
                <a:sym typeface="Wingdings" panose="05000000000000000000" pitchFamily="2" charset="2"/>
              </a:rPr>
              <a:t> geliehen.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So könnt ihr </a:t>
            </a:r>
            <a:r>
              <a:rPr lang="de-DE" i="1" dirty="0">
                <a:sym typeface="Wingdings" panose="05000000000000000000" pitchFamily="2" charset="2"/>
              </a:rPr>
              <a:t>eures</a:t>
            </a:r>
            <a:r>
              <a:rPr lang="de-DE" dirty="0">
                <a:sym typeface="Wingdings" panose="05000000000000000000" pitchFamily="2" charset="2"/>
              </a:rPr>
              <a:t> selbst nutzen.</a:t>
            </a:r>
          </a:p>
          <a:p>
            <a:pPr>
              <a:buFont typeface="Wingdings" panose="05000000000000000000" pitchFamily="2" charset="2"/>
              <a:buChar char="à"/>
            </a:pPr>
            <a:endParaRPr lang="de-D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9969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45F84-AE7F-0187-DA32-4AB4DA7D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Arten der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32AE88-4A5B-8621-D615-AA7AD4651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4) Demonstrativpronomen (hinweisendes Fürwort): </a:t>
            </a:r>
            <a:r>
              <a:rPr lang="de-DE" i="1" dirty="0"/>
              <a:t>der, die, das; dieser, diese, dieses; jener; derjenige; derselbe</a:t>
            </a:r>
          </a:p>
          <a:p>
            <a:pPr>
              <a:buFontTx/>
              <a:buChar char="-"/>
            </a:pPr>
            <a:r>
              <a:rPr lang="de-DE" dirty="0"/>
              <a:t>Kann man sich als Fingerzeig vorstellen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Verweist auf Sachverhalt im Text oder in der Welt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Bezug muss eindeutig zu erkennen sein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latin typeface="Grandview Display" panose="020B0502040204020203" pitchFamily="34" charset="0"/>
                <a:sym typeface="Wingdings" panose="05000000000000000000" pitchFamily="2" charset="2"/>
              </a:rPr>
              <a:t>z.B.: 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Während der Corona-Pandemie dürfen nur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diejenigen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an Präsenzlehrveranstaltungen teilnehmen, die symptomfrei sind .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Das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ist eine der wichtigsten Regeln für Präsenzveranstaltungen . </a:t>
            </a:r>
          </a:p>
          <a:p>
            <a:pPr marL="0" indent="0">
              <a:buNone/>
            </a:pPr>
            <a:r>
              <a:rPr lang="de-DE" sz="1800" kern="100" dirty="0">
                <a:solidFill>
                  <a:srgbClr val="181717"/>
                </a:solidFill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Das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diejenigen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im ersten Satz verweist auf den folgenden Nebensatz: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die symptomfrei sind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. Das </a:t>
            </a:r>
            <a:r>
              <a:rPr lang="de-DE" sz="1800" i="1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das</a:t>
            </a:r>
            <a:r>
              <a:rPr lang="de-DE" sz="1800" kern="100" dirty="0">
                <a:solidFill>
                  <a:srgbClr val="181717"/>
                </a:solidFill>
                <a:effectLst/>
                <a:latin typeface="Grandview Display" panose="020B0502040204020203" pitchFamily="34" charset="0"/>
                <a:ea typeface="Garamond" panose="02020404030301010803" pitchFamily="18" charset="0"/>
                <a:cs typeface="Garamond" panose="02020404030301010803" pitchFamily="18" charset="0"/>
              </a:rPr>
              <a:t> im zweiten Satz bezieht sich auf die Aussage des gesamten ersten Satzes . </a:t>
            </a:r>
          </a:p>
          <a:p>
            <a:pPr>
              <a:buFont typeface="Wingdings" panose="05000000000000000000" pitchFamily="2" charset="2"/>
              <a:buChar char="à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975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ashVTI">
  <a:themeElements>
    <a:clrScheme name="AnalogousFromLightSeed_2SEEDS">
      <a:dk1>
        <a:srgbClr val="000000"/>
      </a:dk1>
      <a:lt1>
        <a:srgbClr val="FFFFFF"/>
      </a:lt1>
      <a:dk2>
        <a:srgbClr val="3B3521"/>
      </a:dk2>
      <a:lt2>
        <a:srgbClr val="E8E5E2"/>
      </a:lt2>
      <a:accent1>
        <a:srgbClr val="7D99BC"/>
      </a:accent1>
      <a:accent2>
        <a:srgbClr val="7CA9B0"/>
      </a:accent2>
      <a:accent3>
        <a:srgbClr val="9496C8"/>
      </a:accent3>
      <a:accent4>
        <a:srgbClr val="BC957D"/>
      </a:accent4>
      <a:accent5>
        <a:srgbClr val="ACA380"/>
      </a:accent5>
      <a:accent6>
        <a:srgbClr val="9BA76F"/>
      </a:accent6>
      <a:hlink>
        <a:srgbClr val="9A7E5D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1995</Words>
  <Application>Microsoft Office PowerPoint</Application>
  <PresentationFormat>Breitbild</PresentationFormat>
  <Paragraphs>226</Paragraphs>
  <Slides>26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2" baseType="lpstr">
      <vt:lpstr>Arial</vt:lpstr>
      <vt:lpstr>Calibri</vt:lpstr>
      <vt:lpstr>Garamond</vt:lpstr>
      <vt:lpstr>Grandview Display</vt:lpstr>
      <vt:lpstr>Wingdings</vt:lpstr>
      <vt:lpstr>DashVTI</vt:lpstr>
      <vt:lpstr>  Pronomen und Numerale</vt:lpstr>
      <vt:lpstr>Was für Pronomen seht ihr hier? Welche Numeralien kann man erkennen?</vt:lpstr>
      <vt:lpstr>Pronomen</vt:lpstr>
      <vt:lpstr>Begleitfunktion des Pronomens</vt:lpstr>
      <vt:lpstr>Arten der Pronomen</vt:lpstr>
      <vt:lpstr>PowerPoint-Präsentation</vt:lpstr>
      <vt:lpstr>Arten der Pronomen</vt:lpstr>
      <vt:lpstr>Arten der Pronomen</vt:lpstr>
      <vt:lpstr>Arten der Pronomen</vt:lpstr>
      <vt:lpstr>Arten von Pronomen</vt:lpstr>
      <vt:lpstr>PowerPoint-Präsentation</vt:lpstr>
      <vt:lpstr>PowerPoint-Präsentation</vt:lpstr>
      <vt:lpstr>Arten von Pronomen</vt:lpstr>
      <vt:lpstr>Arten von Pronomen</vt:lpstr>
      <vt:lpstr>Numerale</vt:lpstr>
      <vt:lpstr>Numerale</vt:lpstr>
      <vt:lpstr>PowerPoint-Präsentation</vt:lpstr>
      <vt:lpstr>Kardinalzahlen </vt:lpstr>
      <vt:lpstr>Deklination der Kardinalzahlen</vt:lpstr>
      <vt:lpstr>Wiederholungszahlwörtern</vt:lpstr>
      <vt:lpstr>Ordinalzahlen</vt:lpstr>
      <vt:lpstr>Bruchzahlen</vt:lpstr>
      <vt:lpstr>Unbestimmte Zahlwörter</vt:lpstr>
      <vt:lpstr>Übungsaufgabe Pronomen/Numerale</vt:lpstr>
      <vt:lpstr>Übungsaufgabe Pronomen/Numerale</vt:lpstr>
      <vt:lpstr>Literatur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Florian Roland Wüllscheidt</dc:creator>
  <cp:lastModifiedBy>Florian Roland Wüllscheidt</cp:lastModifiedBy>
  <cp:revision>11</cp:revision>
  <cp:lastPrinted>2024-11-06T16:15:21Z</cp:lastPrinted>
  <dcterms:created xsi:type="dcterms:W3CDTF">2024-11-05T14:06:37Z</dcterms:created>
  <dcterms:modified xsi:type="dcterms:W3CDTF">2024-11-07T10:19:29Z</dcterms:modified>
</cp:coreProperties>
</file>