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8" r:id="rId7"/>
    <p:sldId id="260" r:id="rId8"/>
    <p:sldId id="261" r:id="rId9"/>
    <p:sldId id="262" r:id="rId10"/>
    <p:sldId id="263" r:id="rId11"/>
    <p:sldId id="264" r:id="rId12"/>
    <p:sldId id="269" r:id="rId13"/>
    <p:sldId id="265" r:id="rId14"/>
    <p:sldId id="266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2950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868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942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14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689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068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7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905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51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75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27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A4F38-A333-47BC-B55B-FCE1F32AD47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447BC-EE50-45F7-8FD8-4E09C2C62C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82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522515"/>
            <a:ext cx="9144000" cy="1001486"/>
          </a:xfrm>
        </p:spPr>
        <p:txBody>
          <a:bodyPr>
            <a:normAutofit/>
          </a:bodyPr>
          <a:lstStyle/>
          <a:p>
            <a:r>
              <a:rPr lang="de-DE" b="1" dirty="0" smtClean="0"/>
              <a:t>11 Satzglieder – das Subjekt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1593669"/>
            <a:ext cx="9144000" cy="4711337"/>
          </a:xfrm>
        </p:spPr>
        <p:txBody>
          <a:bodyPr/>
          <a:lstStyle/>
          <a:p>
            <a:pPr algn="l"/>
            <a:r>
              <a:rPr lang="de-DE" sz="3600" dirty="0" smtClean="0"/>
              <a:t>mögliche Subjekte:</a:t>
            </a:r>
          </a:p>
          <a:p>
            <a:pPr marL="571500" indent="-571500" algn="l">
              <a:buFontTx/>
              <a:buChar char="-"/>
            </a:pPr>
            <a:r>
              <a:rPr lang="de-DE" sz="3600" dirty="0" smtClean="0"/>
              <a:t>Nomen</a:t>
            </a:r>
          </a:p>
          <a:p>
            <a:pPr marL="571500" indent="-571500" algn="l">
              <a:buFontTx/>
              <a:buChar char="-"/>
            </a:pPr>
            <a:r>
              <a:rPr lang="de-DE" sz="3600" dirty="0" smtClean="0"/>
              <a:t>nominalisierte Wörter</a:t>
            </a:r>
          </a:p>
          <a:p>
            <a:pPr marL="571500" indent="-571500" algn="l">
              <a:buFontTx/>
              <a:buChar char="-"/>
            </a:pPr>
            <a:r>
              <a:rPr lang="de-DE" sz="3600" dirty="0" smtClean="0"/>
              <a:t>Pronomen</a:t>
            </a:r>
          </a:p>
          <a:p>
            <a:pPr marL="571500" indent="-571500" algn="l">
              <a:buFontTx/>
              <a:buChar char="-"/>
            </a:pPr>
            <a:r>
              <a:rPr lang="de-DE" sz="3600" dirty="0" smtClean="0"/>
              <a:t>unbestimmtes Zahlwort</a:t>
            </a:r>
          </a:p>
          <a:p>
            <a:pPr marL="571500" indent="-571500" algn="l">
              <a:buFontTx/>
              <a:buChar char="-"/>
            </a:pPr>
            <a:r>
              <a:rPr lang="de-DE" sz="3600" dirty="0" smtClean="0"/>
              <a:t>Gliedsatz</a:t>
            </a:r>
          </a:p>
          <a:p>
            <a:pPr algn="l"/>
            <a:r>
              <a:rPr lang="de-DE" sz="3600" dirty="0" smtClean="0">
                <a:solidFill>
                  <a:srgbClr val="FF0000"/>
                </a:solidFill>
              </a:rPr>
              <a:t>Bilden Sie Beispiele!</a:t>
            </a:r>
          </a:p>
          <a:p>
            <a:pPr algn="l"/>
            <a:endParaRPr lang="de-DE" sz="36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6054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18 Das Genitivobjekt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15291"/>
            <a:ext cx="10515600" cy="4661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Das </a:t>
            </a:r>
            <a:r>
              <a:rPr lang="de-DE" b="1" dirty="0" smtClean="0"/>
              <a:t>Genitivobjekt (GO) ist recht selten</a:t>
            </a:r>
            <a:r>
              <a:rPr lang="de-DE" dirty="0" smtClean="0"/>
              <a:t>. Es steht bei einigen </a:t>
            </a:r>
            <a:r>
              <a:rPr lang="de-DE" b="1" dirty="0" smtClean="0"/>
              <a:t>wenigen Verben</a:t>
            </a:r>
            <a:r>
              <a:rPr lang="de-DE" dirty="0" smtClean="0"/>
              <a:t>: z. B. </a:t>
            </a:r>
            <a:r>
              <a:rPr lang="de-DE" i="1" dirty="0" smtClean="0"/>
              <a:t>bedürfen, gedenken, sich annehmen, sich bedienen, sich enthalten.</a:t>
            </a:r>
          </a:p>
          <a:p>
            <a:pPr marL="0" indent="0">
              <a:buNone/>
            </a:pPr>
            <a:r>
              <a:rPr lang="de-DE" dirty="0" smtClean="0"/>
              <a:t>Es / bedarf / </a:t>
            </a:r>
            <a:r>
              <a:rPr lang="de-DE" i="1" dirty="0" smtClean="0"/>
              <a:t>keines Beweises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Sie / bedurfte / </a:t>
            </a:r>
            <a:r>
              <a:rPr lang="de-DE" i="1" dirty="0" smtClean="0"/>
              <a:t>des Arztes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Er / nahm sich // </a:t>
            </a:r>
            <a:r>
              <a:rPr lang="de-DE" i="1" dirty="0" smtClean="0"/>
              <a:t>des Falles </a:t>
            </a:r>
            <a:r>
              <a:rPr lang="de-DE" dirty="0" smtClean="0"/>
              <a:t>// an.</a:t>
            </a:r>
          </a:p>
          <a:p>
            <a:pPr marL="0" indent="0">
              <a:buNone/>
            </a:pPr>
            <a:r>
              <a:rPr lang="de-DE" dirty="0" smtClean="0"/>
              <a:t>Ich / enthalte mich / </a:t>
            </a:r>
            <a:r>
              <a:rPr lang="de-DE" i="1" dirty="0" smtClean="0"/>
              <a:t>jedes Urteils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sz="2400" b="1" dirty="0" smtClean="0"/>
              <a:t>Alltagssprachlich</a:t>
            </a:r>
            <a:r>
              <a:rPr lang="de-DE" sz="2400" dirty="0" smtClean="0"/>
              <a:t> wählt man häufig </a:t>
            </a:r>
            <a:r>
              <a:rPr lang="de-DE" sz="2400" b="1" dirty="0" smtClean="0"/>
              <a:t>weniger gestelzt </a:t>
            </a:r>
            <a:r>
              <a:rPr lang="de-DE" sz="2400" dirty="0" smtClean="0"/>
              <a:t>klingende Formulierungen:                                              </a:t>
            </a:r>
            <a:r>
              <a:rPr lang="de-DE" sz="2400" dirty="0" smtClean="0">
                <a:solidFill>
                  <a:srgbClr val="FF0000"/>
                </a:solidFill>
              </a:rPr>
              <a:t>Bilden Sie alltagssprachliche Entsprechungen zu den Beispielen oben!</a:t>
            </a:r>
          </a:p>
          <a:p>
            <a:pPr marL="0" indent="0">
              <a:buNone/>
            </a:pPr>
            <a:r>
              <a:rPr lang="de-DE" sz="2400" dirty="0" smtClean="0"/>
              <a:t>Die </a:t>
            </a:r>
            <a:r>
              <a:rPr lang="de-DE" sz="2400" b="1" dirty="0" smtClean="0"/>
              <a:t>meisten Genitive </a:t>
            </a:r>
            <a:r>
              <a:rPr lang="de-DE" sz="2400" dirty="0" smtClean="0"/>
              <a:t>sind </a:t>
            </a:r>
            <a:r>
              <a:rPr lang="de-DE" sz="2400" b="1" dirty="0" smtClean="0"/>
              <a:t>………………….</a:t>
            </a:r>
            <a:r>
              <a:rPr lang="de-DE" sz="2400" dirty="0" smtClean="0"/>
              <a:t>:                                                                                            Sie / wusste / im Augenblick / die Telefonnummer </a:t>
            </a:r>
            <a:r>
              <a:rPr lang="de-DE" sz="2400" i="1" dirty="0" smtClean="0"/>
              <a:t>ihrer Ärztin </a:t>
            </a:r>
            <a:r>
              <a:rPr lang="de-DE" sz="2400" dirty="0" smtClean="0"/>
              <a:t>/ nicht.</a:t>
            </a:r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230013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19 Das präpositionale Objekt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609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Das </a:t>
            </a:r>
            <a:r>
              <a:rPr lang="de-DE" b="1" dirty="0" smtClean="0"/>
              <a:t>präpositionale Objekt (prO) </a:t>
            </a:r>
            <a:r>
              <a:rPr lang="de-DE" dirty="0" smtClean="0"/>
              <a:t>kommt häufig vor:                                              Höre / </a:t>
            </a:r>
            <a:r>
              <a:rPr lang="de-DE" i="1" dirty="0" smtClean="0"/>
              <a:t>auf meinen Rat</a:t>
            </a:r>
            <a:r>
              <a:rPr lang="de-DE" dirty="0" smtClean="0"/>
              <a:t>!</a:t>
            </a:r>
          </a:p>
          <a:p>
            <a:pPr marL="0" indent="0">
              <a:buNone/>
            </a:pPr>
            <a:r>
              <a:rPr lang="de-DE" dirty="0" smtClean="0"/>
              <a:t>Urteile / nicht nur / </a:t>
            </a:r>
            <a:r>
              <a:rPr lang="de-DE" i="1" dirty="0" smtClean="0"/>
              <a:t>nach dem äußeren Anschein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Ein Film / besteht / </a:t>
            </a:r>
            <a:r>
              <a:rPr lang="de-DE" i="1" dirty="0" smtClean="0"/>
              <a:t>aus vielen Bestandteilen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Folgende </a:t>
            </a:r>
            <a:r>
              <a:rPr lang="de-DE" b="1" dirty="0" smtClean="0"/>
              <a:t>Erscheinungsformen</a:t>
            </a:r>
            <a:r>
              <a:rPr lang="de-DE" dirty="0" smtClean="0"/>
              <a:t> kann das </a:t>
            </a:r>
            <a:r>
              <a:rPr lang="de-DE" b="1" dirty="0" smtClean="0"/>
              <a:t>prO </a:t>
            </a:r>
            <a:r>
              <a:rPr lang="de-DE" dirty="0" smtClean="0"/>
              <a:t>aufweisen:</a:t>
            </a:r>
          </a:p>
          <a:p>
            <a:pPr>
              <a:buFontTx/>
              <a:buChar char="-"/>
            </a:pPr>
            <a:r>
              <a:rPr lang="de-DE" dirty="0" smtClean="0"/>
              <a:t>Tamara / wartet / </a:t>
            </a:r>
            <a:r>
              <a:rPr lang="de-DE" i="1" dirty="0" smtClean="0"/>
              <a:t>auf ihren Onkel</a:t>
            </a:r>
            <a:r>
              <a:rPr lang="de-DE" dirty="0" smtClean="0"/>
              <a:t>. = …</a:t>
            </a:r>
          </a:p>
          <a:p>
            <a:pPr>
              <a:buFontTx/>
              <a:buChar char="-"/>
            </a:pPr>
            <a:r>
              <a:rPr lang="de-DE" dirty="0" smtClean="0"/>
              <a:t>Tamara / wartet / </a:t>
            </a:r>
            <a:r>
              <a:rPr lang="de-DE" i="1" dirty="0" smtClean="0"/>
              <a:t>auf ihn</a:t>
            </a:r>
            <a:r>
              <a:rPr lang="de-DE" dirty="0" smtClean="0"/>
              <a:t>. = …</a:t>
            </a:r>
          </a:p>
          <a:p>
            <a:pPr>
              <a:buFontTx/>
              <a:buChar char="-"/>
            </a:pPr>
            <a:r>
              <a:rPr lang="de-DE" dirty="0" smtClean="0"/>
              <a:t>Tamara / wartet / </a:t>
            </a:r>
            <a:r>
              <a:rPr lang="de-DE" i="1" dirty="0" smtClean="0"/>
              <a:t>darauf</a:t>
            </a:r>
            <a:r>
              <a:rPr lang="de-DE" dirty="0" smtClean="0"/>
              <a:t>. = …</a:t>
            </a:r>
            <a:endParaRPr lang="de-DE" sz="2400" dirty="0" smtClean="0"/>
          </a:p>
          <a:p>
            <a:pPr>
              <a:buFontTx/>
              <a:buChar char="-"/>
            </a:pPr>
            <a:r>
              <a:rPr lang="de-DE" dirty="0" smtClean="0"/>
              <a:t>Gliedsatz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364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/>
          <a:lstStyle/>
          <a:p>
            <a:r>
              <a:rPr lang="de-DE" b="1" dirty="0" smtClean="0"/>
              <a:t>Bestimmung der Präpositionalen Objekte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245326"/>
            <a:ext cx="10515600" cy="4931637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PO ersetzt </a:t>
            </a:r>
            <a:r>
              <a:rPr lang="de-DE" dirty="0" smtClean="0"/>
              <a:t>man durch ein </a:t>
            </a:r>
            <a:r>
              <a:rPr lang="de-DE" dirty="0" smtClean="0">
                <a:solidFill>
                  <a:srgbClr val="FF0000"/>
                </a:solidFill>
              </a:rPr>
              <a:t>Pronominaladverb</a:t>
            </a:r>
            <a:r>
              <a:rPr lang="de-DE" dirty="0" smtClean="0"/>
              <a:t> (z.B.: </a:t>
            </a:r>
            <a:r>
              <a:rPr lang="de-DE" i="1" dirty="0" smtClean="0"/>
              <a:t>daran</a:t>
            </a:r>
            <a:r>
              <a:rPr lang="de-DE" dirty="0" smtClean="0"/>
              <a:t>), wenn es sich um einen </a:t>
            </a:r>
            <a:r>
              <a:rPr lang="de-DE" dirty="0" smtClean="0">
                <a:solidFill>
                  <a:srgbClr val="FF0000"/>
                </a:solidFill>
              </a:rPr>
              <a:t>unbelebten</a:t>
            </a:r>
            <a:r>
              <a:rPr lang="de-DE" dirty="0" smtClean="0"/>
              <a:t> Gegenstand handelt, </a:t>
            </a:r>
            <a:r>
              <a:rPr lang="de-DE" dirty="0" smtClean="0">
                <a:solidFill>
                  <a:srgbClr val="FF0000"/>
                </a:solidFill>
              </a:rPr>
              <a:t>oder</a:t>
            </a:r>
            <a:r>
              <a:rPr lang="de-DE" dirty="0" smtClean="0"/>
              <a:t> durch eine </a:t>
            </a:r>
            <a:r>
              <a:rPr lang="de-DE" dirty="0" smtClean="0">
                <a:solidFill>
                  <a:srgbClr val="FF0000"/>
                </a:solidFill>
              </a:rPr>
              <a:t>Präpositionalphrase</a:t>
            </a:r>
            <a:r>
              <a:rPr lang="de-DE" dirty="0" smtClean="0"/>
              <a:t> mit einem Personalpronomen (z. B.: </a:t>
            </a:r>
            <a:r>
              <a:rPr lang="de-DE" i="1" dirty="0" smtClean="0"/>
              <a:t>an ihn</a:t>
            </a:r>
            <a:r>
              <a:rPr lang="de-DE" dirty="0" smtClean="0"/>
              <a:t>).</a:t>
            </a:r>
          </a:p>
          <a:p>
            <a:pPr marL="0" indent="0">
              <a:buNone/>
            </a:pPr>
            <a:r>
              <a:rPr lang="de-DE" dirty="0" smtClean="0"/>
              <a:t>Ein PO erfragt man durch ein </a:t>
            </a:r>
            <a:r>
              <a:rPr lang="de-DE" dirty="0" smtClean="0">
                <a:solidFill>
                  <a:srgbClr val="FF0000"/>
                </a:solidFill>
              </a:rPr>
              <a:t>Pronominaladverb</a:t>
            </a:r>
            <a:r>
              <a:rPr lang="de-DE" dirty="0" smtClean="0"/>
              <a:t> mit dem Frageelement wo- (z.B.: </a:t>
            </a:r>
            <a:r>
              <a:rPr lang="de-DE" i="1" dirty="0" smtClean="0"/>
              <a:t>woran?</a:t>
            </a:r>
            <a:r>
              <a:rPr lang="de-DE" dirty="0" smtClean="0"/>
              <a:t>) </a:t>
            </a:r>
            <a:r>
              <a:rPr lang="de-DE" dirty="0" smtClean="0">
                <a:solidFill>
                  <a:srgbClr val="FF0000"/>
                </a:solidFill>
              </a:rPr>
              <a:t>oder </a:t>
            </a:r>
            <a:r>
              <a:rPr lang="de-DE" dirty="0" smtClean="0"/>
              <a:t>durch eine </a:t>
            </a:r>
            <a:r>
              <a:rPr lang="de-DE" dirty="0">
                <a:solidFill>
                  <a:srgbClr val="FF0000"/>
                </a:solidFill>
              </a:rPr>
              <a:t>P</a:t>
            </a:r>
            <a:r>
              <a:rPr lang="de-DE" dirty="0" smtClean="0">
                <a:solidFill>
                  <a:srgbClr val="FF0000"/>
                </a:solidFill>
              </a:rPr>
              <a:t>räpositionalphrase</a:t>
            </a:r>
            <a:r>
              <a:rPr lang="de-DE" dirty="0" smtClean="0"/>
              <a:t> mit einem Fragepronomen (z. B. </a:t>
            </a:r>
            <a:r>
              <a:rPr lang="de-DE" i="1" dirty="0" smtClean="0"/>
              <a:t>an wen?</a:t>
            </a:r>
            <a:r>
              <a:rPr lang="de-DE" dirty="0" smtClean="0"/>
              <a:t>)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Merke:</a:t>
            </a:r>
            <a:endParaRPr lang="de-D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Ein Pronominaladverb ist eine </a:t>
            </a:r>
            <a:r>
              <a:rPr lang="de-DE" dirty="0" err="1" smtClean="0">
                <a:solidFill>
                  <a:srgbClr val="FF0000"/>
                </a:solidFill>
              </a:rPr>
              <a:t>Proform</a:t>
            </a:r>
            <a:r>
              <a:rPr lang="de-DE" dirty="0" smtClean="0">
                <a:solidFill>
                  <a:srgbClr val="FF0000"/>
                </a:solidFill>
              </a:rPr>
              <a:t> für Präpositionalphrasen. Es setzt sich zusammen aus den Proadverbien </a:t>
            </a:r>
            <a:r>
              <a:rPr lang="de-DE" i="1" dirty="0" smtClean="0">
                <a:solidFill>
                  <a:srgbClr val="FF0000"/>
                </a:solidFill>
              </a:rPr>
              <a:t>da</a:t>
            </a:r>
            <a:r>
              <a:rPr lang="de-DE" dirty="0" smtClean="0">
                <a:solidFill>
                  <a:srgbClr val="FF0000"/>
                </a:solidFill>
              </a:rPr>
              <a:t>, </a:t>
            </a:r>
            <a:r>
              <a:rPr lang="de-DE" i="1" dirty="0" smtClean="0">
                <a:solidFill>
                  <a:srgbClr val="FF0000"/>
                </a:solidFill>
              </a:rPr>
              <a:t>hier</a:t>
            </a:r>
            <a:r>
              <a:rPr lang="de-DE" dirty="0" smtClean="0">
                <a:solidFill>
                  <a:srgbClr val="FF0000"/>
                </a:solidFill>
              </a:rPr>
              <a:t>, </a:t>
            </a:r>
            <a:r>
              <a:rPr lang="de-DE" i="1" dirty="0" smtClean="0">
                <a:solidFill>
                  <a:srgbClr val="FF0000"/>
                </a:solidFill>
              </a:rPr>
              <a:t>wo</a:t>
            </a:r>
            <a:r>
              <a:rPr lang="de-DE" dirty="0" smtClean="0">
                <a:solidFill>
                  <a:srgbClr val="FF0000"/>
                </a:solidFill>
              </a:rPr>
              <a:t> und einer lokalen Präposition (</a:t>
            </a:r>
            <a:r>
              <a:rPr lang="de-DE" i="1" dirty="0" smtClean="0">
                <a:solidFill>
                  <a:srgbClr val="FF0000"/>
                </a:solidFill>
              </a:rPr>
              <a:t>nach</a:t>
            </a:r>
            <a:r>
              <a:rPr lang="de-DE" dirty="0" smtClean="0">
                <a:solidFill>
                  <a:srgbClr val="FF0000"/>
                </a:solidFill>
              </a:rPr>
              <a:t>, </a:t>
            </a:r>
            <a:r>
              <a:rPr lang="de-DE" i="1" dirty="0" smtClean="0">
                <a:solidFill>
                  <a:srgbClr val="FF0000"/>
                </a:solidFill>
              </a:rPr>
              <a:t>auf</a:t>
            </a:r>
            <a:r>
              <a:rPr lang="de-DE" dirty="0" smtClean="0">
                <a:solidFill>
                  <a:srgbClr val="FF0000"/>
                </a:solidFill>
              </a:rPr>
              <a:t>, </a:t>
            </a:r>
            <a:r>
              <a:rPr lang="de-DE" i="1" dirty="0" smtClean="0">
                <a:solidFill>
                  <a:srgbClr val="FF0000"/>
                </a:solidFill>
              </a:rPr>
              <a:t>hinter</a:t>
            </a:r>
            <a:r>
              <a:rPr lang="de-DE" dirty="0" smtClean="0">
                <a:solidFill>
                  <a:srgbClr val="FF0000"/>
                </a:solidFill>
              </a:rPr>
              <a:t>, </a:t>
            </a:r>
            <a:r>
              <a:rPr lang="de-DE" i="1" dirty="0" smtClean="0">
                <a:solidFill>
                  <a:srgbClr val="FF0000"/>
                </a:solidFill>
              </a:rPr>
              <a:t>neben</a:t>
            </a:r>
            <a:r>
              <a:rPr lang="de-DE" dirty="0" smtClean="0">
                <a:solidFill>
                  <a:srgbClr val="FF0000"/>
                </a:solidFill>
              </a:rPr>
              <a:t>, usw.)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5287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20 präpositionales Objekt oder Adverbiale?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06583"/>
            <a:ext cx="10515600" cy="46703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smtClean="0"/>
              <a:t>Die Adverbialen haben vielfach fast dieselben Erscheinungsformen wie die präpositionalen Objekte. Deshalb ist eine </a:t>
            </a:r>
            <a:r>
              <a:rPr lang="de-DE" b="1" dirty="0" smtClean="0"/>
              <a:t>eindeutige Abgrenzung der prO gegen die Adverbialen nicht immer möglich</a:t>
            </a:r>
            <a:r>
              <a:rPr lang="de-DE" dirty="0" smtClean="0"/>
              <a:t>.                                                   Adverbialen: </a:t>
            </a:r>
          </a:p>
          <a:p>
            <a:pPr marL="0" indent="0">
              <a:buNone/>
            </a:pPr>
            <a:r>
              <a:rPr lang="de-DE" dirty="0" smtClean="0"/>
              <a:t>Tamara / wartet / </a:t>
            </a:r>
            <a:r>
              <a:rPr lang="de-DE" i="1" dirty="0" smtClean="0"/>
              <a:t>auf dem Bahnsteig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Tamara / wartet / </a:t>
            </a:r>
            <a:r>
              <a:rPr lang="de-DE" i="1" dirty="0" smtClean="0"/>
              <a:t>dort</a:t>
            </a:r>
            <a:r>
              <a:rPr lang="de-DE" dirty="0" smtClean="0"/>
              <a:t>. (Als Adverbiale können alle Arten von Adverbien vorkommen, nicht nur Pronominaladverbien.)</a:t>
            </a:r>
          </a:p>
          <a:p>
            <a:pPr marL="0" indent="0">
              <a:buNone/>
            </a:pPr>
            <a:r>
              <a:rPr lang="de-DE" dirty="0" smtClean="0"/>
              <a:t>Als </a:t>
            </a:r>
            <a:r>
              <a:rPr lang="de-DE" b="1" dirty="0" smtClean="0"/>
              <a:t>präpositionale Objekte </a:t>
            </a:r>
            <a:r>
              <a:rPr lang="de-DE" dirty="0" smtClean="0"/>
              <a:t>sind solche Ausdrücke anzusehen, welche eine der </a:t>
            </a:r>
            <a:r>
              <a:rPr lang="de-DE" b="1" dirty="0" smtClean="0"/>
              <a:t>genannten Erscheinungsformen </a:t>
            </a:r>
            <a:r>
              <a:rPr lang="de-DE" dirty="0" smtClean="0"/>
              <a:t>haben und </a:t>
            </a:r>
            <a:r>
              <a:rPr lang="de-DE" b="1" dirty="0" smtClean="0"/>
              <a:t>nicht als Adverbialen </a:t>
            </a:r>
            <a:r>
              <a:rPr lang="de-DE" dirty="0" smtClean="0"/>
              <a:t>angesehen werden können (und die </a:t>
            </a:r>
            <a:r>
              <a:rPr lang="de-DE" b="1" dirty="0" smtClean="0"/>
              <a:t>dependent</a:t>
            </a:r>
            <a:r>
              <a:rPr lang="de-DE" dirty="0" smtClean="0"/>
              <a:t> sind </a:t>
            </a:r>
            <a:r>
              <a:rPr lang="de-DE" b="1" dirty="0" smtClean="0"/>
              <a:t>vom Prädikat</a:t>
            </a:r>
            <a:r>
              <a:rPr lang="de-DE" dirty="0" smtClean="0"/>
              <a:t>):      </a:t>
            </a:r>
          </a:p>
          <a:p>
            <a:pPr marL="0" indent="0">
              <a:buNone/>
            </a:pPr>
            <a:r>
              <a:rPr lang="de-DE" i="1" dirty="0" smtClean="0"/>
              <a:t>Darauf</a:t>
            </a:r>
            <a:r>
              <a:rPr lang="de-DE" dirty="0" smtClean="0"/>
              <a:t> / bin // ich / noch nicht // gekommen.  </a:t>
            </a:r>
            <a:r>
              <a:rPr lang="de-DE" i="1" dirty="0" smtClean="0"/>
              <a:t>darauf</a:t>
            </a:r>
            <a:r>
              <a:rPr lang="de-DE" dirty="0" smtClean="0"/>
              <a:t> ist ein Satzglied und ein Adverb, es kann </a:t>
            </a:r>
            <a:r>
              <a:rPr lang="de-DE" b="1" dirty="0" smtClean="0"/>
              <a:t>nicht</a:t>
            </a:r>
            <a:r>
              <a:rPr lang="de-DE" dirty="0" smtClean="0"/>
              <a:t> als Adverbiale des Ortes angesehen werden, also kann man es ansehen als </a:t>
            </a:r>
            <a:r>
              <a:rPr lang="de-DE" b="1" dirty="0" err="1" smtClean="0"/>
              <a:t>prO</a:t>
            </a:r>
            <a:r>
              <a:rPr lang="de-DE" smtClean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9837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844731"/>
            <a:ext cx="10515600" cy="845957"/>
          </a:xfrm>
        </p:spPr>
        <p:txBody>
          <a:bodyPr>
            <a:noAutofit/>
          </a:bodyPr>
          <a:lstStyle/>
          <a:p>
            <a:pPr algn="ctr"/>
            <a:r>
              <a:rPr lang="de-DE" sz="6000" b="1" dirty="0" smtClean="0"/>
              <a:t>21 präpositionales Objekt im Passivsatz</a:t>
            </a:r>
            <a:endParaRPr lang="de-DE" sz="60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403565"/>
            <a:ext cx="10515600" cy="37733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4400" dirty="0" smtClean="0"/>
              <a:t>Zu den präpositionalen Objekten sind auch die </a:t>
            </a:r>
            <a:r>
              <a:rPr lang="de-DE" sz="4400" b="1" dirty="0" smtClean="0"/>
              <a:t>Täterbezeichnungen mit </a:t>
            </a:r>
            <a:r>
              <a:rPr lang="de-DE" sz="4400" b="1" i="1" dirty="0" smtClean="0"/>
              <a:t>von</a:t>
            </a:r>
            <a:r>
              <a:rPr lang="de-DE" sz="4400" b="1" dirty="0" smtClean="0"/>
              <a:t> </a:t>
            </a:r>
            <a:r>
              <a:rPr lang="de-DE" sz="4400" dirty="0" smtClean="0"/>
              <a:t>in Passivsätzen zu rechnen:</a:t>
            </a:r>
          </a:p>
          <a:p>
            <a:pPr marL="0" indent="0">
              <a:buNone/>
            </a:pPr>
            <a:endParaRPr lang="de-DE" sz="4400" dirty="0"/>
          </a:p>
          <a:p>
            <a:pPr marL="0" indent="0">
              <a:buNone/>
            </a:pPr>
            <a:r>
              <a:rPr lang="de-DE" sz="4400" dirty="0" smtClean="0"/>
              <a:t>Die Wunde / wurde // </a:t>
            </a:r>
            <a:r>
              <a:rPr lang="de-DE" sz="4400" i="1" dirty="0" smtClean="0"/>
              <a:t>von dem Arzt </a:t>
            </a:r>
            <a:r>
              <a:rPr lang="de-DE" sz="4400" dirty="0" smtClean="0"/>
              <a:t>// gereinigt.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409629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Merken: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Das Subjekt steht im Nominativ: Wer oder Was?</a:t>
            </a:r>
          </a:p>
          <a:p>
            <a:pPr marL="0" indent="0">
              <a:buNone/>
            </a:pPr>
            <a:r>
              <a:rPr lang="de-DE" dirty="0" smtClean="0"/>
              <a:t>-&gt;direkter Bezug zum Prädikat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Subjekt und finites Verb (zentraler Teil des Prädikats) stimmen in Person und Numerus überein.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Stellung des Subjektes im Vorfeld häufig, ansonsten an der Spitze des Mittelfeldes (direkt nach dem finiten Verb)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397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/>
              <a:t>12 satzeinleitendes </a:t>
            </a:r>
            <a:r>
              <a:rPr lang="de-DE" sz="6000" b="1" i="1" dirty="0" smtClean="0"/>
              <a:t>es</a:t>
            </a:r>
            <a:endParaRPr lang="de-DE" sz="6000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Das satzeinleitende („vorlaufende“) </a:t>
            </a:r>
            <a:r>
              <a:rPr lang="de-DE" i="1" dirty="0" smtClean="0"/>
              <a:t>es</a:t>
            </a:r>
            <a:r>
              <a:rPr lang="de-DE" dirty="0" smtClean="0"/>
              <a:t> ist </a:t>
            </a:r>
            <a:r>
              <a:rPr lang="de-DE" b="1" dirty="0" smtClean="0"/>
              <a:t>kein Subjekt</a:t>
            </a:r>
            <a:r>
              <a:rPr lang="de-DE" dirty="0" smtClean="0"/>
              <a:t>:                                       </a:t>
            </a:r>
            <a:r>
              <a:rPr lang="de-DE" dirty="0" smtClean="0">
                <a:solidFill>
                  <a:srgbClr val="FF0000"/>
                </a:solidFill>
              </a:rPr>
              <a:t>Was passiert, wenn eine Umstellprobe vorgenommen wird?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Beispiel: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Es / trafen // danach / drei Radler / am Kontrollpunkt // ein.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Drei Radler / trafen // danach / am Kontrollpunkt // ein.</a:t>
            </a:r>
          </a:p>
          <a:p>
            <a:pPr marL="0" indent="0">
              <a:buNone/>
            </a:pPr>
            <a:r>
              <a:rPr lang="de-DE" dirty="0" smtClean="0"/>
              <a:t>[Das Subjekt ist </a:t>
            </a:r>
            <a:r>
              <a:rPr lang="de-DE" i="1" dirty="0" smtClean="0"/>
              <a:t>drei Radler</a:t>
            </a:r>
            <a:r>
              <a:rPr lang="de-DE" dirty="0" smtClean="0"/>
              <a:t>.]</a:t>
            </a:r>
          </a:p>
          <a:p>
            <a:pPr marL="0" indent="0">
              <a:buNone/>
            </a:pPr>
            <a:r>
              <a:rPr lang="de-DE" dirty="0" smtClean="0"/>
              <a:t>Gegenbeispiel: </a:t>
            </a:r>
          </a:p>
          <a:p>
            <a:pPr marL="0" indent="0">
              <a:buNone/>
            </a:pPr>
            <a:r>
              <a:rPr lang="de-DE" dirty="0" smtClean="0"/>
              <a:t>Das Kind lächelte. </a:t>
            </a:r>
            <a:r>
              <a:rPr lang="de-DE" i="1" dirty="0" smtClean="0"/>
              <a:t>Es</a:t>
            </a:r>
            <a:r>
              <a:rPr lang="de-DE" dirty="0" smtClean="0"/>
              <a:t> hatte seinen Bruder entdeckt.                                             </a:t>
            </a:r>
            <a:r>
              <a:rPr lang="de-DE" dirty="0"/>
              <a:t>[</a:t>
            </a:r>
            <a:r>
              <a:rPr lang="de-DE" dirty="0" smtClean="0"/>
              <a:t>Hier ist </a:t>
            </a:r>
            <a:r>
              <a:rPr lang="de-DE" i="1" dirty="0" smtClean="0"/>
              <a:t>es </a:t>
            </a:r>
            <a:r>
              <a:rPr lang="de-DE" dirty="0" smtClean="0"/>
              <a:t>das Subjekt.]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736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13 Kongruenz zwischen Subjekt und Prädikat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97874"/>
            <a:ext cx="10515600" cy="4679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Zwischen Subjekt und Prädikat besteht </a:t>
            </a:r>
            <a:r>
              <a:rPr lang="de-DE" b="1" dirty="0" smtClean="0"/>
              <a:t>Kongruenz in Person und Numerus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smtClean="0"/>
              <a:t>Du triffst deinen Bruder (2. Person Singular)</a:t>
            </a:r>
          </a:p>
          <a:p>
            <a:pPr marL="0" indent="0">
              <a:buNone/>
            </a:pPr>
            <a:r>
              <a:rPr lang="de-DE" dirty="0" smtClean="0"/>
              <a:t>Die beiden Jungen treffen ihren Bruder. (3. Person Plural)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Bei einer </a:t>
            </a:r>
            <a:r>
              <a:rPr lang="de-DE" b="1" dirty="0" smtClean="0">
                <a:solidFill>
                  <a:srgbClr val="FF0000"/>
                </a:solidFill>
              </a:rPr>
              <a:t>Aufzählung von Subjekten im Singular </a:t>
            </a:r>
            <a:r>
              <a:rPr lang="de-DE" dirty="0" smtClean="0">
                <a:solidFill>
                  <a:srgbClr val="FF0000"/>
                </a:solidFill>
              </a:rPr>
              <a:t>steht das Prädikat im ………….?</a:t>
            </a:r>
          </a:p>
          <a:p>
            <a:pPr marL="0" indent="0">
              <a:buNone/>
            </a:pPr>
            <a:r>
              <a:rPr lang="de-DE" i="1" dirty="0" smtClean="0">
                <a:solidFill>
                  <a:srgbClr val="FF0000"/>
                </a:solidFill>
              </a:rPr>
              <a:t>Elle und Speiche </a:t>
            </a:r>
            <a:r>
              <a:rPr lang="de-DE" dirty="0" smtClean="0">
                <a:solidFill>
                  <a:srgbClr val="FF0000"/>
                </a:solidFill>
              </a:rPr>
              <a:t>…………die beiden Knochen des Unterarms.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hingegen: Der Unterarm …………. aus Elle und Speiche.</a:t>
            </a:r>
          </a:p>
        </p:txBody>
      </p:sp>
    </p:spTree>
    <p:extLst>
      <p:ext uri="{BB962C8B-B14F-4D97-AF65-F5344CB8AC3E}">
        <p14:creationId xmlns:p14="http://schemas.microsoft.com/office/powerpoint/2010/main" val="1594668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14 Subjekt-Prädikat-Kongruenz II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43318"/>
            <a:ext cx="10515600" cy="47336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Durch Ausdrücke wie </a:t>
            </a:r>
            <a:r>
              <a:rPr lang="de-DE" b="1" i="1" dirty="0"/>
              <a:t>oder, mit, nebst, nicht nur – sondern auch</a:t>
            </a:r>
            <a:r>
              <a:rPr lang="de-DE" dirty="0"/>
              <a:t> wird die Vorstellung hervorgerufen, dass es </a:t>
            </a:r>
            <a:r>
              <a:rPr lang="de-DE" b="1" dirty="0"/>
              <a:t>nur einen Handlungsträger </a:t>
            </a:r>
            <a:r>
              <a:rPr lang="de-DE" dirty="0"/>
              <a:t>gibt. Daher wird der Singular benutzt:</a:t>
            </a:r>
          </a:p>
          <a:p>
            <a:pPr marL="0" indent="0">
              <a:buNone/>
            </a:pPr>
            <a:r>
              <a:rPr lang="de-DE" dirty="0"/>
              <a:t>Der Vater </a:t>
            </a:r>
            <a:r>
              <a:rPr lang="de-DE" b="1" dirty="0"/>
              <a:t>oder</a:t>
            </a:r>
            <a:r>
              <a:rPr lang="de-DE" dirty="0"/>
              <a:t> die Mutter </a:t>
            </a:r>
            <a:r>
              <a:rPr lang="de-DE" i="1" dirty="0"/>
              <a:t>hatte </a:t>
            </a:r>
            <a:r>
              <a:rPr lang="de-DE" dirty="0"/>
              <a:t>vorher hier angerufen.                                                              Frau Müller </a:t>
            </a:r>
            <a:r>
              <a:rPr lang="de-DE" b="1" dirty="0"/>
              <a:t>mit</a:t>
            </a:r>
            <a:r>
              <a:rPr lang="de-DE" dirty="0"/>
              <a:t> ihrer Tochter </a:t>
            </a:r>
            <a:r>
              <a:rPr lang="de-DE" i="1" dirty="0"/>
              <a:t>kam</a:t>
            </a:r>
            <a:r>
              <a:rPr lang="de-DE" dirty="0"/>
              <a:t> auch.                                                                                                        Beste Grüße </a:t>
            </a:r>
            <a:r>
              <a:rPr lang="de-DE" i="1" dirty="0"/>
              <a:t>sendet </a:t>
            </a:r>
            <a:r>
              <a:rPr lang="de-DE" dirty="0"/>
              <a:t>dir deine Susi </a:t>
            </a:r>
            <a:r>
              <a:rPr lang="de-DE" b="1" dirty="0"/>
              <a:t>nebst</a:t>
            </a:r>
            <a:r>
              <a:rPr lang="de-DE" dirty="0"/>
              <a:t> Familie.                                                                                   </a:t>
            </a:r>
            <a:r>
              <a:rPr lang="de-DE" b="1" dirty="0"/>
              <a:t>Nicht nur</a:t>
            </a:r>
            <a:r>
              <a:rPr lang="de-DE" dirty="0"/>
              <a:t> ihre Mutter, </a:t>
            </a:r>
            <a:r>
              <a:rPr lang="de-DE" b="1" dirty="0"/>
              <a:t>sondern auch</a:t>
            </a:r>
            <a:r>
              <a:rPr lang="de-DE" dirty="0"/>
              <a:t> ihr Vater </a:t>
            </a:r>
            <a:r>
              <a:rPr lang="de-DE" i="1" dirty="0"/>
              <a:t>hat</a:t>
            </a:r>
            <a:r>
              <a:rPr lang="de-DE" dirty="0"/>
              <a:t> ihr Bescheid gegeben.</a:t>
            </a:r>
          </a:p>
          <a:p>
            <a:pPr marL="0" indent="0">
              <a:buNone/>
            </a:pPr>
            <a:r>
              <a:rPr lang="de-DE" dirty="0" smtClean="0"/>
              <a:t>Bei </a:t>
            </a:r>
            <a:r>
              <a:rPr lang="de-DE" b="1" dirty="0" smtClean="0"/>
              <a:t>Mengenangaben im Singular vor Nomen im Plural </a:t>
            </a:r>
            <a:r>
              <a:rPr lang="de-DE" dirty="0" smtClean="0"/>
              <a:t>wird für das Verb </a:t>
            </a:r>
            <a:r>
              <a:rPr lang="de-DE" b="1" dirty="0" smtClean="0"/>
              <a:t>überwiegend</a:t>
            </a:r>
            <a:r>
              <a:rPr lang="de-DE" dirty="0" smtClean="0"/>
              <a:t> der </a:t>
            </a:r>
            <a:r>
              <a:rPr lang="de-DE" b="1" dirty="0" smtClean="0"/>
              <a:t>Singular</a:t>
            </a:r>
            <a:r>
              <a:rPr lang="de-DE" dirty="0" smtClean="0"/>
              <a:t> benutzt. Der </a:t>
            </a:r>
            <a:r>
              <a:rPr lang="de-DE" b="1" dirty="0" smtClean="0"/>
              <a:t>Plural</a:t>
            </a:r>
            <a:r>
              <a:rPr lang="de-DE" dirty="0" smtClean="0"/>
              <a:t> ist aber </a:t>
            </a:r>
            <a:r>
              <a:rPr lang="de-DE" b="1" dirty="0" smtClean="0"/>
              <a:t>möglich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smtClean="0"/>
              <a:t>Eine Menge verstaubter Bücher lag da herum. (auch: … lagen herum.)</a:t>
            </a:r>
          </a:p>
          <a:p>
            <a:pPr marL="0" indent="0">
              <a:buNone/>
            </a:pPr>
            <a:r>
              <a:rPr lang="de-DE" dirty="0" smtClean="0"/>
              <a:t>1 Kilogramm Äpfel kostet …</a:t>
            </a:r>
          </a:p>
          <a:p>
            <a:pPr marL="0" indent="0">
              <a:buNone/>
            </a:pPr>
            <a:r>
              <a:rPr lang="de-DE" dirty="0" smtClean="0"/>
              <a:t>1 Kilogramm Äpfel kosten …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4180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9934"/>
          </a:xfrm>
        </p:spPr>
        <p:txBody>
          <a:bodyPr/>
          <a:lstStyle/>
          <a:p>
            <a:pPr algn="ctr"/>
            <a:r>
              <a:rPr lang="de-DE" b="1" dirty="0" smtClean="0"/>
              <a:t>Das Objekt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23365" y="1255061"/>
            <a:ext cx="10762129" cy="4894728"/>
          </a:xfrm>
        </p:spPr>
        <p:txBody>
          <a:bodyPr/>
          <a:lstStyle/>
          <a:p>
            <a:pPr marL="0" indent="0">
              <a:buNone/>
            </a:pPr>
            <a:r>
              <a:rPr lang="de-DE" sz="3200" dirty="0" smtClean="0"/>
              <a:t>Das Objekt ist als wichtiger „Mitspieler“ in die durch das Verb ausgedrückte Handlung einbezogen.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dirty="0" smtClean="0"/>
              <a:t>4 Objektarten:                                                                                        Akkusativobjekt, Dativobjekt, Genitivobjekt, Präpositionalobjekt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dirty="0" smtClean="0"/>
              <a:t>Welche Objektarten im Satz verwendet werden, bestimmt …. ?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63053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5416"/>
          </a:xfrm>
        </p:spPr>
        <p:txBody>
          <a:bodyPr>
            <a:normAutofit fontScale="90000"/>
          </a:bodyPr>
          <a:lstStyle/>
          <a:p>
            <a:pPr algn="ctr"/>
            <a:r>
              <a:rPr lang="de-DE" sz="6000" b="1" dirty="0" smtClean="0"/>
              <a:t>15 Die Objekte – das Akkusativobjekt</a:t>
            </a:r>
            <a:endParaRPr lang="de-DE" sz="60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15035"/>
            <a:ext cx="10515600" cy="46619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smtClean="0"/>
              <a:t>Das </a:t>
            </a:r>
            <a:r>
              <a:rPr lang="de-DE" b="1" dirty="0" smtClean="0"/>
              <a:t>Akkusativobjekt (AO) </a:t>
            </a:r>
            <a:r>
              <a:rPr lang="de-DE" dirty="0" smtClean="0"/>
              <a:t>kommt </a:t>
            </a:r>
            <a:r>
              <a:rPr lang="de-DE" b="1" dirty="0" smtClean="0"/>
              <a:t>häufig</a:t>
            </a:r>
            <a:r>
              <a:rPr lang="de-DE" dirty="0" smtClean="0"/>
              <a:t> vor: </a:t>
            </a:r>
          </a:p>
          <a:p>
            <a:pPr marL="0" indent="0">
              <a:buNone/>
            </a:pPr>
            <a:r>
              <a:rPr lang="de-DE" dirty="0" smtClean="0"/>
              <a:t>Cosima / schreibt / Theo / </a:t>
            </a:r>
            <a:r>
              <a:rPr lang="de-DE" i="1" dirty="0" smtClean="0"/>
              <a:t>einen Brief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Theo / liest / </a:t>
            </a:r>
            <a:r>
              <a:rPr lang="de-DE" i="1" dirty="0" smtClean="0"/>
              <a:t>den Brief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b="1" dirty="0" smtClean="0"/>
              <a:t>kein Akkusativobjekt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smtClean="0"/>
              <a:t>Theo antwortet auf den Brief. [denn </a:t>
            </a:r>
            <a:r>
              <a:rPr lang="de-DE" i="1" dirty="0" smtClean="0"/>
              <a:t>den Brief </a:t>
            </a:r>
            <a:r>
              <a:rPr lang="de-DE" dirty="0" smtClean="0"/>
              <a:t>ist zwar Akkusativ, aber abhängig von der Präposition </a:t>
            </a:r>
            <a:r>
              <a:rPr lang="de-DE" i="1" dirty="0" smtClean="0"/>
              <a:t>auf</a:t>
            </a:r>
            <a:r>
              <a:rPr lang="de-DE" dirty="0" smtClean="0"/>
              <a:t>]</a:t>
            </a:r>
          </a:p>
          <a:p>
            <a:pPr marL="0" indent="0">
              <a:buNone/>
            </a:pPr>
            <a:r>
              <a:rPr lang="de-DE" dirty="0" smtClean="0"/>
              <a:t>Das Reflexivpronomen </a:t>
            </a:r>
            <a:r>
              <a:rPr lang="de-DE" i="1" dirty="0" smtClean="0"/>
              <a:t>sich </a:t>
            </a:r>
            <a:r>
              <a:rPr lang="de-DE" dirty="0" smtClean="0"/>
              <a:t>ist </a:t>
            </a:r>
            <a:r>
              <a:rPr lang="de-DE" b="1" dirty="0" smtClean="0"/>
              <a:t>bei einem unecht reflexiven Verb </a:t>
            </a:r>
            <a:r>
              <a:rPr lang="de-DE" dirty="0" smtClean="0"/>
              <a:t>ein </a:t>
            </a:r>
            <a:r>
              <a:rPr lang="de-DE" b="1" dirty="0" smtClean="0"/>
              <a:t>Objekt</a:t>
            </a:r>
            <a:r>
              <a:rPr lang="de-DE" dirty="0" smtClean="0"/>
              <a:t>. Es ist ein Akkusativobjekt, wenn es in der Ersatzprobe </a:t>
            </a:r>
            <a:r>
              <a:rPr lang="de-DE" b="1" dirty="0" smtClean="0"/>
              <a:t>durch Akkusative ersetzbar </a:t>
            </a:r>
            <a:r>
              <a:rPr lang="de-DE" dirty="0" smtClean="0"/>
              <a:t>ist.</a:t>
            </a:r>
          </a:p>
          <a:p>
            <a:pPr marL="0" indent="0">
              <a:buNone/>
            </a:pPr>
            <a:r>
              <a:rPr lang="de-DE" dirty="0" smtClean="0"/>
              <a:t>Der Gast / wäscht / </a:t>
            </a:r>
            <a:r>
              <a:rPr lang="de-DE" i="1" dirty="0" smtClean="0"/>
              <a:t>sich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Der Gast / wäscht / </a:t>
            </a:r>
            <a:r>
              <a:rPr lang="de-DE" i="1" dirty="0" smtClean="0"/>
              <a:t>seinen Pullover</a:t>
            </a:r>
            <a:r>
              <a:rPr lang="de-DE" dirty="0" smtClean="0"/>
              <a:t>.  -&gt; also: AO</a:t>
            </a:r>
          </a:p>
          <a:p>
            <a:pPr marL="0" indent="0">
              <a:buNone/>
            </a:pPr>
            <a:r>
              <a:rPr lang="de-DE" dirty="0" smtClean="0"/>
              <a:t>hingegen </a:t>
            </a:r>
            <a:r>
              <a:rPr lang="de-DE" b="1" dirty="0" smtClean="0"/>
              <a:t>echtes Reflexivpronomen</a:t>
            </a:r>
            <a:r>
              <a:rPr lang="de-DE" dirty="0" smtClean="0"/>
              <a:t>:   Anne / freute </a:t>
            </a:r>
            <a:r>
              <a:rPr lang="de-DE" i="1" dirty="0" smtClean="0"/>
              <a:t>sich</a:t>
            </a:r>
            <a:r>
              <a:rPr lang="de-DE" dirty="0" smtClean="0"/>
              <a:t> / über die Wärme.                                 				              Ich / freute </a:t>
            </a:r>
            <a:r>
              <a:rPr lang="de-DE" i="1" dirty="0" smtClean="0"/>
              <a:t>mich</a:t>
            </a:r>
            <a:r>
              <a:rPr lang="de-DE" dirty="0" smtClean="0"/>
              <a:t> / darüber / ebenfalls.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5318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574766"/>
            <a:ext cx="10515600" cy="679268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/>
              <a:t>16 mögliche Akkusativobjekte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384663"/>
            <a:ext cx="10515600" cy="4754880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de-DE" sz="2400" dirty="0" smtClean="0"/>
              <a:t>Cosima / schreibt / </a:t>
            </a:r>
            <a:r>
              <a:rPr lang="de-DE" sz="2400" i="1" dirty="0" smtClean="0"/>
              <a:t>den Brief</a:t>
            </a:r>
            <a:r>
              <a:rPr lang="de-DE" sz="2400" dirty="0" smtClean="0"/>
              <a:t>. = ……………………..</a:t>
            </a:r>
          </a:p>
          <a:p>
            <a:pPr>
              <a:buFontTx/>
              <a:buChar char="-"/>
            </a:pPr>
            <a:r>
              <a:rPr lang="de-DE" sz="2400" dirty="0" smtClean="0"/>
              <a:t>Theo / liest / </a:t>
            </a:r>
            <a:r>
              <a:rPr lang="de-DE" sz="2400" i="1" dirty="0" smtClean="0"/>
              <a:t>ihn</a:t>
            </a:r>
            <a:r>
              <a:rPr lang="de-DE" sz="2400" dirty="0" smtClean="0"/>
              <a:t>. = ……………………..</a:t>
            </a:r>
          </a:p>
          <a:p>
            <a:pPr>
              <a:buFontTx/>
              <a:buChar char="-"/>
            </a:pPr>
            <a:r>
              <a:rPr lang="de-DE" sz="2400" dirty="0" smtClean="0"/>
              <a:t>Wir / sahen / viele. = …………………..</a:t>
            </a:r>
            <a:endParaRPr lang="de-DE" sz="2400" dirty="0"/>
          </a:p>
          <a:p>
            <a:pPr>
              <a:buFontTx/>
              <a:buChar char="-"/>
            </a:pPr>
            <a:r>
              <a:rPr lang="de-DE" sz="2400" dirty="0" smtClean="0"/>
              <a:t>Theo / versprach / ihr / </a:t>
            </a:r>
            <a:r>
              <a:rPr lang="de-DE" sz="2400" i="1" dirty="0" smtClean="0"/>
              <a:t>zu kommen</a:t>
            </a:r>
            <a:r>
              <a:rPr lang="de-DE" sz="2400" dirty="0" smtClean="0"/>
              <a:t>. = …………………………………..</a:t>
            </a:r>
          </a:p>
          <a:p>
            <a:pPr marL="0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   Ersatzproben:	  …   sein Kommen.</a:t>
            </a:r>
          </a:p>
          <a:p>
            <a:pPr marL="0" indent="0">
              <a:buNone/>
            </a:pPr>
            <a:r>
              <a:rPr lang="de-DE" sz="2400" dirty="0"/>
              <a:t>	 </a:t>
            </a:r>
            <a:r>
              <a:rPr lang="de-DE" sz="2400" dirty="0" smtClean="0"/>
              <a:t>                            …   seinen Besuch.</a:t>
            </a:r>
          </a:p>
          <a:p>
            <a:pPr>
              <a:buFontTx/>
              <a:buChar char="-"/>
            </a:pPr>
            <a:r>
              <a:rPr lang="de-DE" sz="2400" b="1" dirty="0" smtClean="0"/>
              <a:t>Gliedsatz</a:t>
            </a:r>
          </a:p>
          <a:p>
            <a:pPr marL="0" indent="0">
              <a:buNone/>
            </a:pPr>
            <a:r>
              <a:rPr lang="de-DE" sz="2400" dirty="0" smtClean="0"/>
              <a:t>In manchen Kontexten tritt der </a:t>
            </a:r>
            <a:r>
              <a:rPr lang="de-DE" sz="2400" dirty="0"/>
              <a:t>A</a:t>
            </a:r>
            <a:r>
              <a:rPr lang="de-DE" sz="2400" dirty="0" smtClean="0"/>
              <a:t>kkusativ als </a:t>
            </a:r>
            <a:r>
              <a:rPr lang="de-DE" sz="2400" b="1" dirty="0" smtClean="0"/>
              <a:t>adverbieller Akkusativ </a:t>
            </a:r>
            <a:r>
              <a:rPr lang="de-DE" sz="2400" dirty="0" smtClean="0"/>
              <a:t>auf. Dann handelt es sich nicht um ein AO, sondern um eine Adverbiale:</a:t>
            </a:r>
          </a:p>
          <a:p>
            <a:pPr marL="0" indent="0">
              <a:buNone/>
            </a:pPr>
            <a:r>
              <a:rPr lang="de-DE" sz="2400" dirty="0" smtClean="0"/>
              <a:t>Es / hat / </a:t>
            </a:r>
            <a:r>
              <a:rPr lang="de-DE" sz="2400" i="1" dirty="0" smtClean="0"/>
              <a:t>den ganzen Tag </a:t>
            </a:r>
            <a:r>
              <a:rPr lang="de-DE" sz="2400" dirty="0" smtClean="0"/>
              <a:t>/ geregnet. (Akk. der Erstreckung) </a:t>
            </a:r>
          </a:p>
          <a:p>
            <a:pPr marL="0" indent="0">
              <a:buNone/>
            </a:pPr>
            <a:r>
              <a:rPr lang="de-DE" sz="2400" dirty="0" smtClean="0"/>
              <a:t>Nach Stuttgart / kommt / er /  </a:t>
            </a:r>
            <a:r>
              <a:rPr lang="de-DE" sz="2400" i="1" dirty="0" smtClean="0"/>
              <a:t>nächsten Freitag</a:t>
            </a:r>
            <a:r>
              <a:rPr lang="de-DE" sz="2400" dirty="0" smtClean="0"/>
              <a:t>. (Akk. des Zeitpunkts)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4912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9869"/>
          </a:xfrm>
        </p:spPr>
        <p:txBody>
          <a:bodyPr/>
          <a:lstStyle/>
          <a:p>
            <a:pPr algn="ctr"/>
            <a:r>
              <a:rPr lang="de-DE" b="1" dirty="0" smtClean="0"/>
              <a:t>17 Das Dativobjekt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375954"/>
            <a:ext cx="10515600" cy="4801009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Das Dativobjekt (DO) kommt </a:t>
            </a:r>
            <a:r>
              <a:rPr lang="de-DE" b="1" dirty="0" smtClean="0"/>
              <a:t>weniger häufig </a:t>
            </a:r>
            <a:r>
              <a:rPr lang="de-DE" dirty="0" smtClean="0"/>
              <a:t>vor:</a:t>
            </a:r>
          </a:p>
          <a:p>
            <a:pPr marL="0" indent="0">
              <a:buNone/>
            </a:pPr>
            <a:r>
              <a:rPr lang="de-DE" dirty="0" smtClean="0"/>
              <a:t>Der Führerschein / gehört  / </a:t>
            </a:r>
            <a:r>
              <a:rPr lang="de-DE" i="1" dirty="0" smtClean="0"/>
              <a:t>meinem Freund</a:t>
            </a:r>
            <a:r>
              <a:rPr lang="de-DE" dirty="0" smtClean="0"/>
              <a:t>. 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Das </a:t>
            </a:r>
            <a:r>
              <a:rPr lang="de-DE" b="1" dirty="0" smtClean="0"/>
              <a:t>Reflexivpronomen</a:t>
            </a:r>
            <a:r>
              <a:rPr lang="de-DE" dirty="0" smtClean="0"/>
              <a:t> </a:t>
            </a:r>
            <a:r>
              <a:rPr lang="de-DE" i="1" dirty="0" smtClean="0"/>
              <a:t>sich </a:t>
            </a:r>
            <a:r>
              <a:rPr lang="de-DE" dirty="0" smtClean="0"/>
              <a:t>ist bei einem </a:t>
            </a:r>
            <a:r>
              <a:rPr lang="de-DE" b="1" dirty="0" smtClean="0"/>
              <a:t>unecht reflexiven Verb </a:t>
            </a:r>
            <a:r>
              <a:rPr lang="de-DE" dirty="0" smtClean="0"/>
              <a:t>ein Objekt. Es ist ein </a:t>
            </a:r>
            <a:r>
              <a:rPr lang="de-DE" b="1" dirty="0" smtClean="0"/>
              <a:t>Dativobjekt,</a:t>
            </a:r>
            <a:r>
              <a:rPr lang="de-DE" dirty="0" smtClean="0"/>
              <a:t> wenn es in der Ersatzprobe </a:t>
            </a:r>
            <a:r>
              <a:rPr lang="de-DE" b="1" dirty="0" smtClean="0"/>
              <a:t>durch Dative ersetzbar</a:t>
            </a:r>
            <a:r>
              <a:rPr lang="de-DE" dirty="0" smtClean="0"/>
              <a:t> ist:</a:t>
            </a:r>
          </a:p>
          <a:p>
            <a:pPr marL="0" indent="0">
              <a:buNone/>
            </a:pPr>
            <a:r>
              <a:rPr lang="de-DE" dirty="0" smtClean="0"/>
              <a:t>Der Gast / wäscht / </a:t>
            </a:r>
            <a:r>
              <a:rPr lang="de-DE" i="1" dirty="0" smtClean="0"/>
              <a:t>sich</a:t>
            </a:r>
            <a:r>
              <a:rPr lang="de-DE" dirty="0" smtClean="0"/>
              <a:t>  /  die Hände.</a:t>
            </a:r>
          </a:p>
          <a:p>
            <a:pPr marL="0" indent="0">
              <a:buNone/>
            </a:pPr>
            <a:r>
              <a:rPr lang="de-DE" dirty="0" smtClean="0"/>
              <a:t>Der Gast / wäscht / </a:t>
            </a:r>
            <a:r>
              <a:rPr lang="de-DE" i="1" dirty="0" smtClean="0"/>
              <a:t>seinem kleinen Sohn </a:t>
            </a:r>
            <a:r>
              <a:rPr lang="de-DE" dirty="0" smtClean="0"/>
              <a:t>/ die Hände. </a:t>
            </a:r>
          </a:p>
          <a:p>
            <a:pPr marL="0" indent="0">
              <a:buNone/>
            </a:pPr>
            <a:r>
              <a:rPr lang="de-DE" dirty="0" smtClean="0"/>
              <a:t>-&gt; also: DO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1120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1059</Words>
  <Application>Microsoft Office PowerPoint</Application>
  <PresentationFormat>Breitbild</PresentationFormat>
  <Paragraphs>105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</vt:lpstr>
      <vt:lpstr>11 Satzglieder – das Subjekt</vt:lpstr>
      <vt:lpstr>Merken:</vt:lpstr>
      <vt:lpstr>12 satzeinleitendes es</vt:lpstr>
      <vt:lpstr>13 Kongruenz zwischen Subjekt und Prädikat</vt:lpstr>
      <vt:lpstr>14 Subjekt-Prädikat-Kongruenz II</vt:lpstr>
      <vt:lpstr>Das Objekt</vt:lpstr>
      <vt:lpstr>15 Die Objekte – das Akkusativobjekt</vt:lpstr>
      <vt:lpstr>16 mögliche Akkusativobjekte</vt:lpstr>
      <vt:lpstr>17 Das Dativobjekt</vt:lpstr>
      <vt:lpstr>18 Das Genitivobjekt</vt:lpstr>
      <vt:lpstr>19 Das präpositionale Objekt</vt:lpstr>
      <vt:lpstr>Bestimmung der Präpositionalen Objekte</vt:lpstr>
      <vt:lpstr>20 präpositionales Objekt oder Adverbiale?</vt:lpstr>
      <vt:lpstr>21 präpositionales Objekt im Passivsatz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Satzglieder 2</dc:title>
  <dc:creator>User10</dc:creator>
  <cp:lastModifiedBy>User10</cp:lastModifiedBy>
  <cp:revision>51</cp:revision>
  <dcterms:created xsi:type="dcterms:W3CDTF">2022-06-18T10:27:47Z</dcterms:created>
  <dcterms:modified xsi:type="dcterms:W3CDTF">2023-11-30T09:45:40Z</dcterms:modified>
</cp:coreProperties>
</file>