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6" d="100"/>
          <a:sy n="116" d="100"/>
        </p:scale>
        <p:origin x="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66069-7F1D-0BA3-3BBB-DFD1C6674D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791B3A1-14B9-D5DC-F6F1-3725D75C4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E344A6B-FF77-A131-E340-21A608C129E4}"/>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5" name="Fußzeilenplatzhalter 4">
            <a:extLst>
              <a:ext uri="{FF2B5EF4-FFF2-40B4-BE49-F238E27FC236}">
                <a16:creationId xmlns:a16="http://schemas.microsoft.com/office/drawing/2014/main" id="{AC25A4ED-ABCD-A4FD-1CFD-37904F42277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31D166-16E4-B81A-5A11-AC4EB23B0A1D}"/>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256562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4C237-ABCB-23FD-DB80-A65E0B4B57A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660EAC1-7A9C-7684-253E-5529D7C39BB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D1672D-7FCE-562B-04F2-0813CC889BA3}"/>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5" name="Fußzeilenplatzhalter 4">
            <a:extLst>
              <a:ext uri="{FF2B5EF4-FFF2-40B4-BE49-F238E27FC236}">
                <a16:creationId xmlns:a16="http://schemas.microsoft.com/office/drawing/2014/main" id="{26F6EB8E-4BB2-A4C8-C2F1-1B7BF3DD4F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0629AD4-D04B-05EB-C3E5-9C9790F84EFD}"/>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28017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7374D38-6693-DD59-F212-C9CBB0CA53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A34EADF-07B8-92EB-A662-557BED5171C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AD57D82-6192-7FB4-0C83-A853C6A7AA1C}"/>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5" name="Fußzeilenplatzhalter 4">
            <a:extLst>
              <a:ext uri="{FF2B5EF4-FFF2-40B4-BE49-F238E27FC236}">
                <a16:creationId xmlns:a16="http://schemas.microsoft.com/office/drawing/2014/main" id="{6AC0665C-337E-C99F-0C9F-729CA9FC6C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E2D3DAF-F5C0-5990-2DBD-A4D8344846EE}"/>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61680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225A-3850-3604-BC45-1640E88F35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D6E9C42-E427-F63B-3B93-559D02E5EA5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5E62AC-4ABE-F743-6C0D-98A28E31321F}"/>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5" name="Fußzeilenplatzhalter 4">
            <a:extLst>
              <a:ext uri="{FF2B5EF4-FFF2-40B4-BE49-F238E27FC236}">
                <a16:creationId xmlns:a16="http://schemas.microsoft.com/office/drawing/2014/main" id="{47449E1B-28D4-4E5E-1E4E-5EE437CF77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E54565-FCC6-F047-0697-198CD3A479A7}"/>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356845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C07CA-112D-65C9-5257-F2AB1A9F55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2F52162-9317-A068-E953-991C863C5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0F73C06-9D48-1A96-FDFA-4FA289BAA1D7}"/>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5" name="Fußzeilenplatzhalter 4">
            <a:extLst>
              <a:ext uri="{FF2B5EF4-FFF2-40B4-BE49-F238E27FC236}">
                <a16:creationId xmlns:a16="http://schemas.microsoft.com/office/drawing/2014/main" id="{DD35709B-E962-8A3E-6256-6A7BB897CF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C2C43C-527A-ABDE-A3CB-C7F89E1B1777}"/>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285668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BB893-82D6-63B1-19B2-D0C7D532669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5A2399B-622E-4066-B5D3-8DEBF6CB05F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38AB94A-B91D-FF3C-EE39-A0C198EC37D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7ACE08B-FD90-A440-29CC-9BD900CBD49F}"/>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6" name="Fußzeilenplatzhalter 5">
            <a:extLst>
              <a:ext uri="{FF2B5EF4-FFF2-40B4-BE49-F238E27FC236}">
                <a16:creationId xmlns:a16="http://schemas.microsoft.com/office/drawing/2014/main" id="{68FB162F-6505-8F99-51F5-1F4E0019685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8F5EB6E-BA21-190B-7D9E-E08A02C0949E}"/>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408570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CEE1F-ABC2-6C28-00F8-A965B36AD9B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68E7179-C884-094B-36D3-0C87E826B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274631E-52FE-A71B-FADF-FD2514452D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3BD7F9E-A824-77CA-FD19-90E096345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7FBFB12-1845-334E-9024-F2152E13A8A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BFC1F15-3574-F427-E785-1CA5610F4FA0}"/>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8" name="Fußzeilenplatzhalter 7">
            <a:extLst>
              <a:ext uri="{FF2B5EF4-FFF2-40B4-BE49-F238E27FC236}">
                <a16:creationId xmlns:a16="http://schemas.microsoft.com/office/drawing/2014/main" id="{D098D727-495C-99BD-2D8F-61FB0ED644A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A723D7F-3E26-7958-7F85-3DB1F2AACA85}"/>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55529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A7744-7FAE-C7EE-44A6-A1AF22EFCDB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6FFEF20-55F8-893B-16E5-DD5E0DBE71DE}"/>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4" name="Fußzeilenplatzhalter 3">
            <a:extLst>
              <a:ext uri="{FF2B5EF4-FFF2-40B4-BE49-F238E27FC236}">
                <a16:creationId xmlns:a16="http://schemas.microsoft.com/office/drawing/2014/main" id="{41213C88-AA4D-8E3F-0C0D-C5AC1FA31E2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BEB5E00-A82A-A471-C2F4-ECD79832F433}"/>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328989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41CA2CD-496A-A197-17A5-88CB3A258D33}"/>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3" name="Fußzeilenplatzhalter 2">
            <a:extLst>
              <a:ext uri="{FF2B5EF4-FFF2-40B4-BE49-F238E27FC236}">
                <a16:creationId xmlns:a16="http://schemas.microsoft.com/office/drawing/2014/main" id="{11077E67-5611-B7AF-460C-FFFB5085D38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18885A4-7F4F-62B7-6DF5-F53C09F425B5}"/>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82942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8D5BB-C85F-98EE-75D1-3DC55C3006A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F6240CE-7446-5CB7-49B9-F38752799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E9537B1-7F86-DB21-9EA8-D2C1B13DA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C9C61A2-4050-B624-81D1-5229BAED2AB4}"/>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6" name="Fußzeilenplatzhalter 5">
            <a:extLst>
              <a:ext uri="{FF2B5EF4-FFF2-40B4-BE49-F238E27FC236}">
                <a16:creationId xmlns:a16="http://schemas.microsoft.com/office/drawing/2014/main" id="{829F1510-AEA0-C229-32DA-289B872AA4B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B957AFE-D95F-F25E-9347-C6340043AA6E}"/>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135406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A23B7-6905-3F1F-825C-95C27E5E1AB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4183C1-214A-1C0B-D13D-B6E33865C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E3A127F-FE93-171F-4505-3FBC9252B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F872A6F-A57D-C2DF-4A73-AEE8822A0391}"/>
              </a:ext>
            </a:extLst>
          </p:cNvPr>
          <p:cNvSpPr>
            <a:spLocks noGrp="1"/>
          </p:cNvSpPr>
          <p:nvPr>
            <p:ph type="dt" sz="half" idx="10"/>
          </p:nvPr>
        </p:nvSpPr>
        <p:spPr/>
        <p:txBody>
          <a:bodyPr/>
          <a:lstStyle/>
          <a:p>
            <a:fld id="{340943EA-EBA6-4671-BFF6-4B34316A1B17}" type="datetimeFigureOut">
              <a:rPr lang="de-DE" smtClean="0"/>
              <a:t>21.01.24</a:t>
            </a:fld>
            <a:endParaRPr lang="de-DE"/>
          </a:p>
        </p:txBody>
      </p:sp>
      <p:sp>
        <p:nvSpPr>
          <p:cNvPr id="6" name="Fußzeilenplatzhalter 5">
            <a:extLst>
              <a:ext uri="{FF2B5EF4-FFF2-40B4-BE49-F238E27FC236}">
                <a16:creationId xmlns:a16="http://schemas.microsoft.com/office/drawing/2014/main" id="{FC8388C9-ED67-4F3C-ACF8-12560F2174D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FE03CDC-2580-3B5F-FBCC-FD7E558E1F01}"/>
              </a:ext>
            </a:extLst>
          </p:cNvPr>
          <p:cNvSpPr>
            <a:spLocks noGrp="1"/>
          </p:cNvSpPr>
          <p:nvPr>
            <p:ph type="sldNum" sz="quarter" idx="12"/>
          </p:nvPr>
        </p:nvSpPr>
        <p:spPr/>
        <p:txBody>
          <a:bodyPr/>
          <a:lstStyle/>
          <a:p>
            <a:fld id="{83F601BB-081F-4B81-9ABC-91C099770346}" type="slidenum">
              <a:rPr lang="de-DE" smtClean="0"/>
              <a:t>‹#›</a:t>
            </a:fld>
            <a:endParaRPr lang="de-DE"/>
          </a:p>
        </p:txBody>
      </p:sp>
    </p:spTree>
    <p:extLst>
      <p:ext uri="{BB962C8B-B14F-4D97-AF65-F5344CB8AC3E}">
        <p14:creationId xmlns:p14="http://schemas.microsoft.com/office/powerpoint/2010/main" val="219032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822CA14-58DF-AD57-B271-BD2030C39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1E60A15-365E-0463-1A4E-A9806574A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FDC31B-9A42-16E8-50ED-34207EAE1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943EA-EBA6-4671-BFF6-4B34316A1B17}" type="datetimeFigureOut">
              <a:rPr lang="de-DE" smtClean="0"/>
              <a:t>21.01.24</a:t>
            </a:fld>
            <a:endParaRPr lang="de-DE"/>
          </a:p>
        </p:txBody>
      </p:sp>
      <p:sp>
        <p:nvSpPr>
          <p:cNvPr id="5" name="Fußzeilenplatzhalter 4">
            <a:extLst>
              <a:ext uri="{FF2B5EF4-FFF2-40B4-BE49-F238E27FC236}">
                <a16:creationId xmlns:a16="http://schemas.microsoft.com/office/drawing/2014/main" id="{86F22014-4CB4-965E-EF2C-2BBD70ACD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7522556-AC60-90E3-7084-C3AAA2F5E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601BB-081F-4B81-9ABC-91C099770346}" type="slidenum">
              <a:rPr lang="de-DE" smtClean="0"/>
              <a:t>‹#›</a:t>
            </a:fld>
            <a:endParaRPr lang="de-DE"/>
          </a:p>
        </p:txBody>
      </p:sp>
    </p:spTree>
    <p:extLst>
      <p:ext uri="{BB962C8B-B14F-4D97-AF65-F5344CB8AC3E}">
        <p14:creationId xmlns:p14="http://schemas.microsoft.com/office/powerpoint/2010/main" val="382185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brunel.ac.uk/people/bernardine-Evaristo" TargetMode="External"/><Relationship Id="rId3" Type="http://schemas.openxmlformats.org/officeDocument/2006/relationships/hyperlink" Target="https://www.theguardian.com/books/2019/dec/04/another-author-outrage-after-bbc-elides-bernardine-evaristo-booker-win" TargetMode="External"/><Relationship Id="rId7" Type="http://schemas.openxmlformats.org/officeDocument/2006/relationships/hyperlink" Target="https://en.wikipedia.org/wiki/The_New_York_Times"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nytimes.com/2019/11/01/books/bernardine-evaristo-girl-woman-other-booker-prize.html" TargetMode="External"/><Relationship Id="rId5" Type="http://schemas.openxmlformats.org/officeDocument/2006/relationships/hyperlink" Target="https://www.theguardian.com/books/2019/oct/19/bernadine-evaristo-what-a-time-to-be-a-black-british-womxn-writer" TargetMode="External"/><Relationship Id="rId4" Type="http://schemas.openxmlformats.org/officeDocument/2006/relationships/hyperlink" Target="https://en.wikipedia.org/wiki/The_Guardia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media-amazon.com/images/I/81BBjotEQHL._AC_UF894,1000_QL80_.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arc-anglerfish-arc2-prod-bostonglobe.s3.amazonaws.com/public/K33VMJUCLJCOHHLZ3IGBKNP6XA.jpg" TargetMode="External"/><Relationship Id="rId4" Type="http://schemas.openxmlformats.org/officeDocument/2006/relationships/hyperlink" Target="https://res.cloudinary.com/pim-red/image/upload/v1701743505/klett-cotta/persons/photo/1139.p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64F646-84A5-7064-E984-A524258DF298}"/>
              </a:ext>
            </a:extLst>
          </p:cNvPr>
          <p:cNvSpPr>
            <a:spLocks noGrp="1"/>
          </p:cNvSpPr>
          <p:nvPr>
            <p:ph type="ctrTitle"/>
          </p:nvPr>
        </p:nvSpPr>
        <p:spPr>
          <a:xfrm>
            <a:off x="5297762" y="640080"/>
            <a:ext cx="6251110" cy="3566160"/>
          </a:xfrm>
        </p:spPr>
        <p:txBody>
          <a:bodyPr anchor="b">
            <a:normAutofit/>
          </a:bodyPr>
          <a:lstStyle/>
          <a:p>
            <a:pPr algn="l"/>
            <a:r>
              <a:rPr lang="en-US" sz="5400" dirty="0">
                <a:solidFill>
                  <a:schemeClr val="accent2">
                    <a:lumMod val="75000"/>
                  </a:schemeClr>
                </a:solidFill>
                <a:latin typeface="Walbaum Display" panose="02070503090703020303" pitchFamily="18" charset="0"/>
              </a:rPr>
              <a:t>Bernardine Evaristo</a:t>
            </a:r>
            <a:br>
              <a:rPr lang="en-US" sz="5400" dirty="0">
                <a:solidFill>
                  <a:schemeClr val="accent2">
                    <a:lumMod val="75000"/>
                  </a:schemeClr>
                </a:solidFill>
                <a:latin typeface="Walbaum Display" panose="02070503090703020303" pitchFamily="18" charset="0"/>
              </a:rPr>
            </a:br>
            <a:r>
              <a:rPr lang="en-US" sz="5400" i="1" dirty="0">
                <a:solidFill>
                  <a:schemeClr val="accent2">
                    <a:lumMod val="75000"/>
                  </a:schemeClr>
                </a:solidFill>
                <a:latin typeface="Walbaum Display" panose="02070503090703020303" pitchFamily="18" charset="0"/>
              </a:rPr>
              <a:t>Girl, Woman, Other </a:t>
            </a:r>
            <a:r>
              <a:rPr lang="en-US" sz="5400" dirty="0">
                <a:solidFill>
                  <a:schemeClr val="accent2">
                    <a:lumMod val="75000"/>
                  </a:schemeClr>
                </a:solidFill>
                <a:latin typeface="Walbaum Display" panose="02070503090703020303" pitchFamily="18" charset="0"/>
              </a:rPr>
              <a:t>(2019)</a:t>
            </a:r>
            <a:endParaRPr lang="de-DE" sz="5400" dirty="0">
              <a:solidFill>
                <a:schemeClr val="accent2">
                  <a:lumMod val="75000"/>
                </a:schemeClr>
              </a:solidFill>
              <a:latin typeface="Walbaum Display" panose="02070503090703020303" pitchFamily="18" charset="0"/>
            </a:endParaRPr>
          </a:p>
        </p:txBody>
      </p:sp>
      <p:sp>
        <p:nvSpPr>
          <p:cNvPr id="3" name="Untertitel 2">
            <a:extLst>
              <a:ext uri="{FF2B5EF4-FFF2-40B4-BE49-F238E27FC236}">
                <a16:creationId xmlns:a16="http://schemas.microsoft.com/office/drawing/2014/main" id="{E77ECEF3-992A-EF3E-B556-D23D2D5663B5}"/>
              </a:ext>
            </a:extLst>
          </p:cNvPr>
          <p:cNvSpPr>
            <a:spLocks noGrp="1"/>
          </p:cNvSpPr>
          <p:nvPr>
            <p:ph type="subTitle" idx="1"/>
          </p:nvPr>
        </p:nvSpPr>
        <p:spPr>
          <a:xfrm>
            <a:off x="5297760" y="4636008"/>
            <a:ext cx="6251111" cy="1572768"/>
          </a:xfrm>
        </p:spPr>
        <p:txBody>
          <a:bodyPr>
            <a:normAutofit/>
          </a:bodyPr>
          <a:lstStyle/>
          <a:p>
            <a:pPr algn="l"/>
            <a:r>
              <a:rPr lang="de-DE" dirty="0">
                <a:latin typeface="Univers Condensed" panose="020B0506020202050204" pitchFamily="34" charset="0"/>
              </a:rPr>
              <a:t>Part I:</a:t>
            </a:r>
          </a:p>
          <a:p>
            <a:pPr algn="l"/>
            <a:r>
              <a:rPr lang="de-DE" dirty="0" err="1">
                <a:latin typeface="Univers Condensed" panose="020B0506020202050204" pitchFamily="34" charset="0"/>
              </a:rPr>
              <a:t>Deconstructing</a:t>
            </a:r>
            <a:r>
              <a:rPr lang="de-DE" dirty="0">
                <a:latin typeface="Univers Condensed" panose="020B0506020202050204" pitchFamily="34" charset="0"/>
              </a:rPr>
              <a:t> stereotype &amp; </a:t>
            </a:r>
            <a:r>
              <a:rPr lang="de-DE" dirty="0" err="1">
                <a:latin typeface="Univers Condensed" panose="020B0506020202050204" pitchFamily="34" charset="0"/>
              </a:rPr>
              <a:t>prejudice</a:t>
            </a:r>
            <a:endParaRPr lang="de-DE" dirty="0">
              <a:latin typeface="Univers Condensed" panose="020B0506020202050204" pitchFamily="34" charset="0"/>
            </a:endParaRPr>
          </a:p>
        </p:txBody>
      </p:sp>
      <p:pic>
        <p:nvPicPr>
          <p:cNvPr id="4" name="Picture 2">
            <a:extLst>
              <a:ext uri="{FF2B5EF4-FFF2-40B4-BE49-F238E27FC236}">
                <a16:creationId xmlns:a16="http://schemas.microsoft.com/office/drawing/2014/main" id="{5056BE0C-1958-3EAA-C01E-422E3A291B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91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69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822305"/>
          </a:xfrm>
          <a:prstGeom prst="ellipse">
            <a:avLst/>
          </a:prstGeom>
          <a:solidFill>
            <a:schemeClr val="accent2">
              <a:lumMod val="40000"/>
              <a:lumOff val="60000"/>
            </a:schemeClr>
          </a:solidFill>
        </p:spPr>
        <p:txBody>
          <a:bodyPr wrap="square">
            <a:spAutoFit/>
          </a:bodyPr>
          <a:lstStyle/>
          <a:p>
            <a:r>
              <a:rPr lang="de-DE" sz="3200" dirty="0">
                <a:latin typeface="Univers Condensed" panose="020B0506020202050204" pitchFamily="34" charset="0"/>
                <a:sym typeface="Wingdings" panose="05000000000000000000" pitchFamily="2" charset="2"/>
              </a:rPr>
              <a:t>Carole</a:t>
            </a:r>
            <a:endParaRPr lang="de-DE" sz="3200"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383491" y="3174961"/>
            <a:ext cx="4445095" cy="923330"/>
          </a:xfrm>
          <a:prstGeom prst="rect">
            <a:avLst/>
          </a:prstGeom>
          <a:noFill/>
        </p:spPr>
        <p:txBody>
          <a:bodyPr wrap="square">
            <a:spAutoFit/>
          </a:bodyPr>
          <a:lstStyle/>
          <a:p>
            <a:r>
              <a:rPr lang="en-US" dirty="0">
                <a:latin typeface="Univers Condensed" panose="020B0506020202050204" pitchFamily="34" charset="0"/>
              </a:rPr>
              <a:t>Facing difficulties in reaching her career goals because of her race, gender and class background</a:t>
            </a:r>
            <a:endParaRPr lang="de-DE" dirty="0">
              <a:latin typeface="Univers Condensed" panose="020B0506020202050204" pitchFamily="34" charset="0"/>
            </a:endParaRPr>
          </a:p>
        </p:txBody>
      </p:sp>
      <p:sp>
        <p:nvSpPr>
          <p:cNvPr id="15" name="Textfeld 14">
            <a:extLst>
              <a:ext uri="{FF2B5EF4-FFF2-40B4-BE49-F238E27FC236}">
                <a16:creationId xmlns:a16="http://schemas.microsoft.com/office/drawing/2014/main" id="{556DB336-A2D1-A489-5480-5D877DAE8902}"/>
              </a:ext>
            </a:extLst>
          </p:cNvPr>
          <p:cNvSpPr txBox="1"/>
          <p:nvPr/>
        </p:nvSpPr>
        <p:spPr>
          <a:xfrm>
            <a:off x="7383491" y="4261400"/>
            <a:ext cx="4445095" cy="646331"/>
          </a:xfrm>
          <a:prstGeom prst="rect">
            <a:avLst/>
          </a:prstGeom>
          <a:noFill/>
        </p:spPr>
        <p:txBody>
          <a:bodyPr wrap="square">
            <a:spAutoFit/>
          </a:bodyPr>
          <a:lstStyle/>
          <a:p>
            <a:r>
              <a:rPr lang="en-US" dirty="0">
                <a:latin typeface="Univers Condensed" panose="020B0506020202050204" pitchFamily="34" charset="0"/>
              </a:rPr>
              <a:t>Sexism experienced by women in the banking industry</a:t>
            </a:r>
            <a:endParaRPr lang="de-DE" dirty="0">
              <a:latin typeface="Univers Condensed" panose="020B0506020202050204" pitchFamily="34" charset="0"/>
            </a:endParaRPr>
          </a:p>
        </p:txBody>
      </p:sp>
      <p:sp>
        <p:nvSpPr>
          <p:cNvPr id="16" name="Textfeld 15">
            <a:extLst>
              <a:ext uri="{FF2B5EF4-FFF2-40B4-BE49-F238E27FC236}">
                <a16:creationId xmlns:a16="http://schemas.microsoft.com/office/drawing/2014/main" id="{9D45D5E0-6BE9-AE2A-3E6F-1C12635C945C}"/>
              </a:ext>
            </a:extLst>
          </p:cNvPr>
          <p:cNvSpPr txBox="1"/>
          <p:nvPr/>
        </p:nvSpPr>
        <p:spPr>
          <a:xfrm>
            <a:off x="7383490" y="5177950"/>
            <a:ext cx="4445095" cy="646331"/>
          </a:xfrm>
          <a:prstGeom prst="rect">
            <a:avLst/>
          </a:prstGeom>
          <a:noFill/>
        </p:spPr>
        <p:txBody>
          <a:bodyPr wrap="square">
            <a:spAutoFit/>
          </a:bodyPr>
          <a:lstStyle/>
          <a:p>
            <a:r>
              <a:rPr lang="en-US" dirty="0">
                <a:latin typeface="Univers Condensed" panose="020B0506020202050204" pitchFamily="34" charset="0"/>
              </a:rPr>
              <a:t>Hiding her cultural heritage for feeling it would be an obstacle in reaching her goals</a:t>
            </a:r>
            <a:endParaRPr lang="de-DE" dirty="0">
              <a:latin typeface="Univers Condensed" panose="020B0506020202050204" pitchFamily="34" charset="0"/>
            </a:endParaRPr>
          </a:p>
        </p:txBody>
      </p:sp>
    </p:spTree>
    <p:extLst>
      <p:ext uri="{BB962C8B-B14F-4D97-AF65-F5344CB8AC3E}">
        <p14:creationId xmlns:p14="http://schemas.microsoft.com/office/powerpoint/2010/main" val="301292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822305"/>
          </a:xfrm>
          <a:prstGeom prst="ellipse">
            <a:avLst/>
          </a:prstGeom>
          <a:solidFill>
            <a:schemeClr val="accent2">
              <a:lumMod val="40000"/>
              <a:lumOff val="60000"/>
            </a:schemeClr>
          </a:solidFill>
        </p:spPr>
        <p:txBody>
          <a:bodyPr wrap="square">
            <a:spAutoFit/>
          </a:bodyPr>
          <a:lstStyle/>
          <a:p>
            <a:r>
              <a:rPr lang="de-DE" sz="3200" dirty="0">
                <a:latin typeface="Univers Condensed" panose="020B0506020202050204" pitchFamily="34" charset="0"/>
                <a:sym typeface="Wingdings" panose="05000000000000000000" pitchFamily="2" charset="2"/>
              </a:rPr>
              <a:t>Carole</a:t>
            </a:r>
            <a:endParaRPr lang="de-DE" sz="3200"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383491" y="3174961"/>
            <a:ext cx="4445095" cy="369332"/>
          </a:xfrm>
          <a:prstGeom prst="rect">
            <a:avLst/>
          </a:prstGeom>
          <a:noFill/>
        </p:spPr>
        <p:txBody>
          <a:bodyPr wrap="square">
            <a:spAutoFit/>
          </a:bodyPr>
          <a:lstStyle/>
          <a:p>
            <a:r>
              <a:rPr lang="en-US" dirty="0">
                <a:latin typeface="Univers Condensed" panose="020B0506020202050204" pitchFamily="34" charset="0"/>
              </a:rPr>
              <a:t>Not feeling represented at Oxford university</a:t>
            </a:r>
            <a:endParaRPr lang="de-DE" dirty="0">
              <a:latin typeface="Univers Condensed" panose="020B0506020202050204" pitchFamily="34" charset="0"/>
            </a:endParaRPr>
          </a:p>
        </p:txBody>
      </p:sp>
      <p:sp>
        <p:nvSpPr>
          <p:cNvPr id="15" name="Textfeld 14">
            <a:extLst>
              <a:ext uri="{FF2B5EF4-FFF2-40B4-BE49-F238E27FC236}">
                <a16:creationId xmlns:a16="http://schemas.microsoft.com/office/drawing/2014/main" id="{556DB336-A2D1-A489-5480-5D877DAE8902}"/>
              </a:ext>
            </a:extLst>
          </p:cNvPr>
          <p:cNvSpPr txBox="1"/>
          <p:nvPr/>
        </p:nvSpPr>
        <p:spPr>
          <a:xfrm>
            <a:off x="7383490" y="3837757"/>
            <a:ext cx="4445095" cy="646331"/>
          </a:xfrm>
          <a:prstGeom prst="rect">
            <a:avLst/>
          </a:prstGeom>
          <a:noFill/>
        </p:spPr>
        <p:txBody>
          <a:bodyPr wrap="square">
            <a:spAutoFit/>
          </a:bodyPr>
          <a:lstStyle/>
          <a:p>
            <a:r>
              <a:rPr lang="en-US" dirty="0">
                <a:latin typeface="Univers Condensed" panose="020B0506020202050204" pitchFamily="34" charset="0"/>
              </a:rPr>
              <a:t>Adapting the habitus of white upper-class British people to achieve her career goals</a:t>
            </a:r>
            <a:endParaRPr lang="de-DE" dirty="0">
              <a:latin typeface="Univers Condensed" panose="020B0506020202050204" pitchFamily="34" charset="0"/>
            </a:endParaRPr>
          </a:p>
        </p:txBody>
      </p:sp>
      <p:sp>
        <p:nvSpPr>
          <p:cNvPr id="16" name="Textfeld 15">
            <a:extLst>
              <a:ext uri="{FF2B5EF4-FFF2-40B4-BE49-F238E27FC236}">
                <a16:creationId xmlns:a16="http://schemas.microsoft.com/office/drawing/2014/main" id="{9D45D5E0-6BE9-AE2A-3E6F-1C12635C945C}"/>
              </a:ext>
            </a:extLst>
          </p:cNvPr>
          <p:cNvSpPr txBox="1"/>
          <p:nvPr/>
        </p:nvSpPr>
        <p:spPr>
          <a:xfrm>
            <a:off x="7383489" y="4653900"/>
            <a:ext cx="4445095" cy="646331"/>
          </a:xfrm>
          <a:prstGeom prst="rect">
            <a:avLst/>
          </a:prstGeom>
          <a:noFill/>
        </p:spPr>
        <p:txBody>
          <a:bodyPr wrap="square">
            <a:spAutoFit/>
          </a:bodyPr>
          <a:lstStyle/>
          <a:p>
            <a:r>
              <a:rPr lang="en-US" dirty="0">
                <a:latin typeface="Univers Condensed" panose="020B0506020202050204" pitchFamily="34" charset="0"/>
              </a:rPr>
              <a:t>Need for assimilation to achieve certain career goals (</a:t>
            </a:r>
            <a:r>
              <a:rPr lang="en-US" dirty="0">
                <a:latin typeface="Univers Condensed" panose="020B0506020202050204" pitchFamily="34" charset="0"/>
                <a:sym typeface="Wingdings" panose="05000000000000000000" pitchFamily="2" charset="2"/>
              </a:rPr>
              <a:t></a:t>
            </a:r>
            <a:r>
              <a:rPr lang="en-US" dirty="0">
                <a:latin typeface="Univers Condensed" panose="020B0506020202050204" pitchFamily="34" charset="0"/>
              </a:rPr>
              <a:t> straightening her hair)</a:t>
            </a:r>
            <a:endParaRPr lang="de-DE" dirty="0">
              <a:latin typeface="Univers Condensed" panose="020B0506020202050204" pitchFamily="34" charset="0"/>
            </a:endParaRPr>
          </a:p>
        </p:txBody>
      </p:sp>
      <p:sp>
        <p:nvSpPr>
          <p:cNvPr id="2" name="Textfeld 1">
            <a:extLst>
              <a:ext uri="{FF2B5EF4-FFF2-40B4-BE49-F238E27FC236}">
                <a16:creationId xmlns:a16="http://schemas.microsoft.com/office/drawing/2014/main" id="{98C2920F-6377-345D-CD23-4BEF011C4424}"/>
              </a:ext>
            </a:extLst>
          </p:cNvPr>
          <p:cNvSpPr txBox="1"/>
          <p:nvPr/>
        </p:nvSpPr>
        <p:spPr>
          <a:xfrm>
            <a:off x="7383489" y="5533093"/>
            <a:ext cx="4445095" cy="369332"/>
          </a:xfrm>
          <a:prstGeom prst="rect">
            <a:avLst/>
          </a:prstGeom>
          <a:noFill/>
        </p:spPr>
        <p:txBody>
          <a:bodyPr wrap="square">
            <a:spAutoFit/>
          </a:bodyPr>
          <a:lstStyle/>
          <a:p>
            <a:r>
              <a:rPr lang="en-US" dirty="0">
                <a:latin typeface="Univers Condensed" panose="020B0506020202050204" pitchFamily="34" charset="0"/>
              </a:rPr>
              <a:t>Trauma of having been raped as a teenager</a:t>
            </a:r>
            <a:endParaRPr lang="de-DE" dirty="0">
              <a:latin typeface="Univers Condensed" panose="020B0506020202050204" pitchFamily="34" charset="0"/>
            </a:endParaRPr>
          </a:p>
        </p:txBody>
      </p:sp>
    </p:spTree>
    <p:extLst>
      <p:ext uri="{BB962C8B-B14F-4D97-AF65-F5344CB8AC3E}">
        <p14:creationId xmlns:p14="http://schemas.microsoft.com/office/powerpoint/2010/main" val="268690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822305"/>
          </a:xfrm>
          <a:prstGeom prst="ellipse">
            <a:avLst/>
          </a:prstGeom>
          <a:solidFill>
            <a:schemeClr val="accent2">
              <a:lumMod val="40000"/>
              <a:lumOff val="60000"/>
            </a:schemeClr>
          </a:solidFill>
        </p:spPr>
        <p:txBody>
          <a:bodyPr wrap="square">
            <a:spAutoFit/>
          </a:bodyPr>
          <a:lstStyle/>
          <a:p>
            <a:r>
              <a:rPr lang="de-DE" sz="3200" dirty="0">
                <a:latin typeface="Univers Condensed" panose="020B0506020202050204" pitchFamily="34" charset="0"/>
                <a:sym typeface="Wingdings" panose="05000000000000000000" pitchFamily="2" charset="2"/>
              </a:rPr>
              <a:t>Bummi</a:t>
            </a:r>
            <a:endParaRPr lang="de-DE" sz="3200"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534657" y="3244021"/>
            <a:ext cx="4445095" cy="2031325"/>
          </a:xfrm>
          <a:prstGeom prst="rect">
            <a:avLst/>
          </a:prstGeom>
          <a:noFill/>
        </p:spPr>
        <p:txBody>
          <a:bodyPr wrap="square">
            <a:spAutoFit/>
          </a:bodyPr>
          <a:lstStyle/>
          <a:p>
            <a:r>
              <a:rPr lang="en-US" dirty="0">
                <a:latin typeface="Univers Condensed" panose="020B0506020202050204" pitchFamily="34" charset="0"/>
              </a:rPr>
              <a:t>“did me and Papa come to this country for a better life only to see our only daughter giving up on her opportunities and end up distributing paper hand towels for tips in nightclub toilets or concert venues, as is the fate of too many of our countrywomen?” (p. 133)</a:t>
            </a:r>
            <a:endParaRPr lang="de-DE" dirty="0">
              <a:latin typeface="Univers Condensed" panose="020B0506020202050204" pitchFamily="34" charset="0"/>
            </a:endParaRPr>
          </a:p>
        </p:txBody>
      </p:sp>
      <p:sp>
        <p:nvSpPr>
          <p:cNvPr id="2" name="Textfeld 1">
            <a:extLst>
              <a:ext uri="{FF2B5EF4-FFF2-40B4-BE49-F238E27FC236}">
                <a16:creationId xmlns:a16="http://schemas.microsoft.com/office/drawing/2014/main" id="{98C2920F-6377-345D-CD23-4BEF011C4424}"/>
              </a:ext>
            </a:extLst>
          </p:cNvPr>
          <p:cNvSpPr txBox="1"/>
          <p:nvPr/>
        </p:nvSpPr>
        <p:spPr>
          <a:xfrm>
            <a:off x="7534657" y="5533092"/>
            <a:ext cx="4445095" cy="369332"/>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Intersection of race and gender</a:t>
            </a:r>
            <a:endParaRPr lang="de-DE" dirty="0">
              <a:latin typeface="Univers Condensed" panose="020B0506020202050204" pitchFamily="34" charset="0"/>
            </a:endParaRPr>
          </a:p>
        </p:txBody>
      </p:sp>
    </p:spTree>
    <p:extLst>
      <p:ext uri="{BB962C8B-B14F-4D97-AF65-F5344CB8AC3E}">
        <p14:creationId xmlns:p14="http://schemas.microsoft.com/office/powerpoint/2010/main" val="57371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822305"/>
          </a:xfrm>
          <a:prstGeom prst="ellipse">
            <a:avLst/>
          </a:prstGeom>
          <a:solidFill>
            <a:schemeClr val="accent2">
              <a:lumMod val="40000"/>
              <a:lumOff val="60000"/>
            </a:schemeClr>
          </a:solidFill>
        </p:spPr>
        <p:txBody>
          <a:bodyPr wrap="square">
            <a:spAutoFit/>
          </a:bodyPr>
          <a:lstStyle/>
          <a:p>
            <a:r>
              <a:rPr lang="de-DE" sz="3200" dirty="0">
                <a:latin typeface="Univers Condensed" panose="020B0506020202050204" pitchFamily="34" charset="0"/>
                <a:sym typeface="Wingdings" panose="05000000000000000000" pitchFamily="2" charset="2"/>
              </a:rPr>
              <a:t>Bummi</a:t>
            </a:r>
            <a:endParaRPr lang="de-DE" sz="3200"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534656" y="3222265"/>
            <a:ext cx="4445095" cy="646331"/>
          </a:xfrm>
          <a:prstGeom prst="rect">
            <a:avLst/>
          </a:prstGeom>
          <a:noFill/>
        </p:spPr>
        <p:txBody>
          <a:bodyPr wrap="square">
            <a:spAutoFit/>
          </a:bodyPr>
          <a:lstStyle/>
          <a:p>
            <a:r>
              <a:rPr lang="en-US" dirty="0" err="1">
                <a:latin typeface="Univers Condensed" panose="020B0506020202050204" pitchFamily="34" charset="0"/>
              </a:rPr>
              <a:t>Bummi</a:t>
            </a:r>
            <a:r>
              <a:rPr lang="en-US" dirty="0">
                <a:latin typeface="Univers Condensed" panose="020B0506020202050204" pitchFamily="34" charset="0"/>
              </a:rPr>
              <a:t> and Augustine experiencing racism in England</a:t>
            </a:r>
            <a:endParaRPr lang="de-DE" dirty="0">
              <a:latin typeface="Univers Condensed" panose="020B0506020202050204" pitchFamily="34" charset="0"/>
            </a:endParaRPr>
          </a:p>
        </p:txBody>
      </p:sp>
      <p:sp>
        <p:nvSpPr>
          <p:cNvPr id="2" name="Textfeld 1">
            <a:extLst>
              <a:ext uri="{FF2B5EF4-FFF2-40B4-BE49-F238E27FC236}">
                <a16:creationId xmlns:a16="http://schemas.microsoft.com/office/drawing/2014/main" id="{98C2920F-6377-345D-CD23-4BEF011C4424}"/>
              </a:ext>
            </a:extLst>
          </p:cNvPr>
          <p:cNvSpPr txBox="1"/>
          <p:nvPr/>
        </p:nvSpPr>
        <p:spPr>
          <a:xfrm>
            <a:off x="7751505" y="4004440"/>
            <a:ext cx="4011395" cy="1200329"/>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Augustine speaks of “transporting passengers who thought themselves far too superior to talk to him as an equal” (p, 167)</a:t>
            </a:r>
            <a:endParaRPr lang="de-DE" dirty="0">
              <a:latin typeface="Univers Condensed" panose="020B0506020202050204" pitchFamily="34" charset="0"/>
            </a:endParaRPr>
          </a:p>
        </p:txBody>
      </p:sp>
    </p:spTree>
    <p:extLst>
      <p:ext uri="{BB962C8B-B14F-4D97-AF65-F5344CB8AC3E}">
        <p14:creationId xmlns:p14="http://schemas.microsoft.com/office/powerpoint/2010/main" val="331490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822305"/>
          </a:xfrm>
          <a:prstGeom prst="ellipse">
            <a:avLst/>
          </a:prstGeom>
          <a:solidFill>
            <a:schemeClr val="accent2">
              <a:lumMod val="40000"/>
              <a:lumOff val="60000"/>
            </a:schemeClr>
          </a:solidFill>
        </p:spPr>
        <p:txBody>
          <a:bodyPr wrap="square">
            <a:spAutoFit/>
          </a:bodyPr>
          <a:lstStyle/>
          <a:p>
            <a:r>
              <a:rPr lang="de-DE" sz="3200" dirty="0">
                <a:latin typeface="Univers Condensed" panose="020B0506020202050204" pitchFamily="34" charset="0"/>
                <a:sym typeface="Wingdings" panose="05000000000000000000" pitchFamily="2" charset="2"/>
              </a:rPr>
              <a:t>Bummi</a:t>
            </a:r>
            <a:endParaRPr lang="de-DE" sz="3200"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534656" y="3222265"/>
            <a:ext cx="4445095" cy="646331"/>
          </a:xfrm>
          <a:prstGeom prst="rect">
            <a:avLst/>
          </a:prstGeom>
          <a:noFill/>
        </p:spPr>
        <p:txBody>
          <a:bodyPr wrap="square">
            <a:spAutoFit/>
          </a:bodyPr>
          <a:lstStyle/>
          <a:p>
            <a:r>
              <a:rPr lang="en-US" dirty="0" err="1">
                <a:latin typeface="Univers Condensed" panose="020B0506020202050204" pitchFamily="34" charset="0"/>
              </a:rPr>
              <a:t>Bummi</a:t>
            </a:r>
            <a:r>
              <a:rPr lang="en-US" dirty="0">
                <a:latin typeface="Univers Condensed" panose="020B0506020202050204" pitchFamily="34" charset="0"/>
              </a:rPr>
              <a:t> and Augustine experiencing racism in England</a:t>
            </a:r>
            <a:endParaRPr lang="de-DE" dirty="0">
              <a:latin typeface="Univers Condensed" panose="020B0506020202050204" pitchFamily="34" charset="0"/>
            </a:endParaRPr>
          </a:p>
        </p:txBody>
      </p:sp>
      <p:sp>
        <p:nvSpPr>
          <p:cNvPr id="2" name="Textfeld 1">
            <a:extLst>
              <a:ext uri="{FF2B5EF4-FFF2-40B4-BE49-F238E27FC236}">
                <a16:creationId xmlns:a16="http://schemas.microsoft.com/office/drawing/2014/main" id="{98C2920F-6377-345D-CD23-4BEF011C4424}"/>
              </a:ext>
            </a:extLst>
          </p:cNvPr>
          <p:cNvSpPr txBox="1"/>
          <p:nvPr/>
        </p:nvSpPr>
        <p:spPr>
          <a:xfrm>
            <a:off x="7751505" y="4004440"/>
            <a:ext cx="4011395" cy="1200329"/>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a:t>
            </a:r>
            <a:r>
              <a:rPr lang="en-US" dirty="0" err="1">
                <a:latin typeface="Univers Condensed" panose="020B0506020202050204" pitchFamily="34" charset="0"/>
                <a:sym typeface="Wingdings" panose="05000000000000000000" pitchFamily="2" charset="2"/>
              </a:rPr>
              <a:t>Bummi</a:t>
            </a:r>
            <a:r>
              <a:rPr lang="en-US" dirty="0">
                <a:latin typeface="Univers Condensed" panose="020B0506020202050204" pitchFamily="34" charset="0"/>
                <a:sym typeface="Wingdings" panose="05000000000000000000" pitchFamily="2" charset="2"/>
              </a:rPr>
              <a:t> complained that people viewed her through what she did (a cleaner) and not what she was (an educated woman)” (p. 167)</a:t>
            </a:r>
            <a:endParaRPr lang="de-DE" dirty="0">
              <a:latin typeface="Univers Condensed" panose="020B0506020202050204" pitchFamily="34" charset="0"/>
            </a:endParaRPr>
          </a:p>
        </p:txBody>
      </p:sp>
      <p:sp>
        <p:nvSpPr>
          <p:cNvPr id="3" name="Textfeld 2">
            <a:extLst>
              <a:ext uri="{FF2B5EF4-FFF2-40B4-BE49-F238E27FC236}">
                <a16:creationId xmlns:a16="http://schemas.microsoft.com/office/drawing/2014/main" id="{C6CC1BED-1832-3AC9-BA83-1FA0F7BA105B}"/>
              </a:ext>
            </a:extLst>
          </p:cNvPr>
          <p:cNvSpPr txBox="1"/>
          <p:nvPr/>
        </p:nvSpPr>
        <p:spPr>
          <a:xfrm>
            <a:off x="7751505" y="5287179"/>
            <a:ext cx="4011395" cy="1200329"/>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“her first class degree from a Third World country would mean nothing in her new country / especially with her name and nationality attached to it” (p. 167)</a:t>
            </a:r>
            <a:endParaRPr lang="de-DE" dirty="0">
              <a:latin typeface="Univers Condensed" panose="020B0506020202050204" pitchFamily="34" charset="0"/>
            </a:endParaRPr>
          </a:p>
        </p:txBody>
      </p:sp>
    </p:spTree>
    <p:extLst>
      <p:ext uri="{BB962C8B-B14F-4D97-AF65-F5344CB8AC3E}">
        <p14:creationId xmlns:p14="http://schemas.microsoft.com/office/powerpoint/2010/main" val="116129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1"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rPr>
              <a:t>Girl, Woman, Other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rPr>
              <a:t>Part I:  </a:t>
            </a:r>
            <a:r>
              <a:rPr kumimoji="0" lang="de-DE" sz="2800" b="0" i="0" u="none" strike="noStrike" kern="1200" cap="none" spc="0" normalizeH="0" baseline="0" noProof="0" dirty="0" err="1">
                <a:ln>
                  <a:noFill/>
                </a:ln>
                <a:solidFill>
                  <a:srgbClr val="ED7D31">
                    <a:lumMod val="75000"/>
                  </a:srgbClr>
                </a:solidFill>
                <a:effectLst/>
                <a:uLnTx/>
                <a:uFillTx/>
                <a:latin typeface="Walbaum Display" panose="02070503090703020303" pitchFamily="18" charset="0"/>
                <a:ea typeface="+mn-ea"/>
                <a:cs typeface="+mn-cs"/>
              </a:rPr>
              <a:t>Deconstructing</a:t>
            </a:r>
            <a:r>
              <a:rPr kumimoji="0" lang="de-DE" sz="28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rPr>
              <a:t> stereotype &amp; </a:t>
            </a:r>
            <a:r>
              <a:rPr kumimoji="0" lang="de-DE" sz="2800" b="0" i="0" u="none" strike="noStrike" kern="1200" cap="none" spc="0" normalizeH="0" baseline="0" noProof="0" dirty="0" err="1">
                <a:ln>
                  <a:noFill/>
                </a:ln>
                <a:solidFill>
                  <a:srgbClr val="ED7D31">
                    <a:lumMod val="75000"/>
                  </a:srgbClr>
                </a:solidFill>
                <a:effectLst/>
                <a:uLnTx/>
                <a:uFillTx/>
                <a:latin typeface="Walbaum Display" panose="02070503090703020303" pitchFamily="18" charset="0"/>
                <a:ea typeface="+mn-ea"/>
                <a:cs typeface="+mn-cs"/>
              </a:rPr>
              <a:t>prejudice</a:t>
            </a:r>
            <a:endParaRPr kumimoji="0" lang="de-DE" sz="28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44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rPr>
              <a:t>The characters’ identities are shaped by their social environments and their experiences of discrimination and oppression</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822305"/>
          </a:xfrm>
          <a:prstGeom prst="ellipse">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Bummi</a:t>
            </a:r>
            <a:endParaRPr kumimoji="0" lang="de-DE" sz="32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534656" y="3222265"/>
            <a:ext cx="444509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nivers Condensed" panose="020B0506020202050204" pitchFamily="34" charset="0"/>
                <a:ea typeface="+mn-ea"/>
                <a:cs typeface="+mn-cs"/>
              </a:rPr>
              <a:t>Bummi’s</a:t>
            </a: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rPr>
              <a:t> immigrant experience being shaped by working hard and not achieving her dreams</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2" name="Textfeld 1">
            <a:extLst>
              <a:ext uri="{FF2B5EF4-FFF2-40B4-BE49-F238E27FC236}">
                <a16:creationId xmlns:a16="http://schemas.microsoft.com/office/drawing/2014/main" id="{98C2920F-6377-345D-CD23-4BEF011C4424}"/>
              </a:ext>
            </a:extLst>
          </p:cNvPr>
          <p:cNvSpPr txBox="1"/>
          <p:nvPr/>
        </p:nvSpPr>
        <p:spPr>
          <a:xfrm>
            <a:off x="7751505" y="4004440"/>
            <a:ext cx="401139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a:t>
            </a:r>
            <a:r>
              <a:rPr kumimoji="0" lang="en-US" sz="1800" b="0" i="0" u="none" strike="noStrike" kern="1200" cap="none" spc="0" normalizeH="0" baseline="0" noProof="0" dirty="0" err="1">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Bummi</a:t>
            </a: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 and Augustine agreed that they wrong to believe that in England, at least, working hard and dreaming big was one step away from achieving it”(p. 167)</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3" name="Textfeld 2">
            <a:extLst>
              <a:ext uri="{FF2B5EF4-FFF2-40B4-BE49-F238E27FC236}">
                <a16:creationId xmlns:a16="http://schemas.microsoft.com/office/drawing/2014/main" id="{C6CC1BED-1832-3AC9-BA83-1FA0F7BA105B}"/>
              </a:ext>
            </a:extLst>
          </p:cNvPr>
          <p:cNvSpPr txBox="1"/>
          <p:nvPr/>
        </p:nvSpPr>
        <p:spPr>
          <a:xfrm>
            <a:off x="7751505" y="5287179"/>
            <a:ext cx="401139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Bummi</a:t>
            </a: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 “felt sad when [Augustine] said to her one day, if we cannot make it her, perhaps our child will” (p, 169)</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Tree>
    <p:extLst>
      <p:ext uri="{BB962C8B-B14F-4D97-AF65-F5344CB8AC3E}">
        <p14:creationId xmlns:p14="http://schemas.microsoft.com/office/powerpoint/2010/main" val="21055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1"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rPr>
              <a:t>Girl, Woman, Other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rPr>
              <a:t>Part I:  </a:t>
            </a:r>
            <a:r>
              <a:rPr kumimoji="0" lang="de-DE" sz="2800" b="0" i="0" u="none" strike="noStrike" kern="1200" cap="none" spc="0" normalizeH="0" baseline="0" noProof="0" dirty="0" err="1">
                <a:ln>
                  <a:noFill/>
                </a:ln>
                <a:solidFill>
                  <a:srgbClr val="ED7D31">
                    <a:lumMod val="75000"/>
                  </a:srgbClr>
                </a:solidFill>
                <a:effectLst/>
                <a:uLnTx/>
                <a:uFillTx/>
                <a:latin typeface="Walbaum Display" panose="02070503090703020303" pitchFamily="18" charset="0"/>
                <a:ea typeface="+mn-ea"/>
                <a:cs typeface="+mn-cs"/>
              </a:rPr>
              <a:t>Deconstructing</a:t>
            </a:r>
            <a:r>
              <a:rPr kumimoji="0" lang="de-DE" sz="28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rPr>
              <a:t> stereotype &amp; </a:t>
            </a:r>
            <a:r>
              <a:rPr kumimoji="0" lang="de-DE" sz="2800" b="0" i="0" u="none" strike="noStrike" kern="1200" cap="none" spc="0" normalizeH="0" baseline="0" noProof="0" dirty="0" err="1">
                <a:ln>
                  <a:noFill/>
                </a:ln>
                <a:solidFill>
                  <a:srgbClr val="ED7D31">
                    <a:lumMod val="75000"/>
                  </a:srgbClr>
                </a:solidFill>
                <a:effectLst/>
                <a:uLnTx/>
                <a:uFillTx/>
                <a:latin typeface="Walbaum Display" panose="02070503090703020303" pitchFamily="18" charset="0"/>
                <a:ea typeface="+mn-ea"/>
                <a:cs typeface="+mn-cs"/>
              </a:rPr>
              <a:t>prejudice</a:t>
            </a:r>
            <a:endParaRPr kumimoji="0" lang="de-DE" sz="28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44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rPr>
              <a:t>The characters’ identities are shaped by their social environments and their experiences of discrimination and oppression</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822305"/>
          </a:xfrm>
          <a:prstGeom prst="ellipse">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Bummi</a:t>
            </a:r>
            <a:endParaRPr kumimoji="0" lang="de-DE" sz="32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534656" y="3222265"/>
            <a:ext cx="44450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rPr>
              <a:t>Internalized homophobia</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2" name="Textfeld 1">
            <a:extLst>
              <a:ext uri="{FF2B5EF4-FFF2-40B4-BE49-F238E27FC236}">
                <a16:creationId xmlns:a16="http://schemas.microsoft.com/office/drawing/2014/main" id="{98C2920F-6377-345D-CD23-4BEF011C4424}"/>
              </a:ext>
            </a:extLst>
          </p:cNvPr>
          <p:cNvSpPr txBox="1"/>
          <p:nvPr/>
        </p:nvSpPr>
        <p:spPr>
          <a:xfrm>
            <a:off x="7746905" y="3709430"/>
            <a:ext cx="401139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“it was strange being with </a:t>
            </a:r>
            <a:r>
              <a:rPr kumimoji="0" lang="en-US" sz="1800" b="0" i="0" u="none" strike="noStrike" kern="1200" cap="none" spc="0" normalizeH="0" baseline="0" noProof="0" dirty="0" err="1">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Omofe</a:t>
            </a: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 […] in the flat she shared with her daughter, the daughter she could never tell of this unmentionable thing she did / the shame she had tried to oppress began walking towards her / she did not want to be that sort of person / it was not who she was” (180)</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Tree>
    <p:extLst>
      <p:ext uri="{BB962C8B-B14F-4D97-AF65-F5344CB8AC3E}">
        <p14:creationId xmlns:p14="http://schemas.microsoft.com/office/powerpoint/2010/main" val="50369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735747"/>
          </a:xfrm>
          <a:prstGeom prst="ellipse">
            <a:avLst/>
          </a:prstGeom>
          <a:solidFill>
            <a:schemeClr val="accent2">
              <a:lumMod val="40000"/>
              <a:lumOff val="60000"/>
            </a:schemeClr>
          </a:solidFill>
        </p:spPr>
        <p:txBody>
          <a:bodyPr wrap="square">
            <a:spAutoFit/>
          </a:bodyPr>
          <a:lstStyle/>
          <a:p>
            <a:r>
              <a:rPr lang="de-DE" sz="2800" dirty="0" err="1">
                <a:latin typeface="Univers Condensed" panose="020B0506020202050204" pitchFamily="34" charset="0"/>
                <a:sym typeface="Wingdings" panose="05000000000000000000" pitchFamily="2" charset="2"/>
              </a:rPr>
              <a:t>LaTisha</a:t>
            </a:r>
            <a:endParaRPr lang="de-DE" sz="2800"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534657" y="3573536"/>
            <a:ext cx="4445095" cy="646331"/>
          </a:xfrm>
          <a:prstGeom prst="rect">
            <a:avLst/>
          </a:prstGeom>
          <a:noFill/>
        </p:spPr>
        <p:txBody>
          <a:bodyPr wrap="square">
            <a:spAutoFit/>
          </a:bodyPr>
          <a:lstStyle/>
          <a:p>
            <a:r>
              <a:rPr lang="en-US" dirty="0">
                <a:latin typeface="Univers Condensed" panose="020B0506020202050204" pitchFamily="34" charset="0"/>
              </a:rPr>
              <a:t>Trauma of her father leaving her family while she as a child</a:t>
            </a:r>
            <a:endParaRPr lang="de-DE" dirty="0">
              <a:latin typeface="Univers Condensed" panose="020B0506020202050204" pitchFamily="34" charset="0"/>
            </a:endParaRPr>
          </a:p>
        </p:txBody>
      </p:sp>
      <p:sp>
        <p:nvSpPr>
          <p:cNvPr id="3" name="Textfeld 2">
            <a:extLst>
              <a:ext uri="{FF2B5EF4-FFF2-40B4-BE49-F238E27FC236}">
                <a16:creationId xmlns:a16="http://schemas.microsoft.com/office/drawing/2014/main" id="{5C244A6C-688E-CAF3-FB80-1533A31094E7}"/>
              </a:ext>
            </a:extLst>
          </p:cNvPr>
          <p:cNvSpPr txBox="1"/>
          <p:nvPr/>
        </p:nvSpPr>
        <p:spPr>
          <a:xfrm>
            <a:off x="7534657" y="4609541"/>
            <a:ext cx="4445095" cy="646331"/>
          </a:xfrm>
          <a:prstGeom prst="rect">
            <a:avLst/>
          </a:prstGeom>
          <a:noFill/>
        </p:spPr>
        <p:txBody>
          <a:bodyPr wrap="square">
            <a:spAutoFit/>
          </a:bodyPr>
          <a:lstStyle/>
          <a:p>
            <a:r>
              <a:rPr lang="en-US" dirty="0">
                <a:latin typeface="Univers Condensed" panose="020B0506020202050204" pitchFamily="34" charset="0"/>
              </a:rPr>
              <a:t>Her social environment influencing her career prospects</a:t>
            </a:r>
            <a:endParaRPr lang="de-DE" dirty="0">
              <a:latin typeface="Univers Condensed" panose="020B0506020202050204" pitchFamily="34" charset="0"/>
            </a:endParaRPr>
          </a:p>
        </p:txBody>
      </p:sp>
    </p:spTree>
    <p:extLst>
      <p:ext uri="{BB962C8B-B14F-4D97-AF65-F5344CB8AC3E}">
        <p14:creationId xmlns:p14="http://schemas.microsoft.com/office/powerpoint/2010/main" val="3056472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2" name="Textfeld 1">
            <a:extLst>
              <a:ext uri="{FF2B5EF4-FFF2-40B4-BE49-F238E27FC236}">
                <a16:creationId xmlns:a16="http://schemas.microsoft.com/office/drawing/2014/main" id="{7CCFD868-BE6E-2AEE-C9BE-CACA2E67EECF}"/>
              </a:ext>
            </a:extLst>
          </p:cNvPr>
          <p:cNvSpPr txBox="1"/>
          <p:nvPr/>
        </p:nvSpPr>
        <p:spPr>
          <a:xfrm>
            <a:off x="5165937" y="3225395"/>
            <a:ext cx="6592363" cy="369332"/>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Systems of oppression and identity are interlinked </a:t>
            </a:r>
            <a:endParaRPr lang="de-DE" dirty="0">
              <a:latin typeface="Univers Condensed" panose="020B0506020202050204" pitchFamily="34" charset="0"/>
            </a:endParaRPr>
          </a:p>
        </p:txBody>
      </p:sp>
      <p:sp>
        <p:nvSpPr>
          <p:cNvPr id="5" name="Textfeld 4">
            <a:extLst>
              <a:ext uri="{FF2B5EF4-FFF2-40B4-BE49-F238E27FC236}">
                <a16:creationId xmlns:a16="http://schemas.microsoft.com/office/drawing/2014/main" id="{190AC11F-3CE1-DAE4-1AC7-7A51F76020A6}"/>
              </a:ext>
            </a:extLst>
          </p:cNvPr>
          <p:cNvSpPr txBox="1"/>
          <p:nvPr/>
        </p:nvSpPr>
        <p:spPr>
          <a:xfrm>
            <a:off x="5165937" y="3833847"/>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Illustrating how forms of oppression can arise from too rigidly and unquestionably adhering to certain ideologies</a:t>
            </a:r>
            <a:endParaRPr lang="de-DE" dirty="0">
              <a:latin typeface="Univers Condensed" panose="020B0506020202050204" pitchFamily="34" charset="0"/>
            </a:endParaRPr>
          </a:p>
        </p:txBody>
      </p:sp>
    </p:spTree>
    <p:extLst>
      <p:ext uri="{BB962C8B-B14F-4D97-AF65-F5344CB8AC3E}">
        <p14:creationId xmlns:p14="http://schemas.microsoft.com/office/powerpoint/2010/main" val="229347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Illustrating the importance of questioning one’s beliefs and ideologies and the presuppositions and prejudices arising from them</a:t>
            </a:r>
            <a:endParaRPr lang="de-DE" dirty="0">
              <a:latin typeface="Univers Condensed" panose="020B0506020202050204" pitchFamily="34" charset="0"/>
            </a:endParaRPr>
          </a:p>
        </p:txBody>
      </p:sp>
      <p:sp>
        <p:nvSpPr>
          <p:cNvPr id="3" name="Textfeld 2">
            <a:extLst>
              <a:ext uri="{FF2B5EF4-FFF2-40B4-BE49-F238E27FC236}">
                <a16:creationId xmlns:a16="http://schemas.microsoft.com/office/drawing/2014/main" id="{B43F024C-BF60-EF40-959C-6ACD3C15536E}"/>
              </a:ext>
            </a:extLst>
          </p:cNvPr>
          <p:cNvSpPr txBox="1"/>
          <p:nvPr/>
        </p:nvSpPr>
        <p:spPr>
          <a:xfrm>
            <a:off x="5707626" y="2459503"/>
            <a:ext cx="5901422"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Prejudices and different ideologies upheld by different characters</a:t>
            </a:r>
            <a:endParaRPr lang="de-DE" dirty="0">
              <a:latin typeface="Univers Condensed" panose="020B0506020202050204" pitchFamily="34" charset="0"/>
            </a:endParaRPr>
          </a:p>
        </p:txBody>
      </p:sp>
      <p:sp>
        <p:nvSpPr>
          <p:cNvPr id="6" name="Textfeld 5">
            <a:extLst>
              <a:ext uri="{FF2B5EF4-FFF2-40B4-BE49-F238E27FC236}">
                <a16:creationId xmlns:a16="http://schemas.microsoft.com/office/drawing/2014/main" id="{EB7CE517-96E2-6F26-8D3C-DE34B4E52EF1}"/>
              </a:ext>
            </a:extLst>
          </p:cNvPr>
          <p:cNvSpPr txBox="1"/>
          <p:nvPr/>
        </p:nvSpPr>
        <p:spPr>
          <a:xfrm>
            <a:off x="6333054" y="3440584"/>
            <a:ext cx="4993707" cy="369332"/>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Amma and her father</a:t>
            </a:r>
            <a:endParaRPr lang="de-DE" dirty="0">
              <a:latin typeface="Univers Condensed" panose="020B0506020202050204" pitchFamily="34" charset="0"/>
            </a:endParaRPr>
          </a:p>
        </p:txBody>
      </p:sp>
      <p:sp>
        <p:nvSpPr>
          <p:cNvPr id="7" name="Textfeld 6">
            <a:extLst>
              <a:ext uri="{FF2B5EF4-FFF2-40B4-BE49-F238E27FC236}">
                <a16:creationId xmlns:a16="http://schemas.microsoft.com/office/drawing/2014/main" id="{9A383B7E-43D4-A02E-2117-711A824B6328}"/>
              </a:ext>
            </a:extLst>
          </p:cNvPr>
          <p:cNvSpPr txBox="1"/>
          <p:nvPr/>
        </p:nvSpPr>
        <p:spPr>
          <a:xfrm>
            <a:off x="6290577" y="4144666"/>
            <a:ext cx="5901422" cy="369332"/>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Clash of different ideologies at “</a:t>
            </a:r>
            <a:r>
              <a:rPr lang="en-US" dirty="0" err="1">
                <a:latin typeface="Univers Condensed" panose="020B0506020202050204" pitchFamily="34" charset="0"/>
                <a:sym typeface="Wingdings" panose="05000000000000000000" pitchFamily="2" charset="2"/>
              </a:rPr>
              <a:t>Freedomia</a:t>
            </a:r>
            <a:r>
              <a:rPr lang="en-US" dirty="0">
                <a:latin typeface="Univers Condensed" panose="020B0506020202050204" pitchFamily="34" charset="0"/>
                <a:sym typeface="Wingdings" panose="05000000000000000000" pitchFamily="2" charset="2"/>
              </a:rPr>
              <a:t>”</a:t>
            </a:r>
            <a:endParaRPr lang="de-DE" dirty="0">
              <a:latin typeface="Univers Condensed" panose="020B0506020202050204" pitchFamily="34" charset="0"/>
            </a:endParaRPr>
          </a:p>
        </p:txBody>
      </p:sp>
      <p:sp>
        <p:nvSpPr>
          <p:cNvPr id="9" name="Textfeld 8">
            <a:extLst>
              <a:ext uri="{FF2B5EF4-FFF2-40B4-BE49-F238E27FC236}">
                <a16:creationId xmlns:a16="http://schemas.microsoft.com/office/drawing/2014/main" id="{49790AC7-3929-D758-B168-73C9879F2064}"/>
              </a:ext>
            </a:extLst>
          </p:cNvPr>
          <p:cNvSpPr txBox="1"/>
          <p:nvPr/>
        </p:nvSpPr>
        <p:spPr>
          <a:xfrm>
            <a:off x="6244174" y="4824203"/>
            <a:ext cx="5901422" cy="1200329"/>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Sylvester </a:t>
            </a:r>
            <a:r>
              <a:rPr lang="en-US" dirty="0" err="1">
                <a:latin typeface="Univers Condensed" panose="020B0506020202050204" pitchFamily="34" charset="0"/>
                <a:sym typeface="Wingdings" panose="05000000000000000000" pitchFamily="2" charset="2"/>
              </a:rPr>
              <a:t>criticising</a:t>
            </a:r>
            <a:r>
              <a:rPr lang="en-US" dirty="0">
                <a:latin typeface="Univers Condensed" panose="020B0506020202050204" pitchFamily="34" charset="0"/>
                <a:sym typeface="Wingdings" panose="05000000000000000000" pitchFamily="2" charset="2"/>
              </a:rPr>
              <a:t> Amma for “dropping [her] principles for ambition” and now being part of the establishment; Amma </a:t>
            </a:r>
            <a:r>
              <a:rPr lang="en-US" dirty="0" err="1">
                <a:latin typeface="Univers Condensed" panose="020B0506020202050204" pitchFamily="34" charset="0"/>
                <a:sym typeface="Wingdings" panose="05000000000000000000" pitchFamily="2" charset="2"/>
              </a:rPr>
              <a:t>criticising</a:t>
            </a:r>
            <a:r>
              <a:rPr lang="en-US" dirty="0">
                <a:latin typeface="Univers Condensed" panose="020B0506020202050204" pitchFamily="34" charset="0"/>
                <a:sym typeface="Wingdings" panose="05000000000000000000" pitchFamily="2" charset="2"/>
              </a:rPr>
              <a:t> Roland for being “very </a:t>
            </a:r>
            <a:r>
              <a:rPr lang="en-US" dirty="0" err="1">
                <a:latin typeface="Univers Condensed" panose="020B0506020202050204" pitchFamily="34" charset="0"/>
                <a:sym typeface="Wingdings" panose="05000000000000000000" pitchFamily="2" charset="2"/>
              </a:rPr>
              <a:t>establishmet</a:t>
            </a:r>
            <a:r>
              <a:rPr lang="en-US" dirty="0">
                <a:latin typeface="Univers Condensed" panose="020B0506020202050204" pitchFamily="34" charset="0"/>
                <a:sym typeface="Wingdings" panose="05000000000000000000" pitchFamily="2" charset="2"/>
              </a:rPr>
              <a:t>”  double-standards?</a:t>
            </a:r>
            <a:endParaRPr lang="de-DE" dirty="0">
              <a:latin typeface="Univers Condensed" panose="020B0506020202050204" pitchFamily="34" charset="0"/>
            </a:endParaRPr>
          </a:p>
        </p:txBody>
      </p:sp>
    </p:spTree>
    <p:extLst>
      <p:ext uri="{BB962C8B-B14F-4D97-AF65-F5344CB8AC3E}">
        <p14:creationId xmlns:p14="http://schemas.microsoft.com/office/powerpoint/2010/main" val="229384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D60BEA3-5194-CB93-23AD-0E1C8C586F69}"/>
              </a:ext>
            </a:extLst>
          </p:cNvPr>
          <p:cNvSpPr>
            <a:spLocks noGrp="1"/>
          </p:cNvSpPr>
          <p:nvPr>
            <p:ph type="title"/>
          </p:nvPr>
        </p:nvSpPr>
        <p:spPr>
          <a:xfrm>
            <a:off x="5297762" y="329184"/>
            <a:ext cx="6251110" cy="1783080"/>
          </a:xfrm>
        </p:spPr>
        <p:txBody>
          <a:bodyPr anchor="b">
            <a:normAutofit/>
          </a:bodyPr>
          <a:lstStyle/>
          <a:p>
            <a:r>
              <a:rPr lang="de-DE" sz="5400" dirty="0">
                <a:solidFill>
                  <a:schemeClr val="accent2">
                    <a:lumMod val="75000"/>
                  </a:schemeClr>
                </a:solidFill>
                <a:latin typeface="Walbaum Display" panose="02070503090703020303" pitchFamily="18" charset="0"/>
              </a:rPr>
              <a:t>Bernadine Evaristo</a:t>
            </a:r>
          </a:p>
        </p:txBody>
      </p:sp>
      <p:pic>
        <p:nvPicPr>
          <p:cNvPr id="3074" name="Picture 2">
            <a:extLst>
              <a:ext uri="{FF2B5EF4-FFF2-40B4-BE49-F238E27FC236}">
                <a16:creationId xmlns:a16="http://schemas.microsoft.com/office/drawing/2014/main" id="{4B5439FF-F32C-DC56-79A7-EEE58879CD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9" r="2341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01E556-764F-8F70-EA83-DF6F394B6A28}"/>
              </a:ext>
            </a:extLst>
          </p:cNvPr>
          <p:cNvSpPr>
            <a:spLocks noGrp="1"/>
          </p:cNvSpPr>
          <p:nvPr>
            <p:ph idx="1"/>
          </p:nvPr>
        </p:nvSpPr>
        <p:spPr>
          <a:xfrm>
            <a:off x="5297762" y="2706624"/>
            <a:ext cx="6251110" cy="3483864"/>
          </a:xfrm>
        </p:spPr>
        <p:txBody>
          <a:bodyPr>
            <a:normAutofit/>
          </a:bodyPr>
          <a:lstStyle/>
          <a:p>
            <a:r>
              <a:rPr lang="en-US" sz="2200" dirty="0">
                <a:latin typeface="Univers Condensed" panose="020B0506020202050204" pitchFamily="34" charset="0"/>
              </a:rPr>
              <a:t>Full name: Bernardine Anne Mobolaji Evaristo</a:t>
            </a:r>
          </a:p>
          <a:p>
            <a:r>
              <a:rPr lang="en-US" sz="2200" dirty="0">
                <a:latin typeface="Univers Condensed" panose="020B0506020202050204" pitchFamily="34" charset="0"/>
              </a:rPr>
              <a:t>Born 28 May 1959 in Eltham, London to an English mother and a Nigerian father</a:t>
            </a:r>
          </a:p>
          <a:p>
            <a:r>
              <a:rPr lang="en-US" sz="2200" dirty="0">
                <a:latin typeface="Univers Condensed" panose="020B0506020202050204" pitchFamily="34" charset="0"/>
              </a:rPr>
              <a:t>Anglo-Nigerian author and academic</a:t>
            </a:r>
          </a:p>
          <a:p>
            <a:r>
              <a:rPr lang="en-US" sz="2200" dirty="0">
                <a:latin typeface="Univers Condensed" panose="020B0506020202050204" pitchFamily="34" charset="0"/>
              </a:rPr>
              <a:t>Professor of Creative Writing at Brunel University London</a:t>
            </a:r>
          </a:p>
          <a:p>
            <a:r>
              <a:rPr lang="en-US" sz="2200" dirty="0">
                <a:latin typeface="Univers Condensed" panose="020B0506020202050204" pitchFamily="34" charset="0"/>
              </a:rPr>
              <a:t>President of the Royal Society of Literature</a:t>
            </a:r>
          </a:p>
          <a:p>
            <a:r>
              <a:rPr lang="en-US" sz="2200" dirty="0">
                <a:latin typeface="Univers Condensed" panose="020B0506020202050204" pitchFamily="34" charset="0"/>
              </a:rPr>
              <a:t>Activist for the inclusion of writers and artists of </a:t>
            </a:r>
            <a:r>
              <a:rPr lang="en-US" sz="2200" dirty="0" err="1">
                <a:latin typeface="Univers Condensed" panose="020B0506020202050204" pitchFamily="34" charset="0"/>
              </a:rPr>
              <a:t>colour</a:t>
            </a:r>
            <a:endParaRPr lang="en-US" sz="2200" dirty="0">
              <a:latin typeface="Univers Condensed" panose="020B0506020202050204" pitchFamily="34" charset="0"/>
            </a:endParaRPr>
          </a:p>
          <a:p>
            <a:endParaRPr lang="de-DE" sz="2200" dirty="0"/>
          </a:p>
        </p:txBody>
      </p:sp>
    </p:spTree>
    <p:extLst>
      <p:ext uri="{BB962C8B-B14F-4D97-AF65-F5344CB8AC3E}">
        <p14:creationId xmlns:p14="http://schemas.microsoft.com/office/powerpoint/2010/main" val="379195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Illustrating the importance of questioning one’s beliefs and ideologies and the presuppositions and prejudices arising from them</a:t>
            </a:r>
            <a:endParaRPr lang="de-DE" dirty="0">
              <a:latin typeface="Univers Condensed" panose="020B0506020202050204" pitchFamily="34" charset="0"/>
            </a:endParaRPr>
          </a:p>
        </p:txBody>
      </p:sp>
      <p:sp>
        <p:nvSpPr>
          <p:cNvPr id="3" name="Textfeld 2">
            <a:extLst>
              <a:ext uri="{FF2B5EF4-FFF2-40B4-BE49-F238E27FC236}">
                <a16:creationId xmlns:a16="http://schemas.microsoft.com/office/drawing/2014/main" id="{B43F024C-BF60-EF40-959C-6ACD3C15536E}"/>
              </a:ext>
            </a:extLst>
          </p:cNvPr>
          <p:cNvSpPr txBox="1"/>
          <p:nvPr/>
        </p:nvSpPr>
        <p:spPr>
          <a:xfrm>
            <a:off x="5707626" y="2459503"/>
            <a:ext cx="5901422" cy="369332"/>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Nzinga oppressing every belief different from her own</a:t>
            </a:r>
            <a:endParaRPr lang="de-DE" dirty="0">
              <a:latin typeface="Univers Condensed" panose="020B0506020202050204" pitchFamily="34" charset="0"/>
            </a:endParaRPr>
          </a:p>
        </p:txBody>
      </p:sp>
      <p:sp>
        <p:nvSpPr>
          <p:cNvPr id="2" name="Textfeld 1">
            <a:extLst>
              <a:ext uri="{FF2B5EF4-FFF2-40B4-BE49-F238E27FC236}">
                <a16:creationId xmlns:a16="http://schemas.microsoft.com/office/drawing/2014/main" id="{96EB4787-FBD7-94D9-8E4C-5C3D084DEF25}"/>
              </a:ext>
            </a:extLst>
          </p:cNvPr>
          <p:cNvSpPr txBox="1"/>
          <p:nvPr/>
        </p:nvSpPr>
        <p:spPr>
          <a:xfrm>
            <a:off x="5707626" y="3059668"/>
            <a:ext cx="5901422"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Dominique losing her sense of identity in toxic relationship with Nzinga</a:t>
            </a:r>
            <a:endParaRPr lang="de-DE" dirty="0">
              <a:latin typeface="Univers Condensed" panose="020B0506020202050204" pitchFamily="34" charset="0"/>
            </a:endParaRPr>
          </a:p>
        </p:txBody>
      </p:sp>
    </p:spTree>
    <p:extLst>
      <p:ext uri="{BB962C8B-B14F-4D97-AF65-F5344CB8AC3E}">
        <p14:creationId xmlns:p14="http://schemas.microsoft.com/office/powerpoint/2010/main" val="318058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369332"/>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Encouraging understanding, empathy and tolerance</a:t>
            </a:r>
            <a:endParaRPr lang="de-DE" dirty="0">
              <a:latin typeface="Univers Condensed" panose="020B0506020202050204" pitchFamily="34" charset="0"/>
            </a:endParaRPr>
          </a:p>
        </p:txBody>
      </p:sp>
      <p:sp>
        <p:nvSpPr>
          <p:cNvPr id="3" name="Textfeld 2">
            <a:extLst>
              <a:ext uri="{FF2B5EF4-FFF2-40B4-BE49-F238E27FC236}">
                <a16:creationId xmlns:a16="http://schemas.microsoft.com/office/drawing/2014/main" id="{B43F024C-BF60-EF40-959C-6ACD3C15536E}"/>
              </a:ext>
            </a:extLst>
          </p:cNvPr>
          <p:cNvSpPr txBox="1"/>
          <p:nvPr/>
        </p:nvSpPr>
        <p:spPr>
          <a:xfrm>
            <a:off x="5707626" y="2320303"/>
            <a:ext cx="5901422" cy="369332"/>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Narrative style</a:t>
            </a:r>
            <a:endParaRPr lang="de-DE" dirty="0">
              <a:latin typeface="Univers Condensed" panose="020B0506020202050204" pitchFamily="34" charset="0"/>
            </a:endParaRPr>
          </a:p>
        </p:txBody>
      </p:sp>
      <p:sp>
        <p:nvSpPr>
          <p:cNvPr id="2" name="Textfeld 1">
            <a:extLst>
              <a:ext uri="{FF2B5EF4-FFF2-40B4-BE49-F238E27FC236}">
                <a16:creationId xmlns:a16="http://schemas.microsoft.com/office/drawing/2014/main" id="{96EB4787-FBD7-94D9-8E4C-5C3D084DEF25}"/>
              </a:ext>
            </a:extLst>
          </p:cNvPr>
          <p:cNvSpPr txBox="1"/>
          <p:nvPr/>
        </p:nvSpPr>
        <p:spPr>
          <a:xfrm>
            <a:off x="5707626" y="3036923"/>
            <a:ext cx="5901422" cy="369332"/>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Different perspectives</a:t>
            </a:r>
            <a:endParaRPr lang="de-DE" dirty="0">
              <a:latin typeface="Univers Condensed" panose="020B0506020202050204" pitchFamily="34" charset="0"/>
            </a:endParaRPr>
          </a:p>
        </p:txBody>
      </p:sp>
      <p:sp>
        <p:nvSpPr>
          <p:cNvPr id="5" name="Textfeld 4">
            <a:extLst>
              <a:ext uri="{FF2B5EF4-FFF2-40B4-BE49-F238E27FC236}">
                <a16:creationId xmlns:a16="http://schemas.microsoft.com/office/drawing/2014/main" id="{15E85D95-1A36-F323-21FD-0CB6FD3FE48B}"/>
              </a:ext>
            </a:extLst>
          </p:cNvPr>
          <p:cNvSpPr txBox="1"/>
          <p:nvPr/>
        </p:nvSpPr>
        <p:spPr>
          <a:xfrm>
            <a:off x="5707626" y="3753543"/>
            <a:ext cx="5901422" cy="923330"/>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Explaining how identities of characters are shaped by their environment  explaining different ideologies and belief systems</a:t>
            </a:r>
            <a:endParaRPr lang="de-DE" dirty="0">
              <a:latin typeface="Univers Condensed" panose="020B0506020202050204" pitchFamily="34" charset="0"/>
            </a:endParaRPr>
          </a:p>
        </p:txBody>
      </p:sp>
      <p:sp>
        <p:nvSpPr>
          <p:cNvPr id="6" name="Textfeld 5">
            <a:extLst>
              <a:ext uri="{FF2B5EF4-FFF2-40B4-BE49-F238E27FC236}">
                <a16:creationId xmlns:a16="http://schemas.microsoft.com/office/drawing/2014/main" id="{1E382683-33C3-3C7B-EAAD-DF13D6CCF3DB}"/>
              </a:ext>
            </a:extLst>
          </p:cNvPr>
          <p:cNvSpPr txBox="1"/>
          <p:nvPr/>
        </p:nvSpPr>
        <p:spPr>
          <a:xfrm>
            <a:off x="5707626" y="5024161"/>
            <a:ext cx="5901422"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The characters’ actions becoming understandable, although not necessarily justifiable</a:t>
            </a:r>
            <a:endParaRPr lang="de-DE" dirty="0">
              <a:latin typeface="Univers Condensed" panose="020B0506020202050204" pitchFamily="34" charset="0"/>
            </a:endParaRPr>
          </a:p>
        </p:txBody>
      </p:sp>
    </p:spTree>
    <p:extLst>
      <p:ext uri="{BB962C8B-B14F-4D97-AF65-F5344CB8AC3E}">
        <p14:creationId xmlns:p14="http://schemas.microsoft.com/office/powerpoint/2010/main" val="376886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553233" y="1720002"/>
            <a:ext cx="6592363" cy="5416868"/>
          </a:xfrm>
          <a:prstGeom prst="rect">
            <a:avLst/>
          </a:prstGeom>
          <a:noFill/>
        </p:spPr>
        <p:txBody>
          <a:bodyPr wrap="square">
            <a:spAutoFit/>
          </a:bodyPr>
          <a:lstStyle/>
          <a:p>
            <a:r>
              <a:rPr lang="en-US" sz="2000" b="1" u="sng" dirty="0">
                <a:latin typeface="Univers Condensed" panose="020B0506020202050204" pitchFamily="34" charset="0"/>
                <a:sym typeface="Wingdings" panose="05000000000000000000" pitchFamily="2" charset="2"/>
              </a:rPr>
              <a:t>Sources:</a:t>
            </a:r>
          </a:p>
          <a:p>
            <a:endParaRPr lang="en-US" sz="2000" dirty="0">
              <a:latin typeface="Univers Condensed" panose="020B0506020202050204" pitchFamily="34" charset="0"/>
              <a:sym typeface="Wingdings" panose="05000000000000000000" pitchFamily="2" charset="2"/>
            </a:endParaRPr>
          </a:p>
          <a:p>
            <a:r>
              <a:rPr lang="en-US" b="0" i="0" dirty="0">
                <a:solidFill>
                  <a:srgbClr val="000000"/>
                </a:solidFill>
                <a:effectLst/>
                <a:latin typeface="Univers Condensed" panose="020B0506020202050204" pitchFamily="34" charset="0"/>
              </a:rPr>
              <a:t>Bernardine Evaristo, </a:t>
            </a:r>
            <a:r>
              <a:rPr lang="en-US" b="0" i="1" dirty="0">
                <a:solidFill>
                  <a:srgbClr val="000000"/>
                </a:solidFill>
                <a:effectLst/>
                <a:latin typeface="Univers Condensed" panose="020B0506020202050204" pitchFamily="34" charset="0"/>
              </a:rPr>
              <a:t>Girl, Woman, Other</a:t>
            </a:r>
            <a:r>
              <a:rPr lang="en-US" b="0" i="0" dirty="0">
                <a:solidFill>
                  <a:srgbClr val="000000"/>
                </a:solidFill>
                <a:effectLst/>
                <a:latin typeface="Univers Condensed" panose="020B0506020202050204" pitchFamily="34" charset="0"/>
              </a:rPr>
              <a:t> (London: Penguin, 2020).</a:t>
            </a:r>
          </a:p>
          <a:p>
            <a:endParaRPr lang="en-US" dirty="0">
              <a:solidFill>
                <a:srgbClr val="000000"/>
              </a:solidFill>
              <a:latin typeface="Univers Condensed" panose="020B0506020202050204" pitchFamily="34" charset="0"/>
            </a:endParaRPr>
          </a:p>
          <a:p>
            <a:r>
              <a:rPr lang="en-US" b="0" i="0" dirty="0">
                <a:solidFill>
                  <a:srgbClr val="202122"/>
                </a:solidFill>
                <a:effectLst/>
                <a:latin typeface="Univers Condensed" panose="020B0506020202050204" pitchFamily="34" charset="0"/>
              </a:rPr>
              <a:t>Flood, Alison (4 December 2019). </a:t>
            </a:r>
            <a:r>
              <a:rPr lang="en-US" b="0" i="0" u="none" strike="noStrike" dirty="0">
                <a:solidFill>
                  <a:srgbClr val="3366CC"/>
                </a:solidFill>
                <a:effectLst/>
                <a:latin typeface="Univers Condensed" panose="020B0506020202050204" pitchFamily="34" charset="0"/>
                <a:hlinkClick r:id="rId3"/>
              </a:rPr>
              <a:t>"'Another author': outrage after BBC elides Bernardine Evaristo's Booker win"</a:t>
            </a:r>
            <a:r>
              <a:rPr lang="en-US" b="0" i="0" dirty="0">
                <a:solidFill>
                  <a:srgbClr val="202122"/>
                </a:solidFill>
                <a:effectLst/>
                <a:latin typeface="Univers Condensed" panose="020B0506020202050204" pitchFamily="34" charset="0"/>
              </a:rPr>
              <a:t>. </a:t>
            </a:r>
            <a:r>
              <a:rPr lang="en-US" b="0" i="1" u="none" strike="noStrike" dirty="0">
                <a:solidFill>
                  <a:srgbClr val="3366CC"/>
                </a:solidFill>
                <a:effectLst/>
                <a:latin typeface="Univers Condensed" panose="020B0506020202050204" pitchFamily="34" charset="0"/>
                <a:hlinkClick r:id="rId4" tooltip="The Guardian"/>
              </a:rPr>
              <a:t>The Guardian</a:t>
            </a:r>
            <a:r>
              <a:rPr lang="en-US" b="0" i="0" dirty="0">
                <a:solidFill>
                  <a:srgbClr val="202122"/>
                </a:solidFill>
                <a:effectLst/>
                <a:latin typeface="Univers Condensed" panose="020B0506020202050204" pitchFamily="34" charset="0"/>
              </a:rPr>
              <a:t>. Retrieved 5 October 2022.</a:t>
            </a:r>
          </a:p>
          <a:p>
            <a:endParaRPr lang="en-US" dirty="0">
              <a:solidFill>
                <a:srgbClr val="202122"/>
              </a:solidFill>
              <a:latin typeface="Univers Condensed" panose="020B0506020202050204" pitchFamily="34" charset="0"/>
            </a:endParaRPr>
          </a:p>
          <a:p>
            <a:pPr algn="l"/>
            <a:r>
              <a:rPr lang="en-US" b="0" i="1" dirty="0">
                <a:solidFill>
                  <a:srgbClr val="202122"/>
                </a:solidFill>
                <a:effectLst/>
                <a:latin typeface="Univers Condensed" panose="020B0506020202050204" pitchFamily="34" charset="0"/>
              </a:rPr>
              <a:t>Evaristo, Bernardine (19 October 2019). </a:t>
            </a:r>
            <a:r>
              <a:rPr lang="en-US" b="0" i="1" u="none" strike="noStrike" dirty="0">
                <a:solidFill>
                  <a:srgbClr val="3366CC"/>
                </a:solidFill>
                <a:effectLst/>
                <a:latin typeface="Univers Condensed" panose="020B0506020202050204" pitchFamily="34" charset="0"/>
                <a:hlinkClick r:id="rId5"/>
              </a:rPr>
              <a:t>"Bernardine Evaristo: 'These are unprecedented times for black female writers'"</a:t>
            </a:r>
            <a:r>
              <a:rPr lang="en-US" b="0" i="1" dirty="0">
                <a:solidFill>
                  <a:srgbClr val="202122"/>
                </a:solidFill>
                <a:effectLst/>
                <a:latin typeface="Univers Condensed" panose="020B0506020202050204" pitchFamily="34" charset="0"/>
              </a:rPr>
              <a:t>. </a:t>
            </a:r>
            <a:r>
              <a:rPr lang="en-US" b="0" i="1" u="none" strike="noStrike" dirty="0">
                <a:solidFill>
                  <a:srgbClr val="3366CC"/>
                </a:solidFill>
                <a:effectLst/>
                <a:latin typeface="Univers Condensed" panose="020B0506020202050204" pitchFamily="34" charset="0"/>
                <a:hlinkClick r:id="rId4" tooltip="The Guardian"/>
              </a:rPr>
              <a:t>The Guardian</a:t>
            </a:r>
            <a:r>
              <a:rPr lang="en-US" b="0" i="1" dirty="0">
                <a:solidFill>
                  <a:srgbClr val="202122"/>
                </a:solidFill>
                <a:effectLst/>
                <a:latin typeface="Univers Condensed" panose="020B0506020202050204" pitchFamily="34" charset="0"/>
              </a:rPr>
              <a:t>.</a:t>
            </a:r>
          </a:p>
          <a:p>
            <a:pPr algn="l">
              <a:buFont typeface="+mj-lt"/>
              <a:buAutoNum type="arabicPeriod"/>
            </a:pPr>
            <a:endParaRPr lang="en-US" b="0" i="0" dirty="0">
              <a:solidFill>
                <a:srgbClr val="202122"/>
              </a:solidFill>
              <a:effectLst/>
              <a:latin typeface="Univers Condensed" panose="020B0506020202050204" pitchFamily="34" charset="0"/>
            </a:endParaRPr>
          </a:p>
          <a:p>
            <a:pPr algn="l"/>
            <a:r>
              <a:rPr lang="en-US" b="0" i="1" dirty="0">
                <a:solidFill>
                  <a:srgbClr val="202122"/>
                </a:solidFill>
                <a:effectLst/>
                <a:latin typeface="Univers Condensed" panose="020B0506020202050204" pitchFamily="34" charset="0"/>
              </a:rPr>
              <a:t>de León, Concepción (1 November 2019). </a:t>
            </a:r>
            <a:r>
              <a:rPr lang="en-US" b="0" i="1" u="none" strike="noStrike" dirty="0">
                <a:solidFill>
                  <a:srgbClr val="3366CC"/>
                </a:solidFill>
                <a:effectLst/>
                <a:latin typeface="Univers Condensed" panose="020B0506020202050204" pitchFamily="34" charset="0"/>
                <a:hlinkClick r:id="rId6"/>
              </a:rPr>
              <a:t>"Booker Prize Winner 'Girl, Woman, Other' Is Coming to America"</a:t>
            </a:r>
            <a:r>
              <a:rPr lang="en-US" b="0" i="1" dirty="0">
                <a:solidFill>
                  <a:srgbClr val="202122"/>
                </a:solidFill>
                <a:effectLst/>
                <a:latin typeface="Univers Condensed" panose="020B0506020202050204" pitchFamily="34" charset="0"/>
              </a:rPr>
              <a:t>. </a:t>
            </a:r>
            <a:r>
              <a:rPr lang="en-US" b="0" i="1" u="none" strike="noStrike" dirty="0">
                <a:solidFill>
                  <a:srgbClr val="3366CC"/>
                </a:solidFill>
                <a:effectLst/>
                <a:latin typeface="Univers Condensed" panose="020B0506020202050204" pitchFamily="34" charset="0"/>
                <a:hlinkClick r:id="rId7" tooltip="The New York Times"/>
              </a:rPr>
              <a:t>The New York Times</a:t>
            </a:r>
            <a:r>
              <a:rPr lang="en-US" b="0" i="1" dirty="0">
                <a:solidFill>
                  <a:srgbClr val="202122"/>
                </a:solidFill>
                <a:effectLst/>
                <a:latin typeface="Univers Condensed" panose="020B0506020202050204" pitchFamily="34" charset="0"/>
              </a:rPr>
              <a:t>.</a:t>
            </a:r>
          </a:p>
          <a:p>
            <a:pPr algn="l"/>
            <a:endParaRPr lang="en-US" i="1" dirty="0">
              <a:solidFill>
                <a:srgbClr val="202122"/>
              </a:solidFill>
              <a:latin typeface="Univers Condensed" panose="020B0506020202050204" pitchFamily="34" charset="0"/>
            </a:endParaRPr>
          </a:p>
          <a:p>
            <a:pPr algn="l"/>
            <a:r>
              <a:rPr lang="de-DE" sz="1800" b="0" i="1" dirty="0">
                <a:solidFill>
                  <a:srgbClr val="000000"/>
                </a:solidFill>
                <a:effectLst/>
                <a:latin typeface="Univers Condensed" panose="020B0506020202050204" pitchFamily="34" charset="0"/>
              </a:rPr>
              <a:t>Professor Bernardine Evaristo</a:t>
            </a:r>
            <a:r>
              <a:rPr lang="de-DE" sz="1800" b="0" i="0" dirty="0">
                <a:solidFill>
                  <a:srgbClr val="000000"/>
                </a:solidFill>
                <a:effectLst/>
                <a:latin typeface="Univers Condensed" panose="020B0506020202050204" pitchFamily="34" charset="0"/>
              </a:rPr>
              <a:t>. Brunel University London, 20 </a:t>
            </a:r>
            <a:r>
              <a:rPr lang="de-DE" sz="1800" b="0" i="0" dirty="0" err="1">
                <a:solidFill>
                  <a:srgbClr val="000000"/>
                </a:solidFill>
                <a:effectLst/>
                <a:latin typeface="Univers Condensed" panose="020B0506020202050204" pitchFamily="34" charset="0"/>
              </a:rPr>
              <a:t>January</a:t>
            </a:r>
            <a:r>
              <a:rPr lang="de-DE" sz="1800" b="0" i="0" dirty="0">
                <a:solidFill>
                  <a:srgbClr val="000000"/>
                </a:solidFill>
                <a:effectLst/>
                <a:latin typeface="Univers Condensed" panose="020B0506020202050204" pitchFamily="34" charset="0"/>
              </a:rPr>
              <a:t> 2024, </a:t>
            </a:r>
            <a:r>
              <a:rPr lang="en-US" b="0" i="0" dirty="0">
                <a:solidFill>
                  <a:srgbClr val="202122"/>
                </a:solidFill>
                <a:effectLst/>
                <a:latin typeface="Univers Condensed" panose="020B0506020202050204" pitchFamily="34" charset="0"/>
                <a:hlinkClick r:id="rId8"/>
              </a:rPr>
              <a:t>https://www.brunel.ac.uk/people/bernardine-Evaristo</a:t>
            </a:r>
            <a:r>
              <a:rPr lang="en-US" b="0" i="0" dirty="0">
                <a:solidFill>
                  <a:srgbClr val="202122"/>
                </a:solidFill>
                <a:effectLst/>
                <a:latin typeface="Univers Condensed" panose="020B0506020202050204" pitchFamily="34" charset="0"/>
              </a:rPr>
              <a:t>.</a:t>
            </a:r>
            <a:r>
              <a:rPr lang="en-US" b="0" i="1" dirty="0">
                <a:solidFill>
                  <a:srgbClr val="202122"/>
                </a:solidFill>
                <a:effectLst/>
                <a:latin typeface="Univers Condensed" panose="020B0506020202050204" pitchFamily="34" charset="0"/>
              </a:rPr>
              <a:t> </a:t>
            </a:r>
            <a:endParaRPr lang="en-US" b="0" i="0" dirty="0">
              <a:solidFill>
                <a:srgbClr val="202122"/>
              </a:solidFill>
              <a:effectLst/>
              <a:latin typeface="Univers Condensed" panose="020B0506020202050204" pitchFamily="34" charset="0"/>
            </a:endParaRPr>
          </a:p>
          <a:p>
            <a:endParaRPr lang="en-US" b="0" i="0" dirty="0">
              <a:solidFill>
                <a:srgbClr val="000000"/>
              </a:solidFill>
              <a:effectLst/>
              <a:latin typeface="Arial" panose="020B0604020202020204" pitchFamily="34" charset="0"/>
            </a:endParaRPr>
          </a:p>
          <a:p>
            <a:endParaRPr lang="en-US" dirty="0">
              <a:solidFill>
                <a:srgbClr val="000000"/>
              </a:solidFill>
              <a:latin typeface="Arial" panose="020B0604020202020204" pitchFamily="34" charset="0"/>
            </a:endParaRPr>
          </a:p>
          <a:p>
            <a:endParaRPr lang="de-DE" dirty="0">
              <a:latin typeface="Univers Condensed" panose="020B0506020202050204" pitchFamily="34" charset="0"/>
            </a:endParaRPr>
          </a:p>
        </p:txBody>
      </p:sp>
    </p:spTree>
    <p:extLst>
      <p:ext uri="{BB962C8B-B14F-4D97-AF65-F5344CB8AC3E}">
        <p14:creationId xmlns:p14="http://schemas.microsoft.com/office/powerpoint/2010/main" val="2723126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553233" y="1720002"/>
            <a:ext cx="6417943" cy="4001095"/>
          </a:xfrm>
          <a:prstGeom prst="rect">
            <a:avLst/>
          </a:prstGeom>
          <a:noFill/>
        </p:spPr>
        <p:txBody>
          <a:bodyPr wrap="square">
            <a:spAutoFit/>
          </a:bodyPr>
          <a:lstStyle/>
          <a:p>
            <a:r>
              <a:rPr lang="en-US" sz="2000" b="1" u="sng" dirty="0">
                <a:latin typeface="Univers Condensed" panose="020B0506020202050204" pitchFamily="34" charset="0"/>
                <a:sym typeface="Wingdings" panose="05000000000000000000" pitchFamily="2" charset="2"/>
              </a:rPr>
              <a:t>Pictures:</a:t>
            </a:r>
          </a:p>
          <a:p>
            <a:endParaRPr lang="en-US" dirty="0">
              <a:latin typeface="Univers Condensed" panose="020B0506020202050204" pitchFamily="34" charset="0"/>
              <a:sym typeface="Wingdings" panose="05000000000000000000" pitchFamily="2" charset="2"/>
            </a:endParaRPr>
          </a:p>
          <a:p>
            <a:r>
              <a:rPr lang="en-US" b="0" i="0" dirty="0">
                <a:solidFill>
                  <a:srgbClr val="000000"/>
                </a:solidFill>
                <a:effectLst/>
                <a:latin typeface="Univers Condensed" panose="020B0506020202050204" pitchFamily="34" charset="0"/>
                <a:hlinkClick r:id="rId3"/>
              </a:rPr>
              <a:t>https://m.media-amazon.com/images/I/81BBjotEQHL._AC_UF894,1000_QL80_.jpg</a:t>
            </a:r>
            <a:r>
              <a:rPr lang="en-US" b="0" i="0" dirty="0">
                <a:solidFill>
                  <a:srgbClr val="000000"/>
                </a:solidFill>
                <a:effectLst/>
                <a:latin typeface="Univers Condensed" panose="020B0506020202050204" pitchFamily="34" charset="0"/>
              </a:rPr>
              <a:t> </a:t>
            </a:r>
            <a:endParaRPr lang="en-US" dirty="0">
              <a:solidFill>
                <a:srgbClr val="000000"/>
              </a:solidFill>
              <a:latin typeface="Univers Condensed" panose="020B0506020202050204" pitchFamily="34" charset="0"/>
            </a:endParaRPr>
          </a:p>
          <a:p>
            <a:endParaRPr lang="en-US" b="0" i="0" dirty="0">
              <a:solidFill>
                <a:srgbClr val="202122"/>
              </a:solidFill>
              <a:effectLst/>
              <a:latin typeface="Univers Condensed" panose="020B0506020202050204" pitchFamily="34" charset="0"/>
            </a:endParaRPr>
          </a:p>
          <a:p>
            <a:r>
              <a:rPr lang="en-US" b="0" i="0" dirty="0">
                <a:solidFill>
                  <a:srgbClr val="202122"/>
                </a:solidFill>
                <a:effectLst/>
                <a:latin typeface="Univers Condensed" panose="020B0506020202050204" pitchFamily="34" charset="0"/>
                <a:hlinkClick r:id="rId4"/>
              </a:rPr>
              <a:t>https://res.cloudinary.com/pim-red/image/upload/v1701743505/klett-cotta/persons/photo/1139.png</a:t>
            </a:r>
            <a:endParaRPr lang="en-US" dirty="0">
              <a:solidFill>
                <a:srgbClr val="202122"/>
              </a:solidFill>
              <a:latin typeface="Univers Condensed" panose="020B0506020202050204" pitchFamily="34" charset="0"/>
            </a:endParaRPr>
          </a:p>
          <a:p>
            <a:endParaRPr lang="en-US" b="0" i="0" dirty="0">
              <a:solidFill>
                <a:srgbClr val="202122"/>
              </a:solidFill>
              <a:effectLst/>
              <a:latin typeface="Univers Condensed" panose="020B0506020202050204" pitchFamily="34" charset="0"/>
            </a:endParaRPr>
          </a:p>
          <a:p>
            <a:r>
              <a:rPr lang="en-US" b="0" i="0" dirty="0">
                <a:solidFill>
                  <a:srgbClr val="202122"/>
                </a:solidFill>
                <a:effectLst/>
                <a:latin typeface="Univers Condensed" panose="020B0506020202050204" pitchFamily="34" charset="0"/>
                <a:hlinkClick r:id="rId5"/>
              </a:rPr>
              <a:t>https://arc-anglerfish-arc2-prod-bostonglobe.s3.amazonaws.com/public/K33VMJUCLJCOHHLZ3IGBKNP6XA.jpg</a:t>
            </a:r>
            <a:r>
              <a:rPr lang="en-US" dirty="0">
                <a:solidFill>
                  <a:srgbClr val="202122"/>
                </a:solidFill>
                <a:latin typeface="Univers Condensed" panose="020B0506020202050204" pitchFamily="34" charset="0"/>
              </a:rPr>
              <a:t> </a:t>
            </a:r>
            <a:endParaRPr lang="en-US" b="0" i="0" dirty="0">
              <a:solidFill>
                <a:srgbClr val="202122"/>
              </a:solidFill>
              <a:effectLst/>
              <a:latin typeface="Univers Condensed" panose="020B0506020202050204" pitchFamily="34" charset="0"/>
            </a:endParaRPr>
          </a:p>
          <a:p>
            <a:endParaRPr lang="en-US" b="0" i="0" dirty="0">
              <a:solidFill>
                <a:srgbClr val="000000"/>
              </a:solidFill>
              <a:effectLst/>
              <a:latin typeface="Arial" panose="020B0604020202020204" pitchFamily="34" charset="0"/>
            </a:endParaRPr>
          </a:p>
          <a:p>
            <a:endParaRPr lang="en-US" dirty="0">
              <a:solidFill>
                <a:srgbClr val="000000"/>
              </a:solidFill>
              <a:latin typeface="Arial" panose="020B0604020202020204" pitchFamily="34" charset="0"/>
            </a:endParaRPr>
          </a:p>
          <a:p>
            <a:endParaRPr lang="de-DE" dirty="0">
              <a:latin typeface="Univers Condensed" panose="020B0506020202050204" pitchFamily="34" charset="0"/>
            </a:endParaRPr>
          </a:p>
        </p:txBody>
      </p:sp>
    </p:spTree>
    <p:extLst>
      <p:ext uri="{BB962C8B-B14F-4D97-AF65-F5344CB8AC3E}">
        <p14:creationId xmlns:p14="http://schemas.microsoft.com/office/powerpoint/2010/main" val="146892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D60BEA3-5194-CB93-23AD-0E1C8C586F69}"/>
              </a:ext>
            </a:extLst>
          </p:cNvPr>
          <p:cNvSpPr>
            <a:spLocks noGrp="1"/>
          </p:cNvSpPr>
          <p:nvPr>
            <p:ph type="title"/>
          </p:nvPr>
        </p:nvSpPr>
        <p:spPr>
          <a:xfrm>
            <a:off x="5297762" y="329184"/>
            <a:ext cx="6251110" cy="1783080"/>
          </a:xfrm>
        </p:spPr>
        <p:txBody>
          <a:bodyPr anchor="b">
            <a:normAutofit/>
          </a:bodyPr>
          <a:lstStyle/>
          <a:p>
            <a:r>
              <a:rPr lang="de-DE" sz="5400" dirty="0">
                <a:solidFill>
                  <a:schemeClr val="accent2">
                    <a:lumMod val="75000"/>
                  </a:schemeClr>
                </a:solidFill>
                <a:latin typeface="Walbaum Display" panose="02070503090703020303" pitchFamily="18" charset="0"/>
              </a:rPr>
              <a:t>Bernadine Evaristo</a:t>
            </a:r>
          </a:p>
        </p:txBody>
      </p:sp>
      <p:pic>
        <p:nvPicPr>
          <p:cNvPr id="3074" name="Picture 2">
            <a:extLst>
              <a:ext uri="{FF2B5EF4-FFF2-40B4-BE49-F238E27FC236}">
                <a16:creationId xmlns:a16="http://schemas.microsoft.com/office/drawing/2014/main" id="{4B5439FF-F32C-DC56-79A7-EEE58879CD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9" r="2341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01E556-764F-8F70-EA83-DF6F394B6A28}"/>
              </a:ext>
            </a:extLst>
          </p:cNvPr>
          <p:cNvSpPr>
            <a:spLocks noGrp="1"/>
          </p:cNvSpPr>
          <p:nvPr>
            <p:ph idx="1"/>
          </p:nvPr>
        </p:nvSpPr>
        <p:spPr>
          <a:xfrm>
            <a:off x="5297762" y="2706624"/>
            <a:ext cx="6251110" cy="3483864"/>
          </a:xfrm>
        </p:spPr>
        <p:txBody>
          <a:bodyPr>
            <a:normAutofit/>
          </a:bodyPr>
          <a:lstStyle/>
          <a:p>
            <a:r>
              <a:rPr lang="en-US" sz="2200" dirty="0" err="1">
                <a:latin typeface="Univers Condensed" panose="020B0506020202050204" pitchFamily="34" charset="0"/>
              </a:rPr>
              <a:t>Honoured</a:t>
            </a:r>
            <a:r>
              <a:rPr lang="en-US" sz="2200" dirty="0">
                <a:latin typeface="Univers Condensed" panose="020B0506020202050204" pitchFamily="34" charset="0"/>
              </a:rPr>
              <a:t> with over 77 awards, fellowships, nominations and various forms of recognition</a:t>
            </a:r>
          </a:p>
          <a:p>
            <a:r>
              <a:rPr lang="en-US" sz="2200" dirty="0">
                <a:latin typeface="Univers Condensed" panose="020B0506020202050204" pitchFamily="34" charset="0"/>
              </a:rPr>
              <a:t>Author of two non-fiction books and eight books of fiction</a:t>
            </a:r>
          </a:p>
          <a:p>
            <a:r>
              <a:rPr lang="en-US" sz="2200" dirty="0">
                <a:latin typeface="Univers Condensed" panose="020B0506020202050204" pitchFamily="34" charset="0"/>
              </a:rPr>
              <a:t>Her work is characterized by its experimentation with form and narrative perspective and its exploration of aspects of the African diaspora</a:t>
            </a:r>
          </a:p>
          <a:p>
            <a:endParaRPr lang="de-DE" sz="2200" dirty="0"/>
          </a:p>
        </p:txBody>
      </p:sp>
    </p:spTree>
    <p:extLst>
      <p:ext uri="{BB962C8B-B14F-4D97-AF65-F5344CB8AC3E}">
        <p14:creationId xmlns:p14="http://schemas.microsoft.com/office/powerpoint/2010/main" val="354229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95F140-ED35-9D28-1C5B-C543E603B118}"/>
              </a:ext>
            </a:extLst>
          </p:cNvPr>
          <p:cNvSpPr>
            <a:spLocks noGrp="1"/>
          </p:cNvSpPr>
          <p:nvPr>
            <p:ph type="title"/>
          </p:nvPr>
        </p:nvSpPr>
        <p:spPr>
          <a:xfrm>
            <a:off x="5297762" y="329184"/>
            <a:ext cx="6251110" cy="1783080"/>
          </a:xfrm>
        </p:spPr>
        <p:txBody>
          <a:bodyPr anchor="b">
            <a:normAutofit/>
          </a:bodyPr>
          <a:lstStyle/>
          <a:p>
            <a:r>
              <a:rPr lang="de-DE" sz="5400" i="1" dirty="0">
                <a:solidFill>
                  <a:schemeClr val="accent2">
                    <a:lumMod val="75000"/>
                  </a:schemeClr>
                </a:solidFill>
                <a:latin typeface="Walbaum Display" panose="02070503090703020303" pitchFamily="18" charset="0"/>
              </a:rPr>
              <a:t>Girl, Woman, Other </a:t>
            </a:r>
            <a:r>
              <a:rPr lang="de-DE" sz="5400" dirty="0">
                <a:solidFill>
                  <a:schemeClr val="accent2">
                    <a:lumMod val="75000"/>
                  </a:schemeClr>
                </a:solidFill>
                <a:latin typeface="Walbaum Display" panose="02070503090703020303" pitchFamily="18" charset="0"/>
              </a:rPr>
              <a:t>(2019)</a:t>
            </a:r>
          </a:p>
        </p:txBody>
      </p:sp>
      <p:pic>
        <p:nvPicPr>
          <p:cNvPr id="4" name="Grafik 3">
            <a:extLst>
              <a:ext uri="{FF2B5EF4-FFF2-40B4-BE49-F238E27FC236}">
                <a16:creationId xmlns:a16="http://schemas.microsoft.com/office/drawing/2014/main" id="{006EE6D7-E94C-C41E-412C-9CFBB424752E}"/>
              </a:ext>
            </a:extLst>
          </p:cNvPr>
          <p:cNvPicPr>
            <a:picLocks noChangeAspect="1"/>
          </p:cNvPicPr>
          <p:nvPr/>
        </p:nvPicPr>
        <p:blipFill rotWithShape="1">
          <a:blip r:embed="rId2"/>
          <a:srcRect r="-1" b="391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AC0D952-8233-FD13-BFE0-F146DA2079FD}"/>
              </a:ext>
            </a:extLst>
          </p:cNvPr>
          <p:cNvSpPr>
            <a:spLocks noGrp="1"/>
          </p:cNvSpPr>
          <p:nvPr>
            <p:ph idx="1"/>
          </p:nvPr>
        </p:nvSpPr>
        <p:spPr>
          <a:xfrm>
            <a:off x="5297762" y="2706624"/>
            <a:ext cx="6251110" cy="3483864"/>
          </a:xfrm>
        </p:spPr>
        <p:txBody>
          <a:bodyPr>
            <a:normAutofit/>
          </a:bodyPr>
          <a:lstStyle/>
          <a:p>
            <a:r>
              <a:rPr lang="en-US" sz="2200" dirty="0">
                <a:latin typeface="Univers Condensed" panose="020B0506020202050204" pitchFamily="34" charset="0"/>
              </a:rPr>
              <a:t>Booker Prize co-winner in 2019 (alongside Margaret Atwood’s The Testaments)</a:t>
            </a:r>
          </a:p>
          <a:p>
            <a:r>
              <a:rPr lang="en-US" sz="2200" dirty="0">
                <a:latin typeface="Univers Condensed" panose="020B0506020202050204" pitchFamily="34" charset="0"/>
              </a:rPr>
              <a:t>First book written by Black woman to win the Booker Prize</a:t>
            </a:r>
          </a:p>
          <a:p>
            <a:endParaRPr lang="de-DE" sz="2200" dirty="0"/>
          </a:p>
        </p:txBody>
      </p:sp>
    </p:spTree>
    <p:extLst>
      <p:ext uri="{BB962C8B-B14F-4D97-AF65-F5344CB8AC3E}">
        <p14:creationId xmlns:p14="http://schemas.microsoft.com/office/powerpoint/2010/main" val="303759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822305"/>
          </a:xfrm>
          <a:prstGeom prst="ellipse">
            <a:avLst/>
          </a:prstGeom>
          <a:solidFill>
            <a:schemeClr val="accent2">
              <a:lumMod val="40000"/>
              <a:lumOff val="60000"/>
            </a:schemeClr>
          </a:solidFill>
        </p:spPr>
        <p:txBody>
          <a:bodyPr wrap="square">
            <a:spAutoFit/>
          </a:bodyPr>
          <a:lstStyle/>
          <a:p>
            <a:r>
              <a:rPr lang="de-DE" sz="3200" dirty="0">
                <a:latin typeface="Univers Condensed" panose="020B0506020202050204" pitchFamily="34" charset="0"/>
                <a:sym typeface="Wingdings" panose="05000000000000000000" pitchFamily="2" charset="2"/>
              </a:rPr>
              <a:t>Amma</a:t>
            </a:r>
            <a:endParaRPr lang="de-DE" sz="3200"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534657" y="3361193"/>
            <a:ext cx="4445095" cy="646331"/>
          </a:xfrm>
          <a:prstGeom prst="rect">
            <a:avLst/>
          </a:prstGeom>
          <a:noFill/>
        </p:spPr>
        <p:txBody>
          <a:bodyPr wrap="square">
            <a:spAutoFit/>
          </a:bodyPr>
          <a:lstStyle/>
          <a:p>
            <a:r>
              <a:rPr lang="en-US" dirty="0">
                <a:latin typeface="Univers Condensed" panose="020B0506020202050204" pitchFamily="34" charset="0"/>
              </a:rPr>
              <a:t>Influence of Amma’s father as a journalist campaigning for independence in Ghana (p. 9)</a:t>
            </a:r>
            <a:endParaRPr lang="de-DE" dirty="0">
              <a:latin typeface="Univers Condensed" panose="020B0506020202050204" pitchFamily="34" charset="0"/>
            </a:endParaRPr>
          </a:p>
        </p:txBody>
      </p:sp>
      <p:sp>
        <p:nvSpPr>
          <p:cNvPr id="15" name="Textfeld 14">
            <a:extLst>
              <a:ext uri="{FF2B5EF4-FFF2-40B4-BE49-F238E27FC236}">
                <a16:creationId xmlns:a16="http://schemas.microsoft.com/office/drawing/2014/main" id="{556DB336-A2D1-A489-5480-5D877DAE8902}"/>
              </a:ext>
            </a:extLst>
          </p:cNvPr>
          <p:cNvSpPr txBox="1"/>
          <p:nvPr/>
        </p:nvSpPr>
        <p:spPr>
          <a:xfrm>
            <a:off x="7534656" y="4183498"/>
            <a:ext cx="4445095" cy="923330"/>
          </a:xfrm>
          <a:prstGeom prst="rect">
            <a:avLst/>
          </a:prstGeom>
          <a:noFill/>
        </p:spPr>
        <p:txBody>
          <a:bodyPr wrap="square">
            <a:spAutoFit/>
          </a:bodyPr>
          <a:lstStyle/>
          <a:p>
            <a:r>
              <a:rPr lang="en-US" dirty="0">
                <a:latin typeface="Univers Condensed" panose="020B0506020202050204" pitchFamily="34" charset="0"/>
              </a:rPr>
              <a:t>Amma’s gender influencing her parents’ expectations on her and her career path (p. 10)</a:t>
            </a:r>
            <a:endParaRPr lang="de-DE" dirty="0">
              <a:latin typeface="Univers Condensed" panose="020B0506020202050204" pitchFamily="34" charset="0"/>
            </a:endParaRPr>
          </a:p>
        </p:txBody>
      </p:sp>
      <p:sp>
        <p:nvSpPr>
          <p:cNvPr id="16" name="Textfeld 15">
            <a:extLst>
              <a:ext uri="{FF2B5EF4-FFF2-40B4-BE49-F238E27FC236}">
                <a16:creationId xmlns:a16="http://schemas.microsoft.com/office/drawing/2014/main" id="{9D45D5E0-6BE9-AE2A-3E6F-1C12635C945C}"/>
              </a:ext>
            </a:extLst>
          </p:cNvPr>
          <p:cNvSpPr txBox="1"/>
          <p:nvPr/>
        </p:nvSpPr>
        <p:spPr>
          <a:xfrm>
            <a:off x="7531200" y="5210307"/>
            <a:ext cx="4445095" cy="369332"/>
          </a:xfrm>
          <a:prstGeom prst="rect">
            <a:avLst/>
          </a:prstGeom>
          <a:noFill/>
        </p:spPr>
        <p:txBody>
          <a:bodyPr wrap="square">
            <a:spAutoFit/>
          </a:bodyPr>
          <a:lstStyle/>
          <a:p>
            <a:r>
              <a:rPr lang="en-US" dirty="0">
                <a:latin typeface="Univers Condensed" panose="020B0506020202050204" pitchFamily="34" charset="0"/>
              </a:rPr>
              <a:t>Amma’s parents’ homophobia (p. 12)</a:t>
            </a:r>
            <a:endParaRPr lang="de-DE" dirty="0">
              <a:latin typeface="Univers Condensed" panose="020B0506020202050204" pitchFamily="34" charset="0"/>
            </a:endParaRPr>
          </a:p>
        </p:txBody>
      </p:sp>
    </p:spTree>
    <p:extLst>
      <p:ext uri="{BB962C8B-B14F-4D97-AF65-F5344CB8AC3E}">
        <p14:creationId xmlns:p14="http://schemas.microsoft.com/office/powerpoint/2010/main" val="12521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165937" y="4007524"/>
            <a:ext cx="1962150" cy="822305"/>
          </a:xfrm>
          <a:prstGeom prst="ellipse">
            <a:avLst/>
          </a:prstGeom>
          <a:solidFill>
            <a:schemeClr val="accent2">
              <a:lumMod val="40000"/>
              <a:lumOff val="60000"/>
            </a:schemeClr>
          </a:solidFill>
        </p:spPr>
        <p:txBody>
          <a:bodyPr wrap="square">
            <a:spAutoFit/>
          </a:bodyPr>
          <a:lstStyle/>
          <a:p>
            <a:r>
              <a:rPr lang="de-DE" sz="3200" dirty="0">
                <a:latin typeface="Univers Condensed" panose="020B0506020202050204" pitchFamily="34" charset="0"/>
                <a:sym typeface="Wingdings" panose="05000000000000000000" pitchFamily="2" charset="2"/>
              </a:rPr>
              <a:t>Amma</a:t>
            </a:r>
            <a:endParaRPr lang="de-DE" sz="3200"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534657" y="3361193"/>
            <a:ext cx="4445095" cy="369332"/>
          </a:xfrm>
          <a:prstGeom prst="rect">
            <a:avLst/>
          </a:prstGeom>
          <a:noFill/>
        </p:spPr>
        <p:txBody>
          <a:bodyPr wrap="square">
            <a:spAutoFit/>
          </a:bodyPr>
          <a:lstStyle/>
          <a:p>
            <a:r>
              <a:rPr lang="en-US" dirty="0">
                <a:latin typeface="Univers Condensed" panose="020B0506020202050204" pitchFamily="34" charset="0"/>
              </a:rPr>
              <a:t>Experiences specific to Black women</a:t>
            </a:r>
            <a:endParaRPr lang="de-DE" dirty="0">
              <a:latin typeface="Univers Condensed" panose="020B0506020202050204" pitchFamily="34" charset="0"/>
            </a:endParaRPr>
          </a:p>
        </p:txBody>
      </p:sp>
      <p:sp>
        <p:nvSpPr>
          <p:cNvPr id="15" name="Textfeld 14">
            <a:extLst>
              <a:ext uri="{FF2B5EF4-FFF2-40B4-BE49-F238E27FC236}">
                <a16:creationId xmlns:a16="http://schemas.microsoft.com/office/drawing/2014/main" id="{556DB336-A2D1-A489-5480-5D877DAE8902}"/>
              </a:ext>
            </a:extLst>
          </p:cNvPr>
          <p:cNvSpPr txBox="1"/>
          <p:nvPr/>
        </p:nvSpPr>
        <p:spPr>
          <a:xfrm>
            <a:off x="7534656" y="3871726"/>
            <a:ext cx="4445095" cy="2462213"/>
          </a:xfrm>
          <a:prstGeom prst="rect">
            <a:avLst/>
          </a:prstGeom>
          <a:noFill/>
        </p:spPr>
        <p:txBody>
          <a:bodyPr wrap="square">
            <a:spAutoFit/>
          </a:bodyPr>
          <a:lstStyle/>
          <a:p>
            <a:r>
              <a:rPr lang="en-US" sz="1400" dirty="0">
                <a:latin typeface="Univers Condensed" panose="020B0506020202050204" pitchFamily="34" charset="0"/>
              </a:rPr>
              <a:t>“she listened as they debated what it meant to be a black woman what it meant to be a feminist when white feminist organizations made them feel unwelcome</a:t>
            </a:r>
          </a:p>
          <a:p>
            <a:r>
              <a:rPr lang="en-US" sz="1400" dirty="0">
                <a:latin typeface="Univers Condensed" panose="020B0506020202050204" pitchFamily="34" charset="0"/>
              </a:rPr>
              <a:t>how it felt when people called them nigger, or racist thugs beat them up what it was like when white men opened doors or gave up their seats on public transport for white women (which was sexist), but not for them (which was racist) Amma could relate to their experiences, began to join in with the refrains of, we hear you, sister, we’ve all been there, sister it felt like she was coming in from the cold” (p. 13)</a:t>
            </a:r>
          </a:p>
        </p:txBody>
      </p:sp>
    </p:spTree>
    <p:extLst>
      <p:ext uri="{BB962C8B-B14F-4D97-AF65-F5344CB8AC3E}">
        <p14:creationId xmlns:p14="http://schemas.microsoft.com/office/powerpoint/2010/main" val="294389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448277" y="3214243"/>
            <a:ext cx="4610939" cy="923330"/>
          </a:xfrm>
          <a:prstGeom prst="rect">
            <a:avLst/>
          </a:prstGeom>
          <a:noFill/>
        </p:spPr>
        <p:txBody>
          <a:bodyPr wrap="square">
            <a:spAutoFit/>
          </a:bodyPr>
          <a:lstStyle/>
          <a:p>
            <a:r>
              <a:rPr lang="en-US" dirty="0">
                <a:latin typeface="Univers Condensed" panose="020B0506020202050204" pitchFamily="34" charset="0"/>
              </a:rPr>
              <a:t>Discrimination as a black Muslim woman wearing a hijab from a lower-class background (58-61)</a:t>
            </a:r>
            <a:endParaRPr lang="de-DE" dirty="0">
              <a:latin typeface="Univers Condensed" panose="020B0506020202050204" pitchFamily="34" charset="0"/>
            </a:endParaRPr>
          </a:p>
        </p:txBody>
      </p:sp>
      <p:sp>
        <p:nvSpPr>
          <p:cNvPr id="15" name="Textfeld 14">
            <a:extLst>
              <a:ext uri="{FF2B5EF4-FFF2-40B4-BE49-F238E27FC236}">
                <a16:creationId xmlns:a16="http://schemas.microsoft.com/office/drawing/2014/main" id="{556DB336-A2D1-A489-5480-5D877DAE8902}"/>
              </a:ext>
            </a:extLst>
          </p:cNvPr>
          <p:cNvSpPr txBox="1"/>
          <p:nvPr/>
        </p:nvSpPr>
        <p:spPr>
          <a:xfrm>
            <a:off x="7531198" y="4472604"/>
            <a:ext cx="4445095" cy="646331"/>
          </a:xfrm>
          <a:prstGeom prst="rect">
            <a:avLst/>
          </a:prstGeom>
          <a:noFill/>
        </p:spPr>
        <p:txBody>
          <a:bodyPr wrap="square">
            <a:spAutoFit/>
          </a:bodyPr>
          <a:lstStyle/>
          <a:p>
            <a:r>
              <a:rPr lang="en-US" dirty="0">
                <a:latin typeface="Univers Condensed" panose="020B0506020202050204" pitchFamily="34" charset="0"/>
              </a:rPr>
              <a:t>Disadvantaged because of her class background</a:t>
            </a:r>
            <a:endParaRPr lang="de-DE" dirty="0">
              <a:latin typeface="Univers Condensed" panose="020B0506020202050204" pitchFamily="34" charset="0"/>
            </a:endParaRPr>
          </a:p>
        </p:txBody>
      </p:sp>
      <p:sp>
        <p:nvSpPr>
          <p:cNvPr id="16" name="Textfeld 15">
            <a:extLst>
              <a:ext uri="{FF2B5EF4-FFF2-40B4-BE49-F238E27FC236}">
                <a16:creationId xmlns:a16="http://schemas.microsoft.com/office/drawing/2014/main" id="{9D45D5E0-6BE9-AE2A-3E6F-1C12635C945C}"/>
              </a:ext>
            </a:extLst>
          </p:cNvPr>
          <p:cNvSpPr txBox="1"/>
          <p:nvPr/>
        </p:nvSpPr>
        <p:spPr>
          <a:xfrm>
            <a:off x="7531198" y="5576530"/>
            <a:ext cx="4445095" cy="369332"/>
          </a:xfrm>
          <a:prstGeom prst="rect">
            <a:avLst/>
          </a:prstGeom>
          <a:noFill/>
        </p:spPr>
        <p:txBody>
          <a:bodyPr wrap="square">
            <a:spAutoFit/>
          </a:bodyPr>
          <a:lstStyle/>
          <a:p>
            <a:r>
              <a:rPr lang="en-US" dirty="0">
                <a:latin typeface="Univers Condensed" panose="020B0506020202050204" pitchFamily="34" charset="0"/>
              </a:rPr>
              <a:t>Privilege because of her rich family</a:t>
            </a:r>
            <a:endParaRPr lang="de-DE" dirty="0">
              <a:latin typeface="Univers Condensed" panose="020B0506020202050204" pitchFamily="34" charset="0"/>
            </a:endParaRPr>
          </a:p>
        </p:txBody>
      </p:sp>
      <p:sp>
        <p:nvSpPr>
          <p:cNvPr id="2" name="Textfeld 1">
            <a:extLst>
              <a:ext uri="{FF2B5EF4-FFF2-40B4-BE49-F238E27FC236}">
                <a16:creationId xmlns:a16="http://schemas.microsoft.com/office/drawing/2014/main" id="{DBF6FFF7-00B8-6403-256C-B3A31DD6F338}"/>
              </a:ext>
            </a:extLst>
          </p:cNvPr>
          <p:cNvSpPr txBox="1"/>
          <p:nvPr/>
        </p:nvSpPr>
        <p:spPr>
          <a:xfrm>
            <a:off x="5165937" y="4429515"/>
            <a:ext cx="1962150" cy="649188"/>
          </a:xfrm>
          <a:prstGeom prst="ellipse">
            <a:avLst/>
          </a:prstGeom>
          <a:solidFill>
            <a:schemeClr val="accent2">
              <a:lumMod val="40000"/>
              <a:lumOff val="60000"/>
            </a:schemeClr>
          </a:solidFill>
        </p:spPr>
        <p:txBody>
          <a:bodyPr wrap="square">
            <a:spAutoFit/>
          </a:bodyPr>
          <a:lstStyle/>
          <a:p>
            <a:pPr algn="ctr"/>
            <a:r>
              <a:rPr lang="de-DE" sz="2400" dirty="0">
                <a:latin typeface="Univers Condensed" panose="020B0506020202050204" pitchFamily="34" charset="0"/>
                <a:sym typeface="Wingdings" panose="05000000000000000000" pitchFamily="2" charset="2"/>
              </a:rPr>
              <a:t>Courtney</a:t>
            </a:r>
            <a:endParaRPr lang="de-DE" sz="2400" dirty="0">
              <a:latin typeface="Univers Condensed" panose="020B0506020202050204" pitchFamily="34" charset="0"/>
            </a:endParaRPr>
          </a:p>
        </p:txBody>
      </p:sp>
      <p:sp>
        <p:nvSpPr>
          <p:cNvPr id="3" name="Textfeld 2">
            <a:extLst>
              <a:ext uri="{FF2B5EF4-FFF2-40B4-BE49-F238E27FC236}">
                <a16:creationId xmlns:a16="http://schemas.microsoft.com/office/drawing/2014/main" id="{0D48C700-AF6A-84F2-BB59-C6CA7785481D}"/>
              </a:ext>
            </a:extLst>
          </p:cNvPr>
          <p:cNvSpPr txBox="1"/>
          <p:nvPr/>
        </p:nvSpPr>
        <p:spPr>
          <a:xfrm>
            <a:off x="5111470" y="3368842"/>
            <a:ext cx="1962150" cy="649188"/>
          </a:xfrm>
          <a:prstGeom prst="ellipse">
            <a:avLst/>
          </a:prstGeom>
          <a:solidFill>
            <a:schemeClr val="accent2">
              <a:lumMod val="40000"/>
              <a:lumOff val="60000"/>
            </a:schemeClr>
          </a:solidFill>
        </p:spPr>
        <p:txBody>
          <a:bodyPr wrap="square">
            <a:spAutoFit/>
          </a:bodyPr>
          <a:lstStyle/>
          <a:p>
            <a:pPr algn="ctr"/>
            <a:r>
              <a:rPr lang="de-DE" sz="2400" dirty="0" err="1">
                <a:latin typeface="Univers Condensed" panose="020B0506020202050204" pitchFamily="34" charset="0"/>
                <a:sym typeface="Wingdings" panose="05000000000000000000" pitchFamily="2" charset="2"/>
              </a:rPr>
              <a:t>Waris</a:t>
            </a:r>
            <a:endParaRPr lang="de-DE" sz="2400" dirty="0">
              <a:latin typeface="Univers Condensed" panose="020B0506020202050204" pitchFamily="34" charset="0"/>
            </a:endParaRPr>
          </a:p>
        </p:txBody>
      </p:sp>
      <p:sp>
        <p:nvSpPr>
          <p:cNvPr id="5" name="Textfeld 4">
            <a:extLst>
              <a:ext uri="{FF2B5EF4-FFF2-40B4-BE49-F238E27FC236}">
                <a16:creationId xmlns:a16="http://schemas.microsoft.com/office/drawing/2014/main" id="{AB7DF40A-48E0-1779-8ADC-678068962513}"/>
              </a:ext>
            </a:extLst>
          </p:cNvPr>
          <p:cNvSpPr txBox="1"/>
          <p:nvPr/>
        </p:nvSpPr>
        <p:spPr>
          <a:xfrm>
            <a:off x="5165937" y="5436602"/>
            <a:ext cx="1962150" cy="649188"/>
          </a:xfrm>
          <a:prstGeom prst="ellipse">
            <a:avLst/>
          </a:prstGeom>
          <a:solidFill>
            <a:schemeClr val="accent2">
              <a:lumMod val="40000"/>
              <a:lumOff val="60000"/>
            </a:schemeClr>
          </a:solidFill>
        </p:spPr>
        <p:txBody>
          <a:bodyPr wrap="square">
            <a:spAutoFit/>
          </a:bodyPr>
          <a:lstStyle/>
          <a:p>
            <a:pPr algn="ctr"/>
            <a:r>
              <a:rPr lang="de-DE" sz="2400" dirty="0" err="1">
                <a:latin typeface="Univers Condensed" panose="020B0506020202050204" pitchFamily="34" charset="0"/>
                <a:sym typeface="Wingdings" panose="05000000000000000000" pitchFamily="2" charset="2"/>
              </a:rPr>
              <a:t>Nenet</a:t>
            </a:r>
            <a:endParaRPr lang="de-DE" sz="2400" dirty="0">
              <a:latin typeface="Univers Condensed" panose="020B0506020202050204" pitchFamily="34" charset="0"/>
            </a:endParaRPr>
          </a:p>
        </p:txBody>
      </p:sp>
    </p:spTree>
    <p:extLst>
      <p:ext uri="{BB962C8B-B14F-4D97-AF65-F5344CB8AC3E}">
        <p14:creationId xmlns:p14="http://schemas.microsoft.com/office/powerpoint/2010/main" val="88944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1"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rPr>
              <a:t>Girl, Woman, Other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rPr>
              <a:t>Part I:  </a:t>
            </a:r>
            <a:r>
              <a:rPr kumimoji="0" lang="de-DE" sz="2800" b="0" i="0" u="none" strike="noStrike" kern="1200" cap="none" spc="0" normalizeH="0" baseline="0" noProof="0" dirty="0" err="1">
                <a:ln>
                  <a:noFill/>
                </a:ln>
                <a:solidFill>
                  <a:srgbClr val="ED7D31">
                    <a:lumMod val="75000"/>
                  </a:srgbClr>
                </a:solidFill>
                <a:effectLst/>
                <a:uLnTx/>
                <a:uFillTx/>
                <a:latin typeface="Walbaum Display" panose="02070503090703020303" pitchFamily="18" charset="0"/>
                <a:ea typeface="+mn-ea"/>
                <a:cs typeface="+mn-cs"/>
              </a:rPr>
              <a:t>Deconstructing</a:t>
            </a:r>
            <a:r>
              <a:rPr kumimoji="0" lang="de-DE" sz="28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rPr>
              <a:t> stereotype &amp; </a:t>
            </a:r>
            <a:r>
              <a:rPr kumimoji="0" lang="de-DE" sz="2800" b="0" i="0" u="none" strike="noStrike" kern="1200" cap="none" spc="0" normalizeH="0" baseline="0" noProof="0" dirty="0" err="1">
                <a:ln>
                  <a:noFill/>
                </a:ln>
                <a:solidFill>
                  <a:srgbClr val="ED7D31">
                    <a:lumMod val="75000"/>
                  </a:srgbClr>
                </a:solidFill>
                <a:effectLst/>
                <a:uLnTx/>
                <a:uFillTx/>
                <a:latin typeface="Walbaum Display" panose="02070503090703020303" pitchFamily="18" charset="0"/>
                <a:ea typeface="+mn-ea"/>
                <a:cs typeface="+mn-cs"/>
              </a:rPr>
              <a:t>prejudice</a:t>
            </a:r>
            <a:endParaRPr kumimoji="0" lang="de-DE" sz="28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4400" b="0" i="0" u="none" strike="noStrike" kern="1200" cap="none" spc="0" normalizeH="0" baseline="0" noProof="0" dirty="0">
              <a:ln>
                <a:noFill/>
              </a:ln>
              <a:solidFill>
                <a:srgbClr val="ED7D31">
                  <a:lumMod val="75000"/>
                </a:srgbClr>
              </a:solidFill>
              <a:effectLst/>
              <a:uLnTx/>
              <a:uFillTx/>
              <a:latin typeface="Walbaum Display" panose="02070503090703020303" pitchFamily="18" charset="0"/>
              <a:ea typeface="+mn-ea"/>
              <a:cs typeface="+mn-cs"/>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rPr>
              <a:t>The characters’ identities are shaped by their social environments and their experiences of discrimination and oppression</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sym typeface="Wingdings" panose="05000000000000000000" pitchFamily="2" charset="2"/>
              </a:rPr>
              <a:t>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5331794" y="3565925"/>
            <a:ext cx="6260648"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rPr>
              <a:t>“Courtney replied that Roxane Gay warned against the idea of playing 'privilege Olympics' and wrote in Bad Feminist that privilege is relative and contextual, and I agree, </a:t>
            </a:r>
            <a:r>
              <a:rPr kumimoji="0" lang="en-US" sz="1800" b="0" i="0" u="none" strike="noStrike" kern="1200" cap="none" spc="0" normalizeH="0" baseline="0" noProof="0" dirty="0" err="1">
                <a:ln>
                  <a:noFill/>
                </a:ln>
                <a:solidFill>
                  <a:prstClr val="black"/>
                </a:solidFill>
                <a:effectLst/>
                <a:uLnTx/>
                <a:uFillTx/>
                <a:latin typeface="Univers Condensed" panose="020B0506020202050204" pitchFamily="34" charset="0"/>
                <a:ea typeface="+mn-ea"/>
                <a:cs typeface="+mn-cs"/>
              </a:rPr>
              <a:t>Yazz</a:t>
            </a:r>
            <a:r>
              <a:rPr kumimoji="0" lang="en-US"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rPr>
              <a:t>, I mean, where does it all end? is Obama less privileged than a white hillbilly growing up in a trailer park with a junkie single mother and a jailbird father? is a severely disabled person more privileged than a Syrian asylum-seeker who has been tortured? Roxane argues that we have to find a new discourse for discussing inequality.” (p. 66)</a:t>
            </a:r>
            <a:endParaRPr kumimoji="0" lang="de-DE" sz="18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Tree>
    <p:extLst>
      <p:ext uri="{BB962C8B-B14F-4D97-AF65-F5344CB8AC3E}">
        <p14:creationId xmlns:p14="http://schemas.microsoft.com/office/powerpoint/2010/main" val="182845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n Bild, das Zeichnung, Cartoon, Clipart, Darstellung enthält.&#10;&#10;Automatisch generierte Beschreibung">
            <a:extLst>
              <a:ext uri="{FF2B5EF4-FFF2-40B4-BE49-F238E27FC236}">
                <a16:creationId xmlns:a16="http://schemas.microsoft.com/office/drawing/2014/main" id="{BE3660ED-C919-306A-A27F-F01FF8BD8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r="1520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C9999BD-26C1-053F-C5AE-8004531DCCED}"/>
              </a:ext>
            </a:extLst>
          </p:cNvPr>
          <p:cNvSpPr txBox="1"/>
          <p:nvPr/>
        </p:nvSpPr>
        <p:spPr>
          <a:xfrm>
            <a:off x="4778643" y="195944"/>
            <a:ext cx="7366953" cy="1754326"/>
          </a:xfrm>
          <a:prstGeom prst="rect">
            <a:avLst/>
          </a:prstGeom>
          <a:noFill/>
        </p:spPr>
        <p:txBody>
          <a:bodyPr wrap="none" rtlCol="0">
            <a:spAutoFit/>
          </a:bodyPr>
          <a:lstStyle/>
          <a:p>
            <a:r>
              <a:rPr lang="de-DE" sz="3600" i="1" dirty="0">
                <a:solidFill>
                  <a:schemeClr val="accent2">
                    <a:lumMod val="75000"/>
                  </a:schemeClr>
                </a:solidFill>
                <a:latin typeface="Walbaum Display" panose="02070503090703020303" pitchFamily="18" charset="0"/>
              </a:rPr>
              <a:t>Girl, Woman, Other </a:t>
            </a:r>
          </a:p>
          <a:p>
            <a:r>
              <a:rPr lang="de-DE" sz="2800" dirty="0">
                <a:solidFill>
                  <a:schemeClr val="accent2">
                    <a:lumMod val="75000"/>
                  </a:schemeClr>
                </a:solidFill>
                <a:latin typeface="Walbaum Display" panose="02070503090703020303" pitchFamily="18" charset="0"/>
              </a:rPr>
              <a:t>Part I:  </a:t>
            </a:r>
            <a:r>
              <a:rPr lang="de-DE" sz="2800" dirty="0" err="1">
                <a:solidFill>
                  <a:schemeClr val="accent2">
                    <a:lumMod val="75000"/>
                  </a:schemeClr>
                </a:solidFill>
                <a:latin typeface="Walbaum Display" panose="02070503090703020303" pitchFamily="18" charset="0"/>
              </a:rPr>
              <a:t>Deconstructing</a:t>
            </a:r>
            <a:r>
              <a:rPr lang="de-DE" sz="2800" dirty="0">
                <a:solidFill>
                  <a:schemeClr val="accent2">
                    <a:lumMod val="75000"/>
                  </a:schemeClr>
                </a:solidFill>
                <a:latin typeface="Walbaum Display" panose="02070503090703020303" pitchFamily="18" charset="0"/>
              </a:rPr>
              <a:t> stereotype &amp; </a:t>
            </a:r>
            <a:r>
              <a:rPr lang="de-DE" sz="2800" dirty="0" err="1">
                <a:solidFill>
                  <a:schemeClr val="accent2">
                    <a:lumMod val="75000"/>
                  </a:schemeClr>
                </a:solidFill>
                <a:latin typeface="Walbaum Display" panose="02070503090703020303" pitchFamily="18" charset="0"/>
              </a:rPr>
              <a:t>prejudice</a:t>
            </a:r>
            <a:endParaRPr lang="de-DE" sz="2800" dirty="0">
              <a:solidFill>
                <a:schemeClr val="accent2">
                  <a:lumMod val="75000"/>
                </a:schemeClr>
              </a:solidFill>
              <a:latin typeface="Walbaum Display" panose="02070503090703020303" pitchFamily="18" charset="0"/>
            </a:endParaRPr>
          </a:p>
          <a:p>
            <a:endParaRPr lang="de-DE" sz="4400" dirty="0">
              <a:solidFill>
                <a:schemeClr val="accent2">
                  <a:lumMod val="75000"/>
                </a:schemeClr>
              </a:solidFill>
              <a:latin typeface="Walbaum Display" panose="02070503090703020303" pitchFamily="18" charset="0"/>
            </a:endParaRPr>
          </a:p>
        </p:txBody>
      </p:sp>
      <p:sp>
        <p:nvSpPr>
          <p:cNvPr id="10" name="Textfeld 9">
            <a:extLst>
              <a:ext uri="{FF2B5EF4-FFF2-40B4-BE49-F238E27FC236}">
                <a16:creationId xmlns:a16="http://schemas.microsoft.com/office/drawing/2014/main" id="{9C11DEC9-450C-D5CE-46DC-8A203327053E}"/>
              </a:ext>
            </a:extLst>
          </p:cNvPr>
          <p:cNvSpPr txBox="1"/>
          <p:nvPr/>
        </p:nvSpPr>
        <p:spPr>
          <a:xfrm>
            <a:off x="5165937" y="1557769"/>
            <a:ext cx="6592363" cy="646331"/>
          </a:xfrm>
          <a:prstGeom prst="rect">
            <a:avLst/>
          </a:prstGeom>
          <a:noFill/>
        </p:spPr>
        <p:txBody>
          <a:bodyPr wrap="square">
            <a:spAutoFit/>
          </a:bodyPr>
          <a:lstStyle/>
          <a:p>
            <a:r>
              <a:rPr lang="en-US" dirty="0">
                <a:latin typeface="Univers Condensed" panose="020B0506020202050204" pitchFamily="34" charset="0"/>
              </a:rPr>
              <a:t>The characters’ identities are shaped by their social environments and their experiences of discrimination and oppression</a:t>
            </a:r>
            <a:endParaRPr lang="de-DE" dirty="0">
              <a:latin typeface="Univers Condensed" panose="020B0506020202050204" pitchFamily="34" charset="0"/>
            </a:endParaRPr>
          </a:p>
        </p:txBody>
      </p:sp>
      <p:sp>
        <p:nvSpPr>
          <p:cNvPr id="11" name="Textfeld 10">
            <a:extLst>
              <a:ext uri="{FF2B5EF4-FFF2-40B4-BE49-F238E27FC236}">
                <a16:creationId xmlns:a16="http://schemas.microsoft.com/office/drawing/2014/main" id="{968237EA-459D-F9DF-C7CB-59923448C4E5}"/>
              </a:ext>
            </a:extLst>
          </p:cNvPr>
          <p:cNvSpPr txBox="1"/>
          <p:nvPr/>
        </p:nvSpPr>
        <p:spPr>
          <a:xfrm>
            <a:off x="5165937" y="2339944"/>
            <a:ext cx="6592363" cy="646331"/>
          </a:xfrm>
          <a:prstGeom prst="rect">
            <a:avLst/>
          </a:prstGeom>
          <a:noFill/>
        </p:spPr>
        <p:txBody>
          <a:bodyPr wrap="square">
            <a:spAutoFit/>
          </a:bodyPr>
          <a:lstStyle/>
          <a:p>
            <a:r>
              <a:rPr lang="en-US" dirty="0">
                <a:latin typeface="Univers Condensed" panose="020B0506020202050204" pitchFamily="34" charset="0"/>
                <a:sym typeface="Wingdings" panose="05000000000000000000" pitchFamily="2" charset="2"/>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Race, gender, class, sexuality and age as factors shaping the characters’ identities</a:t>
            </a:r>
            <a:endParaRPr lang="de-DE" dirty="0">
              <a:latin typeface="Univers Condensed" panose="020B0506020202050204" pitchFamily="34" charset="0"/>
            </a:endParaRPr>
          </a:p>
        </p:txBody>
      </p:sp>
      <p:sp>
        <p:nvSpPr>
          <p:cNvPr id="12" name="Textfeld 11">
            <a:extLst>
              <a:ext uri="{FF2B5EF4-FFF2-40B4-BE49-F238E27FC236}">
                <a16:creationId xmlns:a16="http://schemas.microsoft.com/office/drawing/2014/main" id="{EC4C7383-2C43-B47B-912A-811BBEBAD72C}"/>
              </a:ext>
            </a:extLst>
          </p:cNvPr>
          <p:cNvSpPr txBox="1"/>
          <p:nvPr/>
        </p:nvSpPr>
        <p:spPr>
          <a:xfrm>
            <a:off x="5007956" y="3663490"/>
            <a:ext cx="2172629" cy="649188"/>
          </a:xfrm>
          <a:prstGeom prst="ellipse">
            <a:avLst/>
          </a:prstGeom>
          <a:solidFill>
            <a:schemeClr val="accent2">
              <a:lumMod val="40000"/>
              <a:lumOff val="60000"/>
            </a:schemeClr>
          </a:solidFill>
        </p:spPr>
        <p:txBody>
          <a:bodyPr wrap="square">
            <a:spAutoFit/>
          </a:bodyPr>
          <a:lstStyle/>
          <a:p>
            <a:r>
              <a:rPr lang="de-DE" sz="2400" dirty="0">
                <a:latin typeface="Univers Condensed" panose="020B0506020202050204" pitchFamily="34" charset="0"/>
                <a:sym typeface="Wingdings" panose="05000000000000000000" pitchFamily="2" charset="2"/>
              </a:rPr>
              <a:t>Dominique</a:t>
            </a:r>
            <a:endParaRPr lang="de-DE" sz="2400" dirty="0">
              <a:latin typeface="Univers Condensed" panose="020B0506020202050204" pitchFamily="34" charset="0"/>
            </a:endParaRPr>
          </a:p>
        </p:txBody>
      </p:sp>
      <p:sp>
        <p:nvSpPr>
          <p:cNvPr id="14" name="Textfeld 13">
            <a:extLst>
              <a:ext uri="{FF2B5EF4-FFF2-40B4-BE49-F238E27FC236}">
                <a16:creationId xmlns:a16="http://schemas.microsoft.com/office/drawing/2014/main" id="{E450918F-A88D-EFD9-23B2-F0D1DD7AEE9A}"/>
              </a:ext>
            </a:extLst>
          </p:cNvPr>
          <p:cNvSpPr txBox="1"/>
          <p:nvPr/>
        </p:nvSpPr>
        <p:spPr>
          <a:xfrm>
            <a:off x="7531197" y="3143052"/>
            <a:ext cx="4445095" cy="646331"/>
          </a:xfrm>
          <a:prstGeom prst="rect">
            <a:avLst/>
          </a:prstGeom>
          <a:noFill/>
        </p:spPr>
        <p:txBody>
          <a:bodyPr wrap="square">
            <a:spAutoFit/>
          </a:bodyPr>
          <a:lstStyle/>
          <a:p>
            <a:r>
              <a:rPr lang="en-US" dirty="0">
                <a:latin typeface="Univers Condensed" panose="020B0506020202050204" pitchFamily="34" charset="0"/>
              </a:rPr>
              <a:t>Queerphobia around Bristol as reason for Dominique to move to London (p. 7)</a:t>
            </a:r>
            <a:endParaRPr lang="de-DE" dirty="0">
              <a:latin typeface="Univers Condensed" panose="020B0506020202050204" pitchFamily="34" charset="0"/>
            </a:endParaRPr>
          </a:p>
        </p:txBody>
      </p:sp>
      <p:sp>
        <p:nvSpPr>
          <p:cNvPr id="15" name="Textfeld 14">
            <a:extLst>
              <a:ext uri="{FF2B5EF4-FFF2-40B4-BE49-F238E27FC236}">
                <a16:creationId xmlns:a16="http://schemas.microsoft.com/office/drawing/2014/main" id="{556DB336-A2D1-A489-5480-5D877DAE8902}"/>
              </a:ext>
            </a:extLst>
          </p:cNvPr>
          <p:cNvSpPr txBox="1"/>
          <p:nvPr/>
        </p:nvSpPr>
        <p:spPr>
          <a:xfrm>
            <a:off x="7531198" y="3988084"/>
            <a:ext cx="4445095" cy="369332"/>
          </a:xfrm>
          <a:prstGeom prst="rect">
            <a:avLst/>
          </a:prstGeom>
          <a:noFill/>
        </p:spPr>
        <p:txBody>
          <a:bodyPr wrap="square">
            <a:spAutoFit/>
          </a:bodyPr>
          <a:lstStyle/>
          <a:p>
            <a:r>
              <a:rPr lang="en-US" dirty="0">
                <a:latin typeface="Univers Condensed" panose="020B0506020202050204" pitchFamily="34" charset="0"/>
              </a:rPr>
              <a:t>Compulsory heterosexuality (p. 7)</a:t>
            </a:r>
            <a:endParaRPr lang="de-DE" dirty="0">
              <a:latin typeface="Univers Condensed" panose="020B0506020202050204" pitchFamily="34" charset="0"/>
            </a:endParaRPr>
          </a:p>
        </p:txBody>
      </p:sp>
      <p:sp>
        <p:nvSpPr>
          <p:cNvPr id="16" name="Textfeld 15">
            <a:extLst>
              <a:ext uri="{FF2B5EF4-FFF2-40B4-BE49-F238E27FC236}">
                <a16:creationId xmlns:a16="http://schemas.microsoft.com/office/drawing/2014/main" id="{9D45D5E0-6BE9-AE2A-3E6F-1C12635C945C}"/>
              </a:ext>
            </a:extLst>
          </p:cNvPr>
          <p:cNvSpPr txBox="1"/>
          <p:nvPr/>
        </p:nvSpPr>
        <p:spPr>
          <a:xfrm>
            <a:off x="7512992" y="4556117"/>
            <a:ext cx="4445095" cy="369332"/>
          </a:xfrm>
          <a:prstGeom prst="rect">
            <a:avLst/>
          </a:prstGeom>
          <a:noFill/>
        </p:spPr>
        <p:txBody>
          <a:bodyPr wrap="square">
            <a:spAutoFit/>
          </a:bodyPr>
          <a:lstStyle/>
          <a:p>
            <a:r>
              <a:rPr lang="en-US" dirty="0">
                <a:latin typeface="Univers Condensed" panose="020B0506020202050204" pitchFamily="34" charset="0"/>
              </a:rPr>
              <a:t>Black lesbian feminism (p. 8)</a:t>
            </a:r>
            <a:endParaRPr lang="de-DE" dirty="0">
              <a:latin typeface="Univers Condensed" panose="020B0506020202050204" pitchFamily="34" charset="0"/>
            </a:endParaRPr>
          </a:p>
        </p:txBody>
      </p:sp>
      <p:sp>
        <p:nvSpPr>
          <p:cNvPr id="2" name="Textfeld 1">
            <a:extLst>
              <a:ext uri="{FF2B5EF4-FFF2-40B4-BE49-F238E27FC236}">
                <a16:creationId xmlns:a16="http://schemas.microsoft.com/office/drawing/2014/main" id="{6CD10D7C-C9E1-A056-E630-F78572D67EA0}"/>
              </a:ext>
            </a:extLst>
          </p:cNvPr>
          <p:cNvSpPr txBox="1"/>
          <p:nvPr/>
        </p:nvSpPr>
        <p:spPr>
          <a:xfrm>
            <a:off x="5007956" y="5587402"/>
            <a:ext cx="2172629" cy="649188"/>
          </a:xfrm>
          <a:prstGeom prst="ellipse">
            <a:avLst/>
          </a:prstGeom>
          <a:solidFill>
            <a:schemeClr val="accent2">
              <a:lumMod val="40000"/>
              <a:lumOff val="60000"/>
            </a:schemeClr>
          </a:solidFill>
        </p:spPr>
        <p:txBody>
          <a:bodyPr wrap="square">
            <a:spAutoFit/>
          </a:bodyPr>
          <a:lstStyle/>
          <a:p>
            <a:pPr algn="ctr"/>
            <a:r>
              <a:rPr lang="de-DE" sz="2400" dirty="0" err="1">
                <a:latin typeface="Univers Condensed" panose="020B0506020202050204" pitchFamily="34" charset="0"/>
                <a:sym typeface="Wingdings" panose="05000000000000000000" pitchFamily="2" charset="2"/>
              </a:rPr>
              <a:t>Nzinga</a:t>
            </a:r>
            <a:endParaRPr lang="de-DE" sz="2400" dirty="0">
              <a:latin typeface="Univers Condensed" panose="020B0506020202050204" pitchFamily="34" charset="0"/>
            </a:endParaRPr>
          </a:p>
        </p:txBody>
      </p:sp>
      <p:sp>
        <p:nvSpPr>
          <p:cNvPr id="3" name="Textfeld 2">
            <a:extLst>
              <a:ext uri="{FF2B5EF4-FFF2-40B4-BE49-F238E27FC236}">
                <a16:creationId xmlns:a16="http://schemas.microsoft.com/office/drawing/2014/main" id="{7D0E1BBE-F17C-BBCE-D89E-F325B7811594}"/>
              </a:ext>
            </a:extLst>
          </p:cNvPr>
          <p:cNvSpPr txBox="1"/>
          <p:nvPr/>
        </p:nvSpPr>
        <p:spPr>
          <a:xfrm>
            <a:off x="7531196" y="5742592"/>
            <a:ext cx="4445095" cy="369332"/>
          </a:xfrm>
          <a:prstGeom prst="rect">
            <a:avLst/>
          </a:prstGeom>
          <a:noFill/>
        </p:spPr>
        <p:txBody>
          <a:bodyPr wrap="square">
            <a:spAutoFit/>
          </a:bodyPr>
          <a:lstStyle/>
          <a:p>
            <a:r>
              <a:rPr lang="en-US" dirty="0">
                <a:latin typeface="Univers Condensed" panose="020B0506020202050204" pitchFamily="34" charset="0"/>
              </a:rPr>
              <a:t>Trauma of sexual abuse (p. 77)</a:t>
            </a:r>
            <a:endParaRPr lang="de-DE" dirty="0">
              <a:latin typeface="Univers Condensed" panose="020B0506020202050204" pitchFamily="34" charset="0"/>
            </a:endParaRPr>
          </a:p>
        </p:txBody>
      </p:sp>
    </p:spTree>
    <p:extLst>
      <p:ext uri="{BB962C8B-B14F-4D97-AF65-F5344CB8AC3E}">
        <p14:creationId xmlns:p14="http://schemas.microsoft.com/office/powerpoint/2010/main" val="103053715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1982</Words>
  <Application>Microsoft Macintosh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Univers Condensed</vt:lpstr>
      <vt:lpstr>Walbaum Display</vt:lpstr>
      <vt:lpstr>Office</vt:lpstr>
      <vt:lpstr>Bernardine Evaristo Girl, Woman, Other (2019)</vt:lpstr>
      <vt:lpstr>Bernadine Evaristo</vt:lpstr>
      <vt:lpstr>Bernadine Evaristo</vt:lpstr>
      <vt:lpstr>Girl, Woman, Other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Bernardine Evaristo Girl, Woman, Other (2019)</dc:title>
  <dc:creator>Laura</dc:creator>
  <cp:lastModifiedBy>Craig, Robert</cp:lastModifiedBy>
  <cp:revision>3</cp:revision>
  <dcterms:created xsi:type="dcterms:W3CDTF">2024-01-20T15:56:39Z</dcterms:created>
  <dcterms:modified xsi:type="dcterms:W3CDTF">2024-01-22T08:19:15Z</dcterms:modified>
</cp:coreProperties>
</file>