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7"/>
  </p:notesMasterIdLst>
  <p:sldIdLst>
    <p:sldId id="257" r:id="rId2"/>
    <p:sldId id="378" r:id="rId3"/>
    <p:sldId id="380" r:id="rId4"/>
    <p:sldId id="316" r:id="rId5"/>
    <p:sldId id="381" r:id="rId6"/>
    <p:sldId id="367" r:id="rId7"/>
    <p:sldId id="318" r:id="rId8"/>
    <p:sldId id="319" r:id="rId9"/>
    <p:sldId id="302" r:id="rId10"/>
    <p:sldId id="382" r:id="rId11"/>
    <p:sldId id="370" r:id="rId12"/>
    <p:sldId id="348" r:id="rId13"/>
    <p:sldId id="383" r:id="rId14"/>
    <p:sldId id="342" r:id="rId15"/>
    <p:sldId id="372" r:id="rId16"/>
    <p:sldId id="373" r:id="rId17"/>
    <p:sldId id="384" r:id="rId18"/>
    <p:sldId id="343" r:id="rId19"/>
    <p:sldId id="385" r:id="rId20"/>
    <p:sldId id="374" r:id="rId21"/>
    <p:sldId id="375" r:id="rId22"/>
    <p:sldId id="377" r:id="rId23"/>
    <p:sldId id="386" r:id="rId24"/>
    <p:sldId id="379" r:id="rId25"/>
    <p:sldId id="349"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604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0" autoAdjust="0"/>
    <p:restoredTop sz="95271" autoAdjust="0"/>
  </p:normalViewPr>
  <p:slideViewPr>
    <p:cSldViewPr snapToGrid="0" snapToObjects="1">
      <p:cViewPr varScale="1">
        <p:scale>
          <a:sx n="116" d="100"/>
          <a:sy n="116" d="100"/>
        </p:scale>
        <p:origin x="1328"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0252F6-4AA4-0E44-8CBA-7D0CE1C8D261}" type="datetimeFigureOut">
              <a:rPr lang="en-US" smtClean="0"/>
              <a:t>1/15/24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55A55D-804C-8F4C-8C1C-FDF186AEDF16}" type="slidenum">
              <a:rPr lang="en-US" smtClean="0"/>
              <a:t>‹#›</a:t>
            </a:fld>
            <a:endParaRPr lang="en-US"/>
          </a:p>
        </p:txBody>
      </p:sp>
    </p:spTree>
    <p:extLst>
      <p:ext uri="{BB962C8B-B14F-4D97-AF65-F5344CB8AC3E}">
        <p14:creationId xmlns:p14="http://schemas.microsoft.com/office/powerpoint/2010/main" val="400974010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DE" dirty="0"/>
          </a:p>
        </p:txBody>
      </p:sp>
      <p:sp>
        <p:nvSpPr>
          <p:cNvPr id="4" name="Slide Number Placeholder 3"/>
          <p:cNvSpPr>
            <a:spLocks noGrp="1"/>
          </p:cNvSpPr>
          <p:nvPr>
            <p:ph type="sldNum" sz="quarter" idx="5"/>
          </p:nvPr>
        </p:nvSpPr>
        <p:spPr/>
        <p:txBody>
          <a:bodyPr/>
          <a:lstStyle/>
          <a:p>
            <a:fld id="{1055A55D-804C-8F4C-8C1C-FDF186AEDF16}" type="slidenum">
              <a:rPr lang="en-US" smtClean="0"/>
              <a:t>1</a:t>
            </a:fld>
            <a:endParaRPr lang="en-US"/>
          </a:p>
        </p:txBody>
      </p:sp>
    </p:spTree>
    <p:extLst>
      <p:ext uri="{BB962C8B-B14F-4D97-AF65-F5344CB8AC3E}">
        <p14:creationId xmlns:p14="http://schemas.microsoft.com/office/powerpoint/2010/main" val="3242562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a:extLst>
              <a:ext uri="{FF2B5EF4-FFF2-40B4-BE49-F238E27FC236}">
                <a16:creationId xmlns:a16="http://schemas.microsoft.com/office/drawing/2014/main" id="{34EC716F-7246-F649-9C4A-8CAC4C210D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Notes Placeholder 2">
            <a:extLst>
              <a:ext uri="{FF2B5EF4-FFF2-40B4-BE49-F238E27FC236}">
                <a16:creationId xmlns:a16="http://schemas.microsoft.com/office/drawing/2014/main" id="{666FD1A5-DD31-DE4D-8B56-2C3E45091D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1" dirty="0">
              <a:ea typeface="ＭＳ Ｐゴシック" panose="020B0600070205080204" pitchFamily="34" charset="-128"/>
            </a:endParaRPr>
          </a:p>
        </p:txBody>
      </p:sp>
      <p:sp>
        <p:nvSpPr>
          <p:cNvPr id="39939" name="Slide Number Placeholder 3">
            <a:extLst>
              <a:ext uri="{FF2B5EF4-FFF2-40B4-BE49-F238E27FC236}">
                <a16:creationId xmlns:a16="http://schemas.microsoft.com/office/drawing/2014/main" id="{2CC19E43-189D-7F45-9BB8-B32245ADCA6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8F7A94A-4FF7-954E-8711-1ACFF887A830}" type="slidenum">
              <a:rPr lang="en-US" altLang="en-US" smtClean="0"/>
              <a:pPr>
                <a:spcBef>
                  <a:spcPct val="0"/>
                </a:spcBef>
              </a:pPr>
              <a:t>16</a:t>
            </a:fld>
            <a:endParaRPr lang="en-US" altLang="en-US"/>
          </a:p>
        </p:txBody>
      </p:sp>
    </p:spTree>
    <p:extLst>
      <p:ext uri="{BB962C8B-B14F-4D97-AF65-F5344CB8AC3E}">
        <p14:creationId xmlns:p14="http://schemas.microsoft.com/office/powerpoint/2010/main" val="18637961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a:extLst>
              <a:ext uri="{FF2B5EF4-FFF2-40B4-BE49-F238E27FC236}">
                <a16:creationId xmlns:a16="http://schemas.microsoft.com/office/drawing/2014/main" id="{380EE840-729F-6D4C-AA2F-2BB045B5A27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6" name="Notes Placeholder 2">
            <a:extLst>
              <a:ext uri="{FF2B5EF4-FFF2-40B4-BE49-F238E27FC236}">
                <a16:creationId xmlns:a16="http://schemas.microsoft.com/office/drawing/2014/main" id="{A1E61D8E-459B-724B-870E-89046AC510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
        <p:nvSpPr>
          <p:cNvPr id="41987" name="Slide Number Placeholder 3">
            <a:extLst>
              <a:ext uri="{FF2B5EF4-FFF2-40B4-BE49-F238E27FC236}">
                <a16:creationId xmlns:a16="http://schemas.microsoft.com/office/drawing/2014/main" id="{54E28626-F11A-3E41-9F6D-C3DCA96B6C1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3A777AF4-9294-C644-87A5-5DF580A7A1B1}" type="slidenum">
              <a:rPr lang="en-US" altLang="en-US" smtClean="0"/>
              <a:pPr>
                <a:spcBef>
                  <a:spcPct val="0"/>
                </a:spcBef>
              </a:pPr>
              <a:t>18</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a:extLst>
              <a:ext uri="{FF2B5EF4-FFF2-40B4-BE49-F238E27FC236}">
                <a16:creationId xmlns:a16="http://schemas.microsoft.com/office/drawing/2014/main" id="{95E44884-EFAE-0C45-9716-80D05F6C33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0" name="Notes Placeholder 2">
            <a:extLst>
              <a:ext uri="{FF2B5EF4-FFF2-40B4-BE49-F238E27FC236}">
                <a16:creationId xmlns:a16="http://schemas.microsoft.com/office/drawing/2014/main" id="{A4B8CF59-626A-2E4F-A603-B3036F41A2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
        <p:nvSpPr>
          <p:cNvPr id="27651" name="Slide Number Placeholder 3">
            <a:extLst>
              <a:ext uri="{FF2B5EF4-FFF2-40B4-BE49-F238E27FC236}">
                <a16:creationId xmlns:a16="http://schemas.microsoft.com/office/drawing/2014/main" id="{F22B946A-D687-3D45-8A2A-513ED5766F2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D256786E-C3C8-6A4F-82E0-D1BF4E495F81}" type="slidenum">
              <a:rPr lang="en-US" altLang="en-US" smtClean="0"/>
              <a:pPr>
                <a:spcBef>
                  <a:spcPct val="0"/>
                </a:spcBef>
              </a:pPr>
              <a:t>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a:extLst>
              <a:ext uri="{FF2B5EF4-FFF2-40B4-BE49-F238E27FC236}">
                <a16:creationId xmlns:a16="http://schemas.microsoft.com/office/drawing/2014/main" id="{817F9DDF-B672-1648-B283-325870AF89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8" name="Notes Placeholder 2">
            <a:extLst>
              <a:ext uri="{FF2B5EF4-FFF2-40B4-BE49-F238E27FC236}">
                <a16:creationId xmlns:a16="http://schemas.microsoft.com/office/drawing/2014/main" id="{E607F84F-1110-724C-BE4D-D6513A42C8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
        <p:nvSpPr>
          <p:cNvPr id="29699" name="Slide Number Placeholder 3">
            <a:extLst>
              <a:ext uri="{FF2B5EF4-FFF2-40B4-BE49-F238E27FC236}">
                <a16:creationId xmlns:a16="http://schemas.microsoft.com/office/drawing/2014/main" id="{9514A696-C734-2145-AD09-A8DCB12695C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7BBE4051-5893-CA43-9803-D36927224237}" type="slidenum">
              <a:rPr lang="en-US" altLang="en-US" smtClean="0"/>
              <a:pPr>
                <a:spcBef>
                  <a:spcPct val="0"/>
                </a:spcBef>
              </a:pPr>
              <a:t>6</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a:extLst>
              <a:ext uri="{FF2B5EF4-FFF2-40B4-BE49-F238E27FC236}">
                <a16:creationId xmlns:a16="http://schemas.microsoft.com/office/drawing/2014/main" id="{E840F590-7D3D-1E48-B6AA-4B8A523633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Notes Placeholder 2">
            <a:extLst>
              <a:ext uri="{FF2B5EF4-FFF2-40B4-BE49-F238E27FC236}">
                <a16:creationId xmlns:a16="http://schemas.microsoft.com/office/drawing/2014/main" id="{EA96BAA6-89CE-2C4C-94F3-8CC03931D7C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1" dirty="0">
              <a:ea typeface="ＭＳ Ｐゴシック" panose="020B0600070205080204" pitchFamily="34" charset="-128"/>
            </a:endParaRPr>
          </a:p>
        </p:txBody>
      </p:sp>
      <p:sp>
        <p:nvSpPr>
          <p:cNvPr id="31747" name="Slide Number Placeholder 3">
            <a:extLst>
              <a:ext uri="{FF2B5EF4-FFF2-40B4-BE49-F238E27FC236}">
                <a16:creationId xmlns:a16="http://schemas.microsoft.com/office/drawing/2014/main" id="{090F20D9-122D-3544-967F-2BB8CD7893B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8E716AC7-BF8E-C347-B877-AAF8E83DAD80}" type="slidenum">
              <a:rPr lang="en-US" altLang="en-US" smtClean="0"/>
              <a:pPr>
                <a:spcBef>
                  <a:spcPct val="0"/>
                </a:spcBef>
              </a:pPr>
              <a:t>7</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a:extLst>
              <a:ext uri="{FF2B5EF4-FFF2-40B4-BE49-F238E27FC236}">
                <a16:creationId xmlns:a16="http://schemas.microsoft.com/office/drawing/2014/main" id="{225E8A17-906B-ED4E-808F-131FB50B396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4" name="Notes Placeholder 2">
            <a:extLst>
              <a:ext uri="{FF2B5EF4-FFF2-40B4-BE49-F238E27FC236}">
                <a16:creationId xmlns:a16="http://schemas.microsoft.com/office/drawing/2014/main" id="{982879F2-0402-0F4F-9BC8-214C9470D0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
        <p:nvSpPr>
          <p:cNvPr id="33795" name="Slide Number Placeholder 3">
            <a:extLst>
              <a:ext uri="{FF2B5EF4-FFF2-40B4-BE49-F238E27FC236}">
                <a16:creationId xmlns:a16="http://schemas.microsoft.com/office/drawing/2014/main" id="{FAF5D62C-BE71-2644-9CB0-F1A836B438F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6605BCFB-BBE6-9044-B2E1-634D9B2B248C}" type="slidenum">
              <a:rPr lang="en-US" altLang="en-US" smtClean="0"/>
              <a:pPr>
                <a:spcBef>
                  <a:spcPct val="0"/>
                </a:spcBef>
              </a:pPr>
              <a:t>8</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a:extLst>
              <a:ext uri="{FF2B5EF4-FFF2-40B4-BE49-F238E27FC236}">
                <a16:creationId xmlns:a16="http://schemas.microsoft.com/office/drawing/2014/main" id="{E51CD604-23E1-3E42-9506-FC5D622FA0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0" name="Notes Placeholder 2">
            <a:extLst>
              <a:ext uri="{FF2B5EF4-FFF2-40B4-BE49-F238E27FC236}">
                <a16:creationId xmlns:a16="http://schemas.microsoft.com/office/drawing/2014/main" id="{B40D8678-BB28-B349-8675-E29EE7A3487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
        <p:nvSpPr>
          <p:cNvPr id="37891" name="Slide Number Placeholder 3">
            <a:extLst>
              <a:ext uri="{FF2B5EF4-FFF2-40B4-BE49-F238E27FC236}">
                <a16:creationId xmlns:a16="http://schemas.microsoft.com/office/drawing/2014/main" id="{C5620097-8999-B94C-BFEC-1FA7D9DA580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DE19FC88-CD2D-5844-83E7-507F442C2661}" type="slidenum">
              <a:rPr lang="en-US" altLang="en-US" smtClean="0"/>
              <a:pPr>
                <a:spcBef>
                  <a:spcPct val="0"/>
                </a:spcBef>
              </a:pPr>
              <a:t>11</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a:extLst>
              <a:ext uri="{FF2B5EF4-FFF2-40B4-BE49-F238E27FC236}">
                <a16:creationId xmlns:a16="http://schemas.microsoft.com/office/drawing/2014/main" id="{49FBE1BD-4AF0-5541-8B91-B78E5842C5C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Notes Placeholder 2">
            <a:extLst>
              <a:ext uri="{FF2B5EF4-FFF2-40B4-BE49-F238E27FC236}">
                <a16:creationId xmlns:a16="http://schemas.microsoft.com/office/drawing/2014/main" id="{79D5A6A1-D1B4-8740-803B-B21401F7BC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
        <p:nvSpPr>
          <p:cNvPr id="35843" name="Slide Number Placeholder 3">
            <a:extLst>
              <a:ext uri="{FF2B5EF4-FFF2-40B4-BE49-F238E27FC236}">
                <a16:creationId xmlns:a16="http://schemas.microsoft.com/office/drawing/2014/main" id="{3080E06A-225B-454C-B294-1460F68E4E4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A1FC763A-AF41-CF48-8EBD-D5D426375B90}" type="slidenum">
              <a:rPr lang="en-US" altLang="en-US" smtClean="0"/>
              <a:pPr>
                <a:spcBef>
                  <a:spcPct val="0"/>
                </a:spcBef>
              </a:pPr>
              <a:t>12</a:t>
            </a:fld>
            <a:endParaRPr lang="en-US" altLang="en-US"/>
          </a:p>
        </p:txBody>
      </p:sp>
    </p:spTree>
    <p:extLst>
      <p:ext uri="{BB962C8B-B14F-4D97-AF65-F5344CB8AC3E}">
        <p14:creationId xmlns:p14="http://schemas.microsoft.com/office/powerpoint/2010/main" val="20276490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a:extLst>
              <a:ext uri="{FF2B5EF4-FFF2-40B4-BE49-F238E27FC236}">
                <a16:creationId xmlns:a16="http://schemas.microsoft.com/office/drawing/2014/main" id="{34EC716F-7246-F649-9C4A-8CAC4C210D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Notes Placeholder 2">
            <a:extLst>
              <a:ext uri="{FF2B5EF4-FFF2-40B4-BE49-F238E27FC236}">
                <a16:creationId xmlns:a16="http://schemas.microsoft.com/office/drawing/2014/main" id="{666FD1A5-DD31-DE4D-8B56-2C3E45091D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1" dirty="0">
              <a:ea typeface="ＭＳ Ｐゴシック" panose="020B0600070205080204" pitchFamily="34" charset="-128"/>
            </a:endParaRPr>
          </a:p>
        </p:txBody>
      </p:sp>
      <p:sp>
        <p:nvSpPr>
          <p:cNvPr id="39939" name="Slide Number Placeholder 3">
            <a:extLst>
              <a:ext uri="{FF2B5EF4-FFF2-40B4-BE49-F238E27FC236}">
                <a16:creationId xmlns:a16="http://schemas.microsoft.com/office/drawing/2014/main" id="{2CC19E43-189D-7F45-9BB8-B32245ADCA6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8F7A94A-4FF7-954E-8711-1ACFF887A830}" type="slidenum">
              <a:rPr lang="en-US" altLang="en-US" smtClean="0"/>
              <a:pPr>
                <a:spcBef>
                  <a:spcPct val="0"/>
                </a:spcBef>
              </a:pPr>
              <a:t>14</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a:extLst>
              <a:ext uri="{FF2B5EF4-FFF2-40B4-BE49-F238E27FC236}">
                <a16:creationId xmlns:a16="http://schemas.microsoft.com/office/drawing/2014/main" id="{34EC716F-7246-F649-9C4A-8CAC4C210D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Notes Placeholder 2">
            <a:extLst>
              <a:ext uri="{FF2B5EF4-FFF2-40B4-BE49-F238E27FC236}">
                <a16:creationId xmlns:a16="http://schemas.microsoft.com/office/drawing/2014/main" id="{666FD1A5-DD31-DE4D-8B56-2C3E45091D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1" dirty="0">
              <a:ea typeface="ＭＳ Ｐゴシック" panose="020B0600070205080204" pitchFamily="34" charset="-128"/>
            </a:endParaRPr>
          </a:p>
        </p:txBody>
      </p:sp>
      <p:sp>
        <p:nvSpPr>
          <p:cNvPr id="39939" name="Slide Number Placeholder 3">
            <a:extLst>
              <a:ext uri="{FF2B5EF4-FFF2-40B4-BE49-F238E27FC236}">
                <a16:creationId xmlns:a16="http://schemas.microsoft.com/office/drawing/2014/main" id="{2CC19E43-189D-7F45-9BB8-B32245ADCA6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8F7A94A-4FF7-954E-8711-1ACFF887A830}" type="slidenum">
              <a:rPr lang="en-US" altLang="en-US" smtClean="0"/>
              <a:pPr>
                <a:spcBef>
                  <a:spcPct val="0"/>
                </a:spcBef>
              </a:pPr>
              <a:t>15</a:t>
            </a:fld>
            <a:endParaRPr lang="en-US" altLang="en-US"/>
          </a:p>
        </p:txBody>
      </p:sp>
    </p:spTree>
    <p:extLst>
      <p:ext uri="{BB962C8B-B14F-4D97-AF65-F5344CB8AC3E}">
        <p14:creationId xmlns:p14="http://schemas.microsoft.com/office/powerpoint/2010/main" val="3313763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GB"/>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r>
              <a:rPr lang="de-DE"/>
              <a:t>© Dr Robert Craig</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21226-1DA0-944F-B72C-A896AA478D7F}"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r>
              <a:rPr lang="de-DE"/>
              <a:t>© Dr Robert Craig</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21226-1DA0-944F-B72C-A896AA478D7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GB"/>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de-DE"/>
              <a:t>© Dr Robert Craig</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21226-1DA0-944F-B72C-A896AA478D7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r>
              <a:rPr lang="de-DE"/>
              <a:t>© Dr Robert Craig</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21226-1DA0-944F-B72C-A896AA478D7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GB"/>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r>
              <a:rPr lang="de-DE"/>
              <a:t>© Dr Robert Craig</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21226-1DA0-944F-B72C-A896AA478D7F}"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r>
              <a:rPr lang="de-DE"/>
              <a:t>© Dr Robert Craig</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F21226-1DA0-944F-B72C-A896AA478D7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r>
              <a:rPr lang="de-DE"/>
              <a:t>© Dr Robert Craig</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F21226-1DA0-944F-B72C-A896AA478D7F}"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r>
              <a:rPr lang="de-DE"/>
              <a:t>© Dr Robert Craig</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F21226-1DA0-944F-B72C-A896AA478D7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de-DE"/>
              <a:t>© Dr Robert Craig</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F21226-1DA0-944F-B72C-A896AA478D7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r>
              <a:rPr lang="de-DE"/>
              <a:t>© Dr Robert Craig</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F21226-1DA0-944F-B72C-A896AA478D7F}"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r>
              <a:rPr lang="de-DE"/>
              <a:t>© Dr Robert Craig</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F21226-1DA0-944F-B72C-A896AA478D7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r>
              <a:rPr lang="de-DE"/>
              <a:t>© Dr Robert Craig</a:t>
            </a:r>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9F21226-1DA0-944F-B72C-A896AA478D7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uni-bamberg.de/studium/im-studium/studienorganisation/quellen/"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uni-bamberg.de/forschung/profil/gute-wissenschaftliche-praxis/"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myenglishteacher.eu/blog/academic-writing-examples-and-phrases/?utm_content=cmp-tru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42296"/>
            <a:ext cx="7848600" cy="2456530"/>
          </a:xfrm>
        </p:spPr>
        <p:txBody>
          <a:bodyPr>
            <a:normAutofit/>
          </a:bodyPr>
          <a:lstStyle/>
          <a:p>
            <a:r>
              <a:rPr lang="en-US" cap="none" dirty="0"/>
              <a:t>Term paper writing</a:t>
            </a:r>
            <a:endParaRPr lang="en-US" dirty="0"/>
          </a:p>
        </p:txBody>
      </p:sp>
      <p:sp>
        <p:nvSpPr>
          <p:cNvPr id="3" name="Subtitle 2"/>
          <p:cNvSpPr>
            <a:spLocks noGrp="1"/>
          </p:cNvSpPr>
          <p:nvPr>
            <p:ph type="subTitle" idx="1"/>
          </p:nvPr>
        </p:nvSpPr>
        <p:spPr/>
        <p:txBody>
          <a:bodyPr>
            <a:normAutofit/>
          </a:bodyPr>
          <a:lstStyle/>
          <a:p>
            <a:endParaRPr lang="en-US" dirty="0"/>
          </a:p>
          <a:p>
            <a:endParaRPr lang="en-US" dirty="0"/>
          </a:p>
        </p:txBody>
      </p:sp>
      <p:sp>
        <p:nvSpPr>
          <p:cNvPr id="11" name="Date Placeholder 10">
            <a:extLst>
              <a:ext uri="{FF2B5EF4-FFF2-40B4-BE49-F238E27FC236}">
                <a16:creationId xmlns:a16="http://schemas.microsoft.com/office/drawing/2014/main" id="{450E2BC1-353F-79CF-A15E-E7B5A5E6BC89}"/>
              </a:ext>
            </a:extLst>
          </p:cNvPr>
          <p:cNvSpPr>
            <a:spLocks noGrp="1"/>
          </p:cNvSpPr>
          <p:nvPr>
            <p:ph type="dt" sz="half" idx="10"/>
          </p:nvPr>
        </p:nvSpPr>
        <p:spPr/>
        <p:txBody>
          <a:bodyPr/>
          <a:lstStyle/>
          <a:p>
            <a:r>
              <a:rPr lang="de-DE"/>
              <a:t>© Dr Robert Craig</a:t>
            </a:r>
            <a:endParaRPr lang="en-US"/>
          </a:p>
        </p:txBody>
      </p:sp>
    </p:spTree>
    <p:extLst>
      <p:ext uri="{BB962C8B-B14F-4D97-AF65-F5344CB8AC3E}">
        <p14:creationId xmlns:p14="http://schemas.microsoft.com/office/powerpoint/2010/main" val="2019803278"/>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xmlns:p14="http://schemas.microsoft.com/office/powerpoint/2010/main" spd="slow" advTm="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542A8-40FB-FADF-E67D-72CAAEF36E8A}"/>
              </a:ext>
            </a:extLst>
          </p:cNvPr>
          <p:cNvSpPr>
            <a:spLocks noGrp="1"/>
          </p:cNvSpPr>
          <p:nvPr>
            <p:ph type="title"/>
          </p:nvPr>
        </p:nvSpPr>
        <p:spPr/>
        <p:txBody>
          <a:bodyPr/>
          <a:lstStyle/>
          <a:p>
            <a:r>
              <a:rPr lang="en-DE" cap="none" dirty="0"/>
              <a:t>Term paper structure</a:t>
            </a:r>
          </a:p>
        </p:txBody>
      </p:sp>
      <p:sp>
        <p:nvSpPr>
          <p:cNvPr id="3" name="Text Placeholder 2">
            <a:extLst>
              <a:ext uri="{FF2B5EF4-FFF2-40B4-BE49-F238E27FC236}">
                <a16:creationId xmlns:a16="http://schemas.microsoft.com/office/drawing/2014/main" id="{6263094D-4733-3C9B-9411-B3E670C5E7F3}"/>
              </a:ext>
            </a:extLst>
          </p:cNvPr>
          <p:cNvSpPr>
            <a:spLocks noGrp="1"/>
          </p:cNvSpPr>
          <p:nvPr>
            <p:ph type="body" idx="1"/>
          </p:nvPr>
        </p:nvSpPr>
        <p:spPr/>
        <p:txBody>
          <a:bodyPr/>
          <a:lstStyle/>
          <a:p>
            <a:endParaRPr lang="en-DE"/>
          </a:p>
        </p:txBody>
      </p:sp>
      <p:sp>
        <p:nvSpPr>
          <p:cNvPr id="4" name="Date Placeholder 3">
            <a:extLst>
              <a:ext uri="{FF2B5EF4-FFF2-40B4-BE49-F238E27FC236}">
                <a16:creationId xmlns:a16="http://schemas.microsoft.com/office/drawing/2014/main" id="{D966110E-2EB6-39CF-5D02-32A203C81FDA}"/>
              </a:ext>
            </a:extLst>
          </p:cNvPr>
          <p:cNvSpPr>
            <a:spLocks noGrp="1"/>
          </p:cNvSpPr>
          <p:nvPr>
            <p:ph type="dt" sz="half" idx="10"/>
          </p:nvPr>
        </p:nvSpPr>
        <p:spPr/>
        <p:txBody>
          <a:bodyPr/>
          <a:lstStyle/>
          <a:p>
            <a:r>
              <a:rPr lang="de-DE"/>
              <a:t>© Dr Robert Craig</a:t>
            </a:r>
            <a:endParaRPr lang="en-US"/>
          </a:p>
        </p:txBody>
      </p:sp>
    </p:spTree>
    <p:extLst>
      <p:ext uri="{BB962C8B-B14F-4D97-AF65-F5344CB8AC3E}">
        <p14:creationId xmlns:p14="http://schemas.microsoft.com/office/powerpoint/2010/main" val="811226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23981-3FDA-C843-826B-9CC8BAC9D0EA}"/>
              </a:ext>
            </a:extLst>
          </p:cNvPr>
          <p:cNvSpPr>
            <a:spLocks noGrp="1"/>
          </p:cNvSpPr>
          <p:nvPr>
            <p:ph type="title"/>
          </p:nvPr>
        </p:nvSpPr>
        <p:spPr>
          <a:xfrm>
            <a:off x="465513" y="19050"/>
            <a:ext cx="7313613" cy="868363"/>
          </a:xfrm>
        </p:spPr>
        <p:txBody>
          <a:bodyPr>
            <a:normAutofit fontScale="90000"/>
          </a:bodyPr>
          <a:lstStyle/>
          <a:p>
            <a:pPr>
              <a:defRPr/>
            </a:pPr>
            <a:br>
              <a:rPr lang="en-US" dirty="0"/>
            </a:br>
            <a:r>
              <a:rPr lang="en-US" dirty="0"/>
              <a:t>Term paper structure (</a:t>
            </a:r>
            <a:r>
              <a:rPr lang="en-US" dirty="0" err="1"/>
              <a:t>i</a:t>
            </a:r>
            <a:r>
              <a:rPr lang="en-US" dirty="0"/>
              <a:t>)</a:t>
            </a:r>
          </a:p>
        </p:txBody>
      </p:sp>
      <p:sp>
        <p:nvSpPr>
          <p:cNvPr id="36866" name="Content Placeholder 2">
            <a:extLst>
              <a:ext uri="{FF2B5EF4-FFF2-40B4-BE49-F238E27FC236}">
                <a16:creationId xmlns:a16="http://schemas.microsoft.com/office/drawing/2014/main" id="{ECEBD1FA-C76D-A64F-9540-4DAE253BA0CF}"/>
              </a:ext>
            </a:extLst>
          </p:cNvPr>
          <p:cNvSpPr>
            <a:spLocks noGrp="1"/>
          </p:cNvSpPr>
          <p:nvPr>
            <p:ph idx="1"/>
          </p:nvPr>
        </p:nvSpPr>
        <p:spPr>
          <a:xfrm>
            <a:off x="465513" y="718734"/>
            <a:ext cx="8221287" cy="5748568"/>
          </a:xfrm>
        </p:spPr>
        <p:txBody>
          <a:bodyPr>
            <a:noAutofit/>
          </a:bodyPr>
          <a:lstStyle/>
          <a:p>
            <a:pPr marL="0" indent="0">
              <a:lnSpc>
                <a:spcPct val="170000"/>
              </a:lnSpc>
              <a:buFont typeface="Arial" panose="020B0604020202020204" pitchFamily="34" charset="0"/>
              <a:buNone/>
            </a:pPr>
            <a:endParaRPr lang="en-US" altLang="en-US" sz="1400" b="1" dirty="0">
              <a:ea typeface="ＭＳ Ｐゴシック" panose="020B0600070205080204" pitchFamily="34" charset="-128"/>
            </a:endParaRPr>
          </a:p>
          <a:p>
            <a:pPr>
              <a:lnSpc>
                <a:spcPct val="170000"/>
              </a:lnSpc>
            </a:pPr>
            <a:r>
              <a:rPr lang="en-US" altLang="en-US" sz="1600" dirty="0">
                <a:ea typeface="ＭＳ Ｐゴシック" panose="020B0600070205080204" pitchFamily="34" charset="-128"/>
              </a:rPr>
              <a:t>A term paper should have the following basic structure:</a:t>
            </a:r>
          </a:p>
          <a:p>
            <a:pPr>
              <a:lnSpc>
                <a:spcPct val="170000"/>
              </a:lnSpc>
            </a:pPr>
            <a:r>
              <a:rPr lang="en-US" altLang="en-US" sz="1600" dirty="0">
                <a:ea typeface="ＭＳ Ｐゴシック" panose="020B0600070205080204" pitchFamily="34" charset="-128"/>
              </a:rPr>
              <a:t>Title page</a:t>
            </a:r>
          </a:p>
          <a:p>
            <a:pPr>
              <a:lnSpc>
                <a:spcPct val="170000"/>
              </a:lnSpc>
            </a:pPr>
            <a:r>
              <a:rPr lang="en-US" altLang="en-US" sz="1600" dirty="0">
                <a:ea typeface="ＭＳ Ｐゴシック" panose="020B0600070205080204" pitchFamily="34" charset="-128"/>
              </a:rPr>
              <a:t>Outline/table of contents</a:t>
            </a:r>
          </a:p>
          <a:p>
            <a:pPr>
              <a:lnSpc>
                <a:spcPct val="170000"/>
              </a:lnSpc>
            </a:pPr>
            <a:r>
              <a:rPr lang="en-US" altLang="en-US" sz="1600" dirty="0">
                <a:ea typeface="ＭＳ Ｐゴシック" panose="020B0600070205080204" pitchFamily="34" charset="-128"/>
              </a:rPr>
              <a:t>Introduction: This contains the problem, objective and research question; furthermore, the research methods, i.e. the approach, as well as the structure of the paper are presented here.</a:t>
            </a:r>
          </a:p>
          <a:p>
            <a:pPr>
              <a:lnSpc>
                <a:spcPct val="170000"/>
              </a:lnSpc>
            </a:pPr>
            <a:r>
              <a:rPr lang="en-US" altLang="en-US" sz="1600" dirty="0">
                <a:ea typeface="ＭＳ Ｐゴシック" panose="020B0600070205080204" pitchFamily="34" charset="-128"/>
              </a:rPr>
              <a:t>Body: This is where you address your topic, i.e. answer your research question.</a:t>
            </a:r>
          </a:p>
          <a:p>
            <a:pPr>
              <a:lnSpc>
                <a:spcPct val="170000"/>
              </a:lnSpc>
            </a:pPr>
            <a:r>
              <a:rPr lang="en-US" altLang="en-US" sz="1600" dirty="0">
                <a:ea typeface="ＭＳ Ｐゴシック" panose="020B0600070205080204" pitchFamily="34" charset="-128"/>
              </a:rPr>
              <a:t>Conclusion: In this section, you revisit your thesis; summarize the results of the paper and briefly refer to whether your thesis – your main argument – could broadly be substantiated or not (with justification!).</a:t>
            </a:r>
          </a:p>
          <a:p>
            <a:pPr>
              <a:lnSpc>
                <a:spcPct val="170000"/>
              </a:lnSpc>
            </a:pPr>
            <a:r>
              <a:rPr lang="en-US" altLang="en-US" sz="1600" dirty="0">
                <a:ea typeface="ＭＳ Ｐゴシック" panose="020B0600070205080204" pitchFamily="34" charset="-128"/>
              </a:rPr>
              <a:t>Bibliography</a:t>
            </a:r>
          </a:p>
          <a:p>
            <a:pPr>
              <a:lnSpc>
                <a:spcPct val="170000"/>
              </a:lnSpc>
            </a:pPr>
            <a:r>
              <a:rPr lang="en-US" altLang="en-US" sz="1600" dirty="0">
                <a:ea typeface="ＭＳ Ｐゴシック" panose="020B0600070205080204" pitchFamily="34" charset="-128"/>
              </a:rPr>
              <a:t>Appendix, if applicable (not necessary for all papers)</a:t>
            </a:r>
          </a:p>
        </p:txBody>
      </p:sp>
      <p:sp>
        <p:nvSpPr>
          <p:cNvPr id="3" name="Date Placeholder 2">
            <a:extLst>
              <a:ext uri="{FF2B5EF4-FFF2-40B4-BE49-F238E27FC236}">
                <a16:creationId xmlns:a16="http://schemas.microsoft.com/office/drawing/2014/main" id="{528D301C-E269-5012-47C1-D3DF1DD64B64}"/>
              </a:ext>
            </a:extLst>
          </p:cNvPr>
          <p:cNvSpPr>
            <a:spLocks noGrp="1"/>
          </p:cNvSpPr>
          <p:nvPr>
            <p:ph type="dt" sz="half" idx="10"/>
          </p:nvPr>
        </p:nvSpPr>
        <p:spPr/>
        <p:txBody>
          <a:bodyPr/>
          <a:lstStyle/>
          <a:p>
            <a:pPr>
              <a:defRPr/>
            </a:pPr>
            <a:r>
              <a:rPr lang="de-DE" altLang="en-US"/>
              <a:t>© Dr Robert Craig</a:t>
            </a:r>
            <a:endParaRPr lang="en-US" altLang="en-US"/>
          </a:p>
        </p:txBody>
      </p:sp>
    </p:spTree>
  </p:cSld>
  <p:clrMapOvr>
    <a:masterClrMapping/>
  </p:clrMapOvr>
  <p:transition spd="slow" advTm="2147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8E079-87BD-4944-9E11-F527084E52ED}"/>
              </a:ext>
            </a:extLst>
          </p:cNvPr>
          <p:cNvSpPr>
            <a:spLocks noGrp="1"/>
          </p:cNvSpPr>
          <p:nvPr>
            <p:ph type="title"/>
          </p:nvPr>
        </p:nvSpPr>
        <p:spPr>
          <a:xfrm>
            <a:off x="342168" y="434729"/>
            <a:ext cx="7313613" cy="868363"/>
          </a:xfrm>
        </p:spPr>
        <p:txBody>
          <a:bodyPr>
            <a:normAutofit/>
          </a:bodyPr>
          <a:lstStyle/>
          <a:p>
            <a:pPr>
              <a:defRPr/>
            </a:pPr>
            <a:r>
              <a:rPr lang="en-US" dirty="0"/>
              <a:t>Term paper structure (ii)</a:t>
            </a:r>
          </a:p>
        </p:txBody>
      </p:sp>
      <p:sp>
        <p:nvSpPr>
          <p:cNvPr id="34818" name="Content Placeholder 2">
            <a:extLst>
              <a:ext uri="{FF2B5EF4-FFF2-40B4-BE49-F238E27FC236}">
                <a16:creationId xmlns:a16="http://schemas.microsoft.com/office/drawing/2014/main" id="{27ED4D5F-6D04-8344-B9BC-D48144662A0C}"/>
              </a:ext>
            </a:extLst>
          </p:cNvPr>
          <p:cNvSpPr>
            <a:spLocks noGrp="1"/>
          </p:cNvSpPr>
          <p:nvPr>
            <p:ph idx="1"/>
          </p:nvPr>
        </p:nvSpPr>
        <p:spPr>
          <a:xfrm>
            <a:off x="176783" y="1402541"/>
            <a:ext cx="8790432" cy="5644435"/>
          </a:xfrm>
        </p:spPr>
        <p:txBody>
          <a:bodyPr>
            <a:noAutofit/>
          </a:bodyPr>
          <a:lstStyle/>
          <a:p>
            <a:r>
              <a:rPr lang="en-US" altLang="en-US" sz="1600" b="1" dirty="0">
                <a:ea typeface="ＭＳ Ｐゴシック" panose="020B0600070205080204" pitchFamily="34" charset="-128"/>
              </a:rPr>
              <a:t>Your introduction</a:t>
            </a:r>
            <a:r>
              <a:rPr lang="en-US" altLang="en-US" sz="1600" dirty="0">
                <a:ea typeface="ＭＳ Ｐゴシック" panose="020B0600070205080204" pitchFamily="34" charset="-128"/>
              </a:rPr>
              <a:t> should clearly ‘set up’ and justify your topic. Why is this particular book / topic interesting and relevant, and why are you asking </a:t>
            </a:r>
            <a:r>
              <a:rPr lang="en-US" altLang="en-US" sz="1600" i="1" dirty="0">
                <a:ea typeface="ＭＳ Ｐゴシック" panose="020B0600070205080204" pitchFamily="34" charset="-128"/>
              </a:rPr>
              <a:t>these</a:t>
            </a:r>
            <a:r>
              <a:rPr lang="en-US" altLang="en-US" sz="1600" dirty="0">
                <a:ea typeface="ＭＳ Ｐゴシック" panose="020B0600070205080204" pitchFamily="34" charset="-128"/>
              </a:rPr>
              <a:t> particular questions about it? </a:t>
            </a:r>
          </a:p>
          <a:p>
            <a:endParaRPr lang="en-US" altLang="en-US" sz="1600" dirty="0">
              <a:ea typeface="ＭＳ Ｐゴシック" panose="020B0600070205080204" pitchFamily="34" charset="-128"/>
            </a:endParaRPr>
          </a:p>
          <a:p>
            <a:r>
              <a:rPr lang="en-US" altLang="en-US" sz="1600" b="1" dirty="0">
                <a:ea typeface="ＭＳ Ｐゴシック" panose="020B0600070205080204" pitchFamily="34" charset="-128"/>
              </a:rPr>
              <a:t>Your first chapter</a:t>
            </a:r>
            <a:r>
              <a:rPr lang="en-US" altLang="en-US" sz="1600" dirty="0">
                <a:ea typeface="ＭＳ Ｐゴシック" panose="020B0600070205080204" pitchFamily="34" charset="-128"/>
              </a:rPr>
              <a:t> should set out your overall theoretical framework. What theoretical ideas do you want to use to analyze your text(s)? These could include – e.g. – Edward Said’s theory of orientalism, Welsch’s theory of transculturality, or Stuart Hall’s theory of hybrid identities. </a:t>
            </a:r>
          </a:p>
          <a:p>
            <a:endParaRPr lang="en-US" altLang="en-US" sz="1600" dirty="0">
              <a:ea typeface="ＭＳ Ｐゴシック" panose="020B0600070205080204" pitchFamily="34" charset="-128"/>
            </a:endParaRPr>
          </a:p>
          <a:p>
            <a:r>
              <a:rPr lang="en-US" altLang="en-US" sz="1600" b="1" dirty="0">
                <a:ea typeface="ＭＳ Ｐゴシック" panose="020B0600070205080204" pitchFamily="34" charset="-128"/>
              </a:rPr>
              <a:t>Your second chapter -- split into 2-3 broad thematic parts – </a:t>
            </a:r>
            <a:r>
              <a:rPr lang="en-US" altLang="en-US" sz="1600" dirty="0">
                <a:ea typeface="ＭＳ Ｐゴシック" panose="020B0600070205080204" pitchFamily="34" charset="-128"/>
              </a:rPr>
              <a:t>should take these ideas and use them to analyze the literary text(s) or other cultural material(s) that you’ve selected (and this may include films). You should aim to quote as far as possible from the primary text(s) themselves and not simply rely on what other scholars have said. Aim to analyze in depth 2-3 extended passages. Avoid the temptation to slip into extended plot or character description or explanation.</a:t>
            </a:r>
          </a:p>
          <a:p>
            <a:endParaRPr lang="en-US" altLang="en-US" sz="1600" dirty="0">
              <a:ea typeface="ＭＳ Ｐゴシック" panose="020B0600070205080204" pitchFamily="34" charset="-128"/>
            </a:endParaRPr>
          </a:p>
          <a:p>
            <a:r>
              <a:rPr lang="en-US" altLang="en-US" sz="1600" b="1" dirty="0">
                <a:ea typeface="ＭＳ Ｐゴシック" panose="020B0600070205080204" pitchFamily="34" charset="-128"/>
              </a:rPr>
              <a:t>Your conclusion </a:t>
            </a:r>
            <a:r>
              <a:rPr lang="en-US" altLang="en-US" sz="1600" dirty="0">
                <a:ea typeface="ＭＳ Ｐゴシック" panose="020B0600070205080204" pitchFamily="34" charset="-128"/>
              </a:rPr>
              <a:t>draws your ideas and analyses together and states how far it is that you’ve managed to answer your main question(s) – or how far your questions ultimately remain unanswerable. Are there any questions your research has thrown up that might be a useful topic of future investigation?</a:t>
            </a:r>
            <a:endParaRPr lang="en-US" altLang="en-US" sz="1600" b="1" dirty="0">
              <a:ea typeface="ＭＳ Ｐゴシック" panose="020B0600070205080204" pitchFamily="34" charset="-128"/>
            </a:endParaRPr>
          </a:p>
        </p:txBody>
      </p:sp>
      <p:sp>
        <p:nvSpPr>
          <p:cNvPr id="3" name="Date Placeholder 2">
            <a:extLst>
              <a:ext uri="{FF2B5EF4-FFF2-40B4-BE49-F238E27FC236}">
                <a16:creationId xmlns:a16="http://schemas.microsoft.com/office/drawing/2014/main" id="{CA1534A6-98EC-951C-4539-9DFA6ECB751C}"/>
              </a:ext>
            </a:extLst>
          </p:cNvPr>
          <p:cNvSpPr>
            <a:spLocks noGrp="1"/>
          </p:cNvSpPr>
          <p:nvPr>
            <p:ph type="dt" sz="half" idx="10"/>
          </p:nvPr>
        </p:nvSpPr>
        <p:spPr/>
        <p:txBody>
          <a:bodyPr/>
          <a:lstStyle/>
          <a:p>
            <a:pPr>
              <a:defRPr/>
            </a:pPr>
            <a:r>
              <a:rPr lang="de-DE" altLang="en-US"/>
              <a:t>© Dr Robert Craig</a:t>
            </a:r>
            <a:endParaRPr lang="en-US" altLang="en-US"/>
          </a:p>
        </p:txBody>
      </p:sp>
    </p:spTree>
    <p:extLst>
      <p:ext uri="{BB962C8B-B14F-4D97-AF65-F5344CB8AC3E}">
        <p14:creationId xmlns:p14="http://schemas.microsoft.com/office/powerpoint/2010/main" val="76518202"/>
      </p:ext>
    </p:extLst>
  </p:cSld>
  <p:clrMapOvr>
    <a:masterClrMapping/>
  </p:clrMapOvr>
  <p:transition spd="slow" advTm="2801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1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81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81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542A8-40FB-FADF-E67D-72CAAEF36E8A}"/>
              </a:ext>
            </a:extLst>
          </p:cNvPr>
          <p:cNvSpPr>
            <a:spLocks noGrp="1"/>
          </p:cNvSpPr>
          <p:nvPr>
            <p:ph type="title"/>
          </p:nvPr>
        </p:nvSpPr>
        <p:spPr/>
        <p:txBody>
          <a:bodyPr/>
          <a:lstStyle/>
          <a:p>
            <a:r>
              <a:rPr lang="en-DE" cap="none" dirty="0"/>
              <a:t>Avoiding plagiarism</a:t>
            </a:r>
          </a:p>
        </p:txBody>
      </p:sp>
      <p:sp>
        <p:nvSpPr>
          <p:cNvPr id="3" name="Text Placeholder 2">
            <a:extLst>
              <a:ext uri="{FF2B5EF4-FFF2-40B4-BE49-F238E27FC236}">
                <a16:creationId xmlns:a16="http://schemas.microsoft.com/office/drawing/2014/main" id="{6263094D-4733-3C9B-9411-B3E670C5E7F3}"/>
              </a:ext>
            </a:extLst>
          </p:cNvPr>
          <p:cNvSpPr>
            <a:spLocks noGrp="1"/>
          </p:cNvSpPr>
          <p:nvPr>
            <p:ph type="body" idx="1"/>
          </p:nvPr>
        </p:nvSpPr>
        <p:spPr/>
        <p:txBody>
          <a:bodyPr/>
          <a:lstStyle/>
          <a:p>
            <a:endParaRPr lang="en-DE"/>
          </a:p>
        </p:txBody>
      </p:sp>
      <p:sp>
        <p:nvSpPr>
          <p:cNvPr id="4" name="Date Placeholder 3">
            <a:extLst>
              <a:ext uri="{FF2B5EF4-FFF2-40B4-BE49-F238E27FC236}">
                <a16:creationId xmlns:a16="http://schemas.microsoft.com/office/drawing/2014/main" id="{D966110E-2EB6-39CF-5D02-32A203C81FDA}"/>
              </a:ext>
            </a:extLst>
          </p:cNvPr>
          <p:cNvSpPr>
            <a:spLocks noGrp="1"/>
          </p:cNvSpPr>
          <p:nvPr>
            <p:ph type="dt" sz="half" idx="10"/>
          </p:nvPr>
        </p:nvSpPr>
        <p:spPr/>
        <p:txBody>
          <a:bodyPr/>
          <a:lstStyle/>
          <a:p>
            <a:r>
              <a:rPr lang="de-DE"/>
              <a:t>© Dr Robert Craig</a:t>
            </a:r>
            <a:endParaRPr lang="en-US"/>
          </a:p>
        </p:txBody>
      </p:sp>
    </p:spTree>
    <p:extLst>
      <p:ext uri="{BB962C8B-B14F-4D97-AF65-F5344CB8AC3E}">
        <p14:creationId xmlns:p14="http://schemas.microsoft.com/office/powerpoint/2010/main" val="3048190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18D1C4-308C-9248-9C71-60E3DB7F73F5}"/>
              </a:ext>
            </a:extLst>
          </p:cNvPr>
          <p:cNvSpPr>
            <a:spLocks noGrp="1"/>
          </p:cNvSpPr>
          <p:nvPr>
            <p:ph type="title"/>
          </p:nvPr>
        </p:nvSpPr>
        <p:spPr>
          <a:xfrm>
            <a:off x="457200" y="226017"/>
            <a:ext cx="8229600" cy="990600"/>
          </a:xfrm>
        </p:spPr>
        <p:txBody>
          <a:bodyPr/>
          <a:lstStyle/>
          <a:p>
            <a:pPr eaLnBrk="1" fontAlgn="auto" hangingPunct="1">
              <a:spcAft>
                <a:spcPts val="0"/>
              </a:spcAft>
              <a:defRPr/>
            </a:pPr>
            <a:r>
              <a:rPr lang="de-DE" sz="3600" dirty="0" err="1">
                <a:ea typeface="+mj-ea"/>
                <a:cs typeface="+mj-cs"/>
              </a:rPr>
              <a:t>Avoiding</a:t>
            </a:r>
            <a:r>
              <a:rPr lang="de-DE" sz="3600" dirty="0">
                <a:ea typeface="+mj-ea"/>
                <a:cs typeface="+mj-cs"/>
              </a:rPr>
              <a:t> </a:t>
            </a:r>
            <a:r>
              <a:rPr lang="de-DE" sz="3600" dirty="0" err="1">
                <a:ea typeface="+mj-ea"/>
                <a:cs typeface="+mj-cs"/>
              </a:rPr>
              <a:t>plagiarism</a:t>
            </a:r>
            <a:endParaRPr lang="de-DE" sz="3600" b="1" dirty="0">
              <a:ea typeface="+mj-ea"/>
              <a:cs typeface="+mj-cs"/>
            </a:endParaRPr>
          </a:p>
        </p:txBody>
      </p:sp>
      <p:sp>
        <p:nvSpPr>
          <p:cNvPr id="38914" name="Inhaltsplatzhalter 2">
            <a:extLst>
              <a:ext uri="{FF2B5EF4-FFF2-40B4-BE49-F238E27FC236}">
                <a16:creationId xmlns:a16="http://schemas.microsoft.com/office/drawing/2014/main" id="{DB7E3733-8D37-694C-AA6D-311AA6F52BEF}"/>
              </a:ext>
            </a:extLst>
          </p:cNvPr>
          <p:cNvSpPr>
            <a:spLocks noGrp="1"/>
          </p:cNvSpPr>
          <p:nvPr>
            <p:ph idx="1"/>
          </p:nvPr>
        </p:nvSpPr>
        <p:spPr>
          <a:xfrm>
            <a:off x="248194" y="1114817"/>
            <a:ext cx="8712926" cy="5724134"/>
          </a:xfrm>
        </p:spPr>
        <p:txBody>
          <a:bodyPr/>
          <a:lstStyle/>
          <a:p>
            <a:pPr marL="514350" indent="-514350" eaLnBrk="1" hangingPunct="1">
              <a:lnSpc>
                <a:spcPct val="110000"/>
              </a:lnSpc>
              <a:buFont typeface="Arial" panose="020B0604020202020204" pitchFamily="34" charset="0"/>
              <a:buAutoNum type="arabicPeriod"/>
            </a:pPr>
            <a:r>
              <a:rPr lang="en-GB" altLang="en-US" sz="1600" dirty="0">
                <a:ea typeface="ＭＳ Ｐゴシック" panose="020B0600070205080204" pitchFamily="34" charset="-128"/>
              </a:rPr>
              <a:t>Plagiarism rules apply to both </a:t>
            </a:r>
            <a:r>
              <a:rPr lang="en-GB" altLang="en-US" sz="1600" dirty="0" err="1">
                <a:ea typeface="ＭＳ Ｐゴシック" panose="020B0600070205080204" pitchFamily="34" charset="-128"/>
              </a:rPr>
              <a:t>Seminararbeiten</a:t>
            </a:r>
            <a:r>
              <a:rPr lang="en-GB" altLang="en-US" sz="1600" dirty="0">
                <a:ea typeface="ＭＳ Ｐゴシック" panose="020B0600070205080204" pitchFamily="34" charset="-128"/>
              </a:rPr>
              <a:t> and </a:t>
            </a:r>
            <a:r>
              <a:rPr lang="en-GB" altLang="en-US" sz="1600" dirty="0" err="1">
                <a:ea typeface="ＭＳ Ｐゴシック" panose="020B0600070205080204" pitchFamily="34" charset="-128"/>
              </a:rPr>
              <a:t>Referate</a:t>
            </a:r>
            <a:r>
              <a:rPr lang="en-GB" altLang="en-US" sz="1600" dirty="0">
                <a:ea typeface="ＭＳ Ｐゴシック" panose="020B0600070205080204" pitchFamily="34" charset="-128"/>
              </a:rPr>
              <a:t>: you must strenuously avoid it in both. </a:t>
            </a:r>
          </a:p>
          <a:p>
            <a:pPr marL="0" indent="0" eaLnBrk="1" hangingPunct="1">
              <a:lnSpc>
                <a:spcPct val="110000"/>
              </a:lnSpc>
              <a:buNone/>
            </a:pPr>
            <a:endParaRPr lang="en-GB" altLang="en-US" sz="1600" dirty="0">
              <a:ea typeface="ＭＳ Ｐゴシック" panose="020B0600070205080204" pitchFamily="34" charset="-128"/>
            </a:endParaRPr>
          </a:p>
          <a:p>
            <a:pPr marL="514350" indent="-514350" eaLnBrk="1" hangingPunct="1">
              <a:lnSpc>
                <a:spcPct val="110000"/>
              </a:lnSpc>
              <a:buFont typeface="Arial" panose="020B0604020202020204" pitchFamily="34" charset="0"/>
              <a:buAutoNum type="arabicPeriod"/>
            </a:pPr>
            <a:r>
              <a:rPr lang="en-GB" altLang="en-US" sz="1600" dirty="0">
                <a:ea typeface="ＭＳ Ｐゴシック" panose="020B0600070205080204" pitchFamily="34" charset="-128"/>
              </a:rPr>
              <a:t>Keep very careful and accurate notes, ensuring that you differentiate very clearly between your ideas and quotations from other authors, </a:t>
            </a:r>
            <a:r>
              <a:rPr lang="en-GB" altLang="en-US" sz="1600" b="1" dirty="0">
                <a:ea typeface="ＭＳ Ｐゴシック" panose="020B0600070205080204" pitchFamily="34" charset="-128"/>
              </a:rPr>
              <a:t>in order to avoid plagiarism. </a:t>
            </a:r>
            <a:endParaRPr lang="en-GB" altLang="en-US" sz="1600" dirty="0">
              <a:ea typeface="ＭＳ Ｐゴシック" panose="020B0600070205080204" pitchFamily="34" charset="-128"/>
            </a:endParaRPr>
          </a:p>
          <a:p>
            <a:pPr marL="514350" indent="-514350" eaLnBrk="1" hangingPunct="1">
              <a:lnSpc>
                <a:spcPct val="110000"/>
              </a:lnSpc>
              <a:buFont typeface="Arial" panose="020B0604020202020204" pitchFamily="34" charset="0"/>
              <a:buAutoNum type="arabicPeriod"/>
            </a:pPr>
            <a:endParaRPr lang="en-GB" altLang="en-US" sz="1600" dirty="0">
              <a:ea typeface="ＭＳ Ｐゴシック" panose="020B0600070205080204" pitchFamily="34" charset="-128"/>
            </a:endParaRPr>
          </a:p>
          <a:p>
            <a:pPr marL="514350" indent="-514350" eaLnBrk="1" hangingPunct="1">
              <a:lnSpc>
                <a:spcPct val="110000"/>
              </a:lnSpc>
              <a:buFont typeface="Arial" panose="020B0604020202020204" pitchFamily="34" charset="0"/>
              <a:buAutoNum type="arabicPeriod"/>
            </a:pPr>
            <a:r>
              <a:rPr lang="en-GB" altLang="en-US" sz="1600" dirty="0">
                <a:ea typeface="ＭＳ Ｐゴシック" panose="020B0600070205080204" pitchFamily="34" charset="-128"/>
              </a:rPr>
              <a:t>Pay attention to detail! You should make sure that you follows the footnoting guidelines on the VC precisely.</a:t>
            </a:r>
          </a:p>
          <a:p>
            <a:pPr marL="514350" indent="-514350" eaLnBrk="1" hangingPunct="1">
              <a:lnSpc>
                <a:spcPct val="110000"/>
              </a:lnSpc>
              <a:buFont typeface="Arial" panose="020B0604020202020204" pitchFamily="34" charset="0"/>
              <a:buAutoNum type="arabicPeriod"/>
            </a:pPr>
            <a:endParaRPr lang="en-GB" altLang="en-US" sz="1600" dirty="0">
              <a:ea typeface="ＭＳ Ｐゴシック" panose="020B0600070205080204" pitchFamily="34" charset="-128"/>
            </a:endParaRPr>
          </a:p>
          <a:p>
            <a:pPr marL="514350" indent="-514350" eaLnBrk="1" hangingPunct="1">
              <a:lnSpc>
                <a:spcPct val="110000"/>
              </a:lnSpc>
              <a:buFont typeface="Arial" panose="020B0604020202020204" pitchFamily="34" charset="0"/>
              <a:buAutoNum type="arabicPeriod"/>
            </a:pPr>
            <a:r>
              <a:rPr lang="en-GB" altLang="en-US" sz="1600" dirty="0">
                <a:ea typeface="ＭＳ Ｐゴシック" panose="020B0600070205080204" pitchFamily="34" charset="-128"/>
              </a:rPr>
              <a:t>Be consistent! Once you‘ve selected a particular system or convention (ideally following the ‘</a:t>
            </a:r>
            <a:r>
              <a:rPr lang="en-GB" altLang="en-US" sz="1600" dirty="0" err="1">
                <a:ea typeface="ＭＳ Ｐゴシック" panose="020B0600070205080204" pitchFamily="34" charset="-128"/>
              </a:rPr>
              <a:t>Äußere</a:t>
            </a:r>
            <a:r>
              <a:rPr lang="en-GB" altLang="en-US" sz="1600" dirty="0">
                <a:ea typeface="ＭＳ Ｐゴシック" panose="020B0600070205080204" pitchFamily="34" charset="-128"/>
              </a:rPr>
              <a:t> Form’ document on the VC), </a:t>
            </a:r>
            <a:r>
              <a:rPr lang="en-GB" altLang="en-US" sz="1600" b="1" dirty="0">
                <a:ea typeface="ＭＳ Ｐゴシック" panose="020B0600070205080204" pitchFamily="34" charset="-128"/>
              </a:rPr>
              <a:t>make sure you stick to it!</a:t>
            </a:r>
          </a:p>
          <a:p>
            <a:pPr marL="514350" indent="-514350" eaLnBrk="1" hangingPunct="1">
              <a:lnSpc>
                <a:spcPct val="110000"/>
              </a:lnSpc>
              <a:buFont typeface="Arial" panose="020B0604020202020204" pitchFamily="34" charset="0"/>
              <a:buAutoNum type="arabicPeriod"/>
            </a:pPr>
            <a:endParaRPr lang="en-GB" altLang="en-US" sz="1600" b="1" dirty="0">
              <a:ea typeface="ＭＳ Ｐゴシック" panose="020B0600070205080204" pitchFamily="34" charset="-128"/>
            </a:endParaRPr>
          </a:p>
          <a:p>
            <a:pPr marL="514350" indent="-514350" eaLnBrk="1" hangingPunct="1">
              <a:lnSpc>
                <a:spcPct val="110000"/>
              </a:lnSpc>
              <a:buFont typeface="Arial" panose="020B0604020202020204" pitchFamily="34" charset="0"/>
              <a:buAutoNum type="arabicPeriod"/>
            </a:pPr>
            <a:r>
              <a:rPr lang="en-GB" altLang="en-US" sz="1600" dirty="0" err="1">
                <a:ea typeface="ＭＳ Ｐゴシック" panose="020B0600070205080204" pitchFamily="34" charset="-128"/>
              </a:rPr>
              <a:t>ChatGPT</a:t>
            </a:r>
            <a:r>
              <a:rPr lang="en-GB" altLang="en-US" sz="1600" dirty="0">
                <a:ea typeface="ＭＳ Ｐゴシック" panose="020B0600070205080204" pitchFamily="34" charset="-128"/>
              </a:rPr>
              <a:t> is a powerful but also – as far as </a:t>
            </a:r>
            <a:r>
              <a:rPr lang="en-GB" altLang="en-US" sz="1600" b="1" dirty="0">
                <a:ea typeface="ＭＳ Ｐゴシック" panose="020B0600070205080204" pitchFamily="34" charset="-128"/>
              </a:rPr>
              <a:t>close literary analysis is concerned</a:t>
            </a:r>
            <a:r>
              <a:rPr lang="en-GB" altLang="en-US" sz="1600" dirty="0">
                <a:ea typeface="ＭＳ Ｐゴシック" panose="020B0600070205080204" pitchFamily="34" charset="-128"/>
              </a:rPr>
              <a:t> –limited tool which requires </a:t>
            </a:r>
            <a:r>
              <a:rPr lang="en-GB" altLang="en-US" sz="1600" b="1" dirty="0">
                <a:ea typeface="ＭＳ Ｐゴシック" panose="020B0600070205080204" pitchFamily="34" charset="-128"/>
              </a:rPr>
              <a:t>human </a:t>
            </a:r>
            <a:r>
              <a:rPr lang="en-GB" altLang="en-US" sz="1600" dirty="0">
                <a:ea typeface="ＭＳ Ｐゴシック" panose="020B0600070205080204" pitchFamily="34" charset="-128"/>
              </a:rPr>
              <a:t>skill and discernment to use effectively.  </a:t>
            </a:r>
          </a:p>
          <a:p>
            <a:pPr marL="514350" indent="-514350" eaLnBrk="1" hangingPunct="1">
              <a:lnSpc>
                <a:spcPct val="110000"/>
              </a:lnSpc>
              <a:buFont typeface="Arial" panose="020B0604020202020204" pitchFamily="34" charset="0"/>
              <a:buAutoNum type="arabicPeriod"/>
            </a:pPr>
            <a:endParaRPr lang="en-GB" altLang="en-US" sz="1600" b="1" dirty="0">
              <a:ea typeface="ＭＳ Ｐゴシック" panose="020B0600070205080204" pitchFamily="34" charset="-128"/>
            </a:endParaRPr>
          </a:p>
          <a:p>
            <a:pPr marL="0" indent="0" eaLnBrk="1" hangingPunct="1">
              <a:lnSpc>
                <a:spcPct val="110000"/>
              </a:lnSpc>
              <a:buNone/>
            </a:pPr>
            <a:r>
              <a:rPr lang="en-GB" altLang="en-US" sz="1600" dirty="0">
                <a:ea typeface="ＭＳ Ｐゴシック" panose="020B0600070205080204" pitchFamily="34" charset="-128"/>
              </a:rPr>
              <a:t>NB. I use the (very effective) ‘Turnitin’ plagiarism software to check all </a:t>
            </a:r>
            <a:r>
              <a:rPr lang="en-GB" altLang="en-US" sz="1600" dirty="0" err="1">
                <a:ea typeface="ＭＳ Ｐゴシック" panose="020B0600070205080204" pitchFamily="34" charset="-128"/>
              </a:rPr>
              <a:t>Seminararbeiten</a:t>
            </a:r>
            <a:r>
              <a:rPr lang="en-GB" altLang="en-US" sz="1600" dirty="0">
                <a:ea typeface="ＭＳ Ｐゴシック" panose="020B0600070205080204" pitchFamily="34" charset="-128"/>
              </a:rPr>
              <a:t> for traces of plagiarism: </a:t>
            </a:r>
            <a:r>
              <a:rPr lang="en-GB" altLang="en-US" sz="1600" b="1" dirty="0">
                <a:ea typeface="ＭＳ Ｐゴシック" panose="020B0600070205080204" pitchFamily="34" charset="-128"/>
              </a:rPr>
              <a:t>so don’t be tempted. We can also easily spot uncritical use of raw </a:t>
            </a:r>
            <a:r>
              <a:rPr lang="en-GB" altLang="en-US" sz="1600" b="1" dirty="0" err="1">
                <a:ea typeface="ＭＳ Ｐゴシック" panose="020B0600070205080204" pitchFamily="34" charset="-128"/>
              </a:rPr>
              <a:t>ChatGPT</a:t>
            </a:r>
            <a:r>
              <a:rPr lang="en-GB" altLang="en-US" sz="1600" b="1" dirty="0">
                <a:ea typeface="ＭＳ Ｐゴシック" panose="020B0600070205080204" pitchFamily="34" charset="-128"/>
              </a:rPr>
              <a:t> data.  </a:t>
            </a:r>
            <a:endParaRPr lang="de-DE" altLang="en-US" b="1" dirty="0">
              <a:ea typeface="ＭＳ Ｐゴシック" panose="020B0600070205080204" pitchFamily="34" charset="-128"/>
            </a:endParaRPr>
          </a:p>
        </p:txBody>
      </p:sp>
      <p:sp>
        <p:nvSpPr>
          <p:cNvPr id="3" name="Date Placeholder 2">
            <a:extLst>
              <a:ext uri="{FF2B5EF4-FFF2-40B4-BE49-F238E27FC236}">
                <a16:creationId xmlns:a16="http://schemas.microsoft.com/office/drawing/2014/main" id="{95019404-3FFD-574B-4B3C-8D427CEEEF70}"/>
              </a:ext>
            </a:extLst>
          </p:cNvPr>
          <p:cNvSpPr>
            <a:spLocks noGrp="1"/>
          </p:cNvSpPr>
          <p:nvPr>
            <p:ph type="dt" sz="half" idx="10"/>
          </p:nvPr>
        </p:nvSpPr>
        <p:spPr/>
        <p:txBody>
          <a:bodyPr/>
          <a:lstStyle/>
          <a:p>
            <a:pPr>
              <a:defRPr/>
            </a:pPr>
            <a:r>
              <a:rPr lang="de-DE" altLang="en-US"/>
              <a:t>© Dr Robert Craig</a:t>
            </a:r>
            <a:endParaRPr lang="en-US" altLang="en-US"/>
          </a:p>
        </p:txBody>
      </p:sp>
    </p:spTree>
  </p:cSld>
  <p:clrMapOvr>
    <a:masterClrMapping/>
  </p:clrMapOvr>
  <p:transition spd="slow" advTm="42791"/>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18D1C4-308C-9248-9C71-60E3DB7F73F5}"/>
              </a:ext>
            </a:extLst>
          </p:cNvPr>
          <p:cNvSpPr>
            <a:spLocks noGrp="1"/>
          </p:cNvSpPr>
          <p:nvPr>
            <p:ph type="title"/>
          </p:nvPr>
        </p:nvSpPr>
        <p:spPr>
          <a:xfrm>
            <a:off x="457200" y="529518"/>
            <a:ext cx="8229600" cy="990600"/>
          </a:xfrm>
        </p:spPr>
        <p:txBody>
          <a:bodyPr>
            <a:normAutofit fontScale="90000"/>
          </a:bodyPr>
          <a:lstStyle/>
          <a:p>
            <a:pPr eaLnBrk="1" fontAlgn="auto" hangingPunct="1">
              <a:spcAft>
                <a:spcPts val="0"/>
              </a:spcAft>
              <a:defRPr/>
            </a:pPr>
            <a:br>
              <a:rPr lang="de-DE" sz="3600" dirty="0"/>
            </a:br>
            <a:r>
              <a:rPr lang="de-DE" sz="3600" dirty="0"/>
              <a:t>Institute </a:t>
            </a:r>
            <a:r>
              <a:rPr lang="de-DE" sz="3600" dirty="0" err="1"/>
              <a:t>p</a:t>
            </a:r>
            <a:r>
              <a:rPr lang="de-DE" sz="3600" dirty="0" err="1">
                <a:ea typeface="+mj-ea"/>
                <a:cs typeface="+mj-cs"/>
              </a:rPr>
              <a:t>lagiarism</a:t>
            </a:r>
            <a:r>
              <a:rPr lang="de-DE" sz="3600" dirty="0">
                <a:ea typeface="+mj-ea"/>
                <a:cs typeface="+mj-cs"/>
              </a:rPr>
              <a:t> &amp; AI </a:t>
            </a:r>
            <a:r>
              <a:rPr lang="de-DE" sz="3600" dirty="0" err="1">
                <a:ea typeface="+mj-ea"/>
                <a:cs typeface="+mj-cs"/>
              </a:rPr>
              <a:t>statement</a:t>
            </a:r>
            <a:r>
              <a:rPr lang="de-DE" sz="3600" dirty="0">
                <a:ea typeface="+mj-ea"/>
                <a:cs typeface="+mj-cs"/>
              </a:rPr>
              <a:t> (I) (Stand: WS 2023-24)</a:t>
            </a:r>
          </a:p>
        </p:txBody>
      </p:sp>
      <p:sp>
        <p:nvSpPr>
          <p:cNvPr id="38914" name="Inhaltsplatzhalter 2">
            <a:extLst>
              <a:ext uri="{FF2B5EF4-FFF2-40B4-BE49-F238E27FC236}">
                <a16:creationId xmlns:a16="http://schemas.microsoft.com/office/drawing/2014/main" id="{DB7E3733-8D37-694C-AA6D-311AA6F52BEF}"/>
              </a:ext>
            </a:extLst>
          </p:cNvPr>
          <p:cNvSpPr>
            <a:spLocks noGrp="1"/>
          </p:cNvSpPr>
          <p:nvPr>
            <p:ph idx="1"/>
          </p:nvPr>
        </p:nvSpPr>
        <p:spPr>
          <a:xfrm>
            <a:off x="457200" y="1559660"/>
            <a:ext cx="8229600" cy="5724134"/>
          </a:xfrm>
        </p:spPr>
        <p:txBody>
          <a:bodyPr/>
          <a:lstStyle/>
          <a:p>
            <a:pPr marL="0" indent="0" algn="just">
              <a:lnSpc>
                <a:spcPct val="150000"/>
              </a:lnSpc>
              <a:buNone/>
            </a:pPr>
            <a:endParaRPr lang="en-US" sz="1800" dirty="0">
              <a:effectLst/>
              <a:ea typeface="Times New Roman" panose="02020603050405020304" pitchFamily="18" charset="0"/>
            </a:endParaRPr>
          </a:p>
          <a:p>
            <a:pPr marL="0" indent="0" algn="just">
              <a:lnSpc>
                <a:spcPct val="150000"/>
              </a:lnSpc>
              <a:buNone/>
            </a:pPr>
            <a:r>
              <a:rPr lang="en-US" sz="1800" dirty="0">
                <a:effectLst/>
                <a:ea typeface="Times New Roman" panose="02020603050405020304" pitchFamily="18" charset="0"/>
              </a:rPr>
              <a:t>“I hereby declare according to § 10 para. 4 APO that this paper is the result of my own independent scholarly work and that in all cases, material taken from the work of others is acknowledged. Quotations and paraphrases are clearly indicated, and no materials or tools other than listed have been used. This written work has not been submitted at any university before. I understand that the use of sources whose authenticity cannot be verified is a serious violation of the principles of good academic practice (cf. </a:t>
            </a:r>
            <a:r>
              <a:rPr lang="en-US" sz="1800" u="sng" dirty="0">
                <a:solidFill>
                  <a:srgbClr val="0563C1"/>
                </a:solidFill>
                <a:effectLst/>
                <a:ea typeface="Times New Roman" panose="02020603050405020304" pitchFamily="18" charset="0"/>
                <a:hlinkClick r:id="rId3"/>
              </a:rPr>
              <a:t>https://www.uni-bamberg.de/studium/im-studium/studienorganisation/quellen/</a:t>
            </a:r>
            <a:r>
              <a:rPr lang="en-US" sz="1800" dirty="0">
                <a:effectLst/>
                <a:ea typeface="Times New Roman" panose="02020603050405020304" pitchFamily="18" charset="0"/>
              </a:rPr>
              <a:t> and </a:t>
            </a:r>
            <a:r>
              <a:rPr lang="en-US" sz="1800" u="sng" dirty="0">
                <a:solidFill>
                  <a:srgbClr val="0563C1"/>
                </a:solidFill>
                <a:effectLst/>
                <a:ea typeface="Times New Roman" panose="02020603050405020304" pitchFamily="18" charset="0"/>
                <a:hlinkClick r:id="rId4"/>
              </a:rPr>
              <a:t>https://www.uni-bamberg.de/forschung/profil/gute-wissenschaftliche-praxis/</a:t>
            </a:r>
            <a:r>
              <a:rPr lang="en-US" sz="1800" u="sng" dirty="0">
                <a:solidFill>
                  <a:srgbClr val="0563C1"/>
                </a:solidFill>
                <a:effectLst/>
                <a:ea typeface="Times New Roman" panose="02020603050405020304" pitchFamily="18" charset="0"/>
              </a:rPr>
              <a:t>; </a:t>
            </a:r>
            <a:r>
              <a:rPr lang="en-US" sz="1800" dirty="0">
                <a:effectLst/>
                <a:ea typeface="Times New Roman" panose="02020603050405020304" pitchFamily="18" charset="0"/>
              </a:rPr>
              <a:t>only available in German). </a:t>
            </a:r>
            <a:endParaRPr lang="en-DE" sz="1800" dirty="0">
              <a:effectLst/>
              <a:ea typeface="Times New Roman" panose="02020603050405020304" pitchFamily="18" charset="0"/>
            </a:endParaRPr>
          </a:p>
          <a:p>
            <a:pPr marL="514350" indent="-514350" eaLnBrk="1" hangingPunct="1">
              <a:buFont typeface="Arial" panose="020B0604020202020204" pitchFamily="34" charset="0"/>
              <a:buAutoNum type="arabicPeriod"/>
            </a:pPr>
            <a:endParaRPr lang="de-DE" altLang="en-US" b="1" dirty="0">
              <a:ea typeface="ＭＳ Ｐゴシック" panose="020B0600070205080204" pitchFamily="34" charset="-128"/>
            </a:endParaRPr>
          </a:p>
        </p:txBody>
      </p:sp>
      <p:sp>
        <p:nvSpPr>
          <p:cNvPr id="3" name="Date Placeholder 2">
            <a:extLst>
              <a:ext uri="{FF2B5EF4-FFF2-40B4-BE49-F238E27FC236}">
                <a16:creationId xmlns:a16="http://schemas.microsoft.com/office/drawing/2014/main" id="{95019404-3FFD-574B-4B3C-8D427CEEEF70}"/>
              </a:ext>
            </a:extLst>
          </p:cNvPr>
          <p:cNvSpPr>
            <a:spLocks noGrp="1"/>
          </p:cNvSpPr>
          <p:nvPr>
            <p:ph type="dt" sz="half" idx="10"/>
          </p:nvPr>
        </p:nvSpPr>
        <p:spPr/>
        <p:txBody>
          <a:bodyPr/>
          <a:lstStyle/>
          <a:p>
            <a:pPr>
              <a:defRPr/>
            </a:pPr>
            <a:r>
              <a:rPr lang="de-DE" altLang="en-US" dirty="0"/>
              <a:t>© </a:t>
            </a:r>
            <a:r>
              <a:rPr lang="de-DE" altLang="en-US" dirty="0" err="1"/>
              <a:t>Dr</a:t>
            </a:r>
            <a:r>
              <a:rPr lang="de-DE" altLang="en-US" dirty="0"/>
              <a:t> Robert Craig</a:t>
            </a:r>
            <a:endParaRPr lang="en-US" altLang="en-US" dirty="0"/>
          </a:p>
        </p:txBody>
      </p:sp>
    </p:spTree>
    <p:extLst>
      <p:ext uri="{BB962C8B-B14F-4D97-AF65-F5344CB8AC3E}">
        <p14:creationId xmlns:p14="http://schemas.microsoft.com/office/powerpoint/2010/main" val="588749114"/>
      </p:ext>
    </p:extLst>
  </p:cSld>
  <p:clrMapOvr>
    <a:masterClrMapping/>
  </p:clrMapOvr>
  <p:transition spd="slow" advTm="42791"/>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18D1C4-308C-9248-9C71-60E3DB7F73F5}"/>
              </a:ext>
            </a:extLst>
          </p:cNvPr>
          <p:cNvSpPr>
            <a:spLocks noGrp="1"/>
          </p:cNvSpPr>
          <p:nvPr>
            <p:ph type="title"/>
          </p:nvPr>
        </p:nvSpPr>
        <p:spPr>
          <a:xfrm>
            <a:off x="457200" y="226017"/>
            <a:ext cx="8229600" cy="990600"/>
          </a:xfrm>
        </p:spPr>
        <p:txBody>
          <a:bodyPr>
            <a:normAutofit fontScale="90000"/>
          </a:bodyPr>
          <a:lstStyle/>
          <a:p>
            <a:pPr eaLnBrk="1" fontAlgn="auto" hangingPunct="1">
              <a:spcAft>
                <a:spcPts val="0"/>
              </a:spcAft>
              <a:defRPr/>
            </a:pPr>
            <a:br>
              <a:rPr lang="de-DE" sz="3600" dirty="0">
                <a:ea typeface="+mj-ea"/>
                <a:cs typeface="+mj-cs"/>
              </a:rPr>
            </a:br>
            <a:r>
              <a:rPr lang="de-DE" sz="3600" dirty="0"/>
              <a:t>Institute </a:t>
            </a:r>
            <a:r>
              <a:rPr lang="de-DE" sz="3600" dirty="0" err="1"/>
              <a:t>p</a:t>
            </a:r>
            <a:r>
              <a:rPr lang="de-DE" sz="3600" dirty="0" err="1">
                <a:ea typeface="+mj-ea"/>
                <a:cs typeface="+mj-cs"/>
              </a:rPr>
              <a:t>lagiarism</a:t>
            </a:r>
            <a:r>
              <a:rPr lang="de-DE" sz="3600" dirty="0">
                <a:ea typeface="+mj-ea"/>
                <a:cs typeface="+mj-cs"/>
              </a:rPr>
              <a:t> &amp; AI </a:t>
            </a:r>
            <a:r>
              <a:rPr lang="de-DE" sz="3600" dirty="0" err="1">
                <a:ea typeface="+mj-ea"/>
                <a:cs typeface="+mj-cs"/>
              </a:rPr>
              <a:t>statement</a:t>
            </a:r>
            <a:r>
              <a:rPr lang="de-DE" sz="3600" dirty="0">
                <a:ea typeface="+mj-ea"/>
                <a:cs typeface="+mj-cs"/>
              </a:rPr>
              <a:t> (II) </a:t>
            </a:r>
          </a:p>
        </p:txBody>
      </p:sp>
      <p:sp>
        <p:nvSpPr>
          <p:cNvPr id="38914" name="Inhaltsplatzhalter 2">
            <a:extLst>
              <a:ext uri="{FF2B5EF4-FFF2-40B4-BE49-F238E27FC236}">
                <a16:creationId xmlns:a16="http://schemas.microsoft.com/office/drawing/2014/main" id="{DB7E3733-8D37-694C-AA6D-311AA6F52BEF}"/>
              </a:ext>
            </a:extLst>
          </p:cNvPr>
          <p:cNvSpPr>
            <a:spLocks noGrp="1"/>
          </p:cNvSpPr>
          <p:nvPr>
            <p:ph idx="1"/>
          </p:nvPr>
        </p:nvSpPr>
        <p:spPr>
          <a:xfrm>
            <a:off x="457200" y="1114817"/>
            <a:ext cx="8229600" cy="5724134"/>
          </a:xfrm>
        </p:spPr>
        <p:txBody>
          <a:bodyPr/>
          <a:lstStyle/>
          <a:p>
            <a:pPr marL="0" indent="0" algn="just">
              <a:lnSpc>
                <a:spcPct val="150000"/>
              </a:lnSpc>
              <a:buNone/>
            </a:pPr>
            <a:endParaRPr lang="en-US" sz="1800" dirty="0">
              <a:effectLst/>
              <a:ea typeface="Times New Roman" panose="02020603050405020304" pitchFamily="18" charset="0"/>
            </a:endParaRPr>
          </a:p>
          <a:p>
            <a:pPr marL="0" indent="0" algn="just">
              <a:lnSpc>
                <a:spcPct val="150000"/>
              </a:lnSpc>
              <a:buNone/>
            </a:pPr>
            <a:r>
              <a:rPr lang="en-US" sz="1800" dirty="0">
                <a:effectLst/>
                <a:ea typeface="Times New Roman" panose="02020603050405020304" pitchFamily="18" charset="0"/>
              </a:rPr>
              <a:t>“Furthermore, I declare that I have used text- or otherwise content-generating artificial intelligence (AI) software (e.g. </a:t>
            </a:r>
            <a:r>
              <a:rPr lang="en-US" sz="1800" dirty="0" err="1">
                <a:effectLst/>
                <a:ea typeface="Times New Roman" panose="02020603050405020304" pitchFamily="18" charset="0"/>
              </a:rPr>
              <a:t>ChatGPT</a:t>
            </a:r>
            <a:r>
              <a:rPr lang="en-US" sz="1800" dirty="0">
                <a:effectLst/>
                <a:ea typeface="Times New Roman" panose="02020603050405020304" pitchFamily="18" charset="0"/>
              </a:rPr>
              <a:t>) only after consultation and with the permission of my instructor/examiner and that I have noted this under “Tools”. I am prepared to provide detailed documentation of my use of AI software (e.g. chat transcripts) if clarification is required.</a:t>
            </a:r>
            <a:endParaRPr lang="en-DE" sz="1800" dirty="0">
              <a:effectLst/>
              <a:ea typeface="Times New Roman" panose="02020603050405020304" pitchFamily="18" charset="0"/>
            </a:endParaRPr>
          </a:p>
          <a:p>
            <a:pPr marL="0" indent="0" algn="just">
              <a:lnSpc>
                <a:spcPct val="150000"/>
              </a:lnSpc>
              <a:buNone/>
            </a:pPr>
            <a:r>
              <a:rPr lang="en-US" sz="1800" dirty="0">
                <a:effectLst/>
                <a:ea typeface="Times New Roman" panose="02020603050405020304" pitchFamily="18" charset="0"/>
              </a:rPr>
              <a:t> </a:t>
            </a:r>
            <a:endParaRPr lang="en-DE" sz="1800" dirty="0">
              <a:effectLst/>
              <a:ea typeface="Times New Roman" panose="02020603050405020304" pitchFamily="18" charset="0"/>
            </a:endParaRPr>
          </a:p>
          <a:p>
            <a:pPr marL="0" indent="0" algn="just">
              <a:lnSpc>
                <a:spcPct val="150000"/>
              </a:lnSpc>
              <a:buNone/>
            </a:pPr>
            <a:r>
              <a:rPr lang="en-US" sz="1800" dirty="0">
                <a:effectLst/>
                <a:ea typeface="Times New Roman" panose="02020603050405020304" pitchFamily="18" charset="0"/>
              </a:rPr>
              <a:t>I hereby also declare that I have handed in an identical electronic version of my paper as required. </a:t>
            </a:r>
            <a:endParaRPr lang="en-DE" sz="1800" dirty="0">
              <a:effectLst/>
              <a:ea typeface="Times New Roman" panose="02020603050405020304" pitchFamily="18" charset="0"/>
            </a:endParaRPr>
          </a:p>
          <a:p>
            <a:pPr marL="0" indent="0" algn="just">
              <a:lnSpc>
                <a:spcPct val="150000"/>
              </a:lnSpc>
              <a:buNone/>
            </a:pPr>
            <a:r>
              <a:rPr lang="en-US" sz="1800" dirty="0">
                <a:effectLst/>
                <a:ea typeface="Times New Roman" panose="02020603050405020304" pitchFamily="18" charset="0"/>
              </a:rPr>
              <a:t> </a:t>
            </a:r>
            <a:endParaRPr lang="en-DE" sz="1800" dirty="0">
              <a:effectLst/>
              <a:ea typeface="Times New Roman" panose="02020603050405020304" pitchFamily="18" charset="0"/>
            </a:endParaRPr>
          </a:p>
          <a:p>
            <a:pPr marL="0" indent="0" algn="just">
              <a:lnSpc>
                <a:spcPct val="150000"/>
              </a:lnSpc>
              <a:buNone/>
            </a:pPr>
            <a:r>
              <a:rPr lang="en-US" sz="1800" dirty="0">
                <a:effectLst/>
                <a:ea typeface="Times New Roman" panose="02020603050405020304" pitchFamily="18" charset="0"/>
              </a:rPr>
              <a:t>I am aware that this digital version can be subjected to a software-supported, anonymized check for plagiarism.”</a:t>
            </a:r>
            <a:endParaRPr lang="en-DE" sz="1800" dirty="0">
              <a:effectLst/>
              <a:ea typeface="Times New Roman" panose="02020603050405020304" pitchFamily="18" charset="0"/>
            </a:endParaRPr>
          </a:p>
          <a:p>
            <a:pPr marL="514350" indent="-514350" eaLnBrk="1" hangingPunct="1">
              <a:buFont typeface="Arial" panose="020B0604020202020204" pitchFamily="34" charset="0"/>
              <a:buAutoNum type="arabicPeriod"/>
            </a:pPr>
            <a:endParaRPr lang="de-DE" altLang="en-US" b="1" dirty="0">
              <a:ea typeface="ＭＳ Ｐゴシック" panose="020B0600070205080204" pitchFamily="34" charset="-128"/>
            </a:endParaRPr>
          </a:p>
        </p:txBody>
      </p:sp>
      <p:sp>
        <p:nvSpPr>
          <p:cNvPr id="3" name="Date Placeholder 2">
            <a:extLst>
              <a:ext uri="{FF2B5EF4-FFF2-40B4-BE49-F238E27FC236}">
                <a16:creationId xmlns:a16="http://schemas.microsoft.com/office/drawing/2014/main" id="{95019404-3FFD-574B-4B3C-8D427CEEEF70}"/>
              </a:ext>
            </a:extLst>
          </p:cNvPr>
          <p:cNvSpPr>
            <a:spLocks noGrp="1"/>
          </p:cNvSpPr>
          <p:nvPr>
            <p:ph type="dt" sz="half" idx="10"/>
          </p:nvPr>
        </p:nvSpPr>
        <p:spPr/>
        <p:txBody>
          <a:bodyPr/>
          <a:lstStyle/>
          <a:p>
            <a:pPr>
              <a:defRPr/>
            </a:pPr>
            <a:r>
              <a:rPr lang="de-DE" altLang="en-US"/>
              <a:t>© Dr Robert Craig</a:t>
            </a:r>
            <a:endParaRPr lang="en-US" altLang="en-US"/>
          </a:p>
        </p:txBody>
      </p:sp>
    </p:spTree>
    <p:extLst>
      <p:ext uri="{BB962C8B-B14F-4D97-AF65-F5344CB8AC3E}">
        <p14:creationId xmlns:p14="http://schemas.microsoft.com/office/powerpoint/2010/main" val="4206913461"/>
      </p:ext>
    </p:extLst>
  </p:cSld>
  <p:clrMapOvr>
    <a:masterClrMapping/>
  </p:clrMapOvr>
  <p:transition spd="slow" advTm="42791"/>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542A8-40FB-FADF-E67D-72CAAEF36E8A}"/>
              </a:ext>
            </a:extLst>
          </p:cNvPr>
          <p:cNvSpPr>
            <a:spLocks noGrp="1"/>
          </p:cNvSpPr>
          <p:nvPr>
            <p:ph type="title"/>
          </p:nvPr>
        </p:nvSpPr>
        <p:spPr/>
        <p:txBody>
          <a:bodyPr/>
          <a:lstStyle/>
          <a:p>
            <a:r>
              <a:rPr lang="en-DE" cap="none" dirty="0"/>
              <a:t>Sample titles</a:t>
            </a:r>
          </a:p>
        </p:txBody>
      </p:sp>
      <p:sp>
        <p:nvSpPr>
          <p:cNvPr id="3" name="Text Placeholder 2">
            <a:extLst>
              <a:ext uri="{FF2B5EF4-FFF2-40B4-BE49-F238E27FC236}">
                <a16:creationId xmlns:a16="http://schemas.microsoft.com/office/drawing/2014/main" id="{6263094D-4733-3C9B-9411-B3E670C5E7F3}"/>
              </a:ext>
            </a:extLst>
          </p:cNvPr>
          <p:cNvSpPr>
            <a:spLocks noGrp="1"/>
          </p:cNvSpPr>
          <p:nvPr>
            <p:ph type="body" idx="1"/>
          </p:nvPr>
        </p:nvSpPr>
        <p:spPr/>
        <p:txBody>
          <a:bodyPr/>
          <a:lstStyle/>
          <a:p>
            <a:endParaRPr lang="en-DE"/>
          </a:p>
        </p:txBody>
      </p:sp>
      <p:sp>
        <p:nvSpPr>
          <p:cNvPr id="4" name="Date Placeholder 3">
            <a:extLst>
              <a:ext uri="{FF2B5EF4-FFF2-40B4-BE49-F238E27FC236}">
                <a16:creationId xmlns:a16="http://schemas.microsoft.com/office/drawing/2014/main" id="{D966110E-2EB6-39CF-5D02-32A203C81FDA}"/>
              </a:ext>
            </a:extLst>
          </p:cNvPr>
          <p:cNvSpPr>
            <a:spLocks noGrp="1"/>
          </p:cNvSpPr>
          <p:nvPr>
            <p:ph type="dt" sz="half" idx="10"/>
          </p:nvPr>
        </p:nvSpPr>
        <p:spPr/>
        <p:txBody>
          <a:bodyPr/>
          <a:lstStyle/>
          <a:p>
            <a:r>
              <a:rPr lang="de-DE"/>
              <a:t>© Dr Robert Craig</a:t>
            </a:r>
            <a:endParaRPr lang="en-US"/>
          </a:p>
        </p:txBody>
      </p:sp>
    </p:spTree>
    <p:extLst>
      <p:ext uri="{BB962C8B-B14F-4D97-AF65-F5344CB8AC3E}">
        <p14:creationId xmlns:p14="http://schemas.microsoft.com/office/powerpoint/2010/main" val="1461857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8AED7-C908-0E40-8031-6CB9096BC904}"/>
              </a:ext>
            </a:extLst>
          </p:cNvPr>
          <p:cNvSpPr>
            <a:spLocks noGrp="1"/>
          </p:cNvSpPr>
          <p:nvPr>
            <p:ph type="title"/>
          </p:nvPr>
        </p:nvSpPr>
        <p:spPr/>
        <p:txBody>
          <a:bodyPr/>
          <a:lstStyle/>
          <a:p>
            <a:pPr>
              <a:defRPr/>
            </a:pPr>
            <a:r>
              <a:rPr lang="en-US" dirty="0"/>
              <a:t>Sample titles (past semesters)</a:t>
            </a:r>
          </a:p>
        </p:txBody>
      </p:sp>
      <p:sp>
        <p:nvSpPr>
          <p:cNvPr id="40962" name="Content Placeholder 2">
            <a:extLst>
              <a:ext uri="{FF2B5EF4-FFF2-40B4-BE49-F238E27FC236}">
                <a16:creationId xmlns:a16="http://schemas.microsoft.com/office/drawing/2014/main" id="{C4EC9616-90DB-5E45-BDA5-0326FB12B277}"/>
              </a:ext>
            </a:extLst>
          </p:cNvPr>
          <p:cNvSpPr>
            <a:spLocks noGrp="1"/>
          </p:cNvSpPr>
          <p:nvPr>
            <p:ph idx="1"/>
          </p:nvPr>
        </p:nvSpPr>
        <p:spPr/>
        <p:txBody>
          <a:bodyPr/>
          <a:lstStyle/>
          <a:p>
            <a:pPr marL="0" indent="0">
              <a:buFont typeface="Arial" panose="020B0604020202020204" pitchFamily="34" charset="0"/>
              <a:buNone/>
            </a:pPr>
            <a:r>
              <a:rPr lang="en-GB" altLang="en-US" sz="2200" dirty="0">
                <a:ea typeface="ＭＳ Ｐゴシック" panose="020B0600070205080204" pitchFamily="34" charset="-128"/>
              </a:rPr>
              <a:t>‘The Vampire as a metaphor for social desires, anxieties and problems at the fin-de-siècle and the 21</a:t>
            </a:r>
            <a:r>
              <a:rPr lang="en-GB" altLang="en-US" sz="2200" baseline="30000" dirty="0">
                <a:ea typeface="ＭＳ Ｐゴシック" panose="020B0600070205080204" pitchFamily="34" charset="-128"/>
              </a:rPr>
              <a:t>st</a:t>
            </a:r>
            <a:r>
              <a:rPr lang="en-GB" altLang="en-US" sz="2200" dirty="0">
                <a:ea typeface="ＭＳ Ｐゴシック" panose="020B0600070205080204" pitchFamily="34" charset="-128"/>
              </a:rPr>
              <a:t> Century: Comparing Bram Stoker’s </a:t>
            </a:r>
            <a:r>
              <a:rPr lang="en-GB" altLang="en-US" sz="2200" i="1" dirty="0">
                <a:ea typeface="ＭＳ Ｐゴシック" panose="020B0600070205080204" pitchFamily="34" charset="-128"/>
              </a:rPr>
              <a:t>Dracula</a:t>
            </a:r>
            <a:r>
              <a:rPr lang="en-GB" altLang="en-US" sz="2200" dirty="0">
                <a:ea typeface="ＭＳ Ｐゴシック" panose="020B0600070205080204" pitchFamily="34" charset="-128"/>
              </a:rPr>
              <a:t> and Alan Ball’s </a:t>
            </a:r>
            <a:r>
              <a:rPr lang="en-GB" altLang="en-US" sz="2200" i="1" dirty="0">
                <a:ea typeface="ＭＳ Ｐゴシック" panose="020B0600070205080204" pitchFamily="34" charset="-128"/>
              </a:rPr>
              <a:t>True Blood</a:t>
            </a:r>
            <a:r>
              <a:rPr lang="en-GB" altLang="en-US" sz="2200" dirty="0">
                <a:ea typeface="ＭＳ Ｐゴシック" panose="020B0600070205080204" pitchFamily="34" charset="-128"/>
              </a:rPr>
              <a:t>’. </a:t>
            </a:r>
          </a:p>
          <a:p>
            <a:pPr marL="0" indent="0">
              <a:buFont typeface="Arial" panose="020B0604020202020204" pitchFamily="34" charset="0"/>
              <a:buNone/>
            </a:pPr>
            <a:endParaRPr lang="en-GB" altLang="en-US" sz="2200" dirty="0">
              <a:ea typeface="ＭＳ Ｐゴシック" panose="020B0600070205080204" pitchFamily="34" charset="-128"/>
            </a:endParaRPr>
          </a:p>
          <a:p>
            <a:pPr marL="0" indent="0">
              <a:buFont typeface="Arial" panose="020B0604020202020204" pitchFamily="34" charset="0"/>
              <a:buNone/>
            </a:pPr>
            <a:r>
              <a:rPr lang="en-GB" altLang="en-US" sz="2200" dirty="0">
                <a:ea typeface="ＭＳ Ｐゴシック" panose="020B0600070205080204" pitchFamily="34" charset="-128"/>
              </a:rPr>
              <a:t>‘Modernity in Bram Stoker’s </a:t>
            </a:r>
            <a:r>
              <a:rPr lang="en-GB" altLang="en-US" sz="2200" i="1" dirty="0">
                <a:ea typeface="ＭＳ Ｐゴシック" panose="020B0600070205080204" pitchFamily="34" charset="-128"/>
              </a:rPr>
              <a:t>Dracula</a:t>
            </a:r>
            <a:r>
              <a:rPr lang="en-GB" altLang="en-US" sz="2200" dirty="0">
                <a:ea typeface="ＭＳ Ｐゴシック" panose="020B0600070205080204" pitchFamily="34" charset="-128"/>
              </a:rPr>
              <a:t>: Functions of Technology’</a:t>
            </a:r>
          </a:p>
          <a:p>
            <a:pPr marL="0" indent="0">
              <a:buFont typeface="Arial" panose="020B0604020202020204" pitchFamily="34" charset="0"/>
              <a:buNone/>
            </a:pPr>
            <a:endParaRPr lang="en-GB" altLang="en-US" sz="2200" dirty="0">
              <a:ea typeface="ＭＳ Ｐゴシック" panose="020B0600070205080204" pitchFamily="34" charset="-128"/>
            </a:endParaRPr>
          </a:p>
          <a:p>
            <a:pPr marL="0" indent="0">
              <a:buFont typeface="Arial" panose="020B0604020202020204" pitchFamily="34" charset="0"/>
              <a:buNone/>
            </a:pPr>
            <a:r>
              <a:rPr lang="en-GB" altLang="en-US" sz="2200" dirty="0">
                <a:ea typeface="ＭＳ Ｐゴシック" panose="020B0600070205080204" pitchFamily="34" charset="-128"/>
              </a:rPr>
              <a:t>‘Chivalry in Bram Stoker’s </a:t>
            </a:r>
            <a:r>
              <a:rPr lang="en-GB" altLang="en-US" sz="2200" i="1" dirty="0">
                <a:ea typeface="ＭＳ Ｐゴシック" panose="020B0600070205080204" pitchFamily="34" charset="-128"/>
              </a:rPr>
              <a:t>Dracula</a:t>
            </a:r>
            <a:r>
              <a:rPr lang="en-GB" altLang="en-US" sz="2200" dirty="0">
                <a:ea typeface="ＭＳ Ｐゴシック" panose="020B0600070205080204" pitchFamily="34" charset="-128"/>
              </a:rPr>
              <a:t>: Tracing the</a:t>
            </a:r>
            <a:r>
              <a:rPr lang="en-GB" altLang="en-US" sz="2200" i="1" dirty="0">
                <a:ea typeface="ＭＳ Ｐゴシック" panose="020B0600070205080204" pitchFamily="34" charset="-128"/>
              </a:rPr>
              <a:t> </a:t>
            </a:r>
            <a:r>
              <a:rPr lang="en-GB" altLang="en-US" sz="2200" dirty="0">
                <a:ea typeface="ＭＳ Ｐゴシック" panose="020B0600070205080204" pitchFamily="34" charset="-128"/>
              </a:rPr>
              <a:t>boundaries of fin-de-siècle gender roles’</a:t>
            </a:r>
          </a:p>
          <a:p>
            <a:pPr marL="0" indent="0">
              <a:buFont typeface="Arial" panose="020B0604020202020204" pitchFamily="34" charset="0"/>
              <a:buNone/>
            </a:pPr>
            <a:endParaRPr lang="en-GB" altLang="en-US" sz="2200" dirty="0">
              <a:ea typeface="ＭＳ Ｐゴシック" panose="020B0600070205080204" pitchFamily="34" charset="-128"/>
            </a:endParaRPr>
          </a:p>
          <a:p>
            <a:pPr marL="0" indent="0">
              <a:buFont typeface="Arial" panose="020B0604020202020204" pitchFamily="34" charset="0"/>
              <a:buNone/>
            </a:pPr>
            <a:r>
              <a:rPr lang="en-GB" altLang="en-US" sz="2200" dirty="0">
                <a:ea typeface="ＭＳ Ｐゴシック" panose="020B0600070205080204" pitchFamily="34" charset="-128"/>
              </a:rPr>
              <a:t>‘A Freudian Assessment of the Uncanny in Oscar Wilde’s </a:t>
            </a:r>
            <a:r>
              <a:rPr lang="en-GB" altLang="en-US" sz="2200" i="1" dirty="0">
                <a:ea typeface="ＭＳ Ｐゴシック" panose="020B0600070205080204" pitchFamily="34" charset="-128"/>
              </a:rPr>
              <a:t>The Picture of Dorian Gray</a:t>
            </a:r>
            <a:r>
              <a:rPr lang="en-GB" altLang="en-US" sz="2200" dirty="0">
                <a:ea typeface="ＭＳ Ｐゴシック" panose="020B0600070205080204" pitchFamily="34" charset="-128"/>
              </a:rPr>
              <a:t>’</a:t>
            </a:r>
          </a:p>
          <a:p>
            <a:pPr marL="0" indent="0">
              <a:buFont typeface="Arial" panose="020B0604020202020204" pitchFamily="34" charset="0"/>
              <a:buNone/>
            </a:pPr>
            <a:endParaRPr lang="en-GB" altLang="en-US" sz="2200" dirty="0">
              <a:ea typeface="ＭＳ Ｐゴシック" panose="020B0600070205080204" pitchFamily="34" charset="-128"/>
            </a:endParaRPr>
          </a:p>
          <a:p>
            <a:pPr marL="0" indent="0">
              <a:buFont typeface="Arial" panose="020B0604020202020204" pitchFamily="34" charset="0"/>
              <a:buNone/>
            </a:pPr>
            <a:endParaRPr lang="en-GB" altLang="en-US" sz="2200" dirty="0">
              <a:ea typeface="ＭＳ Ｐゴシック" panose="020B0600070205080204" pitchFamily="34" charset="-128"/>
            </a:endParaRPr>
          </a:p>
          <a:p>
            <a:pPr marL="0" indent="0">
              <a:buFont typeface="Arial" panose="020B0604020202020204" pitchFamily="34" charset="0"/>
              <a:buNone/>
            </a:pPr>
            <a:endParaRPr lang="en-GB" altLang="en-US" sz="2200" dirty="0">
              <a:ea typeface="ＭＳ Ｐゴシック" panose="020B0600070205080204" pitchFamily="34" charset="-128"/>
            </a:endParaRPr>
          </a:p>
          <a:p>
            <a:pPr marL="0" indent="0">
              <a:buFont typeface="Arial" panose="020B0604020202020204" pitchFamily="34" charset="0"/>
              <a:buNone/>
            </a:pPr>
            <a:endParaRPr lang="en-GB" altLang="en-US" sz="2200" dirty="0">
              <a:ea typeface="ＭＳ Ｐゴシック" panose="020B0600070205080204" pitchFamily="34" charset="-128"/>
            </a:endParaRPr>
          </a:p>
          <a:p>
            <a:pPr marL="0" indent="0">
              <a:buFont typeface="Arial" panose="020B0604020202020204" pitchFamily="34" charset="0"/>
              <a:buNone/>
            </a:pPr>
            <a:endParaRPr lang="en-US" altLang="en-US" dirty="0">
              <a:ea typeface="ＭＳ Ｐゴシック" panose="020B0600070205080204" pitchFamily="34" charset="-128"/>
            </a:endParaRPr>
          </a:p>
        </p:txBody>
      </p:sp>
      <p:sp>
        <p:nvSpPr>
          <p:cNvPr id="3" name="Date Placeholder 2">
            <a:extLst>
              <a:ext uri="{FF2B5EF4-FFF2-40B4-BE49-F238E27FC236}">
                <a16:creationId xmlns:a16="http://schemas.microsoft.com/office/drawing/2014/main" id="{258B7A19-7E22-CF16-EADF-68698C58B1D9}"/>
              </a:ext>
            </a:extLst>
          </p:cNvPr>
          <p:cNvSpPr>
            <a:spLocks noGrp="1"/>
          </p:cNvSpPr>
          <p:nvPr>
            <p:ph type="dt" sz="half" idx="10"/>
          </p:nvPr>
        </p:nvSpPr>
        <p:spPr/>
        <p:txBody>
          <a:bodyPr/>
          <a:lstStyle/>
          <a:p>
            <a:pPr>
              <a:defRPr/>
            </a:pPr>
            <a:r>
              <a:rPr lang="de-DE" altLang="en-US"/>
              <a:t>© Dr Robert Craig</a:t>
            </a:r>
            <a:endParaRPr lang="en-US" altLang="en-US"/>
          </a:p>
        </p:txBody>
      </p:sp>
    </p:spTree>
  </p:cSld>
  <p:clrMapOvr>
    <a:masterClrMapping/>
  </p:clrMapOvr>
  <p:transition spd="slow" advTm="95824"/>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542A8-40FB-FADF-E67D-72CAAEF36E8A}"/>
              </a:ext>
            </a:extLst>
          </p:cNvPr>
          <p:cNvSpPr>
            <a:spLocks noGrp="1"/>
          </p:cNvSpPr>
          <p:nvPr>
            <p:ph type="title"/>
          </p:nvPr>
        </p:nvSpPr>
        <p:spPr/>
        <p:txBody>
          <a:bodyPr/>
          <a:lstStyle/>
          <a:p>
            <a:br>
              <a:rPr lang="en-DE" cap="none" dirty="0"/>
            </a:br>
            <a:r>
              <a:rPr lang="en-DE" cap="none" dirty="0"/>
              <a:t>‘Types’ of writer</a:t>
            </a:r>
          </a:p>
        </p:txBody>
      </p:sp>
      <p:sp>
        <p:nvSpPr>
          <p:cNvPr id="3" name="Text Placeholder 2">
            <a:extLst>
              <a:ext uri="{FF2B5EF4-FFF2-40B4-BE49-F238E27FC236}">
                <a16:creationId xmlns:a16="http://schemas.microsoft.com/office/drawing/2014/main" id="{6263094D-4733-3C9B-9411-B3E670C5E7F3}"/>
              </a:ext>
            </a:extLst>
          </p:cNvPr>
          <p:cNvSpPr>
            <a:spLocks noGrp="1"/>
          </p:cNvSpPr>
          <p:nvPr>
            <p:ph type="body" idx="1"/>
          </p:nvPr>
        </p:nvSpPr>
        <p:spPr/>
        <p:txBody>
          <a:bodyPr/>
          <a:lstStyle/>
          <a:p>
            <a:endParaRPr lang="en-DE" dirty="0"/>
          </a:p>
        </p:txBody>
      </p:sp>
      <p:sp>
        <p:nvSpPr>
          <p:cNvPr id="4" name="Date Placeholder 3">
            <a:extLst>
              <a:ext uri="{FF2B5EF4-FFF2-40B4-BE49-F238E27FC236}">
                <a16:creationId xmlns:a16="http://schemas.microsoft.com/office/drawing/2014/main" id="{D966110E-2EB6-39CF-5D02-32A203C81FDA}"/>
              </a:ext>
            </a:extLst>
          </p:cNvPr>
          <p:cNvSpPr>
            <a:spLocks noGrp="1"/>
          </p:cNvSpPr>
          <p:nvPr>
            <p:ph type="dt" sz="half" idx="10"/>
          </p:nvPr>
        </p:nvSpPr>
        <p:spPr/>
        <p:txBody>
          <a:bodyPr/>
          <a:lstStyle/>
          <a:p>
            <a:r>
              <a:rPr lang="de-DE"/>
              <a:t>© Dr Robert Craig</a:t>
            </a:r>
            <a:endParaRPr lang="en-US"/>
          </a:p>
        </p:txBody>
      </p:sp>
    </p:spTree>
    <p:extLst>
      <p:ext uri="{BB962C8B-B14F-4D97-AF65-F5344CB8AC3E}">
        <p14:creationId xmlns:p14="http://schemas.microsoft.com/office/powerpoint/2010/main" val="1952423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29AE0-2062-68A2-E46E-17EA97C30725}"/>
              </a:ext>
            </a:extLst>
          </p:cNvPr>
          <p:cNvSpPr>
            <a:spLocks noGrp="1"/>
          </p:cNvSpPr>
          <p:nvPr>
            <p:ph type="title"/>
          </p:nvPr>
        </p:nvSpPr>
        <p:spPr/>
        <p:txBody>
          <a:bodyPr/>
          <a:lstStyle/>
          <a:p>
            <a:r>
              <a:rPr lang="en-DE" dirty="0"/>
              <a:t>Session structure:</a:t>
            </a:r>
          </a:p>
        </p:txBody>
      </p:sp>
      <p:sp>
        <p:nvSpPr>
          <p:cNvPr id="3" name="Content Placeholder 2">
            <a:extLst>
              <a:ext uri="{FF2B5EF4-FFF2-40B4-BE49-F238E27FC236}">
                <a16:creationId xmlns:a16="http://schemas.microsoft.com/office/drawing/2014/main" id="{5F7AC92B-461C-DA05-DCBD-E19C050C6A7B}"/>
              </a:ext>
            </a:extLst>
          </p:cNvPr>
          <p:cNvSpPr>
            <a:spLocks noGrp="1"/>
          </p:cNvSpPr>
          <p:nvPr>
            <p:ph idx="1"/>
          </p:nvPr>
        </p:nvSpPr>
        <p:spPr/>
        <p:txBody>
          <a:bodyPr>
            <a:normAutofit fontScale="70000" lnSpcReduction="20000"/>
          </a:bodyPr>
          <a:lstStyle/>
          <a:p>
            <a:pPr marL="514350" indent="-514350">
              <a:buFont typeface="+mj-lt"/>
              <a:buAutoNum type="romanUcPeriod"/>
            </a:pPr>
            <a:r>
              <a:rPr lang="en-DE" sz="3400" dirty="0"/>
              <a:t>Term paper: administrative details</a:t>
            </a:r>
          </a:p>
          <a:p>
            <a:pPr marL="514350" indent="-514350">
              <a:buFont typeface="+mj-lt"/>
              <a:buAutoNum type="romanUcPeriod"/>
            </a:pPr>
            <a:endParaRPr lang="en-DE" sz="3400" dirty="0"/>
          </a:p>
          <a:p>
            <a:pPr marL="514350" indent="-514350">
              <a:buFont typeface="+mj-lt"/>
              <a:buAutoNum type="romanUcPeriod"/>
            </a:pPr>
            <a:r>
              <a:rPr lang="en-DE" sz="3400" dirty="0"/>
              <a:t>General guidelines (i </a:t>
            </a:r>
            <a:r>
              <a:rPr lang="en-GB" sz="3400" dirty="0"/>
              <a:t>– iv)</a:t>
            </a:r>
          </a:p>
          <a:p>
            <a:pPr marL="514350" indent="-514350">
              <a:buFont typeface="+mj-lt"/>
              <a:buAutoNum type="romanUcPeriod"/>
            </a:pPr>
            <a:endParaRPr lang="en-GB" sz="3400" dirty="0"/>
          </a:p>
          <a:p>
            <a:pPr marL="514350" indent="-514350">
              <a:buFont typeface="+mj-lt"/>
              <a:buAutoNum type="romanUcPeriod"/>
            </a:pPr>
            <a:r>
              <a:rPr lang="en-GB" sz="3400" dirty="0"/>
              <a:t>Term paper structure</a:t>
            </a:r>
          </a:p>
          <a:p>
            <a:pPr marL="514350" indent="-514350">
              <a:buFont typeface="+mj-lt"/>
              <a:buAutoNum type="romanUcPeriod"/>
            </a:pPr>
            <a:endParaRPr lang="en-GB" sz="3400" dirty="0"/>
          </a:p>
          <a:p>
            <a:pPr marL="514350" indent="-514350">
              <a:buFont typeface="+mj-lt"/>
              <a:buAutoNum type="romanUcPeriod"/>
            </a:pPr>
            <a:r>
              <a:rPr lang="en-GB" sz="3400" dirty="0"/>
              <a:t>Avoiding plagiarism</a:t>
            </a:r>
          </a:p>
          <a:p>
            <a:pPr marL="514350" indent="-514350">
              <a:buFont typeface="+mj-lt"/>
              <a:buAutoNum type="romanUcPeriod"/>
            </a:pPr>
            <a:endParaRPr lang="en-GB" sz="3400" dirty="0"/>
          </a:p>
          <a:p>
            <a:pPr marL="514350" indent="-514350">
              <a:buFont typeface="+mj-lt"/>
              <a:buAutoNum type="romanUcPeriod"/>
            </a:pPr>
            <a:r>
              <a:rPr lang="en-GB" sz="3400" dirty="0"/>
              <a:t>Sample titles</a:t>
            </a:r>
          </a:p>
          <a:p>
            <a:pPr marL="514350" indent="-514350">
              <a:buFont typeface="+mj-lt"/>
              <a:buAutoNum type="romanUcPeriod"/>
            </a:pPr>
            <a:endParaRPr lang="en-GB" sz="3400" dirty="0"/>
          </a:p>
          <a:p>
            <a:pPr marL="514350" indent="-514350">
              <a:buFont typeface="+mj-lt"/>
              <a:buAutoNum type="romanUcPeriod"/>
            </a:pPr>
            <a:r>
              <a:rPr lang="en-GB" sz="3400" dirty="0"/>
              <a:t>‘Types’ of writer</a:t>
            </a:r>
          </a:p>
          <a:p>
            <a:pPr marL="514350" indent="-514350">
              <a:buFont typeface="+mj-lt"/>
              <a:buAutoNum type="romanUcPeriod"/>
            </a:pPr>
            <a:endParaRPr lang="en-GB" sz="3400" dirty="0"/>
          </a:p>
          <a:p>
            <a:pPr marL="514350" indent="-514350">
              <a:buFont typeface="+mj-lt"/>
              <a:buAutoNum type="romanUcPeriod"/>
            </a:pPr>
            <a:r>
              <a:rPr lang="en-GB" sz="3400" dirty="0"/>
              <a:t>Writing exercise </a:t>
            </a:r>
          </a:p>
          <a:p>
            <a:pPr marL="0" indent="0">
              <a:buNone/>
            </a:pPr>
            <a:endParaRPr lang="en-GB" sz="3600" dirty="0"/>
          </a:p>
          <a:p>
            <a:pPr marL="514350" indent="-514350">
              <a:buFont typeface="+mj-lt"/>
              <a:buAutoNum type="romanUcPeriod"/>
            </a:pPr>
            <a:endParaRPr lang="en-DE" dirty="0"/>
          </a:p>
        </p:txBody>
      </p:sp>
      <p:sp>
        <p:nvSpPr>
          <p:cNvPr id="4" name="Date Placeholder 3">
            <a:extLst>
              <a:ext uri="{FF2B5EF4-FFF2-40B4-BE49-F238E27FC236}">
                <a16:creationId xmlns:a16="http://schemas.microsoft.com/office/drawing/2014/main" id="{6BA32BE1-0339-B895-5418-8F1C2AF679AE}"/>
              </a:ext>
            </a:extLst>
          </p:cNvPr>
          <p:cNvSpPr>
            <a:spLocks noGrp="1"/>
          </p:cNvSpPr>
          <p:nvPr>
            <p:ph type="dt" sz="half" idx="10"/>
          </p:nvPr>
        </p:nvSpPr>
        <p:spPr/>
        <p:txBody>
          <a:bodyPr/>
          <a:lstStyle/>
          <a:p>
            <a:r>
              <a:rPr lang="de-DE"/>
              <a:t>© Dr Robert Craig</a:t>
            </a:r>
            <a:endParaRPr lang="en-US"/>
          </a:p>
        </p:txBody>
      </p:sp>
    </p:spTree>
    <p:extLst>
      <p:ext uri="{BB962C8B-B14F-4D97-AF65-F5344CB8AC3E}">
        <p14:creationId xmlns:p14="http://schemas.microsoft.com/office/powerpoint/2010/main" val="11481116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ABF9F-E3BA-2D8B-0FEC-48E9B84C4E0B}"/>
              </a:ext>
            </a:extLst>
          </p:cNvPr>
          <p:cNvSpPr>
            <a:spLocks noGrp="1"/>
          </p:cNvSpPr>
          <p:nvPr>
            <p:ph type="title"/>
          </p:nvPr>
        </p:nvSpPr>
        <p:spPr/>
        <p:txBody>
          <a:bodyPr/>
          <a:lstStyle/>
          <a:p>
            <a:r>
              <a:rPr lang="en-DE" dirty="0"/>
              <a:t>‘Types’ of writer (i)</a:t>
            </a:r>
          </a:p>
        </p:txBody>
      </p:sp>
      <p:sp>
        <p:nvSpPr>
          <p:cNvPr id="3" name="Content Placeholder 2">
            <a:extLst>
              <a:ext uri="{FF2B5EF4-FFF2-40B4-BE49-F238E27FC236}">
                <a16:creationId xmlns:a16="http://schemas.microsoft.com/office/drawing/2014/main" id="{9EB8827E-025E-F5C5-D724-23C64E97E8BA}"/>
              </a:ext>
            </a:extLst>
          </p:cNvPr>
          <p:cNvSpPr>
            <a:spLocks noGrp="1"/>
          </p:cNvSpPr>
          <p:nvPr>
            <p:ph idx="1"/>
          </p:nvPr>
        </p:nvSpPr>
        <p:spPr/>
        <p:txBody>
          <a:bodyPr>
            <a:normAutofit fontScale="92500"/>
          </a:bodyPr>
          <a:lstStyle/>
          <a:p>
            <a:r>
              <a:rPr lang="en-DE" b="1" dirty="0"/>
              <a:t>The draftsman/draftswoman: </a:t>
            </a:r>
            <a:r>
              <a:rPr lang="en-DE" dirty="0"/>
              <a:t>you sketch out a broad plan, which you mark out with titles &amp; section titles. While sticking to these, you also alter them as often as necessary. You jump to the part(s) that seem the easiest to work up at any given point. You continually rework and correct yourself both on the level of content and the level of language.</a:t>
            </a:r>
          </a:p>
          <a:p>
            <a:endParaRPr lang="en-DE" dirty="0"/>
          </a:p>
          <a:p>
            <a:r>
              <a:rPr lang="en-DE" b="1" dirty="0"/>
              <a:t>The oil painter: </a:t>
            </a:r>
            <a:r>
              <a:rPr lang="en-DE" dirty="0"/>
              <a:t>you are the ‘free explorer’ or ‘free discoverer’. You start off with a very rough ‘first idea’, just start writing freely, and note down ideas as they first occur to you (which you can then build in at a later stage). You’re driven onwards by your themes and your moods, and you’re constantly revising. You find the thought of ‘committing’ too soon very uncomfortable.</a:t>
            </a:r>
          </a:p>
          <a:p>
            <a:endParaRPr lang="en-DE" b="1" dirty="0"/>
          </a:p>
          <a:p>
            <a:endParaRPr lang="en-DE" b="1" dirty="0"/>
          </a:p>
        </p:txBody>
      </p:sp>
      <p:sp>
        <p:nvSpPr>
          <p:cNvPr id="4" name="Date Placeholder 3">
            <a:extLst>
              <a:ext uri="{FF2B5EF4-FFF2-40B4-BE49-F238E27FC236}">
                <a16:creationId xmlns:a16="http://schemas.microsoft.com/office/drawing/2014/main" id="{421E22B7-8F48-FD1D-0B9E-D5EFA4E5F2B4}"/>
              </a:ext>
            </a:extLst>
          </p:cNvPr>
          <p:cNvSpPr>
            <a:spLocks noGrp="1"/>
          </p:cNvSpPr>
          <p:nvPr>
            <p:ph type="dt" sz="half" idx="10"/>
          </p:nvPr>
        </p:nvSpPr>
        <p:spPr/>
        <p:txBody>
          <a:bodyPr/>
          <a:lstStyle/>
          <a:p>
            <a:r>
              <a:rPr lang="de-DE"/>
              <a:t>© Dr Robert Craig</a:t>
            </a:r>
            <a:endParaRPr lang="en-US"/>
          </a:p>
        </p:txBody>
      </p:sp>
    </p:spTree>
    <p:extLst>
      <p:ext uri="{BB962C8B-B14F-4D97-AF65-F5344CB8AC3E}">
        <p14:creationId xmlns:p14="http://schemas.microsoft.com/office/powerpoint/2010/main" val="212938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ABF9F-E3BA-2D8B-0FEC-48E9B84C4E0B}"/>
              </a:ext>
            </a:extLst>
          </p:cNvPr>
          <p:cNvSpPr>
            <a:spLocks noGrp="1"/>
          </p:cNvSpPr>
          <p:nvPr>
            <p:ph type="title"/>
          </p:nvPr>
        </p:nvSpPr>
        <p:spPr/>
        <p:txBody>
          <a:bodyPr/>
          <a:lstStyle/>
          <a:p>
            <a:r>
              <a:rPr lang="en-DE" dirty="0"/>
              <a:t>‘Types’ of writer (ii)</a:t>
            </a:r>
          </a:p>
        </p:txBody>
      </p:sp>
      <p:sp>
        <p:nvSpPr>
          <p:cNvPr id="3" name="Content Placeholder 2">
            <a:extLst>
              <a:ext uri="{FF2B5EF4-FFF2-40B4-BE49-F238E27FC236}">
                <a16:creationId xmlns:a16="http://schemas.microsoft.com/office/drawing/2014/main" id="{9EB8827E-025E-F5C5-D724-23C64E97E8BA}"/>
              </a:ext>
            </a:extLst>
          </p:cNvPr>
          <p:cNvSpPr>
            <a:spLocks noGrp="1"/>
          </p:cNvSpPr>
          <p:nvPr>
            <p:ph idx="1"/>
          </p:nvPr>
        </p:nvSpPr>
        <p:spPr/>
        <p:txBody>
          <a:bodyPr>
            <a:normAutofit/>
          </a:bodyPr>
          <a:lstStyle/>
          <a:p>
            <a:r>
              <a:rPr lang="en-DE" sz="2000" b="1" dirty="0"/>
              <a:t>The bricklayer / mason: </a:t>
            </a:r>
            <a:r>
              <a:rPr lang="en-DE" sz="2000" dirty="0"/>
              <a:t>you build up your text brick by brick and you revise it continously. You polish every sentence, in both content and style, as you write: it must all be perfect before you move on to the next. You might find it difficult tom keep the ‘big picture’ in view, and when you have produced a first draft, you revise your work very cautiously. </a:t>
            </a:r>
            <a:endParaRPr lang="en-DE" sz="2000" b="1" dirty="0"/>
          </a:p>
          <a:p>
            <a:endParaRPr lang="en-DE" sz="2000" dirty="0"/>
          </a:p>
          <a:p>
            <a:r>
              <a:rPr lang="en-DE" sz="2000" b="1" dirty="0"/>
              <a:t>The architect: </a:t>
            </a:r>
            <a:r>
              <a:rPr lang="en-DE" sz="2000" dirty="0"/>
              <a:t>you depend on a functional plan, whi</a:t>
            </a:r>
            <a:r>
              <a:rPr lang="en-GB" sz="2000" dirty="0" err="1"/>
              <a:t>ch</a:t>
            </a:r>
            <a:r>
              <a:rPr lang="en-GB" sz="2000" dirty="0"/>
              <a:t> absolutely must be set down on paper (or in a document) at a very early stage. This is often quite a detailed masterplan, which you fill in with section titles. You then ‘fill up’ each section. You start with whichever section is easiest. When you start to write, you have a real need for ‘control’, and you determine the structure for the whole work near the start of your reading </a:t>
            </a:r>
            <a:r>
              <a:rPr lang="en-GB" sz="2000"/>
              <a:t>&amp; research. </a:t>
            </a:r>
            <a:r>
              <a:rPr lang="en-GB" sz="2000" dirty="0"/>
              <a:t>However, you revise your </a:t>
            </a:r>
            <a:r>
              <a:rPr lang="en-GB" sz="2000" b="1" dirty="0"/>
              <a:t>text</a:t>
            </a:r>
            <a:r>
              <a:rPr lang="en-GB" sz="2000" dirty="0"/>
              <a:t> very thoroughly – and generally in the order you’ve already planned. </a:t>
            </a:r>
          </a:p>
          <a:p>
            <a:endParaRPr lang="en-GB" sz="2000" dirty="0"/>
          </a:p>
          <a:p>
            <a:endParaRPr lang="en-GB" sz="2000" dirty="0"/>
          </a:p>
        </p:txBody>
      </p:sp>
      <p:sp>
        <p:nvSpPr>
          <p:cNvPr id="4" name="Date Placeholder 3">
            <a:extLst>
              <a:ext uri="{FF2B5EF4-FFF2-40B4-BE49-F238E27FC236}">
                <a16:creationId xmlns:a16="http://schemas.microsoft.com/office/drawing/2014/main" id="{421E22B7-8F48-FD1D-0B9E-D5EFA4E5F2B4}"/>
              </a:ext>
            </a:extLst>
          </p:cNvPr>
          <p:cNvSpPr>
            <a:spLocks noGrp="1"/>
          </p:cNvSpPr>
          <p:nvPr>
            <p:ph type="dt" sz="half" idx="10"/>
          </p:nvPr>
        </p:nvSpPr>
        <p:spPr/>
        <p:txBody>
          <a:bodyPr/>
          <a:lstStyle/>
          <a:p>
            <a:r>
              <a:rPr lang="de-DE"/>
              <a:t>© Dr Robert Craig</a:t>
            </a:r>
            <a:endParaRPr lang="en-US"/>
          </a:p>
        </p:txBody>
      </p:sp>
    </p:spTree>
    <p:extLst>
      <p:ext uri="{BB962C8B-B14F-4D97-AF65-F5344CB8AC3E}">
        <p14:creationId xmlns:p14="http://schemas.microsoft.com/office/powerpoint/2010/main" val="41902854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6213-5C0B-E4F5-4345-2DAF92A8E3C7}"/>
              </a:ext>
            </a:extLst>
          </p:cNvPr>
          <p:cNvSpPr>
            <a:spLocks noGrp="1"/>
          </p:cNvSpPr>
          <p:nvPr>
            <p:ph type="title"/>
          </p:nvPr>
        </p:nvSpPr>
        <p:spPr/>
        <p:txBody>
          <a:bodyPr/>
          <a:lstStyle/>
          <a:p>
            <a:r>
              <a:rPr lang="en-DE" dirty="0"/>
              <a:t>‘Types’ of writer (iii)</a:t>
            </a:r>
          </a:p>
        </p:txBody>
      </p:sp>
      <p:sp>
        <p:nvSpPr>
          <p:cNvPr id="3" name="Content Placeholder 2">
            <a:extLst>
              <a:ext uri="{FF2B5EF4-FFF2-40B4-BE49-F238E27FC236}">
                <a16:creationId xmlns:a16="http://schemas.microsoft.com/office/drawing/2014/main" id="{1A6028ED-BC2D-77B6-06EC-6B7B90D9BB8D}"/>
              </a:ext>
            </a:extLst>
          </p:cNvPr>
          <p:cNvSpPr>
            <a:spLocks noGrp="1"/>
          </p:cNvSpPr>
          <p:nvPr>
            <p:ph idx="1"/>
          </p:nvPr>
        </p:nvSpPr>
        <p:spPr>
          <a:xfrm>
            <a:off x="457200" y="1600200"/>
            <a:ext cx="8229600" cy="5239512"/>
          </a:xfrm>
        </p:spPr>
        <p:txBody>
          <a:bodyPr>
            <a:normAutofit/>
          </a:bodyPr>
          <a:lstStyle/>
          <a:p>
            <a:r>
              <a:rPr lang="en-DE" sz="2200" b="1" dirty="0"/>
              <a:t>The watercolourist: </a:t>
            </a:r>
            <a:r>
              <a:rPr lang="en-DE" sz="2200" dirty="0"/>
              <a:t>you’re not only a painstaking planner but also someone who works out the whole text ‘in your head’. You don’t necessarily draw up a written structure, but you do have one in your mind’s eye, which you follow as you write. You write the whole thing in one go, virtually in its final form. You revise the whole thing only minimally, and following your original structure. </a:t>
            </a:r>
          </a:p>
          <a:p>
            <a:endParaRPr lang="en-DE" sz="2200" b="1" dirty="0"/>
          </a:p>
          <a:p>
            <a:pPr marL="0" indent="0">
              <a:buNone/>
            </a:pPr>
            <a:r>
              <a:rPr lang="en-DE" sz="2200" b="1" dirty="0"/>
              <a:t>NB: </a:t>
            </a:r>
            <a:r>
              <a:rPr lang="en-DE" sz="2200" dirty="0"/>
              <a:t>this typology very closely follows that set out (in German) in Dzifa Vode’s training booklet of 2019, ‘Studierende beim Schreiben beraten’. Almost no one belongs to any single type: everyone is a mixture of two or more. But it’s helpful to have some (rough) idea of the composition and the </a:t>
            </a:r>
            <a:r>
              <a:rPr lang="en-DE" sz="2200" b="1" dirty="0"/>
              <a:t>ratio </a:t>
            </a:r>
            <a:r>
              <a:rPr lang="en-DE" sz="2200" dirty="0"/>
              <a:t>of the mixture in your particular case.</a:t>
            </a:r>
            <a:r>
              <a:rPr lang="en-DE" sz="2200" b="1" dirty="0"/>
              <a:t> </a:t>
            </a:r>
          </a:p>
        </p:txBody>
      </p:sp>
      <p:sp>
        <p:nvSpPr>
          <p:cNvPr id="4" name="Date Placeholder 3">
            <a:extLst>
              <a:ext uri="{FF2B5EF4-FFF2-40B4-BE49-F238E27FC236}">
                <a16:creationId xmlns:a16="http://schemas.microsoft.com/office/drawing/2014/main" id="{F3DAB917-9AF0-43E1-B3B3-45B33CC928F2}"/>
              </a:ext>
            </a:extLst>
          </p:cNvPr>
          <p:cNvSpPr>
            <a:spLocks noGrp="1"/>
          </p:cNvSpPr>
          <p:nvPr>
            <p:ph type="dt" sz="half" idx="10"/>
          </p:nvPr>
        </p:nvSpPr>
        <p:spPr/>
        <p:txBody>
          <a:bodyPr/>
          <a:lstStyle/>
          <a:p>
            <a:r>
              <a:rPr lang="de-DE"/>
              <a:t>© Dr Robert Craig</a:t>
            </a:r>
            <a:endParaRPr lang="en-US"/>
          </a:p>
        </p:txBody>
      </p:sp>
    </p:spTree>
    <p:extLst>
      <p:ext uri="{BB962C8B-B14F-4D97-AF65-F5344CB8AC3E}">
        <p14:creationId xmlns:p14="http://schemas.microsoft.com/office/powerpoint/2010/main" val="29590565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542A8-40FB-FADF-E67D-72CAAEF36E8A}"/>
              </a:ext>
            </a:extLst>
          </p:cNvPr>
          <p:cNvSpPr>
            <a:spLocks noGrp="1"/>
          </p:cNvSpPr>
          <p:nvPr>
            <p:ph type="title"/>
          </p:nvPr>
        </p:nvSpPr>
        <p:spPr/>
        <p:txBody>
          <a:bodyPr/>
          <a:lstStyle/>
          <a:p>
            <a:r>
              <a:rPr lang="en-DE" cap="none" dirty="0"/>
              <a:t>Writing exercise</a:t>
            </a:r>
          </a:p>
        </p:txBody>
      </p:sp>
      <p:sp>
        <p:nvSpPr>
          <p:cNvPr id="3" name="Text Placeholder 2">
            <a:extLst>
              <a:ext uri="{FF2B5EF4-FFF2-40B4-BE49-F238E27FC236}">
                <a16:creationId xmlns:a16="http://schemas.microsoft.com/office/drawing/2014/main" id="{6263094D-4733-3C9B-9411-B3E670C5E7F3}"/>
              </a:ext>
            </a:extLst>
          </p:cNvPr>
          <p:cNvSpPr>
            <a:spLocks noGrp="1"/>
          </p:cNvSpPr>
          <p:nvPr>
            <p:ph type="body" idx="1"/>
          </p:nvPr>
        </p:nvSpPr>
        <p:spPr/>
        <p:txBody>
          <a:bodyPr/>
          <a:lstStyle/>
          <a:p>
            <a:endParaRPr lang="en-DE" dirty="0"/>
          </a:p>
        </p:txBody>
      </p:sp>
      <p:sp>
        <p:nvSpPr>
          <p:cNvPr id="4" name="Date Placeholder 3">
            <a:extLst>
              <a:ext uri="{FF2B5EF4-FFF2-40B4-BE49-F238E27FC236}">
                <a16:creationId xmlns:a16="http://schemas.microsoft.com/office/drawing/2014/main" id="{D966110E-2EB6-39CF-5D02-32A203C81FDA}"/>
              </a:ext>
            </a:extLst>
          </p:cNvPr>
          <p:cNvSpPr>
            <a:spLocks noGrp="1"/>
          </p:cNvSpPr>
          <p:nvPr>
            <p:ph type="dt" sz="half" idx="10"/>
          </p:nvPr>
        </p:nvSpPr>
        <p:spPr/>
        <p:txBody>
          <a:bodyPr/>
          <a:lstStyle/>
          <a:p>
            <a:r>
              <a:rPr lang="de-DE"/>
              <a:t>© Dr Robert Craig</a:t>
            </a:r>
            <a:endParaRPr lang="en-US"/>
          </a:p>
        </p:txBody>
      </p:sp>
    </p:spTree>
    <p:extLst>
      <p:ext uri="{BB962C8B-B14F-4D97-AF65-F5344CB8AC3E}">
        <p14:creationId xmlns:p14="http://schemas.microsoft.com/office/powerpoint/2010/main" val="32303993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44611-25FF-0149-9CCC-E6BF9167D6A6}"/>
              </a:ext>
            </a:extLst>
          </p:cNvPr>
          <p:cNvSpPr>
            <a:spLocks noGrp="1"/>
          </p:cNvSpPr>
          <p:nvPr>
            <p:ph type="title"/>
          </p:nvPr>
        </p:nvSpPr>
        <p:spPr>
          <a:xfrm>
            <a:off x="457200" y="505968"/>
            <a:ext cx="8229600" cy="990600"/>
          </a:xfrm>
        </p:spPr>
        <p:txBody>
          <a:bodyPr/>
          <a:lstStyle/>
          <a:p>
            <a:r>
              <a:rPr lang="en-DE" dirty="0"/>
              <a:t>Writing exercise</a:t>
            </a:r>
          </a:p>
        </p:txBody>
      </p:sp>
      <p:sp>
        <p:nvSpPr>
          <p:cNvPr id="3" name="Content Placeholder 2">
            <a:extLst>
              <a:ext uri="{FF2B5EF4-FFF2-40B4-BE49-F238E27FC236}">
                <a16:creationId xmlns:a16="http://schemas.microsoft.com/office/drawing/2014/main" id="{6DABEB74-159E-1165-B64B-5F4C89805C7B}"/>
              </a:ext>
            </a:extLst>
          </p:cNvPr>
          <p:cNvSpPr>
            <a:spLocks noGrp="1"/>
          </p:cNvSpPr>
          <p:nvPr>
            <p:ph idx="1"/>
          </p:nvPr>
        </p:nvSpPr>
        <p:spPr>
          <a:xfrm>
            <a:off x="457200" y="1237488"/>
            <a:ext cx="8229600" cy="5772912"/>
          </a:xfrm>
        </p:spPr>
        <p:txBody>
          <a:bodyPr>
            <a:normAutofit/>
          </a:bodyPr>
          <a:lstStyle/>
          <a:p>
            <a:pPr marL="0" indent="0">
              <a:buNone/>
            </a:pPr>
            <a:endParaRPr lang="en-DE" b="1" dirty="0"/>
          </a:p>
          <a:p>
            <a:pPr marL="0" indent="0">
              <a:buNone/>
            </a:pPr>
            <a:r>
              <a:rPr lang="en-DE" b="1" dirty="0"/>
              <a:t>You have a choice of tasks:</a:t>
            </a:r>
          </a:p>
          <a:p>
            <a:pPr marL="457200" indent="-457200">
              <a:buFont typeface="+mj-lt"/>
              <a:buAutoNum type="arabicPeriod"/>
            </a:pPr>
            <a:endParaRPr lang="en-DE" dirty="0"/>
          </a:p>
          <a:p>
            <a:pPr marL="457200" indent="-457200">
              <a:buFont typeface="+mj-lt"/>
              <a:buAutoNum type="alphaLcParenR"/>
            </a:pPr>
            <a:r>
              <a:rPr lang="en-GB" dirty="0"/>
              <a:t>Take the text(s) you’d be interested in writing a term paper on and start developing some ideas for a title, a small set of ‘research questions’, and your overall argument.</a:t>
            </a:r>
          </a:p>
          <a:p>
            <a:pPr marL="457200" indent="-457200">
              <a:buFont typeface="+mj-lt"/>
              <a:buAutoNum type="alphaLcParenR"/>
            </a:pPr>
            <a:r>
              <a:rPr lang="en-GB" dirty="0"/>
              <a:t>Take one or texts – e.g., one of our novels, and one of our essays (or short stories) – and think about how they have challenged and even changed your views on multiculturalism, transculturality, or identity more generally. Try to work out </a:t>
            </a:r>
            <a:r>
              <a:rPr lang="en-GB" i="1"/>
              <a:t>how</a:t>
            </a:r>
            <a:r>
              <a:rPr lang="en-GB"/>
              <a:t> they have changed your views. </a:t>
            </a:r>
            <a:endParaRPr lang="en-GB" dirty="0"/>
          </a:p>
          <a:p>
            <a:pPr marL="0" indent="0">
              <a:buNone/>
            </a:pPr>
            <a:endParaRPr lang="en-DE" sz="2000" dirty="0"/>
          </a:p>
        </p:txBody>
      </p:sp>
      <p:sp>
        <p:nvSpPr>
          <p:cNvPr id="4" name="Date Placeholder 3">
            <a:extLst>
              <a:ext uri="{FF2B5EF4-FFF2-40B4-BE49-F238E27FC236}">
                <a16:creationId xmlns:a16="http://schemas.microsoft.com/office/drawing/2014/main" id="{B0B7E245-C82D-D882-C59A-5BDD50F237E8}"/>
              </a:ext>
            </a:extLst>
          </p:cNvPr>
          <p:cNvSpPr>
            <a:spLocks noGrp="1"/>
          </p:cNvSpPr>
          <p:nvPr>
            <p:ph type="dt" sz="half" idx="10"/>
          </p:nvPr>
        </p:nvSpPr>
        <p:spPr/>
        <p:txBody>
          <a:bodyPr/>
          <a:lstStyle/>
          <a:p>
            <a:r>
              <a:rPr lang="de-DE" dirty="0"/>
              <a:t>© </a:t>
            </a:r>
            <a:r>
              <a:rPr lang="de-DE" dirty="0" err="1"/>
              <a:t>Dr</a:t>
            </a:r>
            <a:r>
              <a:rPr lang="de-DE" dirty="0"/>
              <a:t> Robert Craig</a:t>
            </a:r>
            <a:endParaRPr lang="en-US" dirty="0"/>
          </a:p>
        </p:txBody>
      </p:sp>
    </p:spTree>
    <p:extLst>
      <p:ext uri="{BB962C8B-B14F-4D97-AF65-F5344CB8AC3E}">
        <p14:creationId xmlns:p14="http://schemas.microsoft.com/office/powerpoint/2010/main" val="22481958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44611-25FF-0149-9CCC-E6BF9167D6A6}"/>
              </a:ext>
            </a:extLst>
          </p:cNvPr>
          <p:cNvSpPr>
            <a:spLocks noGrp="1"/>
          </p:cNvSpPr>
          <p:nvPr>
            <p:ph type="title"/>
          </p:nvPr>
        </p:nvSpPr>
        <p:spPr>
          <a:xfrm>
            <a:off x="457200" y="521208"/>
            <a:ext cx="8229600" cy="990600"/>
          </a:xfrm>
        </p:spPr>
        <p:txBody>
          <a:bodyPr/>
          <a:lstStyle/>
          <a:p>
            <a:r>
              <a:rPr lang="en-DE" dirty="0"/>
              <a:t>Writing exercise</a:t>
            </a:r>
          </a:p>
        </p:txBody>
      </p:sp>
      <p:sp>
        <p:nvSpPr>
          <p:cNvPr id="3" name="Content Placeholder 2">
            <a:extLst>
              <a:ext uri="{FF2B5EF4-FFF2-40B4-BE49-F238E27FC236}">
                <a16:creationId xmlns:a16="http://schemas.microsoft.com/office/drawing/2014/main" id="{6DABEB74-159E-1165-B64B-5F4C89805C7B}"/>
              </a:ext>
            </a:extLst>
          </p:cNvPr>
          <p:cNvSpPr>
            <a:spLocks noGrp="1"/>
          </p:cNvSpPr>
          <p:nvPr>
            <p:ph idx="1"/>
          </p:nvPr>
        </p:nvSpPr>
        <p:spPr>
          <a:xfrm>
            <a:off x="457200" y="1685544"/>
            <a:ext cx="8229600" cy="6047232"/>
          </a:xfrm>
        </p:spPr>
        <p:txBody>
          <a:bodyPr>
            <a:normAutofit/>
          </a:bodyPr>
          <a:lstStyle/>
          <a:p>
            <a:pPr marL="457200" indent="-457200">
              <a:buFont typeface="+mj-lt"/>
              <a:buAutoNum type="arabicPeriod"/>
            </a:pPr>
            <a:r>
              <a:rPr lang="en-DE" sz="1800" dirty="0"/>
              <a:t>Select one of the above tasks and take </a:t>
            </a:r>
            <a:r>
              <a:rPr lang="en-DE" sz="1800" b="1" dirty="0"/>
              <a:t>15 minutes </a:t>
            </a:r>
            <a:r>
              <a:rPr lang="en-DE" sz="1800" dirty="0"/>
              <a:t>constructing a ‘cluster mind map’ (see p. 13 of Vode’s writing guide), grouping your impulses/ideas – like bullet points – around a specific theme or concept. The idea is that particular connections or constellations should begin to emerge – and maybe even a rudimentary structure for your term paper.</a:t>
            </a:r>
          </a:p>
          <a:p>
            <a:pPr marL="457200" indent="-457200">
              <a:buFont typeface="+mj-lt"/>
              <a:buAutoNum type="arabicPeriod"/>
            </a:pPr>
            <a:endParaRPr lang="en-DE" sz="1800" dirty="0"/>
          </a:p>
          <a:p>
            <a:pPr marL="457200" indent="-457200">
              <a:buFont typeface="+mj-lt"/>
              <a:buAutoNum type="arabicPeriod"/>
            </a:pPr>
            <a:r>
              <a:rPr lang="en-DE" sz="1800" dirty="0"/>
              <a:t>This cluster can open new perspectives; give you initial orientations and impulses; and become a starting point for the writing itself. </a:t>
            </a:r>
          </a:p>
          <a:p>
            <a:pPr marL="457200" indent="-457200">
              <a:buFont typeface="+mj-lt"/>
              <a:buAutoNum type="arabicPeriod"/>
            </a:pPr>
            <a:endParaRPr lang="en-DE" sz="1800" dirty="0"/>
          </a:p>
          <a:p>
            <a:pPr marL="457200" indent="-457200">
              <a:buFont typeface="+mj-lt"/>
              <a:buAutoNum type="arabicPeriod"/>
            </a:pPr>
            <a:r>
              <a:rPr lang="en-DE" sz="1800" dirty="0"/>
              <a:t>After </a:t>
            </a:r>
            <a:r>
              <a:rPr lang="en-DE" sz="1800" b="1" dirty="0"/>
              <a:t>1 minute of planning</a:t>
            </a:r>
            <a:r>
              <a:rPr lang="en-DE" sz="1800" dirty="0"/>
              <a:t>, take </a:t>
            </a:r>
            <a:r>
              <a:rPr lang="en-DE" sz="1800" b="1" dirty="0"/>
              <a:t>10 minutes </a:t>
            </a:r>
            <a:r>
              <a:rPr lang="en-DE" sz="1800" dirty="0"/>
              <a:t>and write between one and three paragraphs in English, in full sentences, starting to develop two or more of the points you’ve mapped out. </a:t>
            </a:r>
            <a:r>
              <a:rPr lang="en-DE" sz="1800" b="1" dirty="0"/>
              <a:t>Don’t stop writing for more than 30 seconds at a time: just keep going!</a:t>
            </a:r>
          </a:p>
          <a:p>
            <a:pPr marL="457200" indent="-457200">
              <a:buFont typeface="+mj-lt"/>
              <a:buAutoNum type="arabicPeriod"/>
            </a:pPr>
            <a:endParaRPr lang="en-DE" sz="1800" b="1" dirty="0"/>
          </a:p>
          <a:p>
            <a:pPr marL="457200" indent="-457200">
              <a:buFont typeface="+mj-lt"/>
              <a:buAutoNum type="arabicPeriod"/>
            </a:pPr>
            <a:r>
              <a:rPr lang="en-DE" sz="1800" dirty="0"/>
              <a:t>And </a:t>
            </a:r>
            <a:r>
              <a:rPr lang="en-DE" sz="1800" i="1" dirty="0"/>
              <a:t>what </a:t>
            </a:r>
            <a:r>
              <a:rPr lang="en-DE" sz="1800" dirty="0"/>
              <a:t>are the results? </a:t>
            </a:r>
          </a:p>
          <a:p>
            <a:pPr marL="457200" indent="-457200">
              <a:buFont typeface="+mj-lt"/>
              <a:buAutoNum type="alphaLcParenR"/>
            </a:pPr>
            <a:endParaRPr lang="en-DE" sz="2200" b="1" dirty="0"/>
          </a:p>
        </p:txBody>
      </p:sp>
      <p:sp>
        <p:nvSpPr>
          <p:cNvPr id="4" name="Date Placeholder 3">
            <a:extLst>
              <a:ext uri="{FF2B5EF4-FFF2-40B4-BE49-F238E27FC236}">
                <a16:creationId xmlns:a16="http://schemas.microsoft.com/office/drawing/2014/main" id="{B0B7E245-C82D-D882-C59A-5BDD50F237E8}"/>
              </a:ext>
            </a:extLst>
          </p:cNvPr>
          <p:cNvSpPr>
            <a:spLocks noGrp="1"/>
          </p:cNvSpPr>
          <p:nvPr>
            <p:ph type="dt" sz="half" idx="10"/>
          </p:nvPr>
        </p:nvSpPr>
        <p:spPr/>
        <p:txBody>
          <a:bodyPr/>
          <a:lstStyle/>
          <a:p>
            <a:r>
              <a:rPr lang="de-DE" dirty="0"/>
              <a:t>© </a:t>
            </a:r>
            <a:r>
              <a:rPr lang="de-DE" dirty="0" err="1"/>
              <a:t>Dr</a:t>
            </a:r>
            <a:r>
              <a:rPr lang="de-DE" dirty="0"/>
              <a:t> Robert Craig</a:t>
            </a:r>
            <a:endParaRPr lang="en-US" dirty="0"/>
          </a:p>
        </p:txBody>
      </p:sp>
    </p:spTree>
    <p:extLst>
      <p:ext uri="{BB962C8B-B14F-4D97-AF65-F5344CB8AC3E}">
        <p14:creationId xmlns:p14="http://schemas.microsoft.com/office/powerpoint/2010/main" val="51373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542A8-40FB-FADF-E67D-72CAAEF36E8A}"/>
              </a:ext>
            </a:extLst>
          </p:cNvPr>
          <p:cNvSpPr>
            <a:spLocks noGrp="1"/>
          </p:cNvSpPr>
          <p:nvPr>
            <p:ph type="title"/>
          </p:nvPr>
        </p:nvSpPr>
        <p:spPr/>
        <p:txBody>
          <a:bodyPr/>
          <a:lstStyle/>
          <a:p>
            <a:r>
              <a:rPr lang="en-DE" cap="none" dirty="0"/>
              <a:t>Term paper: administrative details</a:t>
            </a:r>
          </a:p>
        </p:txBody>
      </p:sp>
      <p:sp>
        <p:nvSpPr>
          <p:cNvPr id="3" name="Text Placeholder 2">
            <a:extLst>
              <a:ext uri="{FF2B5EF4-FFF2-40B4-BE49-F238E27FC236}">
                <a16:creationId xmlns:a16="http://schemas.microsoft.com/office/drawing/2014/main" id="{6263094D-4733-3C9B-9411-B3E670C5E7F3}"/>
              </a:ext>
            </a:extLst>
          </p:cNvPr>
          <p:cNvSpPr>
            <a:spLocks noGrp="1"/>
          </p:cNvSpPr>
          <p:nvPr>
            <p:ph type="body" idx="1"/>
          </p:nvPr>
        </p:nvSpPr>
        <p:spPr/>
        <p:txBody>
          <a:bodyPr/>
          <a:lstStyle/>
          <a:p>
            <a:endParaRPr lang="en-DE"/>
          </a:p>
        </p:txBody>
      </p:sp>
      <p:sp>
        <p:nvSpPr>
          <p:cNvPr id="4" name="Date Placeholder 3">
            <a:extLst>
              <a:ext uri="{FF2B5EF4-FFF2-40B4-BE49-F238E27FC236}">
                <a16:creationId xmlns:a16="http://schemas.microsoft.com/office/drawing/2014/main" id="{D966110E-2EB6-39CF-5D02-32A203C81FDA}"/>
              </a:ext>
            </a:extLst>
          </p:cNvPr>
          <p:cNvSpPr>
            <a:spLocks noGrp="1"/>
          </p:cNvSpPr>
          <p:nvPr>
            <p:ph type="dt" sz="half" idx="10"/>
          </p:nvPr>
        </p:nvSpPr>
        <p:spPr/>
        <p:txBody>
          <a:bodyPr/>
          <a:lstStyle/>
          <a:p>
            <a:r>
              <a:rPr lang="de-DE"/>
              <a:t>© Dr Robert Craig</a:t>
            </a:r>
            <a:endParaRPr lang="en-US"/>
          </a:p>
        </p:txBody>
      </p:sp>
    </p:spTree>
    <p:extLst>
      <p:ext uri="{BB962C8B-B14F-4D97-AF65-F5344CB8AC3E}">
        <p14:creationId xmlns:p14="http://schemas.microsoft.com/office/powerpoint/2010/main" val="369074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4DB14-5AF8-6348-A958-3B8AF77DB373}"/>
              </a:ext>
            </a:extLst>
          </p:cNvPr>
          <p:cNvSpPr>
            <a:spLocks noGrp="1"/>
          </p:cNvSpPr>
          <p:nvPr>
            <p:ph type="title"/>
          </p:nvPr>
        </p:nvSpPr>
        <p:spPr>
          <a:xfrm>
            <a:off x="618563" y="432816"/>
            <a:ext cx="7313613" cy="868362"/>
          </a:xfrm>
        </p:spPr>
        <p:txBody>
          <a:bodyPr>
            <a:normAutofit fontScale="90000"/>
          </a:bodyPr>
          <a:lstStyle/>
          <a:p>
            <a:pPr>
              <a:defRPr/>
            </a:pPr>
            <a:r>
              <a:rPr lang="en-US" dirty="0"/>
              <a:t>Term paper: administrative details</a:t>
            </a:r>
          </a:p>
        </p:txBody>
      </p:sp>
      <p:sp>
        <p:nvSpPr>
          <p:cNvPr id="26626" name="Content Placeholder 2">
            <a:extLst>
              <a:ext uri="{FF2B5EF4-FFF2-40B4-BE49-F238E27FC236}">
                <a16:creationId xmlns:a16="http://schemas.microsoft.com/office/drawing/2014/main" id="{28396110-BD96-CF42-85FA-A79CB67C1549}"/>
              </a:ext>
            </a:extLst>
          </p:cNvPr>
          <p:cNvSpPr>
            <a:spLocks noGrp="1"/>
          </p:cNvSpPr>
          <p:nvPr>
            <p:ph idx="1"/>
          </p:nvPr>
        </p:nvSpPr>
        <p:spPr>
          <a:xfrm>
            <a:off x="457200" y="1301178"/>
            <a:ext cx="8198602" cy="5759731"/>
          </a:xfrm>
        </p:spPr>
        <p:txBody>
          <a:bodyPr>
            <a:normAutofit fontScale="92500" lnSpcReduction="10000"/>
          </a:bodyPr>
          <a:lstStyle/>
          <a:p>
            <a:pPr>
              <a:lnSpc>
                <a:spcPct val="120000"/>
              </a:lnSpc>
            </a:pPr>
            <a:r>
              <a:rPr lang="en-US" altLang="en-US" sz="2200" dirty="0">
                <a:ea typeface="ＭＳ Ｐゴシック" panose="020B0600070205080204" pitchFamily="34" charset="-128"/>
              </a:rPr>
              <a:t>Please consult </a:t>
            </a:r>
            <a:r>
              <a:rPr lang="en-US" altLang="en-US" sz="2200" b="1" dirty="0">
                <a:ea typeface="ＭＳ Ｐゴシック" panose="020B0600070205080204" pitchFamily="34" charset="-128"/>
              </a:rPr>
              <a:t>all </a:t>
            </a:r>
            <a:r>
              <a:rPr lang="en-US" altLang="en-US" sz="2200" dirty="0">
                <a:ea typeface="ＭＳ Ｐゴシック" panose="020B0600070205080204" pitchFamily="34" charset="-128"/>
              </a:rPr>
              <a:t>the relevant documents in the ‘Term paper information’ folder near the top of the VC. You’ll find some useful pointers in the </a:t>
            </a:r>
            <a:r>
              <a:rPr lang="en-US" altLang="en-US" sz="2200" b="1" dirty="0" err="1">
                <a:ea typeface="ＭＳ Ｐゴシック" panose="020B0600070205080204" pitchFamily="34" charset="-128"/>
              </a:rPr>
              <a:t>Handbuch</a:t>
            </a:r>
            <a:r>
              <a:rPr lang="en-US" altLang="en-US" sz="2200" b="1" dirty="0">
                <a:ea typeface="ＭＳ Ｐゴシック" panose="020B0600070205080204" pitchFamily="34" charset="-128"/>
              </a:rPr>
              <a:t> </a:t>
            </a:r>
            <a:r>
              <a:rPr lang="en-US" altLang="en-US" sz="2200" dirty="0">
                <a:ea typeface="ＭＳ Ｐゴシック" panose="020B0600070205080204" pitchFamily="34" charset="-128"/>
              </a:rPr>
              <a:t>of the LS für </a:t>
            </a:r>
            <a:r>
              <a:rPr lang="en-US" altLang="en-US" sz="2200" dirty="0" err="1">
                <a:ea typeface="ＭＳ Ｐゴシック" panose="020B0600070205080204" pitchFamily="34" charset="-128"/>
              </a:rPr>
              <a:t>Britische</a:t>
            </a:r>
            <a:r>
              <a:rPr lang="en-US" altLang="en-US" sz="2200" dirty="0">
                <a:ea typeface="ＭＳ Ｐゴシック" panose="020B0600070205080204" pitchFamily="34" charset="-128"/>
              </a:rPr>
              <a:t> Kultur, esp. pp. 131-143. </a:t>
            </a:r>
          </a:p>
          <a:p>
            <a:pPr>
              <a:lnSpc>
                <a:spcPct val="120000"/>
              </a:lnSpc>
            </a:pPr>
            <a:endParaRPr lang="en-US" altLang="en-US" sz="2200" dirty="0">
              <a:ea typeface="ＭＳ Ｐゴシック" panose="020B0600070205080204" pitchFamily="34" charset="-128"/>
            </a:endParaRPr>
          </a:p>
          <a:p>
            <a:pPr>
              <a:lnSpc>
                <a:spcPct val="120000"/>
              </a:lnSpc>
            </a:pPr>
            <a:r>
              <a:rPr lang="en-US" altLang="en-US" sz="2200" dirty="0">
                <a:ea typeface="ＭＳ Ｐゴシック" panose="020B0600070205080204" pitchFamily="34" charset="-128"/>
              </a:rPr>
              <a:t>Word-limit: </a:t>
            </a:r>
            <a:r>
              <a:rPr lang="en-US" altLang="en-US" sz="2200" b="1" dirty="0">
                <a:ea typeface="ＭＳ Ｐゴシック" panose="020B0600070205080204" pitchFamily="34" charset="-128"/>
              </a:rPr>
              <a:t>3,000-4,000 words</a:t>
            </a:r>
            <a:r>
              <a:rPr lang="en-US" altLang="en-US" sz="2200" dirty="0">
                <a:ea typeface="ＭＳ Ｐゴシック" panose="020B0600070205080204" pitchFamily="34" charset="-128"/>
              </a:rPr>
              <a:t>, including footnotes, but without contents page and bibliography. </a:t>
            </a:r>
            <a:r>
              <a:rPr lang="en-GB" altLang="en-US" sz="2200" b="1" dirty="0">
                <a:ea typeface="ＭＳ Ｐゴシック" panose="020B0600070205080204" pitchFamily="34" charset="-128"/>
              </a:rPr>
              <a:t>Please aim for 4,000 words.</a:t>
            </a:r>
          </a:p>
          <a:p>
            <a:pPr>
              <a:lnSpc>
                <a:spcPct val="120000"/>
              </a:lnSpc>
            </a:pPr>
            <a:endParaRPr lang="en-US" altLang="en-US" sz="2200" dirty="0">
              <a:ea typeface="ＭＳ Ｐゴシック" panose="020B0600070205080204" pitchFamily="34" charset="-128"/>
            </a:endParaRPr>
          </a:p>
          <a:p>
            <a:pPr>
              <a:lnSpc>
                <a:spcPct val="120000"/>
              </a:lnSpc>
            </a:pPr>
            <a:r>
              <a:rPr lang="en-US" altLang="en-US" sz="2200" dirty="0">
                <a:ea typeface="ＭＳ Ｐゴシック" panose="020B0600070205080204" pitchFamily="34" charset="-128"/>
              </a:rPr>
              <a:t>You may write your term paper in </a:t>
            </a:r>
            <a:r>
              <a:rPr lang="en-US" altLang="en-US" sz="2200" b="1" dirty="0">
                <a:ea typeface="ＭＳ Ｐゴシック" panose="020B0600070205080204" pitchFamily="34" charset="-128"/>
              </a:rPr>
              <a:t>either</a:t>
            </a:r>
            <a:r>
              <a:rPr lang="en-US" altLang="en-US" sz="2200" dirty="0">
                <a:ea typeface="ＭＳ Ｐゴシック" panose="020B0600070205080204" pitchFamily="34" charset="-128"/>
              </a:rPr>
              <a:t> English </a:t>
            </a:r>
            <a:r>
              <a:rPr lang="en-US" altLang="en-US" sz="2200" b="1" dirty="0">
                <a:ea typeface="ＭＳ Ｐゴシック" panose="020B0600070205080204" pitchFamily="34" charset="-128"/>
              </a:rPr>
              <a:t>or </a:t>
            </a:r>
            <a:r>
              <a:rPr lang="en-US" altLang="en-US" sz="2200" dirty="0">
                <a:ea typeface="ＭＳ Ｐゴシック" panose="020B0600070205080204" pitchFamily="34" charset="-128"/>
              </a:rPr>
              <a:t>German. However, you are strongly advised to write it in English. </a:t>
            </a:r>
          </a:p>
          <a:p>
            <a:pPr>
              <a:lnSpc>
                <a:spcPct val="120000"/>
              </a:lnSpc>
            </a:pPr>
            <a:endParaRPr lang="en-US" altLang="en-US" sz="2200" dirty="0">
              <a:ea typeface="ＭＳ Ｐゴシック" panose="020B0600070205080204" pitchFamily="34" charset="-128"/>
            </a:endParaRPr>
          </a:p>
          <a:p>
            <a:pPr>
              <a:lnSpc>
                <a:spcPct val="150000"/>
              </a:lnSpc>
              <a:defRPr/>
            </a:pPr>
            <a:r>
              <a:rPr lang="en-US" altLang="en-US" sz="2200" dirty="0">
                <a:ea typeface="ＭＳ Ｐゴシック" panose="020B0600070205080204" pitchFamily="34" charset="-128"/>
              </a:rPr>
              <a:t>Please choose your topic and a draft title (and email it to me with a plan of action) by by </a:t>
            </a:r>
            <a:r>
              <a:rPr lang="en-US" altLang="en-US" sz="2200" b="1" dirty="0">
                <a:ea typeface="ＭＳ Ｐゴシック" panose="020B0600070205080204" pitchFamily="34" charset="-128"/>
              </a:rPr>
              <a:t>2 February 2024 at the very latest.</a:t>
            </a:r>
          </a:p>
          <a:p>
            <a:pPr>
              <a:buFont typeface="Arial" panose="020B0604020202020204" pitchFamily="34" charset="0"/>
              <a:buNone/>
            </a:pPr>
            <a:endParaRPr lang="en-US" altLang="en-US" dirty="0">
              <a:ea typeface="ＭＳ Ｐゴシック" panose="020B0600070205080204" pitchFamily="34" charset="-128"/>
            </a:endParaRPr>
          </a:p>
          <a:p>
            <a:pPr>
              <a:buFont typeface="Arial" panose="020B0604020202020204" pitchFamily="34" charset="0"/>
              <a:buNone/>
            </a:pPr>
            <a:r>
              <a:rPr lang="en-GB" altLang="en-US" dirty="0">
                <a:ea typeface="ＭＳ Ｐゴシック" panose="020B0600070205080204" pitchFamily="34" charset="-128"/>
              </a:rPr>
              <a:t> </a:t>
            </a:r>
          </a:p>
          <a:p>
            <a:pPr>
              <a:buFont typeface="Arial" panose="020B0604020202020204" pitchFamily="34" charset="0"/>
              <a:buNone/>
            </a:pPr>
            <a:endParaRPr lang="en-US" altLang="en-US" dirty="0">
              <a:ea typeface="ＭＳ Ｐゴシック" panose="020B0600070205080204" pitchFamily="34" charset="-128"/>
            </a:endParaRPr>
          </a:p>
        </p:txBody>
      </p:sp>
      <p:sp>
        <p:nvSpPr>
          <p:cNvPr id="3" name="Date Placeholder 2">
            <a:extLst>
              <a:ext uri="{FF2B5EF4-FFF2-40B4-BE49-F238E27FC236}">
                <a16:creationId xmlns:a16="http://schemas.microsoft.com/office/drawing/2014/main" id="{294A8794-64ED-A0C7-25CF-960913290091}"/>
              </a:ext>
            </a:extLst>
          </p:cNvPr>
          <p:cNvSpPr>
            <a:spLocks noGrp="1"/>
          </p:cNvSpPr>
          <p:nvPr>
            <p:ph type="dt" sz="half" idx="10"/>
          </p:nvPr>
        </p:nvSpPr>
        <p:spPr/>
        <p:txBody>
          <a:bodyPr/>
          <a:lstStyle/>
          <a:p>
            <a:pPr>
              <a:defRPr/>
            </a:pPr>
            <a:r>
              <a:rPr lang="de-DE" altLang="en-US" dirty="0"/>
              <a:t>© </a:t>
            </a:r>
            <a:r>
              <a:rPr lang="de-DE" altLang="en-US" dirty="0" err="1"/>
              <a:t>Dr</a:t>
            </a:r>
            <a:r>
              <a:rPr lang="de-DE" altLang="en-US" dirty="0"/>
              <a:t> Robert Craig</a:t>
            </a:r>
            <a:endParaRPr lang="en-US" altLang="en-US" dirty="0"/>
          </a:p>
        </p:txBody>
      </p:sp>
    </p:spTree>
  </p:cSld>
  <p:clrMapOvr>
    <a:masterClrMapping/>
  </p:clrMapOvr>
  <p:transition spd="slow" advTm="108938"/>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542A8-40FB-FADF-E67D-72CAAEF36E8A}"/>
              </a:ext>
            </a:extLst>
          </p:cNvPr>
          <p:cNvSpPr>
            <a:spLocks noGrp="1"/>
          </p:cNvSpPr>
          <p:nvPr>
            <p:ph type="title"/>
          </p:nvPr>
        </p:nvSpPr>
        <p:spPr/>
        <p:txBody>
          <a:bodyPr/>
          <a:lstStyle/>
          <a:p>
            <a:r>
              <a:rPr lang="en-DE" cap="none" dirty="0"/>
              <a:t>General guidelines (i-iv)</a:t>
            </a:r>
          </a:p>
        </p:txBody>
      </p:sp>
      <p:sp>
        <p:nvSpPr>
          <p:cNvPr id="3" name="Text Placeholder 2">
            <a:extLst>
              <a:ext uri="{FF2B5EF4-FFF2-40B4-BE49-F238E27FC236}">
                <a16:creationId xmlns:a16="http://schemas.microsoft.com/office/drawing/2014/main" id="{6263094D-4733-3C9B-9411-B3E670C5E7F3}"/>
              </a:ext>
            </a:extLst>
          </p:cNvPr>
          <p:cNvSpPr>
            <a:spLocks noGrp="1"/>
          </p:cNvSpPr>
          <p:nvPr>
            <p:ph type="body" idx="1"/>
          </p:nvPr>
        </p:nvSpPr>
        <p:spPr/>
        <p:txBody>
          <a:bodyPr/>
          <a:lstStyle/>
          <a:p>
            <a:endParaRPr lang="en-DE"/>
          </a:p>
        </p:txBody>
      </p:sp>
      <p:sp>
        <p:nvSpPr>
          <p:cNvPr id="4" name="Date Placeholder 3">
            <a:extLst>
              <a:ext uri="{FF2B5EF4-FFF2-40B4-BE49-F238E27FC236}">
                <a16:creationId xmlns:a16="http://schemas.microsoft.com/office/drawing/2014/main" id="{D966110E-2EB6-39CF-5D02-32A203C81FDA}"/>
              </a:ext>
            </a:extLst>
          </p:cNvPr>
          <p:cNvSpPr>
            <a:spLocks noGrp="1"/>
          </p:cNvSpPr>
          <p:nvPr>
            <p:ph type="dt" sz="half" idx="10"/>
          </p:nvPr>
        </p:nvSpPr>
        <p:spPr/>
        <p:txBody>
          <a:bodyPr/>
          <a:lstStyle/>
          <a:p>
            <a:r>
              <a:rPr lang="de-DE"/>
              <a:t>© Dr Robert Craig</a:t>
            </a:r>
            <a:endParaRPr lang="en-US"/>
          </a:p>
        </p:txBody>
      </p:sp>
    </p:spTree>
    <p:extLst>
      <p:ext uri="{BB962C8B-B14F-4D97-AF65-F5344CB8AC3E}">
        <p14:creationId xmlns:p14="http://schemas.microsoft.com/office/powerpoint/2010/main" val="1805241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C506C-3D92-EF40-8A62-DB89F5ACC060}"/>
              </a:ext>
            </a:extLst>
          </p:cNvPr>
          <p:cNvSpPr>
            <a:spLocks noGrp="1"/>
          </p:cNvSpPr>
          <p:nvPr>
            <p:ph type="title"/>
          </p:nvPr>
        </p:nvSpPr>
        <p:spPr>
          <a:xfrm>
            <a:off x="914400" y="503237"/>
            <a:ext cx="7313613" cy="868363"/>
          </a:xfrm>
        </p:spPr>
        <p:txBody>
          <a:bodyPr>
            <a:normAutofit/>
          </a:bodyPr>
          <a:lstStyle/>
          <a:p>
            <a:pPr>
              <a:defRPr/>
            </a:pPr>
            <a:r>
              <a:rPr lang="en-US" dirty="0"/>
              <a:t>General guidelines (</a:t>
            </a:r>
            <a:r>
              <a:rPr lang="en-US" dirty="0" err="1"/>
              <a:t>i</a:t>
            </a:r>
            <a:r>
              <a:rPr lang="en-US" dirty="0"/>
              <a:t>)</a:t>
            </a:r>
          </a:p>
        </p:txBody>
      </p:sp>
      <p:sp>
        <p:nvSpPr>
          <p:cNvPr id="28674" name="Content Placeholder 2">
            <a:extLst>
              <a:ext uri="{FF2B5EF4-FFF2-40B4-BE49-F238E27FC236}">
                <a16:creationId xmlns:a16="http://schemas.microsoft.com/office/drawing/2014/main" id="{B4E3FC61-25B7-9A4D-8617-AF970B0CBA25}"/>
              </a:ext>
            </a:extLst>
          </p:cNvPr>
          <p:cNvSpPr>
            <a:spLocks noGrp="1"/>
          </p:cNvSpPr>
          <p:nvPr>
            <p:ph idx="1"/>
          </p:nvPr>
        </p:nvSpPr>
        <p:spPr>
          <a:xfrm>
            <a:off x="495300" y="1371600"/>
            <a:ext cx="8153400" cy="5486400"/>
          </a:xfrm>
        </p:spPr>
        <p:txBody>
          <a:bodyPr/>
          <a:lstStyle/>
          <a:p>
            <a:r>
              <a:rPr lang="en-US" altLang="en-US" sz="2200" b="1" dirty="0">
                <a:ea typeface="ＭＳ Ｐゴシック" panose="020B0600070205080204" pitchFamily="34" charset="-128"/>
              </a:rPr>
              <a:t>Your topic and title should be something you can cover satisfactorily within the word-limit. </a:t>
            </a:r>
            <a:r>
              <a:rPr lang="en-US" altLang="en-US" sz="2200" dirty="0">
                <a:ea typeface="ＭＳ Ｐゴシック" panose="020B0600070205080204" pitchFamily="34" charset="-128"/>
              </a:rPr>
              <a:t>It should not be too broad: in other words, don’t go for something like: ‘British or Pakistani? Living across two cultures’; or ‘Literary representations of Diaspora identities’. </a:t>
            </a:r>
          </a:p>
          <a:p>
            <a:endParaRPr lang="en-US" altLang="en-US" sz="2200" dirty="0">
              <a:ea typeface="ＭＳ Ｐゴシック" panose="020B0600070205080204" pitchFamily="34" charset="-128"/>
            </a:endParaRPr>
          </a:p>
          <a:p>
            <a:r>
              <a:rPr lang="en-US" altLang="en-US" sz="2200" dirty="0">
                <a:ea typeface="ＭＳ Ｐゴシック" panose="020B0600070205080204" pitchFamily="34" charset="-128"/>
              </a:rPr>
              <a:t>Your title needs a clear focus and a clear ‘</a:t>
            </a:r>
            <a:r>
              <a:rPr lang="en-US" altLang="ja-JP" sz="2200" dirty="0" err="1">
                <a:ea typeface="ＭＳ Ｐゴシック" panose="020B0600070205080204" pitchFamily="34" charset="-128"/>
              </a:rPr>
              <a:t>Problemstellung</a:t>
            </a:r>
            <a:r>
              <a:rPr lang="en-US" altLang="en-US" sz="2200" dirty="0">
                <a:ea typeface="ＭＳ Ｐゴシック" panose="020B0600070205080204" pitchFamily="34" charset="-128"/>
              </a:rPr>
              <a:t>’</a:t>
            </a:r>
            <a:r>
              <a:rPr lang="en-US" altLang="ja-JP" sz="2200" dirty="0">
                <a:ea typeface="ＭＳ Ｐゴシック" panose="020B0600070205080204" pitchFamily="34" charset="-128"/>
              </a:rPr>
              <a:t> or </a:t>
            </a:r>
            <a:r>
              <a:rPr lang="en-US" altLang="en-US" sz="2200" dirty="0">
                <a:ea typeface="ＭＳ Ｐゴシック" panose="020B0600070205080204" pitchFamily="34" charset="-128"/>
              </a:rPr>
              <a:t>‘</a:t>
            </a:r>
            <a:r>
              <a:rPr lang="en-US" altLang="en-US" sz="2200" dirty="0" err="1">
                <a:ea typeface="ＭＳ Ｐゴシック" panose="020B0600070205080204" pitchFamily="34" charset="-128"/>
              </a:rPr>
              <a:t>Fragestellung</a:t>
            </a:r>
            <a:r>
              <a:rPr lang="en-US" altLang="en-US" sz="2200" dirty="0">
                <a:ea typeface="ＭＳ Ｐゴシック" panose="020B0600070205080204" pitchFamily="34" charset="-128"/>
              </a:rPr>
              <a:t>’ (i.e., a clear set of questions you wish to address)</a:t>
            </a:r>
            <a:r>
              <a:rPr lang="en-US" altLang="ja-JP" sz="2200" dirty="0">
                <a:ea typeface="ＭＳ Ｐゴシック" panose="020B0600070205080204" pitchFamily="34" charset="-128"/>
              </a:rPr>
              <a:t>: you should focus on a theme relating to colonialism, postcolonialism, and their cultural and literary legacies.</a:t>
            </a:r>
          </a:p>
          <a:p>
            <a:pPr marL="0" indent="0">
              <a:buNone/>
            </a:pPr>
            <a:endParaRPr lang="en-US" altLang="en-US" sz="2200" dirty="0">
              <a:ea typeface="ＭＳ Ｐゴシック" panose="020B0600070205080204" pitchFamily="34" charset="-128"/>
            </a:endParaRPr>
          </a:p>
          <a:p>
            <a:r>
              <a:rPr lang="en-US" altLang="en-US" sz="2200" dirty="0">
                <a:ea typeface="ＭＳ Ｐゴシック" panose="020B0600070205080204" pitchFamily="34" charset="-128"/>
              </a:rPr>
              <a:t>You may also approach one of our set texts from a different thematic angle to that of ‘transculturality’ and ‘transcultural identities’.</a:t>
            </a:r>
            <a:endParaRPr lang="en-US" altLang="en-US" sz="2000" dirty="0">
              <a:ea typeface="ＭＳ Ｐゴシック" panose="020B0600070205080204" pitchFamily="34" charset="-128"/>
            </a:endParaRPr>
          </a:p>
        </p:txBody>
      </p:sp>
      <p:sp>
        <p:nvSpPr>
          <p:cNvPr id="3" name="Date Placeholder 2">
            <a:extLst>
              <a:ext uri="{FF2B5EF4-FFF2-40B4-BE49-F238E27FC236}">
                <a16:creationId xmlns:a16="http://schemas.microsoft.com/office/drawing/2014/main" id="{3E1F6D0A-C715-30D3-F4CA-AC9B70F2B032}"/>
              </a:ext>
            </a:extLst>
          </p:cNvPr>
          <p:cNvSpPr>
            <a:spLocks noGrp="1"/>
          </p:cNvSpPr>
          <p:nvPr>
            <p:ph type="dt" sz="half" idx="10"/>
          </p:nvPr>
        </p:nvSpPr>
        <p:spPr/>
        <p:txBody>
          <a:bodyPr/>
          <a:lstStyle/>
          <a:p>
            <a:pPr>
              <a:defRPr/>
            </a:pPr>
            <a:r>
              <a:rPr lang="de-DE" altLang="en-US"/>
              <a:t>© Dr Robert Craig</a:t>
            </a:r>
            <a:endParaRPr lang="en-US" altLang="en-US"/>
          </a:p>
        </p:txBody>
      </p:sp>
    </p:spTree>
  </p:cSld>
  <p:clrMapOvr>
    <a:masterClrMapping/>
  </p:clrMapOvr>
  <p:transition spd="slow" advTm="56257"/>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87E12-1A51-0F45-AF08-014EE13898D9}"/>
              </a:ext>
            </a:extLst>
          </p:cNvPr>
          <p:cNvSpPr>
            <a:spLocks noGrp="1"/>
          </p:cNvSpPr>
          <p:nvPr>
            <p:ph type="title"/>
          </p:nvPr>
        </p:nvSpPr>
        <p:spPr>
          <a:xfrm>
            <a:off x="914400" y="380336"/>
            <a:ext cx="7313613" cy="868363"/>
          </a:xfrm>
        </p:spPr>
        <p:txBody>
          <a:bodyPr/>
          <a:lstStyle/>
          <a:p>
            <a:pPr>
              <a:defRPr/>
            </a:pPr>
            <a:r>
              <a:rPr lang="en-US" dirty="0"/>
              <a:t>General guidelines (ii)</a:t>
            </a:r>
          </a:p>
        </p:txBody>
      </p:sp>
      <p:sp>
        <p:nvSpPr>
          <p:cNvPr id="30722" name="Content Placeholder 2">
            <a:extLst>
              <a:ext uri="{FF2B5EF4-FFF2-40B4-BE49-F238E27FC236}">
                <a16:creationId xmlns:a16="http://schemas.microsoft.com/office/drawing/2014/main" id="{F15692FD-5486-9245-B994-24E8B6CD7D27}"/>
              </a:ext>
            </a:extLst>
          </p:cNvPr>
          <p:cNvSpPr>
            <a:spLocks noGrp="1"/>
          </p:cNvSpPr>
          <p:nvPr>
            <p:ph idx="1"/>
          </p:nvPr>
        </p:nvSpPr>
        <p:spPr>
          <a:xfrm>
            <a:off x="495300" y="1248699"/>
            <a:ext cx="8115300" cy="5645888"/>
          </a:xfrm>
        </p:spPr>
        <p:txBody>
          <a:bodyPr/>
          <a:lstStyle/>
          <a:p>
            <a:r>
              <a:rPr lang="en-US" altLang="en-US" sz="2000" dirty="0">
                <a:ea typeface="ＭＳ Ｐゴシック" panose="020B0600070205080204" pitchFamily="34" charset="-128"/>
              </a:rPr>
              <a:t>Your essay should focus on one novel, 2-3 novels in comparison, a or a cultural (or cultural-historical) theme viewed through the lens of cultural theory. </a:t>
            </a:r>
          </a:p>
          <a:p>
            <a:endParaRPr lang="en-US" altLang="en-US" sz="2000" dirty="0">
              <a:ea typeface="ＭＳ Ｐゴシック" panose="020B0600070205080204" pitchFamily="34" charset="-128"/>
            </a:endParaRPr>
          </a:p>
          <a:p>
            <a:r>
              <a:rPr lang="en-US" altLang="en-US" sz="2000" dirty="0">
                <a:ea typeface="ＭＳ Ｐゴシック" panose="020B0600070205080204" pitchFamily="34" charset="-128"/>
              </a:rPr>
              <a:t>Whether you are doing this course for either literary and cultural studies, I will be expecting you to combine literary with cultural-theoretical analysis. </a:t>
            </a:r>
          </a:p>
          <a:p>
            <a:endParaRPr lang="en-US" altLang="en-US" sz="2000" dirty="0">
              <a:ea typeface="ＭＳ Ｐゴシック" panose="020B0600070205080204" pitchFamily="34" charset="-128"/>
            </a:endParaRPr>
          </a:p>
          <a:p>
            <a:r>
              <a:rPr lang="en-US" altLang="en-US" sz="2000" dirty="0">
                <a:ea typeface="ＭＳ Ｐゴシック" panose="020B0600070205080204" pitchFamily="34" charset="-128"/>
              </a:rPr>
              <a:t>I would very strongly advise you to stick to the texts and themes we discuss in this seminar; but if you can make a very good case for it, you may also focus on texts from outside the course. </a:t>
            </a:r>
          </a:p>
          <a:p>
            <a:endParaRPr lang="en-US" altLang="en-US" sz="2000" dirty="0">
              <a:ea typeface="ＭＳ Ｐゴシック" panose="020B0600070205080204" pitchFamily="34" charset="-128"/>
            </a:endParaRPr>
          </a:p>
          <a:p>
            <a:r>
              <a:rPr lang="en-US" altLang="en-US" sz="2000" dirty="0">
                <a:ea typeface="ＭＳ Ｐゴシック" panose="020B0600070205080204" pitchFamily="34" charset="-128"/>
              </a:rPr>
              <a:t> </a:t>
            </a:r>
            <a:r>
              <a:rPr lang="en-US" altLang="en-US" sz="2000" b="1" dirty="0">
                <a:ea typeface="ＭＳ Ｐゴシック" panose="020B0600070205080204" pitchFamily="34" charset="-128"/>
              </a:rPr>
              <a:t>N.B. Literary writing is of its nature ambiguous: it </a:t>
            </a:r>
            <a:r>
              <a:rPr lang="en-US" altLang="en-US" sz="2000" b="1" i="1" dirty="0">
                <a:ea typeface="ＭＳ Ｐゴシック" panose="020B0600070205080204" pitchFamily="34" charset="-128"/>
              </a:rPr>
              <a:t>disturbs</a:t>
            </a:r>
            <a:r>
              <a:rPr lang="en-US" altLang="en-US" sz="2000" b="1" dirty="0">
                <a:ea typeface="ＭＳ Ｐゴシック" panose="020B0600070205080204" pitchFamily="34" charset="-128"/>
              </a:rPr>
              <a:t>, </a:t>
            </a:r>
            <a:r>
              <a:rPr lang="en-US" altLang="en-US" sz="2000" b="1" i="1" dirty="0">
                <a:ea typeface="ＭＳ Ｐゴシック" panose="020B0600070205080204" pitchFamily="34" charset="-128"/>
              </a:rPr>
              <a:t>disrupts</a:t>
            </a:r>
            <a:r>
              <a:rPr lang="en-US" altLang="en-US" sz="2000" b="1" dirty="0">
                <a:ea typeface="ＭＳ Ｐゴシック" panose="020B0600070205080204" pitchFamily="34" charset="-128"/>
              </a:rPr>
              <a:t>, and radically </a:t>
            </a:r>
            <a:r>
              <a:rPr lang="en-US" altLang="en-US" sz="2000" b="1" i="1" dirty="0">
                <a:ea typeface="ＭＳ Ｐゴシック" panose="020B0600070205080204" pitchFamily="34" charset="-128"/>
              </a:rPr>
              <a:t>questions </a:t>
            </a:r>
            <a:r>
              <a:rPr lang="en-US" altLang="en-US" sz="2000" b="1" dirty="0">
                <a:ea typeface="ＭＳ Ｐゴシック" panose="020B0600070205080204" pitchFamily="34" charset="-128"/>
              </a:rPr>
              <a:t>categories rather than simply reinforcing them.</a:t>
            </a:r>
            <a:endParaRPr lang="en-US" altLang="en-US" sz="2000" dirty="0">
              <a:ea typeface="ＭＳ Ｐゴシック" panose="020B0600070205080204" pitchFamily="34" charset="-128"/>
            </a:endParaRPr>
          </a:p>
        </p:txBody>
      </p:sp>
      <p:sp>
        <p:nvSpPr>
          <p:cNvPr id="3" name="Date Placeholder 2">
            <a:extLst>
              <a:ext uri="{FF2B5EF4-FFF2-40B4-BE49-F238E27FC236}">
                <a16:creationId xmlns:a16="http://schemas.microsoft.com/office/drawing/2014/main" id="{1A54CDAC-81E5-4DC2-9F8E-E1F5435FFC16}"/>
              </a:ext>
            </a:extLst>
          </p:cNvPr>
          <p:cNvSpPr>
            <a:spLocks noGrp="1"/>
          </p:cNvSpPr>
          <p:nvPr>
            <p:ph type="dt" sz="half" idx="10"/>
          </p:nvPr>
        </p:nvSpPr>
        <p:spPr/>
        <p:txBody>
          <a:bodyPr/>
          <a:lstStyle/>
          <a:p>
            <a:pPr>
              <a:defRPr/>
            </a:pPr>
            <a:r>
              <a:rPr lang="de-DE" altLang="en-US"/>
              <a:t>© Dr Robert Craig</a:t>
            </a:r>
            <a:endParaRPr lang="en-US" altLang="en-US"/>
          </a:p>
        </p:txBody>
      </p:sp>
    </p:spTree>
  </p:cSld>
  <p:clrMapOvr>
    <a:masterClrMapping/>
  </p:clrMapOvr>
  <p:transition spd="slow" advTm="96905"/>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D50BA-4FDB-4048-8B50-AE13B8A2E366}"/>
              </a:ext>
            </a:extLst>
          </p:cNvPr>
          <p:cNvSpPr>
            <a:spLocks noGrp="1"/>
          </p:cNvSpPr>
          <p:nvPr>
            <p:ph type="title"/>
          </p:nvPr>
        </p:nvSpPr>
        <p:spPr>
          <a:xfrm>
            <a:off x="914400" y="570985"/>
            <a:ext cx="7313613" cy="868363"/>
          </a:xfrm>
        </p:spPr>
        <p:txBody>
          <a:bodyPr/>
          <a:lstStyle/>
          <a:p>
            <a:pPr>
              <a:defRPr/>
            </a:pPr>
            <a:r>
              <a:rPr lang="en-US" dirty="0"/>
              <a:t>General guidelines (iii)</a:t>
            </a:r>
          </a:p>
        </p:txBody>
      </p:sp>
      <p:sp>
        <p:nvSpPr>
          <p:cNvPr id="32770" name="Content Placeholder 2">
            <a:extLst>
              <a:ext uri="{FF2B5EF4-FFF2-40B4-BE49-F238E27FC236}">
                <a16:creationId xmlns:a16="http://schemas.microsoft.com/office/drawing/2014/main" id="{30FD1056-0F19-804F-A8D6-6AD5FD588AAA}"/>
              </a:ext>
            </a:extLst>
          </p:cNvPr>
          <p:cNvSpPr>
            <a:spLocks noGrp="1"/>
          </p:cNvSpPr>
          <p:nvPr>
            <p:ph idx="1"/>
          </p:nvPr>
        </p:nvSpPr>
        <p:spPr>
          <a:xfrm>
            <a:off x="457200" y="1192213"/>
            <a:ext cx="8477794" cy="5291137"/>
          </a:xfrm>
        </p:spPr>
        <p:txBody>
          <a:bodyPr/>
          <a:lstStyle/>
          <a:p>
            <a:endParaRPr lang="en-US" altLang="en-US" dirty="0">
              <a:ea typeface="ＭＳ Ｐゴシック" panose="020B0600070205080204" pitchFamily="34" charset="-128"/>
            </a:endParaRPr>
          </a:p>
          <a:p>
            <a:r>
              <a:rPr lang="en-US" altLang="en-US" dirty="0">
                <a:ea typeface="ＭＳ Ｐゴシック" panose="020B0600070205080204" pitchFamily="34" charset="-128"/>
              </a:rPr>
              <a:t>You </a:t>
            </a:r>
            <a:r>
              <a:rPr lang="en-US" altLang="en-US" b="1" dirty="0">
                <a:ea typeface="ＭＳ Ｐゴシック" panose="020B0600070205080204" pitchFamily="34" charset="-128"/>
              </a:rPr>
              <a:t>must </a:t>
            </a:r>
            <a:r>
              <a:rPr lang="en-US" altLang="en-US" dirty="0">
                <a:ea typeface="ＭＳ Ｐゴシック" panose="020B0600070205080204" pitchFamily="34" charset="-128"/>
              </a:rPr>
              <a:t>engage in close reading of individual passages. I.e., don’t simply provide summaries of plot or character or pile up ‘textual evidence’.</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You </a:t>
            </a:r>
            <a:r>
              <a:rPr lang="en-US" altLang="en-US" b="1" dirty="0">
                <a:ea typeface="ＭＳ Ｐゴシック" panose="020B0600070205080204" pitchFamily="34" charset="-128"/>
              </a:rPr>
              <a:t>must </a:t>
            </a:r>
            <a:r>
              <a:rPr lang="en-US" altLang="en-US" dirty="0">
                <a:ea typeface="ＭＳ Ｐゴシック" panose="020B0600070205080204" pitchFamily="34" charset="-128"/>
              </a:rPr>
              <a:t>engage with relevant theoretical and secondary literature in order to </a:t>
            </a:r>
            <a:r>
              <a:rPr lang="en-US" altLang="en-US" b="1" dirty="0">
                <a:ea typeface="ＭＳ Ｐゴシック" panose="020B0600070205080204" pitchFamily="34" charset="-128"/>
              </a:rPr>
              <a:t>develop your own argument. </a:t>
            </a:r>
          </a:p>
          <a:p>
            <a:endParaRPr lang="en-US" altLang="en-US" i="1" dirty="0">
              <a:ea typeface="ＭＳ Ｐゴシック" panose="020B0600070205080204" pitchFamily="34" charset="-128"/>
            </a:endParaRPr>
          </a:p>
          <a:p>
            <a:r>
              <a:rPr lang="en-US" altLang="en-US" dirty="0">
                <a:ea typeface="ＭＳ Ｐゴシック" panose="020B0600070205080204" pitchFamily="34" charset="-128"/>
              </a:rPr>
              <a:t>You should select </a:t>
            </a:r>
            <a:r>
              <a:rPr lang="en-US" altLang="en-US" b="1" dirty="0">
                <a:ea typeface="ＭＳ Ｐゴシック" panose="020B0600070205080204" pitchFamily="34" charset="-128"/>
              </a:rPr>
              <a:t>a number of specific passages </a:t>
            </a:r>
            <a:r>
              <a:rPr lang="en-US" altLang="en-US" dirty="0">
                <a:ea typeface="ＭＳ Ｐゴシック" panose="020B0600070205080204" pitchFamily="34" charset="-128"/>
              </a:rPr>
              <a:t>which shine interesting new light on your topic and analyze them in detail – i.e., offer a ‘close reading’ of them – in your term paper.</a:t>
            </a:r>
          </a:p>
          <a:p>
            <a:pPr>
              <a:buFont typeface="Arial" panose="020B0604020202020204" pitchFamily="34" charset="0"/>
              <a:buNone/>
            </a:pPr>
            <a:endParaRPr lang="en-US" altLang="en-US" b="1" dirty="0">
              <a:ea typeface="ＭＳ Ｐゴシック" panose="020B0600070205080204" pitchFamily="34" charset="-128"/>
            </a:endParaRPr>
          </a:p>
          <a:p>
            <a:pPr>
              <a:buFont typeface="Arial" panose="020B0604020202020204" pitchFamily="34" charset="0"/>
              <a:buNone/>
            </a:pPr>
            <a:endParaRPr lang="en-US" altLang="en-US" b="1" dirty="0">
              <a:ea typeface="ＭＳ Ｐゴシック" panose="020B0600070205080204" pitchFamily="34" charset="-128"/>
            </a:endParaRPr>
          </a:p>
        </p:txBody>
      </p:sp>
      <p:sp>
        <p:nvSpPr>
          <p:cNvPr id="3" name="Date Placeholder 2">
            <a:extLst>
              <a:ext uri="{FF2B5EF4-FFF2-40B4-BE49-F238E27FC236}">
                <a16:creationId xmlns:a16="http://schemas.microsoft.com/office/drawing/2014/main" id="{B2332BD0-1A3F-231C-C8FE-D1E9DBE3D70A}"/>
              </a:ext>
            </a:extLst>
          </p:cNvPr>
          <p:cNvSpPr>
            <a:spLocks noGrp="1"/>
          </p:cNvSpPr>
          <p:nvPr>
            <p:ph type="dt" sz="half" idx="10"/>
          </p:nvPr>
        </p:nvSpPr>
        <p:spPr/>
        <p:txBody>
          <a:bodyPr/>
          <a:lstStyle/>
          <a:p>
            <a:pPr>
              <a:defRPr/>
            </a:pPr>
            <a:r>
              <a:rPr lang="de-DE" altLang="en-US" dirty="0"/>
              <a:t>© </a:t>
            </a:r>
            <a:r>
              <a:rPr lang="de-DE" altLang="en-US" dirty="0" err="1"/>
              <a:t>Dr</a:t>
            </a:r>
            <a:r>
              <a:rPr lang="de-DE" altLang="en-US" dirty="0"/>
              <a:t> Robert Craig</a:t>
            </a:r>
            <a:endParaRPr lang="en-US" altLang="en-US" dirty="0"/>
          </a:p>
        </p:txBody>
      </p:sp>
    </p:spTree>
  </p:cSld>
  <p:clrMapOvr>
    <a:masterClrMapping/>
  </p:clrMapOvr>
  <p:transition spd="slow" advTm="43291"/>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147D3-9DF7-BDB4-4ADC-3475533371EB}"/>
              </a:ext>
            </a:extLst>
          </p:cNvPr>
          <p:cNvSpPr>
            <a:spLocks noGrp="1"/>
          </p:cNvSpPr>
          <p:nvPr>
            <p:ph type="title"/>
          </p:nvPr>
        </p:nvSpPr>
        <p:spPr>
          <a:xfrm>
            <a:off x="688848" y="381000"/>
            <a:ext cx="8229600" cy="990600"/>
          </a:xfrm>
        </p:spPr>
        <p:txBody>
          <a:bodyPr/>
          <a:lstStyle/>
          <a:p>
            <a:pPr>
              <a:defRPr/>
            </a:pPr>
            <a:r>
              <a:rPr lang="en-US" dirty="0"/>
              <a:t>General Guidelines (iv)</a:t>
            </a:r>
          </a:p>
        </p:txBody>
      </p:sp>
      <p:sp>
        <p:nvSpPr>
          <p:cNvPr id="3" name="Content Placeholder 2">
            <a:extLst>
              <a:ext uri="{FF2B5EF4-FFF2-40B4-BE49-F238E27FC236}">
                <a16:creationId xmlns:a16="http://schemas.microsoft.com/office/drawing/2014/main" id="{B188C560-8FCE-C7AF-4BB0-966FDFADEE9C}"/>
              </a:ext>
            </a:extLst>
          </p:cNvPr>
          <p:cNvSpPr>
            <a:spLocks noGrp="1"/>
          </p:cNvSpPr>
          <p:nvPr>
            <p:ph idx="1"/>
          </p:nvPr>
        </p:nvSpPr>
        <p:spPr>
          <a:xfrm>
            <a:off x="225552" y="1283208"/>
            <a:ext cx="8577072" cy="4876800"/>
          </a:xfrm>
        </p:spPr>
        <p:txBody>
          <a:bodyPr>
            <a:noAutofit/>
          </a:bodyPr>
          <a:lstStyle/>
          <a:p>
            <a:pPr>
              <a:lnSpc>
                <a:spcPct val="120000"/>
              </a:lnSpc>
              <a:defRPr/>
            </a:pPr>
            <a:r>
              <a:rPr lang="en-US" sz="2200" dirty="0"/>
              <a:t>This is </a:t>
            </a:r>
            <a:r>
              <a:rPr lang="en-US" sz="2200" b="1" dirty="0"/>
              <a:t>not </a:t>
            </a:r>
            <a:r>
              <a:rPr lang="en-US" sz="2200" dirty="0"/>
              <a:t>a ‘</a:t>
            </a:r>
            <a:r>
              <a:rPr lang="en-US" sz="2200" dirty="0" err="1"/>
              <a:t>Grundkurs</a:t>
            </a:r>
            <a:r>
              <a:rPr lang="en-US" sz="2200" dirty="0"/>
              <a:t>’ exam, but you should articulate your arguments concisely, clearly, and without unnecessary repetition. </a:t>
            </a:r>
            <a:endParaRPr lang="en-GB" sz="2200" dirty="0"/>
          </a:p>
          <a:p>
            <a:pPr marL="0" indent="0">
              <a:lnSpc>
                <a:spcPct val="120000"/>
              </a:lnSpc>
              <a:buFont typeface="Arial" panose="020B0604020202020204" pitchFamily="34" charset="0"/>
              <a:buNone/>
              <a:defRPr/>
            </a:pPr>
            <a:endParaRPr lang="en-GB" sz="2200" dirty="0"/>
          </a:p>
          <a:p>
            <a:pPr>
              <a:lnSpc>
                <a:spcPct val="120000"/>
              </a:lnSpc>
              <a:defRPr/>
            </a:pPr>
            <a:r>
              <a:rPr lang="en-US" sz="2200" b="1" dirty="0"/>
              <a:t>Style. </a:t>
            </a:r>
            <a:r>
              <a:rPr lang="en-US" sz="2200" dirty="0"/>
              <a:t>You should avoid overly subjective formulations like ‘I think that…’ or ‘I feel that…’. Instead, opt for more authoritative phrasings, such as: ‘It could be argued that…’; ‘Arguably…’; ‘I would maintain that…’. And remember to back up your arguments with concrete textual proof from the passage! </a:t>
            </a:r>
          </a:p>
          <a:p>
            <a:pPr>
              <a:lnSpc>
                <a:spcPct val="120000"/>
              </a:lnSpc>
              <a:defRPr/>
            </a:pPr>
            <a:endParaRPr lang="en-US" sz="2200" dirty="0"/>
          </a:p>
          <a:p>
            <a:pPr>
              <a:lnSpc>
                <a:spcPct val="120000"/>
              </a:lnSpc>
              <a:defRPr/>
            </a:pPr>
            <a:r>
              <a:rPr lang="en-US" sz="2200" dirty="0"/>
              <a:t>There are a great many extremely useful websites devoted to academic English writing. One good ‘starting point’ – especially for the </a:t>
            </a:r>
            <a:r>
              <a:rPr lang="en-US" sz="2200" i="1" dirty="0"/>
              <a:t>mechanics </a:t>
            </a:r>
            <a:r>
              <a:rPr lang="en-US" sz="2200" dirty="0"/>
              <a:t>of constructing paragraphs – </a:t>
            </a:r>
            <a:r>
              <a:rPr lang="en-US" sz="2200" dirty="0">
                <a:hlinkClick r:id="rId2"/>
              </a:rPr>
              <a:t>is this one</a:t>
            </a:r>
            <a:r>
              <a:rPr lang="en-US" sz="2200" dirty="0"/>
              <a:t>.</a:t>
            </a:r>
          </a:p>
          <a:p>
            <a:pPr marL="0" indent="0">
              <a:buFont typeface="Arial" panose="020B0604020202020204" pitchFamily="34" charset="0"/>
              <a:buNone/>
              <a:defRPr/>
            </a:pPr>
            <a:endParaRPr lang="en-US" b="1" dirty="0"/>
          </a:p>
          <a:p>
            <a:pPr marL="0" indent="0">
              <a:buFont typeface="Arial" panose="020B0604020202020204" pitchFamily="34" charset="0"/>
              <a:buNone/>
              <a:defRPr/>
            </a:pPr>
            <a:r>
              <a:rPr lang="en-US" sz="3600" dirty="0"/>
              <a:t> </a:t>
            </a:r>
            <a:endParaRPr lang="en-GB" sz="3600" dirty="0"/>
          </a:p>
          <a:p>
            <a:pPr marL="0" indent="0">
              <a:buFont typeface="Arial" panose="020B0604020202020204" pitchFamily="34" charset="0"/>
              <a:buNone/>
              <a:defRPr/>
            </a:pPr>
            <a:endParaRPr lang="en-US" dirty="0"/>
          </a:p>
        </p:txBody>
      </p:sp>
      <p:sp>
        <p:nvSpPr>
          <p:cNvPr id="6" name="Date Placeholder 2">
            <a:extLst>
              <a:ext uri="{FF2B5EF4-FFF2-40B4-BE49-F238E27FC236}">
                <a16:creationId xmlns:a16="http://schemas.microsoft.com/office/drawing/2014/main" id="{E459E9FF-EE04-32F7-94B9-62D5719DA166}"/>
              </a:ext>
            </a:extLst>
          </p:cNvPr>
          <p:cNvSpPr>
            <a:spLocks noGrp="1"/>
          </p:cNvSpPr>
          <p:nvPr>
            <p:ph type="dt" sz="half" idx="10"/>
          </p:nvPr>
        </p:nvSpPr>
        <p:spPr>
          <a:xfrm>
            <a:off x="457200" y="18288"/>
            <a:ext cx="2895600" cy="329184"/>
          </a:xfrm>
        </p:spPr>
        <p:txBody>
          <a:bodyPr/>
          <a:lstStyle/>
          <a:p>
            <a:pPr>
              <a:defRPr/>
            </a:pPr>
            <a:r>
              <a:rPr lang="de-DE" altLang="en-US" dirty="0"/>
              <a:t>© </a:t>
            </a:r>
            <a:r>
              <a:rPr lang="de-DE" altLang="en-US" dirty="0" err="1"/>
              <a:t>Dr</a:t>
            </a:r>
            <a:r>
              <a:rPr lang="de-DE" altLang="en-US" dirty="0"/>
              <a:t> Robert Craig</a:t>
            </a:r>
            <a:endParaRPr lang="en-US"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14140</TotalTime>
  <Words>2436</Words>
  <Application>Microsoft Macintosh PowerPoint</Application>
  <PresentationFormat>On-screen Show (4:3)</PresentationFormat>
  <Paragraphs>174</Paragraphs>
  <Slides>25</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Clarity</vt:lpstr>
      <vt:lpstr>Term paper writing</vt:lpstr>
      <vt:lpstr>Session structure:</vt:lpstr>
      <vt:lpstr>Term paper: administrative details</vt:lpstr>
      <vt:lpstr>Term paper: administrative details</vt:lpstr>
      <vt:lpstr>General guidelines (i-iv)</vt:lpstr>
      <vt:lpstr>General guidelines (i)</vt:lpstr>
      <vt:lpstr>General guidelines (ii)</vt:lpstr>
      <vt:lpstr>General guidelines (iii)</vt:lpstr>
      <vt:lpstr>General Guidelines (iv)</vt:lpstr>
      <vt:lpstr>Term paper structure</vt:lpstr>
      <vt:lpstr> Term paper structure (i)</vt:lpstr>
      <vt:lpstr>Term paper structure (ii)</vt:lpstr>
      <vt:lpstr>Avoiding plagiarism</vt:lpstr>
      <vt:lpstr>Avoiding plagiarism</vt:lpstr>
      <vt:lpstr> Institute plagiarism &amp; AI statement (I) (Stand: WS 2023-24)</vt:lpstr>
      <vt:lpstr> Institute plagiarism &amp; AI statement (II) </vt:lpstr>
      <vt:lpstr>Sample titles</vt:lpstr>
      <vt:lpstr>Sample titles (past semesters)</vt:lpstr>
      <vt:lpstr> ‘Types’ of writer</vt:lpstr>
      <vt:lpstr>‘Types’ of writer (i)</vt:lpstr>
      <vt:lpstr>‘Types’ of writer (ii)</vt:lpstr>
      <vt:lpstr>‘Types’ of writer (iii)</vt:lpstr>
      <vt:lpstr>Writing exercise</vt:lpstr>
      <vt:lpstr>Writing exercise</vt:lpstr>
      <vt:lpstr>Writing exercise</vt:lpstr>
    </vt:vector>
  </TitlesOfParts>
  <Company>University of Cambridge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3: A ‘liberal education’  </dc:title>
  <dc:creator>Robert Mark Craig</dc:creator>
  <cp:lastModifiedBy>Craig, Robert</cp:lastModifiedBy>
  <cp:revision>298</cp:revision>
  <dcterms:created xsi:type="dcterms:W3CDTF">2017-06-17T20:32:22Z</dcterms:created>
  <dcterms:modified xsi:type="dcterms:W3CDTF">2024-01-15T08:15:09Z</dcterms:modified>
</cp:coreProperties>
</file>