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40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45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1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20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90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35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05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481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15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901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141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6D26-8802-4BFC-A7C9-6B14FC0D3B3A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F124C-82F0-4C05-8E67-2C5A57207F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47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utschunddeutlich.de/contentLD/GD/GGr9aKonjunktionUbunge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714104"/>
            <a:ext cx="9144000" cy="853440"/>
          </a:xfrm>
        </p:spPr>
        <p:txBody>
          <a:bodyPr>
            <a:normAutofit fontScale="90000"/>
          </a:bodyPr>
          <a:lstStyle/>
          <a:p>
            <a:r>
              <a:rPr lang="de-DE" sz="4400" b="1" dirty="0" smtClean="0"/>
              <a:t>94 Die </a:t>
            </a:r>
            <a:r>
              <a:rPr lang="de-DE" sz="4400" b="1" dirty="0" smtClean="0"/>
              <a:t>Konjunktionen (sind Funktionswörter)</a:t>
            </a:r>
            <a:endParaRPr lang="de-DE" sz="44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915885"/>
            <a:ext cx="9144000" cy="4110445"/>
          </a:xfrm>
        </p:spPr>
        <p:txBody>
          <a:bodyPr>
            <a:normAutofit/>
          </a:bodyPr>
          <a:lstStyle/>
          <a:p>
            <a:r>
              <a:rPr lang="de-DE" dirty="0" smtClean="0"/>
              <a:t>Nebenordnende K.: verknüpft Wörter, Wortgruppen, Teilsätze gleichen Ranges, Satzgefüge</a:t>
            </a:r>
            <a:endParaRPr lang="de-DE" dirty="0"/>
          </a:p>
          <a:p>
            <a:endParaRPr lang="de-DE" dirty="0" smtClean="0"/>
          </a:p>
          <a:p>
            <a:pPr algn="l"/>
            <a:r>
              <a:rPr lang="de-DE" sz="2000" dirty="0" smtClean="0"/>
              <a:t>Anreihende (kopulative) K.   Ausschließ. (disjunktive) K.    </a:t>
            </a:r>
            <a:r>
              <a:rPr lang="de-DE" sz="2000" dirty="0" err="1" smtClean="0"/>
              <a:t>Entgegenges</a:t>
            </a:r>
            <a:r>
              <a:rPr lang="de-DE" sz="2000" dirty="0" smtClean="0"/>
              <a:t>. (adversative) K.</a:t>
            </a:r>
          </a:p>
          <a:p>
            <a:pPr algn="l"/>
            <a:r>
              <a:rPr lang="de-DE" sz="2000" dirty="0" smtClean="0"/>
              <a:t>Und, sowie, (ebenso) wie, 	   entweder… oder, oder	        aber, jedoch, doch, sondern                          sowohl … als auch, 	                                                        zwar, zwar … aber</a:t>
            </a:r>
            <a:r>
              <a:rPr lang="de-DE" sz="2000" dirty="0"/>
              <a:t> </a:t>
            </a:r>
            <a:r>
              <a:rPr lang="de-DE" sz="2000" dirty="0" smtClean="0"/>
              <a:t>                   weder… noch</a:t>
            </a:r>
          </a:p>
          <a:p>
            <a:pPr algn="l"/>
            <a:r>
              <a:rPr lang="de-DE" sz="2000" dirty="0" smtClean="0"/>
              <a:t>Mehrgliedrige K. vom Typ teils-teils:</a:t>
            </a:r>
            <a:r>
              <a:rPr lang="de-DE" dirty="0" smtClean="0"/>
              <a:t> </a:t>
            </a:r>
            <a:r>
              <a:rPr lang="de-DE" sz="2000" dirty="0" smtClean="0"/>
              <a:t>auch Konjunktionaladverbien genannt</a:t>
            </a:r>
          </a:p>
          <a:p>
            <a:pPr algn="l"/>
            <a:endParaRPr lang="de-DE" sz="2000" dirty="0" smtClean="0"/>
          </a:p>
          <a:p>
            <a:pPr algn="l"/>
            <a:r>
              <a:rPr lang="de-DE" sz="4000" dirty="0" smtClean="0">
                <a:solidFill>
                  <a:srgbClr val="FF0000"/>
                </a:solidFill>
              </a:rPr>
              <a:t>Bilden Sie Beispielsätze!</a:t>
            </a:r>
            <a:endParaRPr lang="de-DE" sz="4000" dirty="0">
              <a:solidFill>
                <a:srgbClr val="FF0000"/>
              </a:solidFill>
            </a:endParaRPr>
          </a:p>
          <a:p>
            <a:pPr algn="l"/>
            <a:endParaRPr lang="de-DE" sz="4000" dirty="0" smtClean="0">
              <a:solidFill>
                <a:srgbClr val="FF0000"/>
              </a:solidFill>
            </a:endParaRPr>
          </a:p>
        </p:txBody>
      </p:sp>
      <p:cxnSp>
        <p:nvCxnSpPr>
          <p:cNvPr id="5" name="Gerader Verbinder 4"/>
          <p:cNvCxnSpPr/>
          <p:nvPr/>
        </p:nvCxnSpPr>
        <p:spPr>
          <a:xfrm flipH="1">
            <a:off x="4171406" y="2603863"/>
            <a:ext cx="609600" cy="2438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/>
        </p:nvCxnSpPr>
        <p:spPr>
          <a:xfrm>
            <a:off x="6191794" y="2577737"/>
            <a:ext cx="0" cy="4354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>
            <a:off x="7489371" y="2577737"/>
            <a:ext cx="1053738" cy="2699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484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95 Verhalten im Satz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Konjunktionen füllen – im Unterschied zu Adverbien - keine Satzgliedstelle. (Sie werden mit „0“ gezählt.)</a:t>
            </a:r>
          </a:p>
          <a:p>
            <a:pPr marL="0" indent="0">
              <a:buNone/>
            </a:pPr>
            <a:r>
              <a:rPr lang="de-DE" i="1" dirty="0" smtClean="0"/>
              <a:t>	Sie bremst, </a:t>
            </a:r>
            <a:r>
              <a:rPr lang="de-DE" i="1" dirty="0" smtClean="0">
                <a:solidFill>
                  <a:srgbClr val="00B050"/>
                </a:solidFill>
              </a:rPr>
              <a:t>denn</a:t>
            </a:r>
            <a:r>
              <a:rPr lang="de-DE" i="1" dirty="0" smtClean="0"/>
              <a:t> sie hat den Knall gehört.</a:t>
            </a:r>
          </a:p>
          <a:p>
            <a:pPr marL="0" indent="0">
              <a:buNone/>
            </a:pPr>
            <a:r>
              <a:rPr lang="de-DE" i="1" dirty="0"/>
              <a:t>	</a:t>
            </a:r>
            <a:r>
              <a:rPr lang="de-DE" i="1" dirty="0" smtClean="0"/>
              <a:t>*Danach sie wartete ein wenig. </a:t>
            </a:r>
            <a:r>
              <a:rPr lang="de-DE" dirty="0" smtClean="0"/>
              <a:t>[Das Adverb „verdrängt“ ein 	anderes Satzglied aus der Erststelle des Satzes, hier das </a:t>
            </a:r>
            <a:r>
              <a:rPr lang="de-DE" i="1" dirty="0" smtClean="0"/>
              <a:t>sie</a:t>
            </a:r>
            <a:r>
              <a:rPr lang="de-DE" dirty="0" smtClean="0"/>
              <a:t>.] 	richtig: </a:t>
            </a:r>
            <a:r>
              <a:rPr lang="de-DE" i="1" dirty="0" smtClean="0">
                <a:solidFill>
                  <a:srgbClr val="00B050"/>
                </a:solidFill>
              </a:rPr>
              <a:t>Danach</a:t>
            </a:r>
            <a:r>
              <a:rPr lang="de-DE" i="1" dirty="0" smtClean="0"/>
              <a:t> wartete sie ein wenig.                                                       	</a:t>
            </a:r>
            <a:r>
              <a:rPr lang="de-DE" dirty="0"/>
              <a:t>o</a:t>
            </a:r>
            <a:r>
              <a:rPr lang="de-DE" dirty="0" smtClean="0"/>
              <a:t>der: </a:t>
            </a:r>
            <a:r>
              <a:rPr lang="de-DE" i="1" dirty="0" smtClean="0"/>
              <a:t>Sie wartete </a:t>
            </a:r>
            <a:r>
              <a:rPr lang="de-DE" i="1" dirty="0" smtClean="0">
                <a:solidFill>
                  <a:srgbClr val="00B050"/>
                </a:solidFill>
              </a:rPr>
              <a:t>danach</a:t>
            </a:r>
            <a:r>
              <a:rPr lang="de-DE" i="1" dirty="0" smtClean="0"/>
              <a:t> ein wenig.</a:t>
            </a:r>
          </a:p>
          <a:p>
            <a:pPr marL="0" indent="0">
              <a:buNone/>
            </a:pPr>
            <a:r>
              <a:rPr lang="de-DE" dirty="0" smtClean="0"/>
              <a:t>(Adverbien (und keine Konjunktionen) sind beispielsweise: dennoch, trotzdem, darum, sonst, folglich, insofern, außerdem)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Woran kann man folglich erkennen, dass es sich um eine </a:t>
            </a:r>
            <a:r>
              <a:rPr lang="de-DE" dirty="0" err="1" smtClean="0">
                <a:solidFill>
                  <a:srgbClr val="FF0000"/>
                </a:solidFill>
              </a:rPr>
              <a:t>Konj</a:t>
            </a:r>
            <a:r>
              <a:rPr lang="de-DE" dirty="0" smtClean="0">
                <a:solidFill>
                  <a:srgbClr val="FF0000"/>
                </a:solidFill>
              </a:rPr>
              <a:t>. handelt?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29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/>
              <a:t>96 Verhalten im Satz – Teil 2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036320"/>
            <a:ext cx="10515600" cy="55821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 smtClean="0"/>
              <a:t>Die Konjunktionen </a:t>
            </a:r>
            <a:r>
              <a:rPr lang="de-DE" sz="2400" b="1" dirty="0" smtClean="0">
                <a:solidFill>
                  <a:srgbClr val="00B050"/>
                </a:solidFill>
              </a:rPr>
              <a:t>aber, zwar, jedoch, hingegen, dagegen</a:t>
            </a:r>
            <a:r>
              <a:rPr lang="de-DE" sz="2400" dirty="0" smtClean="0"/>
              <a:t> können ihrem Bezugswort auch nachgestellt werden: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i="1" dirty="0" smtClean="0"/>
              <a:t>Hagen </a:t>
            </a:r>
            <a:r>
              <a:rPr lang="de-DE" sz="2400" i="1" dirty="0" smtClean="0">
                <a:solidFill>
                  <a:srgbClr val="00B050"/>
                </a:solidFill>
              </a:rPr>
              <a:t>aber </a:t>
            </a:r>
            <a:r>
              <a:rPr lang="de-DE" sz="2400" i="1" dirty="0" smtClean="0"/>
              <a:t>sann auf Rache.</a:t>
            </a:r>
          </a:p>
          <a:p>
            <a:pPr marL="0" indent="0">
              <a:buNone/>
            </a:pPr>
            <a:r>
              <a:rPr lang="de-DE" sz="2400" dirty="0" smtClean="0"/>
              <a:t>Fast immer stehen sie am Satzanfang: 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i="1" dirty="0" smtClean="0">
                <a:solidFill>
                  <a:srgbClr val="00B050"/>
                </a:solidFill>
              </a:rPr>
              <a:t>Aber</a:t>
            </a:r>
            <a:r>
              <a:rPr lang="de-DE" sz="2400" i="1" dirty="0" smtClean="0"/>
              <a:t> Hagen sann auf Rache.</a:t>
            </a:r>
          </a:p>
          <a:p>
            <a:pPr marL="0" indent="0">
              <a:buNone/>
            </a:pPr>
            <a:r>
              <a:rPr lang="de-DE" sz="2400" dirty="0" smtClean="0"/>
              <a:t>Sie können auch frei im Satz stehen: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i="1" dirty="0" smtClean="0"/>
              <a:t>Hagen sann </a:t>
            </a:r>
            <a:r>
              <a:rPr lang="de-DE" sz="2400" i="1" dirty="0" smtClean="0">
                <a:solidFill>
                  <a:srgbClr val="00B050"/>
                </a:solidFill>
              </a:rPr>
              <a:t>aber</a:t>
            </a:r>
            <a:r>
              <a:rPr lang="de-DE" sz="2400" i="1" dirty="0" smtClean="0"/>
              <a:t> auf Rache.</a:t>
            </a:r>
          </a:p>
          <a:p>
            <a:pPr marL="0" indent="0">
              <a:buNone/>
            </a:pPr>
            <a:r>
              <a:rPr lang="de-DE" sz="2400" dirty="0" smtClean="0"/>
              <a:t>[Dabei ist für </a:t>
            </a:r>
            <a:r>
              <a:rPr lang="de-DE" sz="2400" i="1" dirty="0" smtClean="0">
                <a:solidFill>
                  <a:srgbClr val="00B050"/>
                </a:solidFill>
              </a:rPr>
              <a:t>aber </a:t>
            </a:r>
            <a:r>
              <a:rPr lang="de-DE" sz="2400" dirty="0" smtClean="0"/>
              <a:t>die Grenze zum Abtönungspartikel fließend.]</a:t>
            </a:r>
          </a:p>
          <a:p>
            <a:pPr marL="0" indent="0">
              <a:buNone/>
            </a:pPr>
            <a:r>
              <a:rPr lang="de-DE" sz="2400" dirty="0" smtClean="0"/>
              <a:t>Die Konjunktionen </a:t>
            </a:r>
            <a:r>
              <a:rPr lang="de-DE" sz="2400" dirty="0" smtClean="0">
                <a:solidFill>
                  <a:srgbClr val="00B050"/>
                </a:solidFill>
              </a:rPr>
              <a:t>jedoch, hingegen, zwar, dagegen </a:t>
            </a:r>
            <a:r>
              <a:rPr lang="de-DE" sz="2400" dirty="0" smtClean="0"/>
              <a:t>können im Satz auch als Adverbien auftreten:</a:t>
            </a:r>
          </a:p>
          <a:p>
            <a:pPr marL="0" indent="0">
              <a:buNone/>
            </a:pPr>
            <a:r>
              <a:rPr lang="de-DE" sz="2400" i="1" dirty="0" smtClean="0">
                <a:solidFill>
                  <a:srgbClr val="00B050"/>
                </a:solidFill>
              </a:rPr>
              <a:t>Jedoch</a:t>
            </a:r>
            <a:r>
              <a:rPr lang="de-DE" sz="2400" i="1" dirty="0" smtClean="0"/>
              <a:t> Marlis warf direkt aufs Tor.    </a:t>
            </a:r>
          </a:p>
          <a:p>
            <a:pPr marL="0" indent="0">
              <a:buNone/>
            </a:pPr>
            <a:r>
              <a:rPr lang="de-DE" sz="2400" i="1" dirty="0" smtClean="0"/>
              <a:t>Marlis </a:t>
            </a:r>
            <a:r>
              <a:rPr lang="de-DE" sz="2400" i="1" dirty="0" smtClean="0">
                <a:solidFill>
                  <a:srgbClr val="00B050"/>
                </a:solidFill>
              </a:rPr>
              <a:t>jedoch</a:t>
            </a:r>
            <a:r>
              <a:rPr lang="de-DE" sz="2400" i="1" dirty="0" smtClean="0"/>
              <a:t> warf direkt aufs Tor.	             </a:t>
            </a:r>
            <a:r>
              <a:rPr lang="de-DE" dirty="0" smtClean="0">
                <a:solidFill>
                  <a:srgbClr val="FF0000"/>
                </a:solidFill>
              </a:rPr>
              <a:t>Bestimmen Sie!</a:t>
            </a:r>
          </a:p>
          <a:p>
            <a:pPr marL="0" indent="0">
              <a:buNone/>
            </a:pPr>
            <a:r>
              <a:rPr lang="de-DE" sz="2400" i="1" dirty="0" smtClean="0">
                <a:solidFill>
                  <a:srgbClr val="00B050"/>
                </a:solidFill>
              </a:rPr>
              <a:t>Jedoch</a:t>
            </a:r>
            <a:r>
              <a:rPr lang="de-DE" sz="2400" i="1" dirty="0" smtClean="0"/>
              <a:t> warf Marlis direkt aufs Tor.	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Geschweifte Klammer rechts 3"/>
          <p:cNvSpPr/>
          <p:nvPr/>
        </p:nvSpPr>
        <p:spPr>
          <a:xfrm>
            <a:off x="5677989" y="4920342"/>
            <a:ext cx="313508" cy="130628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21620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97 </a:t>
            </a:r>
            <a:r>
              <a:rPr lang="de-DE" b="1" dirty="0"/>
              <a:t>D</a:t>
            </a:r>
            <a:r>
              <a:rPr lang="de-DE" b="1" dirty="0" smtClean="0"/>
              <a:t>ie unterordnenden Konjunktionen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 smtClean="0"/>
              <a:t>… werden auch </a:t>
            </a:r>
            <a:r>
              <a:rPr lang="de-DE" sz="2400" b="1" dirty="0" smtClean="0"/>
              <a:t>Subjunktion</a:t>
            </a:r>
            <a:r>
              <a:rPr lang="de-DE" sz="2400" dirty="0" smtClean="0"/>
              <a:t> oder </a:t>
            </a:r>
            <a:r>
              <a:rPr lang="de-DE" sz="2400" b="1" dirty="0" smtClean="0"/>
              <a:t>subordinierendes Bindewort </a:t>
            </a:r>
            <a:r>
              <a:rPr lang="de-DE" sz="2400" dirty="0" smtClean="0"/>
              <a:t>genannt.</a:t>
            </a:r>
          </a:p>
          <a:p>
            <a:pPr marL="0" indent="0">
              <a:buNone/>
            </a:pPr>
            <a:r>
              <a:rPr lang="de-DE" sz="2400" dirty="0" smtClean="0"/>
              <a:t>… leiten einen </a:t>
            </a:r>
            <a:r>
              <a:rPr lang="de-DE" sz="2400" b="1" dirty="0" smtClean="0"/>
              <a:t>Nebensatz</a:t>
            </a:r>
            <a:r>
              <a:rPr lang="de-DE" sz="2400" dirty="0" smtClean="0"/>
              <a:t> ein und verknüpfen dadurch den Nebensatz mit dem übergeordneten Satz: </a:t>
            </a:r>
          </a:p>
          <a:p>
            <a:pPr marL="0" indent="0">
              <a:buNone/>
            </a:pPr>
            <a:r>
              <a:rPr lang="de-DE" sz="2400" i="1" dirty="0" smtClean="0"/>
              <a:t>Der Libero schoss ein Tor, </a:t>
            </a:r>
            <a:r>
              <a:rPr lang="de-DE" sz="2400" i="1" dirty="0" smtClean="0">
                <a:solidFill>
                  <a:srgbClr val="00B050"/>
                </a:solidFill>
              </a:rPr>
              <a:t>weil</a:t>
            </a:r>
            <a:r>
              <a:rPr lang="de-DE" sz="2400" i="1" dirty="0" smtClean="0"/>
              <a:t> der Torwart in die falsche Ecke gesprungen war.</a:t>
            </a:r>
          </a:p>
          <a:p>
            <a:pPr marL="0" indent="0">
              <a:buNone/>
            </a:pPr>
            <a:r>
              <a:rPr lang="de-DE" sz="2400" dirty="0" smtClean="0"/>
              <a:t>Beispiele: </a:t>
            </a:r>
            <a:r>
              <a:rPr lang="de-DE" sz="2400" dirty="0" smtClean="0">
                <a:solidFill>
                  <a:srgbClr val="00B050"/>
                </a:solidFill>
              </a:rPr>
              <a:t>dass, weil, da, damit, als, nachdem, bevor, seit, wenn, falls, obwohl, ob, wie, während, selbst wenn, außer wenn, ohne dass, anstatt dass, außer dass, kaum dass, als ob, … </a:t>
            </a:r>
          </a:p>
          <a:p>
            <a:pPr marL="0" indent="0">
              <a:buNone/>
            </a:pPr>
            <a:r>
              <a:rPr lang="de-DE" sz="2400" dirty="0" smtClean="0"/>
              <a:t>Manche Wörter sind je nach Textzusammenhang entweder </a:t>
            </a:r>
            <a:r>
              <a:rPr lang="de-DE" sz="2400" b="1" dirty="0" smtClean="0"/>
              <a:t>Konjunktion oder Adverb:  </a:t>
            </a:r>
            <a:r>
              <a:rPr lang="de-DE" sz="2400" b="1" dirty="0" smtClean="0">
                <a:solidFill>
                  <a:srgbClr val="FF0000"/>
                </a:solidFill>
              </a:rPr>
              <a:t>-&gt; Entscheiden Sie:</a:t>
            </a:r>
          </a:p>
          <a:p>
            <a:pPr marL="0" indent="0">
              <a:buNone/>
            </a:pPr>
            <a:r>
              <a:rPr lang="de-DE" sz="2400" i="1" dirty="0" smtClean="0">
                <a:solidFill>
                  <a:srgbClr val="00B050"/>
                </a:solidFill>
              </a:rPr>
              <a:t>Seitdem</a:t>
            </a:r>
            <a:r>
              <a:rPr lang="de-DE" sz="2400" i="1" dirty="0" smtClean="0"/>
              <a:t> ich das Spiel gegen Schalke gesehen habe, bewundere ich den Torwart. </a:t>
            </a:r>
          </a:p>
          <a:p>
            <a:pPr marL="0" indent="0">
              <a:buNone/>
            </a:pPr>
            <a:r>
              <a:rPr lang="de-DE" sz="2400" i="1" dirty="0" smtClean="0"/>
              <a:t>Sie hat das Spiel gegen Schalke gesehen. </a:t>
            </a:r>
            <a:r>
              <a:rPr lang="de-DE" sz="2400" i="1" dirty="0" smtClean="0">
                <a:solidFill>
                  <a:srgbClr val="00B050"/>
                </a:solidFill>
              </a:rPr>
              <a:t>Seitdem </a:t>
            </a:r>
            <a:r>
              <a:rPr lang="de-DE" sz="2400" i="1" dirty="0" smtClean="0"/>
              <a:t>bewundert sie den Torwart.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394397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98 Die unterordnenden Konjunktionen – Teil 2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93669"/>
            <a:ext cx="10515600" cy="458329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900" dirty="0" smtClean="0"/>
              <a:t>Manche Wörter sind je nach Textzusammenhang </a:t>
            </a:r>
            <a:r>
              <a:rPr lang="de-DE" sz="2900" b="1" dirty="0" smtClean="0"/>
              <a:t>Konjunktion oder Präposition:</a:t>
            </a:r>
          </a:p>
          <a:p>
            <a:pPr marL="0" indent="0">
              <a:buNone/>
            </a:pPr>
            <a:r>
              <a:rPr lang="de-DE" sz="2900" i="1" dirty="0" smtClean="0">
                <a:solidFill>
                  <a:srgbClr val="00B050"/>
                </a:solidFill>
              </a:rPr>
              <a:t>während</a:t>
            </a:r>
            <a:r>
              <a:rPr lang="de-DE" sz="2900" i="1" dirty="0" smtClean="0"/>
              <a:t> es dunkelte … / </a:t>
            </a:r>
            <a:r>
              <a:rPr lang="de-DE" sz="2900" i="1" dirty="0" smtClean="0">
                <a:solidFill>
                  <a:srgbClr val="00B050"/>
                </a:solidFill>
              </a:rPr>
              <a:t>während</a:t>
            </a:r>
            <a:r>
              <a:rPr lang="de-DE" sz="2900" i="1" dirty="0" smtClean="0"/>
              <a:t> der Nacht    </a:t>
            </a:r>
            <a:r>
              <a:rPr lang="de-DE" sz="2900" dirty="0" smtClean="0">
                <a:solidFill>
                  <a:srgbClr val="FF0000"/>
                </a:solidFill>
              </a:rPr>
              <a:t>-&gt; Bestimmen Sie!</a:t>
            </a:r>
          </a:p>
          <a:p>
            <a:pPr marL="0" indent="0">
              <a:buNone/>
            </a:pPr>
            <a:endParaRPr lang="de-DE" sz="29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900" dirty="0" smtClean="0"/>
              <a:t>Zu einigen unterordnenden Konjunktionen (z. B. </a:t>
            </a:r>
            <a:r>
              <a:rPr lang="de-DE" sz="2900" i="1" dirty="0" smtClean="0">
                <a:solidFill>
                  <a:srgbClr val="00B050"/>
                </a:solidFill>
              </a:rPr>
              <a:t>soweit</a:t>
            </a:r>
            <a:r>
              <a:rPr lang="de-DE" sz="2900" dirty="0" smtClean="0"/>
              <a:t>) gibt es </a:t>
            </a:r>
            <a:r>
              <a:rPr lang="de-DE" sz="2900" b="1" dirty="0" smtClean="0"/>
              <a:t>gleichlautende</a:t>
            </a:r>
            <a:r>
              <a:rPr lang="de-DE" sz="2900" dirty="0" smtClean="0"/>
              <a:t>, aber </a:t>
            </a:r>
            <a:r>
              <a:rPr lang="de-DE" sz="2900" b="1" dirty="0" smtClean="0"/>
              <a:t>anders geschriebene </a:t>
            </a:r>
            <a:r>
              <a:rPr lang="de-DE" sz="2900" dirty="0" smtClean="0"/>
              <a:t>Wortverbindungen (</a:t>
            </a:r>
            <a:r>
              <a:rPr lang="de-DE" sz="2900" i="1" dirty="0" smtClean="0">
                <a:solidFill>
                  <a:srgbClr val="00B050"/>
                </a:solidFill>
              </a:rPr>
              <a:t>so weit</a:t>
            </a:r>
            <a:r>
              <a:rPr lang="de-DE" sz="2900" dirty="0" smtClean="0"/>
              <a:t>; getrennt geschrieben):</a:t>
            </a:r>
          </a:p>
          <a:p>
            <a:pPr marL="0" indent="0">
              <a:buNone/>
            </a:pPr>
            <a:r>
              <a:rPr lang="de-DE" sz="2900" i="1" dirty="0" smtClean="0">
                <a:solidFill>
                  <a:srgbClr val="00B050"/>
                </a:solidFill>
              </a:rPr>
              <a:t>Soweit</a:t>
            </a:r>
            <a:r>
              <a:rPr lang="de-DE" sz="2900" i="1" dirty="0" smtClean="0"/>
              <a:t> ich weiß, kommt Christina morgen. </a:t>
            </a:r>
          </a:p>
          <a:p>
            <a:pPr marL="0" indent="0">
              <a:buNone/>
            </a:pPr>
            <a:r>
              <a:rPr lang="de-DE" sz="2900" i="1" dirty="0" smtClean="0"/>
              <a:t>Der  Weg ist </a:t>
            </a:r>
            <a:r>
              <a:rPr lang="de-DE" sz="2900" i="1" dirty="0" smtClean="0">
                <a:solidFill>
                  <a:srgbClr val="00B050"/>
                </a:solidFill>
              </a:rPr>
              <a:t>so </a:t>
            </a:r>
            <a:r>
              <a:rPr lang="de-DE" sz="2900" i="1" dirty="0" smtClean="0">
                <a:solidFill>
                  <a:srgbClr val="FFC000"/>
                </a:solidFill>
              </a:rPr>
              <a:t>weit</a:t>
            </a:r>
            <a:r>
              <a:rPr lang="de-DE" sz="2900" i="1" dirty="0" smtClean="0"/>
              <a:t>, dass die Bahnfahrt mehrere Stunden dauert.                                      </a:t>
            </a:r>
          </a:p>
          <a:p>
            <a:pPr marL="0" indent="0">
              <a:buNone/>
            </a:pPr>
            <a:endParaRPr lang="de-DE" sz="2900" i="1" dirty="0" smtClean="0"/>
          </a:p>
          <a:p>
            <a:pPr marL="0" indent="0">
              <a:buNone/>
            </a:pPr>
            <a:r>
              <a:rPr lang="de-DE" sz="2900" dirty="0" smtClean="0"/>
              <a:t>Ein-Wort-Konjunktionen: </a:t>
            </a:r>
            <a:r>
              <a:rPr lang="de-DE" sz="2900" i="1" dirty="0" smtClean="0"/>
              <a:t>soweit, solange, sosehr, soviel</a:t>
            </a:r>
          </a:p>
          <a:p>
            <a:pPr marL="0" indent="0">
              <a:buNone/>
            </a:pPr>
            <a:r>
              <a:rPr lang="de-DE" sz="2900" b="1" dirty="0" smtClean="0"/>
              <a:t>(-&gt; auch als Wortgruppe: Adverb </a:t>
            </a:r>
            <a:r>
              <a:rPr lang="de-DE" sz="2900" b="1" i="1" dirty="0" smtClean="0"/>
              <a:t>so </a:t>
            </a:r>
            <a:r>
              <a:rPr lang="de-DE" sz="2900" b="1" dirty="0" smtClean="0"/>
              <a:t>+ Adjektiv bzw. Adverb bzw. unbestimmtes Zahlwort: </a:t>
            </a:r>
            <a:r>
              <a:rPr lang="de-DE" sz="2900" i="1" dirty="0" smtClean="0"/>
              <a:t>so weit, so lange, so sehr, so fern, so oft, so bald, so viel(e) </a:t>
            </a:r>
            <a:r>
              <a:rPr lang="de-DE" sz="2900" b="1" dirty="0" smtClean="0"/>
              <a:t>)</a:t>
            </a:r>
          </a:p>
          <a:p>
            <a:pPr marL="0" indent="0">
              <a:buNone/>
            </a:pPr>
            <a:r>
              <a:rPr lang="de-DE" sz="2900" b="1" dirty="0" smtClean="0">
                <a:solidFill>
                  <a:srgbClr val="FF0000"/>
                </a:solidFill>
              </a:rPr>
              <a:t>Bilden Sie Beispielsätze, die diesen Unterschied deutlich machen!</a:t>
            </a:r>
          </a:p>
          <a:p>
            <a:pPr marL="0" indent="0">
              <a:buNone/>
            </a:pPr>
            <a:endParaRPr lang="de-DE" sz="29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900" b="1" dirty="0">
                <a:hlinkClick r:id="rId2"/>
              </a:rPr>
              <a:t>https://</a:t>
            </a:r>
            <a:r>
              <a:rPr lang="de-DE" sz="2900" b="1" dirty="0" smtClean="0">
                <a:hlinkClick r:id="rId2"/>
              </a:rPr>
              <a:t>www.deutschunddeutlich.de/contentLD/GD/GGr9aKonjunktionUbungen.pdf</a:t>
            </a:r>
            <a:endParaRPr lang="de-DE" sz="2900" b="1" dirty="0" smtClean="0"/>
          </a:p>
          <a:p>
            <a:pPr marL="0" indent="0">
              <a:buNone/>
            </a:pPr>
            <a:endParaRPr lang="de-DE" sz="2600" b="1" dirty="0"/>
          </a:p>
        </p:txBody>
      </p:sp>
    </p:spTree>
    <p:extLst>
      <p:ext uri="{BB962C8B-B14F-4D97-AF65-F5344CB8AC3E}">
        <p14:creationId xmlns:p14="http://schemas.microsoft.com/office/powerpoint/2010/main" val="332839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99 Sonstige Partikeln – das Verbfügwort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… fügt  einen Infinitiv in den Satz ein: um zu, ohne, (an)statt zu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Sie werden deshalb auch gelegentlich Infinitiv-Konjunktionen genannt.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i="1" dirty="0" smtClean="0"/>
              <a:t>Er bat ihn </a:t>
            </a:r>
            <a:r>
              <a:rPr lang="de-DE" i="1" dirty="0" smtClean="0">
                <a:solidFill>
                  <a:srgbClr val="00B050"/>
                </a:solidFill>
              </a:rPr>
              <a:t>zu</a:t>
            </a:r>
            <a:r>
              <a:rPr lang="de-DE" i="1" dirty="0" smtClean="0"/>
              <a:t> folgen.</a:t>
            </a:r>
          </a:p>
          <a:p>
            <a:pPr marL="0" indent="0">
              <a:buNone/>
            </a:pPr>
            <a:r>
              <a:rPr lang="de-DE" i="1" dirty="0" smtClean="0"/>
              <a:t>Er bat ihn, dem Beamten </a:t>
            </a:r>
            <a:r>
              <a:rPr lang="de-DE" i="1" dirty="0" smtClean="0">
                <a:solidFill>
                  <a:srgbClr val="00B050"/>
                </a:solidFill>
              </a:rPr>
              <a:t>zu</a:t>
            </a:r>
            <a:r>
              <a:rPr lang="de-DE" i="1" dirty="0" smtClean="0"/>
              <a:t> folgen.</a:t>
            </a:r>
          </a:p>
          <a:p>
            <a:pPr marL="0" indent="0">
              <a:buNone/>
            </a:pPr>
            <a:r>
              <a:rPr lang="de-DE" i="1" dirty="0" smtClean="0"/>
              <a:t>Der Spieler stellte sich frei, </a:t>
            </a:r>
            <a:r>
              <a:rPr lang="de-DE" i="1" dirty="0" smtClean="0">
                <a:solidFill>
                  <a:srgbClr val="00B050"/>
                </a:solidFill>
              </a:rPr>
              <a:t>um zu </a:t>
            </a:r>
            <a:r>
              <a:rPr lang="de-DE" i="1" dirty="0" smtClean="0"/>
              <a:t>schießen.</a:t>
            </a:r>
          </a:p>
          <a:p>
            <a:pPr marL="0" indent="0">
              <a:buNone/>
            </a:pPr>
            <a:r>
              <a:rPr lang="de-DE" i="1" dirty="0" smtClean="0"/>
              <a:t>Er schoss, </a:t>
            </a:r>
            <a:r>
              <a:rPr lang="de-DE" i="1" dirty="0" smtClean="0">
                <a:solidFill>
                  <a:srgbClr val="00B050"/>
                </a:solidFill>
              </a:rPr>
              <a:t>ohne zu  </a:t>
            </a:r>
            <a:r>
              <a:rPr lang="de-DE" i="1" dirty="0" smtClean="0"/>
              <a:t>treffen.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449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/>
              <a:t>100.1 Die Vergleichspartikel  „wie“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044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… ist die Partikel für die Gleichheit bzw. für die verneinte Gleichheit; </a:t>
            </a:r>
            <a:r>
              <a:rPr lang="de-DE" b="1" dirty="0" smtClean="0"/>
              <a:t>„als“ </a:t>
            </a:r>
            <a:r>
              <a:rPr lang="de-DE" dirty="0" smtClean="0"/>
              <a:t>ist die Partikel für die Ungleichheit: </a:t>
            </a:r>
            <a:r>
              <a:rPr lang="de-DE" dirty="0" smtClean="0">
                <a:solidFill>
                  <a:srgbClr val="00B050"/>
                </a:solidFill>
              </a:rPr>
              <a:t>wie, als, je – desto, umso</a:t>
            </a:r>
          </a:p>
          <a:p>
            <a:pPr marL="0" indent="0">
              <a:buNone/>
            </a:pPr>
            <a:r>
              <a:rPr lang="de-DE" dirty="0" smtClean="0"/>
              <a:t>Klaus passt auf </a:t>
            </a:r>
            <a:r>
              <a:rPr lang="de-DE" i="1" dirty="0" smtClean="0">
                <a:solidFill>
                  <a:srgbClr val="00B050"/>
                </a:solidFill>
              </a:rPr>
              <a:t>wie</a:t>
            </a:r>
            <a:r>
              <a:rPr lang="de-DE" dirty="0" smtClean="0"/>
              <a:t> ein Luchs.</a:t>
            </a:r>
          </a:p>
          <a:p>
            <a:pPr marL="0" indent="0">
              <a:buNone/>
            </a:pPr>
            <a:r>
              <a:rPr lang="de-DE" dirty="0" smtClean="0"/>
              <a:t>Carla arbeitet </a:t>
            </a:r>
            <a:r>
              <a:rPr lang="de-DE" i="1" dirty="0" smtClean="0">
                <a:solidFill>
                  <a:srgbClr val="00B050"/>
                </a:solidFill>
              </a:rPr>
              <a:t>nicht </a:t>
            </a:r>
            <a:r>
              <a:rPr lang="de-DE" dirty="0" smtClean="0"/>
              <a:t>so überlegt </a:t>
            </a:r>
            <a:r>
              <a:rPr lang="de-DE" i="1" dirty="0" smtClean="0">
                <a:solidFill>
                  <a:srgbClr val="00B050"/>
                </a:solidFill>
              </a:rPr>
              <a:t>wie</a:t>
            </a:r>
            <a:r>
              <a:rPr lang="de-DE" dirty="0" smtClean="0"/>
              <a:t> Sabrina.</a:t>
            </a:r>
          </a:p>
          <a:p>
            <a:pPr marL="0" indent="0">
              <a:buNone/>
            </a:pPr>
            <a:r>
              <a:rPr lang="de-DE" dirty="0" smtClean="0"/>
              <a:t>Mike läuft gleichmäßiger </a:t>
            </a:r>
            <a:r>
              <a:rPr lang="de-DE" i="1" dirty="0" smtClean="0">
                <a:solidFill>
                  <a:srgbClr val="00B050"/>
                </a:solidFill>
              </a:rPr>
              <a:t>als</a:t>
            </a:r>
            <a:r>
              <a:rPr lang="de-DE" dirty="0" smtClean="0"/>
              <a:t> David.</a:t>
            </a:r>
          </a:p>
          <a:p>
            <a:pPr marL="0" indent="0">
              <a:buNone/>
            </a:pPr>
            <a:r>
              <a:rPr lang="de-DE" sz="2400" dirty="0" smtClean="0"/>
              <a:t>Wenn </a:t>
            </a:r>
            <a:r>
              <a:rPr lang="de-DE" sz="2400" i="1" dirty="0" smtClean="0">
                <a:solidFill>
                  <a:srgbClr val="00B050"/>
                </a:solidFill>
              </a:rPr>
              <a:t>als</a:t>
            </a:r>
            <a:r>
              <a:rPr lang="de-DE" sz="2400" dirty="0" smtClean="0"/>
              <a:t> einen Vergleichssatz (NS) einleitet, stellt es eine unterordnende Konjunktion dar: </a:t>
            </a:r>
            <a:r>
              <a:rPr lang="de-DE" sz="2400" i="1" dirty="0" smtClean="0"/>
              <a:t>Sie springt weniger weit, </a:t>
            </a:r>
            <a:r>
              <a:rPr lang="de-DE" sz="2400" i="1" dirty="0" smtClean="0">
                <a:solidFill>
                  <a:srgbClr val="00B050"/>
                </a:solidFill>
              </a:rPr>
              <a:t>als</a:t>
            </a:r>
            <a:r>
              <a:rPr lang="de-DE" sz="2400" i="1" dirty="0" smtClean="0"/>
              <a:t> es ihre Mutter im gleichen Alter schaffte.</a:t>
            </a:r>
          </a:p>
          <a:p>
            <a:pPr marL="0" indent="0">
              <a:buNone/>
            </a:pPr>
            <a:r>
              <a:rPr lang="de-DE" sz="2400" i="1" dirty="0" smtClean="0">
                <a:solidFill>
                  <a:srgbClr val="00B050"/>
                </a:solidFill>
              </a:rPr>
              <a:t>„je – desto“ </a:t>
            </a:r>
            <a:r>
              <a:rPr lang="de-DE" sz="2400" dirty="0" smtClean="0"/>
              <a:t>steht bei Komparativen: </a:t>
            </a:r>
            <a:r>
              <a:rPr lang="de-DE" sz="2400" i="1" dirty="0" smtClean="0">
                <a:solidFill>
                  <a:srgbClr val="00B050"/>
                </a:solidFill>
              </a:rPr>
              <a:t>Je schneller </a:t>
            </a:r>
            <a:r>
              <a:rPr lang="de-DE" sz="2400" i="1" dirty="0" smtClean="0"/>
              <a:t>wir arbeiten, </a:t>
            </a:r>
            <a:r>
              <a:rPr lang="de-DE" sz="2400" i="1" dirty="0" smtClean="0">
                <a:solidFill>
                  <a:srgbClr val="00B050"/>
                </a:solidFill>
              </a:rPr>
              <a:t>desto früher </a:t>
            </a:r>
            <a:r>
              <a:rPr lang="de-DE" sz="2400" i="1" dirty="0" smtClean="0"/>
              <a:t>sind wir fertig.</a:t>
            </a:r>
          </a:p>
          <a:p>
            <a:pPr marL="0" indent="0">
              <a:buNone/>
            </a:pPr>
            <a:r>
              <a:rPr lang="de-DE" sz="2400" dirty="0" smtClean="0"/>
              <a:t>Auch </a:t>
            </a:r>
            <a:r>
              <a:rPr lang="de-DE" sz="2400" i="1" dirty="0" smtClean="0">
                <a:solidFill>
                  <a:srgbClr val="00B050"/>
                </a:solidFill>
              </a:rPr>
              <a:t>„umso“ </a:t>
            </a:r>
            <a:r>
              <a:rPr lang="de-DE" sz="2400" dirty="0" smtClean="0"/>
              <a:t>kann als Vergleichspartikel aufgefasst werden: </a:t>
            </a:r>
            <a:r>
              <a:rPr lang="de-DE" sz="2400" i="1" dirty="0" smtClean="0"/>
              <a:t>Wir wollen kräftig in die Pedale treten, </a:t>
            </a:r>
            <a:r>
              <a:rPr lang="de-DE" sz="2400" i="1" dirty="0" smtClean="0">
                <a:solidFill>
                  <a:srgbClr val="00B050"/>
                </a:solidFill>
              </a:rPr>
              <a:t>umso</a:t>
            </a:r>
            <a:r>
              <a:rPr lang="de-DE" sz="2400" i="1" dirty="0" smtClean="0"/>
              <a:t> früher sind wir in Naumburg.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312222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100.2 Die Interjektion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smtClean="0"/>
              <a:t>Zu dieser Wortart der Ausrufe- oder Empfindungswörter gehören nur wenige Wörter:</a:t>
            </a:r>
          </a:p>
          <a:p>
            <a:pPr marL="0" indent="0">
              <a:buNone/>
            </a:pPr>
            <a:r>
              <a:rPr lang="de-DE" sz="3200" i="1" dirty="0" smtClean="0">
                <a:solidFill>
                  <a:srgbClr val="00B050"/>
                </a:solidFill>
              </a:rPr>
              <a:t>	ah, aha, oh, au, ei, o weh, hurra, na </a:t>
            </a:r>
            <a:r>
              <a:rPr lang="de-DE" sz="3200" dirty="0" smtClean="0"/>
              <a:t>u.a.</a:t>
            </a:r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Keine Interjektionen sind, auch wenn als Ausrufe gebraucht: </a:t>
            </a:r>
            <a:r>
              <a:rPr lang="de-DE" sz="3200" i="1" dirty="0" smtClean="0">
                <a:solidFill>
                  <a:srgbClr val="00B050"/>
                </a:solidFill>
              </a:rPr>
              <a:t>Achtung! Aufgepasst! </a:t>
            </a:r>
            <a:r>
              <a:rPr lang="de-DE" sz="3200" dirty="0" smtClean="0"/>
              <a:t>usw.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 smtClean="0">
                <a:solidFill>
                  <a:srgbClr val="FF0000"/>
                </a:solidFill>
              </a:rPr>
              <a:t>Wo finden Interjektionen Verwendung?</a:t>
            </a:r>
            <a:endParaRPr lang="de-DE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00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Breitbild</PresentationFormat>
  <Paragraphs>71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94 Die Konjunktionen (sind Funktionswörter)</vt:lpstr>
      <vt:lpstr>95 Verhalten im Satz</vt:lpstr>
      <vt:lpstr>96 Verhalten im Satz – Teil 2</vt:lpstr>
      <vt:lpstr>97 Die unterordnenden Konjunktionen</vt:lpstr>
      <vt:lpstr>98 Die unterordnenden Konjunktionen – Teil 2</vt:lpstr>
      <vt:lpstr>99 Sonstige Partikeln – das Verbfügwort</vt:lpstr>
      <vt:lpstr>100.1 Die Vergleichspartikel  „wie“</vt:lpstr>
      <vt:lpstr>100.2 Die Interjektion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94 Die Konjunktion</dc:title>
  <dc:creator>User10</dc:creator>
  <cp:lastModifiedBy>User10</cp:lastModifiedBy>
  <cp:revision>20</cp:revision>
  <dcterms:created xsi:type="dcterms:W3CDTF">2022-06-06T11:08:50Z</dcterms:created>
  <dcterms:modified xsi:type="dcterms:W3CDTF">2023-11-22T14:44:10Z</dcterms:modified>
</cp:coreProperties>
</file>