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4" r:id="rId4"/>
    <p:sldId id="257" r:id="rId5"/>
    <p:sldId id="263" r:id="rId6"/>
    <p:sldId id="258" r:id="rId7"/>
    <p:sldId id="259" r:id="rId8"/>
    <p:sldId id="284" r:id="rId9"/>
    <p:sldId id="275" r:id="rId10"/>
    <p:sldId id="282" r:id="rId11"/>
    <p:sldId id="280" r:id="rId12"/>
    <p:sldId id="281" r:id="rId13"/>
    <p:sldId id="271" r:id="rId14"/>
    <p:sldId id="272" r:id="rId15"/>
    <p:sldId id="273" r:id="rId16"/>
    <p:sldId id="283" r:id="rId17"/>
    <p:sldId id="278" r:id="rId18"/>
    <p:sldId id="266" r:id="rId19"/>
    <p:sldId id="277" r:id="rId20"/>
    <p:sldId id="268" r:id="rId21"/>
    <p:sldId id="269" r:id="rId22"/>
    <p:sldId id="285" r:id="rId23"/>
    <p:sldId id="267" r:id="rId24"/>
    <p:sldId id="262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4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73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66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3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63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26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92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70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49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94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32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14730-6B28-41FD-BE8F-A3A687F817C3}" type="datetimeFigureOut">
              <a:rPr lang="de-DE" smtClean="0"/>
              <a:t>22.10.2015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8EABB-2B30-4677-A2CC-AB1D30D4C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19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microsoft.com/office/2007/relationships/hdphoto" Target="../media/hdphoto4.wdp"/><Relationship Id="rId10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4ka1\Documents\Bildarchiv\Khurasan 2015\IR Kalat-i Nadiri-Mashhad Foto L.Korn 09.2015 1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1340768"/>
            <a:ext cx="8134672" cy="1728192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Khurasan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4000" dirty="0" smtClean="0"/>
              <a:t>Studien zur Kunstgeschichte einer zentralen Region des islamischen Ostens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340696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de-DE" sz="3000" dirty="0" smtClean="0">
                <a:solidFill>
                  <a:schemeClr val="bg1"/>
                </a:solidFill>
              </a:rPr>
              <a:t>BMBF-Förderprogramm </a:t>
            </a:r>
          </a:p>
          <a:p>
            <a:r>
              <a:rPr lang="de-DE" sz="3000" dirty="0" smtClean="0">
                <a:solidFill>
                  <a:schemeClr val="bg1"/>
                </a:solidFill>
              </a:rPr>
              <a:t>„Die Sprache der Objekte“</a:t>
            </a:r>
          </a:p>
          <a:p>
            <a:r>
              <a:rPr lang="de-DE" sz="3000" dirty="0" smtClean="0">
                <a:solidFill>
                  <a:schemeClr val="bg1"/>
                </a:solidFill>
              </a:rPr>
              <a:t>Statustagung Bonn, 26.-27.Oktober 2015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67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2400" dirty="0" err="1" smtClean="0"/>
              <a:t>Metalwork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92080" y="332656"/>
            <a:ext cx="3600400" cy="63367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Overview:</a:t>
            </a:r>
          </a:p>
          <a:p>
            <a:r>
              <a:rPr lang="en-US" dirty="0" smtClean="0"/>
              <a:t>270 </a:t>
            </a:r>
            <a:r>
              <a:rPr lang="en-US" dirty="0"/>
              <a:t>metal objects from medieval regions of </a:t>
            </a:r>
            <a:r>
              <a:rPr lang="en-US" dirty="0" err="1"/>
              <a:t>Khurasan</a:t>
            </a:r>
            <a:r>
              <a:rPr lang="en-US" dirty="0"/>
              <a:t> and Transoxiana</a:t>
            </a:r>
          </a:p>
          <a:p>
            <a:r>
              <a:rPr lang="en-US" dirty="0"/>
              <a:t>Wide range of object types with an exceptionally good selection of objects in </a:t>
            </a:r>
            <a:r>
              <a:rPr lang="en-US" dirty="0" smtClean="0"/>
              <a:t>repoussé, </a:t>
            </a:r>
            <a:r>
              <a:rPr lang="en-US" dirty="0"/>
              <a:t>openwork </a:t>
            </a:r>
            <a:r>
              <a:rPr lang="en-US" dirty="0" smtClean="0"/>
              <a:t>and inlaid decoration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First steps:</a:t>
            </a:r>
          </a:p>
          <a:p>
            <a:r>
              <a:rPr lang="en-US" dirty="0"/>
              <a:t>Preliminary survey of the collection</a:t>
            </a:r>
          </a:p>
          <a:p>
            <a:r>
              <a:rPr lang="en-US" dirty="0" smtClean="0"/>
              <a:t>Selection of </a:t>
            </a:r>
            <a:r>
              <a:rPr lang="en-US" dirty="0"/>
              <a:t>important groups of </a:t>
            </a:r>
            <a:r>
              <a:rPr lang="en-US" dirty="0" smtClean="0"/>
              <a:t>objects for </a:t>
            </a:r>
            <a:r>
              <a:rPr lang="en-US" dirty="0"/>
              <a:t>further </a:t>
            </a:r>
            <a:r>
              <a:rPr lang="en-US" dirty="0" smtClean="0"/>
              <a:t>research</a:t>
            </a:r>
          </a:p>
          <a:p>
            <a:r>
              <a:rPr lang="en-US" dirty="0" smtClean="0"/>
              <a:t>Preliminary </a:t>
            </a:r>
            <a:r>
              <a:rPr lang="en-US" dirty="0"/>
              <a:t>stylistic and chronological classification of objects with the selected groups</a:t>
            </a:r>
          </a:p>
          <a:p>
            <a:r>
              <a:rPr lang="en-US" dirty="0"/>
              <a:t>P</a:t>
            </a:r>
            <a:r>
              <a:rPr lang="en-US" dirty="0" smtClean="0"/>
              <a:t>hotographs </a:t>
            </a:r>
            <a:r>
              <a:rPr lang="en-US" dirty="0"/>
              <a:t>of the objects </a:t>
            </a:r>
            <a:r>
              <a:rPr lang="en-US" dirty="0" smtClean="0"/>
              <a:t>added to </a:t>
            </a:r>
            <a:r>
              <a:rPr lang="en-US" dirty="0"/>
              <a:t>the </a:t>
            </a:r>
            <a:r>
              <a:rPr lang="en-US" dirty="0" smtClean="0"/>
              <a:t>museum’s </a:t>
            </a:r>
            <a:r>
              <a:rPr lang="en-US" dirty="0"/>
              <a:t>electronic database</a:t>
            </a:r>
          </a:p>
          <a:p>
            <a:r>
              <a:rPr lang="en-US" dirty="0"/>
              <a:t>Preparing and adding </a:t>
            </a:r>
            <a:r>
              <a:rPr lang="en-US" dirty="0" smtClean="0"/>
              <a:t>object descriptions to </a:t>
            </a:r>
            <a:r>
              <a:rPr lang="en-US" dirty="0"/>
              <a:t>the museum database</a:t>
            </a:r>
          </a:p>
          <a:p>
            <a:r>
              <a:rPr lang="en-US" dirty="0"/>
              <a:t>Selection of </a:t>
            </a:r>
            <a:r>
              <a:rPr lang="en-US" dirty="0" smtClean="0"/>
              <a:t>methods for chemical analyses, </a:t>
            </a:r>
            <a:r>
              <a:rPr lang="en-US" dirty="0"/>
              <a:t>establishing contacts with scientific laboratory</a:t>
            </a:r>
          </a:p>
          <a:p>
            <a:endParaRPr lang="de-DE" dirty="0"/>
          </a:p>
        </p:txBody>
      </p:sp>
      <p:pic>
        <p:nvPicPr>
          <p:cNvPr id="4100" name="Picture 4" descr="F:\Eigene Dokumente\Bildarchiv\Metallarbeiten LiMu\Pre-2014\A41305\lamp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r="5907"/>
          <a:stretch/>
        </p:blipFill>
        <p:spPr bwMode="auto">
          <a:xfrm>
            <a:off x="251520" y="1049539"/>
            <a:ext cx="4952144" cy="51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6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Eigene Dokumente\Bildarchiv\Metallarbeiten LiMu\Pre-2014\A41251\A_41251_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624"/>
            <a:ext cx="3600400" cy="66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9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025833" cy="3886200"/>
          </a:xfrm>
        </p:spPr>
      </p:pic>
      <p:sp>
        <p:nvSpPr>
          <p:cNvPr id="4" name="Rechteck 3"/>
          <p:cNvSpPr/>
          <p:nvPr/>
        </p:nvSpPr>
        <p:spPr>
          <a:xfrm>
            <a:off x="179512" y="188640"/>
            <a:ext cx="49582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Hammered </a:t>
            </a:r>
            <a:r>
              <a:rPr lang="en-US" sz="2000" dirty="0"/>
              <a:t>objects with repoussé </a:t>
            </a:r>
            <a:r>
              <a:rPr lang="en-US" sz="2000" dirty="0" smtClean="0"/>
              <a:t>decoration</a:t>
            </a:r>
          </a:p>
          <a:p>
            <a:r>
              <a:rPr lang="en-US" sz="1600" dirty="0" smtClean="0"/>
              <a:t>19 </a:t>
            </a:r>
            <a:r>
              <a:rPr lang="en-US" sz="1600" dirty="0"/>
              <a:t>objects from museum collection covering a period from the </a:t>
            </a:r>
            <a:r>
              <a:rPr lang="en-US" sz="1600" dirty="0" smtClean="0"/>
              <a:t>mid-12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to </a:t>
            </a:r>
            <a:r>
              <a:rPr lang="en-US" sz="1600" dirty="0"/>
              <a:t>the </a:t>
            </a:r>
            <a:r>
              <a:rPr lang="en-US" sz="1600" dirty="0" smtClean="0"/>
              <a:t>mid-14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cent. </a:t>
            </a:r>
            <a:endParaRPr lang="ru-RU" sz="1600" dirty="0"/>
          </a:p>
        </p:txBody>
      </p:sp>
      <p:sp>
        <p:nvSpPr>
          <p:cNvPr id="7" name="Rechteck 6"/>
          <p:cNvSpPr/>
          <p:nvPr/>
        </p:nvSpPr>
        <p:spPr>
          <a:xfrm>
            <a:off x="261824" y="5787261"/>
            <a:ext cx="49582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Cast </a:t>
            </a:r>
            <a:r>
              <a:rPr lang="en-US" sz="2000" dirty="0"/>
              <a:t>objects with openwork </a:t>
            </a:r>
            <a:r>
              <a:rPr lang="en-US" sz="2000" dirty="0" smtClean="0"/>
              <a:t>decoration</a:t>
            </a:r>
          </a:p>
          <a:p>
            <a:r>
              <a:rPr lang="en-US" sz="1600" dirty="0" smtClean="0"/>
              <a:t>16 </a:t>
            </a:r>
            <a:r>
              <a:rPr lang="en-US" sz="1600" dirty="0"/>
              <a:t>objects from museum collection covering a period from the 9</a:t>
            </a:r>
            <a:r>
              <a:rPr lang="en-US" sz="1600" baseline="30000" dirty="0"/>
              <a:t>th</a:t>
            </a:r>
            <a:r>
              <a:rPr lang="en-US" sz="1600" dirty="0"/>
              <a:t>-10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  <a:r>
              <a:rPr lang="en-US" sz="1600" dirty="0" smtClean="0"/>
              <a:t>to </a:t>
            </a:r>
            <a:r>
              <a:rPr lang="en-US" sz="1600" dirty="0"/>
              <a:t>the 12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  <a:r>
              <a:rPr lang="en-US" sz="1600" dirty="0" smtClean="0"/>
              <a:t>cent.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7246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t="9292" r="12834"/>
          <a:stretch/>
        </p:blipFill>
        <p:spPr>
          <a:xfrm>
            <a:off x="395536" y="1322637"/>
            <a:ext cx="4032448" cy="3706765"/>
          </a:xfrm>
          <a:prstGeom prst="rect">
            <a:avLst/>
          </a:prstGeom>
        </p:spPr>
      </p:pic>
      <p:pic>
        <p:nvPicPr>
          <p:cNvPr id="5" name="Объект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25011"/>
            <a:ext cx="4176464" cy="2784309"/>
          </a:xfrm>
          <a:prstGeom prst="rect">
            <a:avLst/>
          </a:prstGeom>
        </p:spPr>
      </p:pic>
      <p:pic>
        <p:nvPicPr>
          <p:cNvPr id="6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176464" cy="279581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23528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Searching comparable and analogous objects </a:t>
            </a:r>
            <a:r>
              <a:rPr lang="en-US" dirty="0" smtClean="0"/>
              <a:t>and elements in </a:t>
            </a:r>
            <a:r>
              <a:rPr lang="en-US" dirty="0"/>
              <a:t>Iranian museum </a:t>
            </a:r>
            <a:r>
              <a:rPr lang="en-US" dirty="0" smtClean="0"/>
              <a:t>collections and, accidentally, buildings</a:t>
            </a:r>
            <a:endParaRPr lang="ru-RU" dirty="0"/>
          </a:p>
        </p:txBody>
      </p:sp>
      <p:sp>
        <p:nvSpPr>
          <p:cNvPr id="8" name="Rechteck 7"/>
          <p:cNvSpPr/>
          <p:nvPr/>
        </p:nvSpPr>
        <p:spPr>
          <a:xfrm>
            <a:off x="323528" y="476672"/>
            <a:ext cx="4210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Research trip to Iran </a:t>
            </a:r>
            <a:endParaRPr lang="en-US" dirty="0" smtClean="0"/>
          </a:p>
          <a:p>
            <a:r>
              <a:rPr lang="en-US" dirty="0" smtClean="0"/>
              <a:t>(10.-28. September, </a:t>
            </a:r>
            <a:r>
              <a:rPr lang="en-US" dirty="0"/>
              <a:t>2015</a:t>
            </a:r>
            <a:r>
              <a:rPr lang="en-US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534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28115" y="43147"/>
            <a:ext cx="822035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 smtClean="0"/>
          </a:p>
          <a:p>
            <a:r>
              <a:rPr lang="de-DE" sz="2400" dirty="0" smtClean="0"/>
              <a:t>Teilprojekt Keramik</a:t>
            </a:r>
          </a:p>
          <a:p>
            <a:r>
              <a:rPr lang="de-DE" sz="1600" dirty="0" smtClean="0"/>
              <a:t>Dokumentation </a:t>
            </a:r>
            <a:r>
              <a:rPr lang="de-DE" sz="1600" dirty="0"/>
              <a:t>und systematische Bearbeitung ausgewählter Sammlungsbestände im Museum für Islamische Kunst Berlin (</a:t>
            </a:r>
            <a:r>
              <a:rPr lang="de-DE" sz="1600" dirty="0" smtClean="0"/>
              <a:t>SMB); Untersuchungszeitraum: 9.-11. Jh.</a:t>
            </a:r>
          </a:p>
          <a:p>
            <a:endParaRPr lang="de-DE" sz="1600" dirty="0" smtClean="0"/>
          </a:p>
          <a:p>
            <a:r>
              <a:rPr lang="de-DE" dirty="0" smtClean="0"/>
              <a:t>Material</a:t>
            </a:r>
            <a:endParaRPr lang="de-DE" dirty="0"/>
          </a:p>
          <a:p>
            <a:r>
              <a:rPr lang="de-DE" sz="1600" dirty="0" smtClean="0"/>
              <a:t>- Drei Konvolute Keramikscherben: Insgesamt ca. 20.200 Scherben </a:t>
            </a:r>
            <a:r>
              <a:rPr lang="de-DE" sz="1600" dirty="0"/>
              <a:t>unklarer Provenienz</a:t>
            </a:r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/>
          </a:p>
          <a:p>
            <a:r>
              <a:rPr lang="de-DE" sz="1600" dirty="0" smtClean="0"/>
              <a:t>- ca. 50 vollständige Gefäße unterschiedlicher Provenienz und Zuordnung</a:t>
            </a:r>
          </a:p>
          <a:p>
            <a:endParaRPr lang="de-DE" sz="1600" dirty="0"/>
          </a:p>
        </p:txBody>
      </p:sp>
      <p:pic>
        <p:nvPicPr>
          <p:cNvPr id="9" name="Picture 2" descr="D:\Khurasan Projekt\Bilder_Khurasan\DSC_00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6731" b="4755"/>
          <a:stretch/>
        </p:blipFill>
        <p:spPr bwMode="auto">
          <a:xfrm>
            <a:off x="323528" y="2079944"/>
            <a:ext cx="2142896" cy="22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Khurasan Projekt\Bilder_Khurasan\DSC_00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61" y="2049118"/>
            <a:ext cx="3178307" cy="224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Khurasan Projekt\Bilder_Khurasan\DSC_003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49644"/>
            <a:ext cx="2349707" cy="224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Khurasan Projekt\Bilder_Khurasan\I_7619-P002-S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5030"/>
          <a:stretch/>
        </p:blipFill>
        <p:spPr bwMode="auto">
          <a:xfrm>
            <a:off x="6876256" y="4725144"/>
            <a:ext cx="1972874" cy="18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Khurasan Projekt\Bilder_Khurasan\I_23_60-P002-S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r="15854"/>
          <a:stretch/>
        </p:blipFill>
        <p:spPr bwMode="auto">
          <a:xfrm>
            <a:off x="323528" y="4756598"/>
            <a:ext cx="1798135" cy="18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Khurasan Projekt\Bilder_Khurasan\I_73_62-P005-S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r="15023"/>
          <a:stretch/>
        </p:blipFill>
        <p:spPr bwMode="auto">
          <a:xfrm>
            <a:off x="2411760" y="4756599"/>
            <a:ext cx="2032217" cy="184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Khurasan Projekt\Bilder_Khurasan\I_11_62-P002-S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 r="17773"/>
          <a:stretch/>
        </p:blipFill>
        <p:spPr bwMode="auto">
          <a:xfrm>
            <a:off x="4841215" y="4756599"/>
            <a:ext cx="1747009" cy="183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1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26726" y="476670"/>
            <a:ext cx="822035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Fragestellungen und Arbeitsprogramm </a:t>
            </a:r>
          </a:p>
          <a:p>
            <a:endParaRPr lang="de-DE" sz="1600" b="1" dirty="0" smtClean="0"/>
          </a:p>
          <a:p>
            <a:pPr marL="0" lvl="3"/>
            <a:r>
              <a:rPr lang="de-DE" sz="1600" dirty="0" err="1" smtClean="0"/>
              <a:t>Provenienzrecherche</a:t>
            </a:r>
            <a:r>
              <a:rPr lang="de-DE" sz="1600" dirty="0" smtClean="0"/>
              <a:t>: wann und woher gelangten die Bestände in die Sammlung, woher stammt das Material → Archivrecherchen</a:t>
            </a:r>
          </a:p>
          <a:p>
            <a:pPr marL="285750" lvl="3" indent="-285750">
              <a:buFont typeface="Arial" pitchFamily="34" charset="0"/>
              <a:buChar char="•"/>
            </a:pPr>
            <a:endParaRPr lang="de-DE" sz="1600" dirty="0" smtClean="0"/>
          </a:p>
          <a:p>
            <a:r>
              <a:rPr lang="de-DE" sz="1600" dirty="0" smtClean="0"/>
              <a:t>Identifizierung regionaler Charakteristika →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de-DE" sz="1600" dirty="0" smtClean="0"/>
              <a:t>Entwicklung einer Typologie nach technologischen und morphologischen Kriterien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de-DE" sz="1600" dirty="0" smtClean="0"/>
              <a:t>zeichnerische und photographische Dokumentation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de-DE" sz="1600" dirty="0" smtClean="0"/>
              <a:t>petrochemische Analysen ausgewählter Proben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 smtClean="0"/>
          </a:p>
          <a:p>
            <a:r>
              <a:rPr lang="de-DE" sz="1600" dirty="0" smtClean="0"/>
              <a:t>Untersuchung transregionaler Beziehungsgefüge →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de-DE" sz="1600" dirty="0" smtClean="0"/>
              <a:t>Chronologie und archäologischer Kontext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de-DE" sz="1600" dirty="0" smtClean="0"/>
              <a:t>Vergleiche mit den Keramikspektren anderer städtischer Zentren in </a:t>
            </a:r>
            <a:r>
              <a:rPr lang="de-DE" sz="1600" dirty="0" err="1" smtClean="0"/>
              <a:t>Khurasan</a:t>
            </a:r>
            <a:r>
              <a:rPr lang="de-DE" sz="1600" dirty="0" smtClean="0"/>
              <a:t> (</a:t>
            </a:r>
            <a:r>
              <a:rPr lang="de-DE" sz="1600" dirty="0" err="1" smtClean="0"/>
              <a:t>Nishapur</a:t>
            </a:r>
            <a:r>
              <a:rPr lang="de-DE" sz="1600" dirty="0" smtClean="0"/>
              <a:t>, </a:t>
            </a:r>
            <a:r>
              <a:rPr lang="de-DE" sz="1600" dirty="0" err="1" smtClean="0"/>
              <a:t>Termez</a:t>
            </a:r>
            <a:r>
              <a:rPr lang="de-DE" sz="1600" dirty="0" smtClean="0"/>
              <a:t>, </a:t>
            </a:r>
            <a:r>
              <a:rPr lang="de-DE" sz="1600" dirty="0" err="1" smtClean="0"/>
              <a:t>Merv</a:t>
            </a:r>
            <a:r>
              <a:rPr lang="de-DE" sz="1600" dirty="0" smtClean="0"/>
              <a:t>, </a:t>
            </a:r>
            <a:r>
              <a:rPr lang="de-DE" sz="1600" dirty="0" err="1" smtClean="0"/>
              <a:t>Nisa</a:t>
            </a:r>
            <a:r>
              <a:rPr lang="de-DE" sz="1600" dirty="0" smtClean="0"/>
              <a:t>)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de-DE" sz="1600" dirty="0" smtClean="0"/>
          </a:p>
          <a:p>
            <a:r>
              <a:rPr lang="de-DE" sz="1600" dirty="0" smtClean="0"/>
              <a:t>Technologietransfer →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de-DE" sz="1600" dirty="0" smtClean="0"/>
              <a:t>Bezüge zu irakischen und zentralasiatischen Keramiktraditionen</a:t>
            </a:r>
          </a:p>
          <a:p>
            <a:endParaRPr lang="de-DE" sz="1600" dirty="0" smtClean="0"/>
          </a:p>
          <a:p>
            <a:r>
              <a:rPr lang="de-DE" sz="1600" dirty="0" smtClean="0"/>
              <a:t>Historischer und sozio-ökonomischer Kontext von Produktion und Vertrieb →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de-DE" sz="1600" dirty="0" smtClean="0"/>
              <a:t>Auswertung Schriftquellen und Sekundärliteratur für die Einordnung in den historischen und sozio-ökonomischen Kontext </a:t>
            </a:r>
          </a:p>
          <a:p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sz="1600" dirty="0" smtClean="0"/>
          </a:p>
          <a:p>
            <a:pPr marL="285750" indent="-285750">
              <a:buFontTx/>
              <a:buChar char="-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980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26726" y="476670"/>
            <a:ext cx="82203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Zwischenstand Ergebnisse</a:t>
            </a:r>
          </a:p>
          <a:p>
            <a:endParaRPr lang="de-DE" sz="1600" b="1" dirty="0" smtClean="0"/>
          </a:p>
          <a:p>
            <a:pPr marL="0" lvl="3"/>
            <a:r>
              <a:rPr lang="de-DE" sz="1600" dirty="0" smtClean="0"/>
              <a:t>Provenienz: Hauptteil des Materials stammt aus </a:t>
            </a:r>
            <a:r>
              <a:rPr lang="de-DE" sz="1600" dirty="0" err="1" smtClean="0"/>
              <a:t>Afrasiab</a:t>
            </a:r>
            <a:endParaRPr lang="de-DE" sz="1600" dirty="0" smtClean="0"/>
          </a:p>
          <a:p>
            <a:pPr marL="0" lvl="3"/>
            <a:r>
              <a:rPr lang="de-DE" sz="1600" dirty="0" smtClean="0"/>
              <a:t>Fehlbrände belegen Herkunft aus lokaler Produktion</a:t>
            </a:r>
          </a:p>
          <a:p>
            <a:pPr marL="0" lvl="3"/>
            <a:endParaRPr lang="de-DE" sz="1600" dirty="0" smtClean="0"/>
          </a:p>
          <a:p>
            <a:pPr marL="2571750" lvl="5" indent="-285750">
              <a:buFont typeface="Arial" pitchFamily="34" charset="0"/>
              <a:buChar char="•"/>
            </a:pPr>
            <a:r>
              <a:rPr lang="de-DE" sz="1600" dirty="0" smtClean="0"/>
              <a:t>Technologisch-morphologische Typologie: 27 Typen und weitere Subtypen definiert</a:t>
            </a:r>
          </a:p>
          <a:p>
            <a:pPr marL="2571750" lvl="5" indent="-285750">
              <a:buFont typeface="Arial" pitchFamily="34" charset="0"/>
              <a:buChar char="•"/>
            </a:pPr>
            <a:r>
              <a:rPr lang="de-DE" sz="1600" dirty="0" smtClean="0"/>
              <a:t>zeichnerische und photographische Dokumentation </a:t>
            </a:r>
          </a:p>
          <a:p>
            <a:pPr marL="2571750" lvl="5" indent="-285750">
              <a:buFont typeface="Arial" pitchFamily="34" charset="0"/>
              <a:buChar char="•"/>
            </a:pPr>
            <a:r>
              <a:rPr lang="de-DE" sz="1600" dirty="0" smtClean="0"/>
              <a:t>petrochemische Analysen ausgewählter Proben</a:t>
            </a:r>
          </a:p>
          <a:p>
            <a:pPr marL="2571750" lvl="5" indent="-285750">
              <a:buFont typeface="Arial" pitchFamily="34" charset="0"/>
              <a:buChar char="•"/>
            </a:pPr>
            <a:endParaRPr lang="de-DE" sz="1600" dirty="0" smtClean="0"/>
          </a:p>
        </p:txBody>
      </p:sp>
      <p:pic>
        <p:nvPicPr>
          <p:cNvPr id="1026" name="Picture 2" descr="C:\Users\mzvol137\Desktop\Typologi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"/>
          <a:stretch/>
        </p:blipFill>
        <p:spPr bwMode="auto">
          <a:xfrm>
            <a:off x="117801" y="2146164"/>
            <a:ext cx="2520280" cy="3425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3187" b="5651"/>
          <a:stretch/>
        </p:blipFill>
        <p:spPr>
          <a:xfrm>
            <a:off x="2771800" y="3414403"/>
            <a:ext cx="3024336" cy="2156786"/>
          </a:xfrm>
          <a:prstGeom prst="rect">
            <a:avLst/>
          </a:prstGeom>
        </p:spPr>
      </p:pic>
      <p:pic>
        <p:nvPicPr>
          <p:cNvPr id="1027" name="Picture 3" descr="\\pk.de\smb\Mediadaten\Projekte\ISL\ISL_Khorasan\10_Analytik\4_Samarqand\r REM Einzelpunktanalytik\K001\K-1 Position 2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569" y="3236732"/>
            <a:ext cx="3093491" cy="232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5772396"/>
            <a:ext cx="8496944" cy="896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Keramik: </a:t>
            </a:r>
            <a:r>
              <a:rPr lang="de-DE" sz="1800" dirty="0" smtClean="0"/>
              <a:t>Im Teheraner Reza-Abbasi-Museum als „</a:t>
            </a:r>
            <a:r>
              <a:rPr lang="de-DE" sz="1800" dirty="0" err="1" smtClean="0"/>
              <a:t>Nishapur</a:t>
            </a:r>
            <a:r>
              <a:rPr lang="de-DE" sz="1800" dirty="0" smtClean="0"/>
              <a:t>“ eingeordnete Stücke sind durch Vergleiche von Motiven und Techniken als </a:t>
            </a:r>
            <a:r>
              <a:rPr lang="de-DE" sz="1800" dirty="0" err="1" smtClean="0"/>
              <a:t>Tashkenter</a:t>
            </a:r>
            <a:r>
              <a:rPr lang="de-DE" sz="1800" dirty="0" smtClean="0"/>
              <a:t> Ware identifizierbar.</a:t>
            </a:r>
            <a:endParaRPr lang="de-DE" sz="2400" dirty="0"/>
          </a:p>
        </p:txBody>
      </p:sp>
      <p:pic>
        <p:nvPicPr>
          <p:cNvPr id="1026" name="Picture 2" descr="C:\Users\ba4ka1\Documents\Bildarchiv\Khurasan 2015\Keramik Tashkent\1b_Reza-Abbas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2816"/>
            <a:ext cx="2340864" cy="29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4ka1\Documents\Bildarchiv\Khurasan 2015\Keramik Tashkent\1a_Reza-Abbas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816"/>
            <a:ext cx="3117124" cy="29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a4ka1\Documents\Bildarchiv\Khurasan 2015\Keramik Tashkent\Tashkent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67" y="3572224"/>
            <a:ext cx="2361285" cy="201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a4ka1\Documents\Bildarchiv\Khurasan 2015\Keramik Tashkent\Tashkent-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2225"/>
            <a:ext cx="1388667" cy="20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a4ka1\Documents\Bildarchiv\Khurasan 2015\Keramik Tashkent\Tashkent-5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0" r="13026" b="16635"/>
          <a:stretch/>
        </p:blipFill>
        <p:spPr bwMode="auto">
          <a:xfrm>
            <a:off x="6074005" y="3572225"/>
            <a:ext cx="2408036" cy="20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a4ka1\Documents\Bildarchiv\Khurasan 2015\Keramik Tashkent\2a_Reza-Abbasi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" b="9886"/>
          <a:stretch/>
        </p:blipFill>
        <p:spPr bwMode="auto">
          <a:xfrm>
            <a:off x="6074004" y="441144"/>
            <a:ext cx="2882334" cy="29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764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4ka1\Documents\Bildarchiv\Bilder U11\Khurasan-Team Berlin 2015 Ilyasov, Rashidi, Simeon, Kurbanov.jpg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748981"/>
            <a:ext cx="8136904" cy="592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75240" cy="850106"/>
          </a:xfrm>
        </p:spPr>
        <p:txBody>
          <a:bodyPr>
            <a:normAutofit/>
          </a:bodyPr>
          <a:lstStyle/>
          <a:p>
            <a:r>
              <a:rPr lang="de-DE" sz="2400" dirty="0" smtClean="0"/>
              <a:t>Museal-universitäre Zusammenarbeit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rmAutofit/>
          </a:bodyPr>
          <a:lstStyle/>
          <a:p>
            <a:r>
              <a:rPr lang="de-DE" sz="2000" dirty="0" smtClean="0"/>
              <a:t>Nutzung </a:t>
            </a:r>
            <a:r>
              <a:rPr lang="de-DE" sz="2000" dirty="0"/>
              <a:t>musealer Sammlungen </a:t>
            </a:r>
            <a:r>
              <a:rPr lang="de-DE" sz="2000" dirty="0" smtClean="0"/>
              <a:t>im Inland für </a:t>
            </a:r>
            <a:r>
              <a:rPr lang="de-DE" sz="2000" dirty="0"/>
              <a:t>intensive Forschung </a:t>
            </a:r>
            <a:r>
              <a:rPr lang="de-DE" sz="2000" dirty="0" smtClean="0"/>
              <a:t>an Objekten</a:t>
            </a:r>
          </a:p>
          <a:p>
            <a:r>
              <a:rPr lang="de-DE" sz="2000" dirty="0" smtClean="0"/>
              <a:t>Stärkung des Museums als Ort der Forschung (wenn auch mit begrenzten Ressourcen)</a:t>
            </a:r>
          </a:p>
          <a:p>
            <a:r>
              <a:rPr lang="de-DE" sz="2000" dirty="0" smtClean="0"/>
              <a:t>Stärkung des Museums als Orte von Sammlung und Konservierung nicht nur der Objekte, sondern auch der zugehörigen Informationen </a:t>
            </a:r>
          </a:p>
          <a:p>
            <a:r>
              <a:rPr lang="de-DE" sz="2000" dirty="0" smtClean="0"/>
              <a:t>Entwicklung einer Vermittlungsperspektive außerhalb der wissenschaftlichen Community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05731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TUR Merv Sultan Sanjar Galerie Stuckdek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3281" r="4370" b="3281"/>
          <a:stretch>
            <a:fillRect/>
          </a:stretch>
        </p:blipFill>
        <p:spPr>
          <a:xfrm>
            <a:off x="4675316" y="260648"/>
            <a:ext cx="4145156" cy="55213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5886400"/>
            <a:ext cx="8219256" cy="638944"/>
          </a:xfrm>
        </p:spPr>
        <p:txBody>
          <a:bodyPr>
            <a:noAutofit/>
          </a:bodyPr>
          <a:lstStyle/>
          <a:p>
            <a:pPr algn="l"/>
            <a:r>
              <a:rPr lang="de-DE" sz="1800" dirty="0" smtClean="0"/>
              <a:t>Architektur des 12. Jh.: Bautypen </a:t>
            </a:r>
            <a:r>
              <a:rPr lang="de-DE" sz="1800" dirty="0" err="1" smtClean="0"/>
              <a:t>Khurasan</a:t>
            </a:r>
            <a:r>
              <a:rPr lang="de-DE" sz="1800" dirty="0" smtClean="0"/>
              <a:t> vs. West-</a:t>
            </a:r>
            <a:r>
              <a:rPr lang="de-DE" sz="1800" dirty="0"/>
              <a:t> </a:t>
            </a:r>
            <a:r>
              <a:rPr lang="de-DE" sz="1800" dirty="0" smtClean="0"/>
              <a:t>und Zentraliran; </a:t>
            </a:r>
            <a:r>
              <a:rPr lang="de-DE" sz="1800" dirty="0" err="1" smtClean="0"/>
              <a:t>Baudekor</a:t>
            </a:r>
            <a:r>
              <a:rPr lang="de-DE" sz="1800" dirty="0" smtClean="0"/>
              <a:t> der </a:t>
            </a:r>
            <a:r>
              <a:rPr lang="de-DE" sz="1800" dirty="0" err="1" smtClean="0"/>
              <a:t>Marv</a:t>
            </a:r>
            <a:r>
              <a:rPr lang="de-DE" sz="1800" dirty="0" smtClean="0"/>
              <a:t>-Region im heutigen Iran und Turkmenistan</a:t>
            </a:r>
            <a:endParaRPr lang="de-DE" sz="1800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1312168"/>
            <a:ext cx="4038600" cy="4525963"/>
          </a:xfrm>
        </p:spPr>
        <p:txBody>
          <a:bodyPr/>
          <a:lstStyle/>
          <a:p>
            <a:r>
              <a:rPr lang="de-DE" dirty="0" smtClean="0"/>
              <a:t>Moscheetypen</a:t>
            </a:r>
          </a:p>
          <a:p>
            <a:r>
              <a:rPr lang="de-DE" dirty="0" smtClean="0"/>
              <a:t>Dekortechniken/-stile</a:t>
            </a:r>
            <a:endParaRPr lang="de-DE" dirty="0"/>
          </a:p>
        </p:txBody>
      </p:sp>
      <p:pic>
        <p:nvPicPr>
          <p:cNvPr id="7" name="Picture 6" descr="IR Sangan Pain FrMo Qiblaiwan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/>
          <a:stretch/>
        </p:blipFill>
        <p:spPr>
          <a:xfrm>
            <a:off x="282828" y="260648"/>
            <a:ext cx="4196272" cy="2736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0" descr="IR Ardistan FrMo Kuppelraum Inneres ÜZ nach SW Foto 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828" y="3080147"/>
            <a:ext cx="4175125" cy="28014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E:\Daten\Bildarchiv\Iran\Iran Q - T\IR Robat-i Sharaf\IR Robat-i Sharaf Zwischenportal von O-Seite rechtes Gewände 1 Foto L.Korn 20.09.0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"/>
          <a:stretch/>
        </p:blipFill>
        <p:spPr bwMode="auto">
          <a:xfrm>
            <a:off x="4675316" y="260648"/>
            <a:ext cx="413819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20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0" y="54452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1800" dirty="0" smtClean="0"/>
              <a:t>Architektur des 12. Jh.: </a:t>
            </a:r>
            <a:r>
              <a:rPr lang="de-DE" sz="1800" dirty="0" err="1" smtClean="0"/>
              <a:t>Bistam</a:t>
            </a:r>
            <a:r>
              <a:rPr lang="de-DE" sz="1800" dirty="0" smtClean="0"/>
              <a:t>, Schrein des </a:t>
            </a:r>
            <a:r>
              <a:rPr lang="de-DE" sz="1800" dirty="0" err="1" smtClean="0"/>
              <a:t>Shaikh</a:t>
            </a:r>
            <a:r>
              <a:rPr lang="de-DE" sz="1800" dirty="0" smtClean="0"/>
              <a:t> </a:t>
            </a:r>
            <a:r>
              <a:rPr lang="de-DE" sz="1800" dirty="0" err="1" smtClean="0"/>
              <a:t>Bayazid</a:t>
            </a:r>
            <a:r>
              <a:rPr lang="de-DE" sz="1800" dirty="0" smtClean="0"/>
              <a:t>.</a:t>
            </a:r>
            <a:br>
              <a:rPr lang="de-DE" sz="1800" dirty="0" smtClean="0"/>
            </a:br>
            <a:r>
              <a:rPr lang="de-DE" sz="1800" dirty="0" smtClean="0"/>
              <a:t>Quellen: Archivbild </a:t>
            </a:r>
            <a:r>
              <a:rPr lang="de-DE" sz="1800" dirty="0" err="1" smtClean="0"/>
              <a:t>Gulistan</a:t>
            </a:r>
            <a:r>
              <a:rPr lang="de-DE" sz="1800" dirty="0" smtClean="0"/>
              <a:t>-Album (um 1880), Foto L. Korn (2015) </a:t>
            </a:r>
            <a:endParaRPr lang="de-DE" sz="1800" dirty="0"/>
          </a:p>
        </p:txBody>
      </p:sp>
      <p:pic>
        <p:nvPicPr>
          <p:cNvPr id="1026" name="Picture 2" descr="C:\Users\ba4ka1\Documents\Bildarchiv\Khurasan 2015\IR Bistam\19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r="4937" b="12502"/>
          <a:stretch/>
        </p:blipFill>
        <p:spPr bwMode="auto">
          <a:xfrm>
            <a:off x="4640035" y="1484783"/>
            <a:ext cx="4252445" cy="32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a4ka1\Documents\Bildarchiv\Khurasan 2015\IR Bistam\IR Bistam Shaykh Bayazid Minarett Golestan Albumkhana 291-5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14533" r="19201" b="12522"/>
          <a:stretch/>
        </p:blipFill>
        <p:spPr bwMode="auto">
          <a:xfrm>
            <a:off x="70562" y="1306310"/>
            <a:ext cx="4536794" cy="38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0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ba4ka1\Documents\Bildarchiv\Karten\Karte Zentralasien-S Satellitenbild u. Grenzen 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4775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60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5" descr="Baraq Kha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3429000"/>
            <a:ext cx="2470150" cy="3443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2" descr="F:\Diss\Survey der Bauten\Usbekistan\Taschkent\Bauten\Madrasa Baraq Khan\Aufmass\Mappe 5 Madrasa Barak Hana\Karton\DSC_0009.tif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432175"/>
            <a:ext cx="330517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F:\Datensicherung-Laptop\Usbekistan Teil der Dateien\Taschkent\Bauten\Madrasa Baraq Khan\Aufmass\Mappe 5 Madrasa Barak Hana\Karton\DSC_0007.tif"/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3429000"/>
            <a:ext cx="30845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 descr="F:\Datensicherung-Laptop\Afghanistan\Städte und Siedlungen\Herat\AFG Herat Deh-i Minar Khanaqah Shaykh Armani Plan_ex Koch Mughal Architecture_fig.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/>
          <a:stretch>
            <a:fillRect/>
          </a:stretch>
        </p:blipFill>
        <p:spPr bwMode="auto">
          <a:xfrm>
            <a:off x="6054725" y="0"/>
            <a:ext cx="3094038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2"/>
          <p:cNvSpPr txBox="1">
            <a:spLocks noChangeArrowheads="1"/>
          </p:cNvSpPr>
          <p:nvPr/>
        </p:nvSpPr>
        <p:spPr bwMode="auto">
          <a:xfrm>
            <a:off x="-6350" y="2592388"/>
            <a:ext cx="2490788" cy="711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+mn-lt"/>
              </a:rPr>
              <a:t>Herat. </a:t>
            </a:r>
            <a:r>
              <a:rPr lang="de-DE" altLang="de-DE" sz="1600" dirty="0" err="1">
                <a:latin typeface="+mn-lt"/>
              </a:rPr>
              <a:t>Gunbad</a:t>
            </a:r>
            <a:r>
              <a:rPr lang="de-DE" altLang="de-DE" sz="1600" dirty="0">
                <a:latin typeface="+mn-lt"/>
              </a:rPr>
              <a:t>-i </a:t>
            </a:r>
            <a:r>
              <a:rPr lang="de-DE" altLang="de-DE" sz="1600" dirty="0" err="1">
                <a:latin typeface="+mn-lt"/>
              </a:rPr>
              <a:t>Chupan</a:t>
            </a:r>
            <a:r>
              <a:rPr lang="de-DE" altLang="de-DE" sz="1600" dirty="0">
                <a:latin typeface="+mn-lt"/>
              </a:rPr>
              <a:t>. Quelle: </a:t>
            </a:r>
            <a:r>
              <a:rPr lang="de-DE" altLang="de-DE" sz="1600" dirty="0" err="1" smtClean="0">
                <a:latin typeface="+mn-lt"/>
              </a:rPr>
              <a:t>Niedermayer</a:t>
            </a:r>
            <a:r>
              <a:rPr lang="de-DE" altLang="de-DE" sz="1600" dirty="0" smtClean="0">
                <a:latin typeface="+mn-lt"/>
              </a:rPr>
              <a:t> </a:t>
            </a:r>
            <a:endParaRPr lang="de-DE" altLang="de-DE" sz="1600" dirty="0">
              <a:latin typeface="+mn-lt"/>
            </a:endParaRPr>
          </a:p>
        </p:txBody>
      </p:sp>
      <p:pic>
        <p:nvPicPr>
          <p:cNvPr id="8200" name="Picture 9" descr="C:\Users\ba4ka06\Documents\Eigene Dateien\Literatur\Books\Kunst und Architektur\Niedermeyer, Afghanistan\Abbildungen Architektur\0002.t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t="13721" r="12732" b="28362"/>
          <a:stretch>
            <a:fillRect/>
          </a:stretch>
        </p:blipFill>
        <p:spPr bwMode="auto">
          <a:xfrm>
            <a:off x="-6350" y="0"/>
            <a:ext cx="2490788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2"/>
          <p:cNvSpPr txBox="1">
            <a:spLocks noChangeArrowheads="1"/>
          </p:cNvSpPr>
          <p:nvPr/>
        </p:nvSpPr>
        <p:spPr bwMode="auto">
          <a:xfrm>
            <a:off x="2627784" y="1196752"/>
            <a:ext cx="3528862" cy="468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 err="1">
                <a:latin typeface="+mn-lt"/>
              </a:rPr>
              <a:t>Deh</a:t>
            </a:r>
            <a:r>
              <a:rPr lang="de-DE" altLang="de-DE" sz="1600" dirty="0">
                <a:latin typeface="+mn-lt"/>
              </a:rPr>
              <a:t>-i </a:t>
            </a:r>
            <a:r>
              <a:rPr lang="de-DE" altLang="de-DE" sz="1600" dirty="0" err="1">
                <a:latin typeface="+mn-lt"/>
              </a:rPr>
              <a:t>Minar</a:t>
            </a:r>
            <a:r>
              <a:rPr lang="de-DE" altLang="de-DE" sz="1600" dirty="0">
                <a:latin typeface="+mn-lt"/>
              </a:rPr>
              <a:t>. </a:t>
            </a:r>
            <a:r>
              <a:rPr lang="de-DE" altLang="de-DE" sz="1600" dirty="0" smtClean="0">
                <a:latin typeface="+mn-lt"/>
              </a:rPr>
              <a:t>Grundriss</a:t>
            </a:r>
            <a:endParaRPr lang="de-DE" altLang="de-DE" sz="16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+mn-lt"/>
              </a:rPr>
              <a:t>Quelle: B. </a:t>
            </a:r>
            <a:r>
              <a:rPr lang="de-DE" altLang="de-DE" sz="1600" dirty="0" err="1">
                <a:latin typeface="+mn-lt"/>
              </a:rPr>
              <a:t>O‘Kane</a:t>
            </a:r>
            <a:r>
              <a:rPr lang="de-DE" altLang="de-DE" sz="1600" dirty="0">
                <a:latin typeface="+mn-lt"/>
              </a:rPr>
              <a:t>, </a:t>
            </a:r>
            <a:r>
              <a:rPr lang="de-DE" altLang="de-DE" sz="1600" dirty="0" err="1">
                <a:latin typeface="+mn-lt"/>
              </a:rPr>
              <a:t>Timurid</a:t>
            </a:r>
            <a:r>
              <a:rPr lang="de-DE" altLang="de-DE" sz="1600" dirty="0">
                <a:latin typeface="+mn-lt"/>
              </a:rPr>
              <a:t> </a:t>
            </a:r>
            <a:r>
              <a:rPr lang="de-DE" altLang="de-DE" sz="1600" dirty="0" err="1">
                <a:latin typeface="+mn-lt"/>
              </a:rPr>
              <a:t>Architecture</a:t>
            </a:r>
            <a:endParaRPr lang="de-DE" altLang="de-DE" sz="1600" dirty="0">
              <a:latin typeface="+mn-lt"/>
            </a:endParaRPr>
          </a:p>
        </p:txBody>
      </p:sp>
      <p:sp>
        <p:nvSpPr>
          <p:cNvPr id="8202" name="Rectangle 2"/>
          <p:cNvSpPr txBox="1">
            <a:spLocks noChangeArrowheads="1"/>
          </p:cNvSpPr>
          <p:nvPr/>
        </p:nvSpPr>
        <p:spPr bwMode="auto">
          <a:xfrm>
            <a:off x="2627312" y="2060848"/>
            <a:ext cx="3528863" cy="13713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latin typeface="+mn-lt"/>
              </a:rPr>
              <a:t>Tashkent, </a:t>
            </a:r>
            <a:r>
              <a:rPr lang="de-DE" altLang="de-DE" sz="1600" dirty="0" err="1" smtClean="0">
                <a:latin typeface="+mn-lt"/>
              </a:rPr>
              <a:t>Khanaqah</a:t>
            </a:r>
            <a:r>
              <a:rPr lang="de-DE" altLang="de-DE" sz="1600" dirty="0" smtClean="0">
                <a:latin typeface="+mn-lt"/>
              </a:rPr>
              <a:t> </a:t>
            </a:r>
            <a:r>
              <a:rPr lang="de-DE" altLang="de-DE" sz="1600" dirty="0" err="1" smtClean="0">
                <a:latin typeface="+mn-lt"/>
              </a:rPr>
              <a:t>Sevinch</a:t>
            </a:r>
            <a:r>
              <a:rPr lang="de-DE" altLang="de-DE" sz="1600" dirty="0" smtClean="0">
                <a:latin typeface="+mn-lt"/>
              </a:rPr>
              <a:t> </a:t>
            </a:r>
            <a:r>
              <a:rPr lang="de-DE" altLang="de-DE" sz="1600" dirty="0" err="1" smtClean="0">
                <a:latin typeface="+mn-lt"/>
              </a:rPr>
              <a:t>Khoja</a:t>
            </a:r>
            <a:r>
              <a:rPr lang="de-DE" altLang="de-DE" sz="1600" dirty="0" smtClean="0">
                <a:latin typeface="+mn-lt"/>
              </a:rPr>
              <a:t>, um 1535. Querschnitt </a:t>
            </a:r>
            <a:r>
              <a:rPr lang="de-DE" altLang="de-DE" sz="1600" dirty="0">
                <a:latin typeface="+mn-lt"/>
              </a:rPr>
              <a:t>und  Grundriss </a:t>
            </a:r>
            <a:r>
              <a:rPr lang="de-DE" altLang="de-DE" sz="1600" dirty="0" smtClean="0">
                <a:latin typeface="+mn-lt"/>
              </a:rPr>
              <a:t>Quelle</a:t>
            </a:r>
            <a:r>
              <a:rPr lang="de-DE" altLang="de-DE" sz="1600" dirty="0">
                <a:latin typeface="+mn-lt"/>
              </a:rPr>
              <a:t>: </a:t>
            </a:r>
            <a:r>
              <a:rPr lang="de-DE" altLang="de-DE" sz="1600" dirty="0" err="1">
                <a:latin typeface="+mn-lt"/>
              </a:rPr>
              <a:t>GGIpO</a:t>
            </a:r>
            <a:r>
              <a:rPr lang="de-DE" altLang="de-DE" sz="1600" dirty="0">
                <a:latin typeface="+mn-lt"/>
              </a:rPr>
              <a:t>, </a:t>
            </a:r>
            <a:r>
              <a:rPr lang="de-DE" altLang="de-DE" sz="1600" dirty="0" smtClean="0">
                <a:latin typeface="+mn-lt"/>
              </a:rPr>
              <a:t>Taschkent</a:t>
            </a:r>
            <a:endParaRPr lang="de-DE" altLang="de-DE" sz="1600" b="1" dirty="0" smtClean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latin typeface="+mn-lt"/>
              </a:rPr>
              <a:t>Kuppel m. Tambour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 smtClean="0">
                <a:latin typeface="+mn-lt"/>
              </a:rPr>
              <a:t>Quelle: A. Kun, </a:t>
            </a:r>
            <a:r>
              <a:rPr lang="de-DE" altLang="de-DE" sz="1600" dirty="0" err="1" smtClean="0">
                <a:latin typeface="+mn-lt"/>
              </a:rPr>
              <a:t>Turkestanskij</a:t>
            </a:r>
            <a:r>
              <a:rPr lang="de-DE" altLang="de-DE" sz="1600" dirty="0" smtClean="0">
                <a:latin typeface="+mn-lt"/>
              </a:rPr>
              <a:t> </a:t>
            </a:r>
            <a:r>
              <a:rPr lang="de-DE" altLang="de-DE" sz="1600" dirty="0" err="1" smtClean="0">
                <a:latin typeface="+mn-lt"/>
              </a:rPr>
              <a:t>Al‘bum</a:t>
            </a:r>
            <a:endParaRPr lang="de-DE" altLang="de-DE" sz="1600" dirty="0">
              <a:latin typeface="+mn-l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801243" y="260648"/>
            <a:ext cx="3498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Architektur des 16. Jh.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1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a4ka06\Documents\Eigene Dateien\Survey der Bauten\Iran\Khurasan\IR Khargird\IR Khargird Madras-i Ghiyyathiyyeh Grundriss (ex Ferrier -The Arts of Persia- 1989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"/>
          <a:stretch>
            <a:fillRect/>
          </a:stretch>
        </p:blipFill>
        <p:spPr bwMode="auto">
          <a:xfrm>
            <a:off x="6531421" y="3560316"/>
            <a:ext cx="25050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C:\Users\ba4ka06\Documents\Eigene Dateien\Survey der Bauten\Iran\Khurasan\IR Khargird\IR Khargird Madrasa Ghiyathiya Inneres Gewölbe Diagonal.JPG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" y="3573016"/>
            <a:ext cx="2143125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C:\Users\ba4ka06\Documents\Eigene Dateien\Dissertation\Artikel\Mir-i Arab\Druck Version\Abbildungen\Abb. 3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45" y="449833"/>
            <a:ext cx="25304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C:\Users\ba4ka06\Documents\Eigene Dateien\Survey der Bauten\Usbekistan\Buchara\Buchara nach Parfenov-Fenin\402 Medrese Mir-i 'Arab\eigene Bilder\Gurhane\DSC_0096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1" y="404664"/>
            <a:ext cx="219868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C:\Users\ba4ka06\Desktop\Khargird Ansicht.t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46" y="3573016"/>
            <a:ext cx="42703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C:\Users\ba4ka06\Documents\Eigene Dateien\Dissertation\Artikel\Mir-i Arab\Druck Version\Abbildungen\Abb. 12.tif"/>
          <p:cNvPicPr>
            <a:picLocks noChangeAspect="1" noChangeArrowheads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69" y="1916832"/>
            <a:ext cx="4271963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06447" y="692696"/>
            <a:ext cx="441559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1600" dirty="0" smtClean="0">
                <a:latin typeface="+mn-lt"/>
              </a:rPr>
              <a:t>Buchara (Usbekistan), </a:t>
            </a:r>
            <a:r>
              <a:rPr lang="de-DE" sz="1600" dirty="0" err="1" smtClean="0">
                <a:latin typeface="+mn-lt"/>
              </a:rPr>
              <a:t>Madrasa</a:t>
            </a:r>
            <a:r>
              <a:rPr lang="de-DE" sz="1600" dirty="0" smtClean="0">
                <a:latin typeface="+mn-lt"/>
              </a:rPr>
              <a:t> Mir-i </a:t>
            </a:r>
            <a:r>
              <a:rPr lang="de-DE" sz="1600" dirty="0" err="1" smtClean="0">
                <a:latin typeface="+mn-lt"/>
              </a:rPr>
              <a:t>Arab</a:t>
            </a:r>
            <a:r>
              <a:rPr lang="de-DE" sz="1600" dirty="0" smtClean="0">
                <a:latin typeface="+mn-lt"/>
              </a:rPr>
              <a:t>, um 1530. </a:t>
            </a:r>
          </a:p>
          <a:p>
            <a:pPr>
              <a:defRPr/>
            </a:pPr>
            <a:r>
              <a:rPr lang="de-DE" sz="1600" dirty="0" smtClean="0">
                <a:latin typeface="+mn-lt"/>
              </a:rPr>
              <a:t>Längsschnitt. Blick nach Süden.</a:t>
            </a:r>
            <a:r>
              <a:rPr lang="de-DE" sz="1600" dirty="0">
                <a:latin typeface="+mn-lt"/>
              </a:rPr>
              <a:t> </a:t>
            </a:r>
            <a:endParaRPr lang="de-DE" sz="1600" dirty="0" smtClean="0">
              <a:latin typeface="+mn-lt"/>
            </a:endParaRPr>
          </a:p>
          <a:p>
            <a:pPr>
              <a:defRPr/>
            </a:pPr>
            <a:r>
              <a:rPr lang="de-DE" sz="1600" dirty="0" smtClean="0">
                <a:latin typeface="+mn-lt"/>
              </a:rPr>
              <a:t>Quelle: </a:t>
            </a:r>
            <a:r>
              <a:rPr lang="de-DE" sz="1600" dirty="0" err="1" smtClean="0">
                <a:latin typeface="+mn-lt"/>
              </a:rPr>
              <a:t>GGIpO</a:t>
            </a:r>
            <a:r>
              <a:rPr lang="de-DE" sz="1600" dirty="0">
                <a:latin typeface="+mn-lt"/>
              </a:rPr>
              <a:t>, </a:t>
            </a:r>
            <a:r>
              <a:rPr lang="de-DE" sz="1600" dirty="0" smtClean="0">
                <a:latin typeface="+mn-lt"/>
              </a:rPr>
              <a:t>Taschkent.</a:t>
            </a:r>
          </a:p>
          <a:p>
            <a:pPr>
              <a:defRPr/>
            </a:pPr>
            <a:r>
              <a:rPr lang="de-DE" sz="1600" dirty="0" smtClean="0">
                <a:latin typeface="+mn-lt"/>
              </a:rPr>
              <a:t>Kuppelraum; Gesamtgrundriss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230785" y="5445224"/>
            <a:ext cx="424497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1600" dirty="0" err="1" smtClean="0">
                <a:latin typeface="+mn-lt"/>
              </a:rPr>
              <a:t>Khargird</a:t>
            </a:r>
            <a:r>
              <a:rPr lang="de-DE" sz="1600" dirty="0" smtClean="0">
                <a:latin typeface="+mn-lt"/>
              </a:rPr>
              <a:t> (Iran), </a:t>
            </a:r>
            <a:r>
              <a:rPr lang="de-DE" sz="1600" dirty="0" err="1" smtClean="0">
                <a:latin typeface="+mn-lt"/>
              </a:rPr>
              <a:t>Madrasa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Ghiyathiya</a:t>
            </a:r>
            <a:r>
              <a:rPr lang="de-DE" sz="1600" dirty="0" smtClean="0">
                <a:latin typeface="+mn-lt"/>
              </a:rPr>
              <a:t>, um 1440.</a:t>
            </a:r>
          </a:p>
          <a:p>
            <a:pPr>
              <a:defRPr/>
            </a:pPr>
            <a:r>
              <a:rPr lang="de-DE" sz="1600" dirty="0" smtClean="0">
                <a:latin typeface="+mn-lt"/>
              </a:rPr>
              <a:t>Längsschnitt, Blick nach Westen.</a:t>
            </a:r>
          </a:p>
          <a:p>
            <a:pPr>
              <a:defRPr/>
            </a:pPr>
            <a:r>
              <a:rPr lang="de-DE" sz="1600" dirty="0" smtClean="0">
                <a:latin typeface="+mn-lt"/>
              </a:rPr>
              <a:t>Quelle: </a:t>
            </a:r>
            <a:r>
              <a:rPr lang="de-DE" sz="1600" dirty="0" err="1" smtClean="0">
                <a:latin typeface="+mn-lt"/>
              </a:rPr>
              <a:t>O‘Kane</a:t>
            </a:r>
            <a:r>
              <a:rPr lang="de-DE" sz="1600" dirty="0" smtClean="0">
                <a:latin typeface="+mn-lt"/>
              </a:rPr>
              <a:t>, B., </a:t>
            </a:r>
            <a:r>
              <a:rPr lang="de-DE" sz="1600" dirty="0" err="1" smtClean="0">
                <a:latin typeface="+mn-lt"/>
              </a:rPr>
              <a:t>Timurid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Architecture</a:t>
            </a:r>
            <a:r>
              <a:rPr lang="de-DE" sz="1600" dirty="0" smtClean="0">
                <a:latin typeface="+mn-lt"/>
              </a:rPr>
              <a:t> in </a:t>
            </a:r>
            <a:r>
              <a:rPr lang="de-DE" sz="1600" dirty="0" err="1" smtClean="0">
                <a:latin typeface="+mn-lt"/>
              </a:rPr>
              <a:t>Khorasan</a:t>
            </a:r>
            <a:endParaRPr lang="de-DE" sz="1600" dirty="0" smtClean="0">
              <a:latin typeface="+mn-lt"/>
            </a:endParaRPr>
          </a:p>
          <a:p>
            <a:pPr>
              <a:defRPr/>
            </a:pPr>
            <a:r>
              <a:rPr lang="de-DE" sz="1600" dirty="0" smtClean="0">
                <a:latin typeface="+mn-lt"/>
              </a:rPr>
              <a:t>Kuppelraum; Gesamtgrundriss</a:t>
            </a:r>
          </a:p>
        </p:txBody>
      </p:sp>
      <p:sp>
        <p:nvSpPr>
          <p:cNvPr id="2" name="Rechteck 1"/>
          <p:cNvSpPr/>
          <p:nvPr/>
        </p:nvSpPr>
        <p:spPr>
          <a:xfrm>
            <a:off x="3410784" y="260648"/>
            <a:ext cx="2322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/>
              <a:t>Architektur des 16. Jh. </a:t>
            </a:r>
          </a:p>
        </p:txBody>
      </p:sp>
    </p:spTree>
    <p:extLst>
      <p:ext uri="{BB962C8B-B14F-4D97-AF65-F5344CB8AC3E}">
        <p14:creationId xmlns:p14="http://schemas.microsoft.com/office/powerpoint/2010/main" val="424405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a4ka1\Documents\Bildarchiv\Khurasan 2015\IR Ribat-i Sharaf\IR Foto L.Korn 09.2015 194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600" dirty="0" smtClean="0"/>
              <a:t>Architektur</a:t>
            </a:r>
          </a:p>
          <a:p>
            <a:r>
              <a:rPr lang="de-DE" sz="1900" dirty="0" smtClean="0"/>
              <a:t>Die Bedeutung </a:t>
            </a:r>
            <a:r>
              <a:rPr lang="de-DE" sz="1900" dirty="0" err="1" smtClean="0"/>
              <a:t>Khurasans</a:t>
            </a:r>
            <a:r>
              <a:rPr lang="de-DE" sz="1900" dirty="0" smtClean="0"/>
              <a:t> für die Architekturgeschichte der östlichen islamischen Welt kann gegenüber der älteren Literatur differenzierter eingeordnet werden. Bisherige Aussagen zu einzelnen Bauwerken wie auch auf allgemeiner Ebene müssen z. T. revidiert werden.</a:t>
            </a:r>
          </a:p>
          <a:p>
            <a:r>
              <a:rPr lang="de-DE" sz="1900" dirty="0" smtClean="0"/>
              <a:t>12.-13. Jh.: </a:t>
            </a:r>
            <a:r>
              <a:rPr lang="de-DE" sz="1900" dirty="0" err="1" smtClean="0"/>
              <a:t>Khurasan</a:t>
            </a:r>
            <a:r>
              <a:rPr lang="de-DE" sz="1900" dirty="0" smtClean="0"/>
              <a:t> und West- bzw. </a:t>
            </a:r>
            <a:r>
              <a:rPr lang="de-DE" sz="1900" dirty="0" err="1" smtClean="0"/>
              <a:t>ZentralIran</a:t>
            </a:r>
            <a:r>
              <a:rPr lang="de-DE" sz="1900" dirty="0" smtClean="0"/>
              <a:t> sind deutlich unterschieden nach Bautypen, Architekturelementen und </a:t>
            </a:r>
            <a:r>
              <a:rPr lang="de-DE" sz="1900" dirty="0" err="1" smtClean="0"/>
              <a:t>Baudekor</a:t>
            </a:r>
            <a:r>
              <a:rPr lang="de-DE" sz="1900" dirty="0" smtClean="0"/>
              <a:t>.</a:t>
            </a:r>
          </a:p>
          <a:p>
            <a:r>
              <a:rPr lang="de-DE" sz="1900" dirty="0" smtClean="0"/>
              <a:t>15. Jh.: Der Einfluss </a:t>
            </a:r>
            <a:r>
              <a:rPr lang="de-DE" sz="1900" dirty="0" err="1" smtClean="0"/>
              <a:t>Khurasans</a:t>
            </a:r>
            <a:r>
              <a:rPr lang="de-DE" sz="1900" dirty="0" smtClean="0"/>
              <a:t> auf Nachbarregionen wirkt sich unterschiedlich stark aus, noch in der </a:t>
            </a:r>
            <a:r>
              <a:rPr lang="de-DE" sz="1900" dirty="0" err="1" smtClean="0"/>
              <a:t>Timuridenzeit</a:t>
            </a:r>
            <a:r>
              <a:rPr lang="de-DE" sz="1900" dirty="0" smtClean="0"/>
              <a:t> übertrifft </a:t>
            </a:r>
            <a:r>
              <a:rPr lang="de-DE" sz="1900" dirty="0" err="1" smtClean="0"/>
              <a:t>Khurasan</a:t>
            </a:r>
            <a:r>
              <a:rPr lang="de-DE" sz="1900" dirty="0" smtClean="0"/>
              <a:t> Zentralasien (auch Samarkand) an Umfang und Reichtum der Bauaktivität. </a:t>
            </a:r>
          </a:p>
          <a:p>
            <a:r>
              <a:rPr lang="de-DE" sz="1900" dirty="0" smtClean="0"/>
              <a:t>16. Jh.: Die Bedeutung </a:t>
            </a:r>
            <a:r>
              <a:rPr lang="de-DE" sz="1900" dirty="0" err="1" smtClean="0"/>
              <a:t>Khurasans</a:t>
            </a:r>
            <a:r>
              <a:rPr lang="de-DE" sz="1900" dirty="0" smtClean="0"/>
              <a:t> für die Architektur Irans und Zentralasiens nimmt ab. Stattdessen haben sich Iran und Zentralasien als unterscheidbare Sphären herausgebildet, die kaum noch Anregungen aus </a:t>
            </a:r>
            <a:r>
              <a:rPr lang="de-DE" sz="1900" dirty="0" err="1" smtClean="0"/>
              <a:t>Khurasan</a:t>
            </a:r>
            <a:r>
              <a:rPr lang="de-DE" sz="1900" dirty="0" smtClean="0"/>
              <a:t> beziehen. Einflüsse auf die Architektur Indiens unter den </a:t>
            </a:r>
            <a:r>
              <a:rPr lang="de-DE" sz="1900" dirty="0" err="1" smtClean="0"/>
              <a:t>Moghuln</a:t>
            </a:r>
            <a:r>
              <a:rPr lang="de-DE" sz="1900" dirty="0" smtClean="0"/>
              <a:t> sind klar erkennbar, was vor allem auf die Migration von Künstlern aus Zentralasien und </a:t>
            </a:r>
            <a:r>
              <a:rPr lang="de-DE" sz="1900" dirty="0" err="1" smtClean="0"/>
              <a:t>Khurasan</a:t>
            </a:r>
            <a:r>
              <a:rPr lang="de-DE" sz="1900" dirty="0" smtClean="0"/>
              <a:t> zurückzuführen sein dürfte.</a:t>
            </a:r>
          </a:p>
          <a:p>
            <a:endParaRPr lang="de-DE" sz="1900" dirty="0" smtClean="0"/>
          </a:p>
        </p:txBody>
      </p:sp>
    </p:spTree>
    <p:extLst>
      <p:ext uri="{BB962C8B-B14F-4D97-AF65-F5344CB8AC3E}">
        <p14:creationId xmlns:p14="http://schemas.microsoft.com/office/powerpoint/2010/main" val="396675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5715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1800" dirty="0" err="1" smtClean="0"/>
              <a:t>Baudekor</a:t>
            </a:r>
            <a:r>
              <a:rPr lang="de-DE" sz="1800" dirty="0" smtClean="0"/>
              <a:t> des 17. Jh.: Mausoleum </a:t>
            </a:r>
            <a:r>
              <a:rPr lang="de-DE" sz="1800" dirty="0" err="1" smtClean="0"/>
              <a:t>Khvaja</a:t>
            </a:r>
            <a:r>
              <a:rPr lang="de-DE" sz="1800" dirty="0" smtClean="0"/>
              <a:t> Rabi‘ in </a:t>
            </a:r>
            <a:r>
              <a:rPr lang="de-DE" sz="1800" dirty="0" err="1" smtClean="0"/>
              <a:t>Mashhad</a:t>
            </a:r>
            <a:r>
              <a:rPr lang="de-DE" sz="1800" dirty="0" smtClean="0"/>
              <a:t> (Iran); Mausoleum des Akbar in </a:t>
            </a:r>
            <a:r>
              <a:rPr lang="de-DE" sz="1800" dirty="0" err="1" smtClean="0"/>
              <a:t>Sikandra</a:t>
            </a:r>
            <a:r>
              <a:rPr lang="de-DE" sz="1800" dirty="0" smtClean="0"/>
              <a:t> bei Agra (Indien); Moschee </a:t>
            </a:r>
            <a:r>
              <a:rPr lang="de-DE" sz="1800" dirty="0" err="1" smtClean="0"/>
              <a:t>Baland</a:t>
            </a:r>
            <a:r>
              <a:rPr lang="de-DE" sz="1800" dirty="0" smtClean="0"/>
              <a:t> in Buchara (Usbekistan)</a:t>
            </a: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000" dirty="0" smtClean="0"/>
              <a:t>Innendekor </a:t>
            </a:r>
            <a:r>
              <a:rPr lang="de-DE" sz="2000" dirty="0" err="1" smtClean="0"/>
              <a:t>Baland</a:t>
            </a:r>
            <a:r>
              <a:rPr lang="de-DE" sz="2000" dirty="0" smtClean="0"/>
              <a:t>/</a:t>
            </a:r>
            <a:r>
              <a:rPr lang="de-DE" sz="2000" dirty="0" err="1" smtClean="0"/>
              <a:t>KhoZa</a:t>
            </a:r>
            <a:r>
              <a:rPr lang="de-DE" sz="2000" dirty="0" smtClean="0"/>
              <a:t>/</a:t>
            </a:r>
            <a:r>
              <a:rPr lang="de-DE" sz="2000" dirty="0" err="1" smtClean="0"/>
              <a:t>Faizabad</a:t>
            </a:r>
            <a:r>
              <a:rPr lang="de-DE" sz="2000" dirty="0" smtClean="0"/>
              <a:t>, </a:t>
            </a:r>
            <a:r>
              <a:rPr lang="de-DE" sz="2000" dirty="0" err="1" smtClean="0"/>
              <a:t>Khwaja</a:t>
            </a:r>
            <a:r>
              <a:rPr lang="de-DE" sz="2000" dirty="0" smtClean="0"/>
              <a:t> Rabi‘, Akbar-Mausoleum</a:t>
            </a:r>
            <a:endParaRPr lang="de-DE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310147" y="260648"/>
            <a:ext cx="2523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err="1" smtClean="0"/>
              <a:t>Baudekor</a:t>
            </a:r>
            <a:r>
              <a:rPr lang="de-DE" dirty="0" smtClean="0"/>
              <a:t> </a:t>
            </a:r>
            <a:r>
              <a:rPr lang="de-DE" dirty="0"/>
              <a:t>des 16</a:t>
            </a:r>
            <a:r>
              <a:rPr lang="de-DE" dirty="0" smtClean="0"/>
              <a:t>.-17. </a:t>
            </a:r>
            <a:r>
              <a:rPr lang="de-DE" dirty="0"/>
              <a:t>Jh. </a:t>
            </a:r>
          </a:p>
        </p:txBody>
      </p:sp>
      <p:pic>
        <p:nvPicPr>
          <p:cNvPr id="2050" name="Picture 2" descr="C:\Users\ba4ka1\Documents\Bildarchiv\Khurasan 2015\IR Mashhad\IR Mashhad Khvaja Rabi' Foto L.Korn 09.2015 0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85" y="260649"/>
            <a:ext cx="4219195" cy="28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4ka1\Documents\Bildarchiv\Khurasan 2015\IR Mashhad\IR Mashhad Khvaja Rabi' Foto L.Korn 09.2015 04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3" y="260648"/>
            <a:ext cx="4231210" cy="281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a4ka1\Documents\Buchara\Usbekistan Fotos Pläne\Buchara Stadt\USB Buchara Moschee Baland\USB Buchara Moschee Baland Qiblawand Stuck Foto L.Korn 09.20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07" y="3204593"/>
            <a:ext cx="4139048" cy="27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ba4ka1\Documents\Bildarchiv\Indien 2014\IND Sikandra\Foto L.Korn 2014-03 135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1" y="3204593"/>
            <a:ext cx="4219473" cy="28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52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Eigene Dokumente\Bildarchiv\Khurasan 2015\IR Ribat-i Sharaf Zufahrt von N Foto L.Korn 09.2015 076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6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Ausblick</a:t>
            </a:r>
          </a:p>
          <a:p>
            <a:r>
              <a:rPr lang="de-DE" sz="1800" dirty="0" smtClean="0"/>
              <a:t>Materialanalysen</a:t>
            </a:r>
          </a:p>
          <a:p>
            <a:r>
              <a:rPr lang="de-DE" sz="1800" dirty="0" smtClean="0"/>
              <a:t>Besuch von Sammlungen und Baudenkmalen in Turkmenistan und Usbekistan</a:t>
            </a:r>
          </a:p>
          <a:p>
            <a:r>
              <a:rPr lang="de-DE" sz="1800" dirty="0" smtClean="0"/>
              <a:t>Weiterentwicklung von Klassifizierung und Datierung</a:t>
            </a:r>
          </a:p>
          <a:p>
            <a:r>
              <a:rPr lang="de-DE" sz="1800" dirty="0" smtClean="0"/>
              <a:t>Zusammenfassende Darstellung von Entwicklungslinien</a:t>
            </a:r>
          </a:p>
          <a:p>
            <a:r>
              <a:rPr lang="de-DE" sz="1800" dirty="0" smtClean="0"/>
              <a:t>Publikation und Ausstellung</a:t>
            </a:r>
          </a:p>
          <a:p>
            <a:endParaRPr lang="de-DE" sz="2400" dirty="0" smtClean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2501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C:\Users\ba4ka1\Documents\Bildarchiv\Khurasan 2015\IR Kalat-i Nadiri\IR Foto L.Korn 09.2015 0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89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5616" y="6021288"/>
            <a:ext cx="705678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err="1" smtClean="0"/>
              <a:t>Khurasan</a:t>
            </a:r>
            <a:r>
              <a:rPr lang="de-DE" sz="2400" dirty="0" smtClean="0"/>
              <a:t> in der Kulturgeographie der islamischen Welt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7656" r="3182" b="2664"/>
          <a:stretch/>
        </p:blipFill>
        <p:spPr>
          <a:xfrm>
            <a:off x="246399" y="404664"/>
            <a:ext cx="8767482" cy="50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1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608" y="6060429"/>
            <a:ext cx="7056784" cy="4649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2800" dirty="0" err="1"/>
              <a:t>Khurasan</a:t>
            </a:r>
            <a:r>
              <a:rPr lang="de-DE" sz="2800" dirty="0"/>
              <a:t> in der </a:t>
            </a:r>
            <a:r>
              <a:rPr lang="de-DE" sz="2800" dirty="0" smtClean="0"/>
              <a:t>Kulturgeographie </a:t>
            </a:r>
            <a:r>
              <a:rPr lang="de-DE" sz="2800" dirty="0"/>
              <a:t>der islamischen </a:t>
            </a:r>
            <a:r>
              <a:rPr lang="de-DE" sz="2800" dirty="0" smtClean="0"/>
              <a:t>Welt</a:t>
            </a:r>
            <a:endParaRPr lang="de-DE" sz="2800" dirty="0"/>
          </a:p>
        </p:txBody>
      </p:sp>
      <p:pic>
        <p:nvPicPr>
          <p:cNvPr id="1026" name="Picture 2" descr="C:\Users\ba4ka1\Documents\Bildarchiv\Karten\Karte IslamWelt Kulturräume ex Ketterman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530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28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Eigene Dokumente\Bildarchiv\Bronzeschale Reiterjagd BC Detail Foto K. Rashidi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6"/>
          <a:stretch/>
        </p:blipFill>
        <p:spPr bwMode="auto">
          <a:xfrm>
            <a:off x="-25642" y="332656"/>
            <a:ext cx="920615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337400"/>
            <a:ext cx="4927967" cy="5899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Ziele</a:t>
            </a:r>
          </a:p>
          <a:p>
            <a:r>
              <a:rPr lang="de-DE" sz="1800" dirty="0" smtClean="0"/>
              <a:t>Beitrag einer bedeutenden Kulturlandschaft zur künstlerischen und handwerklichen Produktion</a:t>
            </a:r>
            <a:r>
              <a:rPr lang="de-DE" sz="1800" dirty="0"/>
              <a:t> </a:t>
            </a:r>
            <a:r>
              <a:rPr lang="de-DE" sz="1800" dirty="0" smtClean="0"/>
              <a:t>der islamischen Welt </a:t>
            </a:r>
          </a:p>
          <a:p>
            <a:r>
              <a:rPr lang="de-DE" sz="1800" dirty="0" smtClean="0"/>
              <a:t>Berücksichtigung von Beständen in deutschen Sammlungen als wichtigste Basis</a:t>
            </a:r>
          </a:p>
          <a:p>
            <a:r>
              <a:rPr lang="de-DE" sz="1800" dirty="0" smtClean="0"/>
              <a:t>Zusammenführung früherer Forschungsergebnisse</a:t>
            </a:r>
          </a:p>
          <a:p>
            <a:r>
              <a:rPr lang="de-DE" sz="1800" dirty="0" smtClean="0"/>
              <a:t>Vergleich von Sammlungsobjekten mit Beständen in der Region; Einbeziehung von Baudenkmälern</a:t>
            </a:r>
          </a:p>
          <a:p>
            <a:r>
              <a:rPr lang="de-DE" sz="1800" dirty="0" smtClean="0"/>
              <a:t>Differenzierte Einordnung unter Berücksichtigung von Binnen- und Außenbeziehungen</a:t>
            </a:r>
          </a:p>
          <a:p>
            <a:r>
              <a:rPr lang="de-DE" sz="1800" dirty="0" smtClean="0"/>
              <a:t>Untersuchung der Präsentation der Region „</a:t>
            </a:r>
            <a:r>
              <a:rPr lang="de-DE" sz="1800" dirty="0" err="1" smtClean="0"/>
              <a:t>Khurasan</a:t>
            </a:r>
            <a:r>
              <a:rPr lang="de-DE" sz="1800" dirty="0" smtClean="0"/>
              <a:t>“ in den betreffenden Staaten</a:t>
            </a:r>
          </a:p>
          <a:p>
            <a:r>
              <a:rPr lang="de-DE" sz="1800" dirty="0" smtClean="0"/>
              <a:t>Erarbeitung von Grundlagen für eine Ausstellung zur Kunst in </a:t>
            </a:r>
            <a:r>
              <a:rPr lang="de-DE" sz="1800" dirty="0" err="1" smtClean="0"/>
              <a:t>Khurasan</a:t>
            </a:r>
            <a:endParaRPr lang="de-DE" sz="1800" dirty="0" smtClean="0"/>
          </a:p>
          <a:p>
            <a:pPr marL="0" indent="0">
              <a:buNone/>
            </a:pPr>
            <a:endParaRPr lang="de-DE" sz="2400" dirty="0" smtClean="0"/>
          </a:p>
        </p:txBody>
      </p:sp>
      <p:pic>
        <p:nvPicPr>
          <p:cNvPr id="3074" name="Picture 2" descr="F:\Eigene Dokumente\Bildarchiv\Bronzeschale Reiterjagd BC Foto K. Rashidi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03" y="1556792"/>
            <a:ext cx="3822808" cy="378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7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2619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Forschungsverbund</a:t>
            </a:r>
          </a:p>
          <a:p>
            <a:r>
              <a:rPr lang="de-DE" sz="1800" dirty="0" smtClean="0"/>
              <a:t>Universität Bamberg, Islamische Kunstgeschichte und Archäologie –Gesamtkoordination; Architektur</a:t>
            </a:r>
          </a:p>
          <a:p>
            <a:r>
              <a:rPr lang="de-DE" sz="1800" dirty="0"/>
              <a:t>Staatliche Museen zu </a:t>
            </a:r>
            <a:r>
              <a:rPr lang="de-DE" sz="1800" dirty="0" smtClean="0"/>
              <a:t>Berlin, </a:t>
            </a:r>
            <a:r>
              <a:rPr lang="de-DE" sz="1800" dirty="0"/>
              <a:t>Museum </a:t>
            </a:r>
            <a:r>
              <a:rPr lang="de-DE" sz="1800" dirty="0" smtClean="0"/>
              <a:t>für Islamische Kunst – Keramik</a:t>
            </a:r>
          </a:p>
          <a:p>
            <a:r>
              <a:rPr lang="de-DE" sz="1800" dirty="0" smtClean="0"/>
              <a:t>Linden-Museum Stuttgart, Orient-Abteilung – Metallarbeiten</a:t>
            </a:r>
          </a:p>
          <a:p>
            <a:r>
              <a:rPr lang="de-DE" sz="1800" dirty="0" smtClean="0"/>
              <a:t>Externe Partner: ÖAW </a:t>
            </a:r>
            <a:r>
              <a:rPr lang="de-DE" sz="1800" dirty="0" err="1" smtClean="0"/>
              <a:t>Inst</a:t>
            </a:r>
            <a:r>
              <a:rPr lang="de-DE" sz="1800" dirty="0" smtClean="0"/>
              <a:t>. f. Iranistik; Akad. d. Wiss. Taschkent, </a:t>
            </a:r>
            <a:r>
              <a:rPr lang="de-DE" sz="1800" dirty="0" err="1" smtClean="0"/>
              <a:t>Inst</a:t>
            </a:r>
            <a:r>
              <a:rPr lang="de-DE" sz="1800" dirty="0" smtClean="0"/>
              <a:t>. f. </a:t>
            </a:r>
            <a:r>
              <a:rPr lang="de-DE" sz="1800" dirty="0" err="1" smtClean="0"/>
              <a:t>Kunstwiss</a:t>
            </a:r>
            <a:r>
              <a:rPr lang="de-DE" sz="1800" dirty="0" smtClean="0"/>
              <a:t>.</a:t>
            </a:r>
          </a:p>
        </p:txBody>
      </p:sp>
      <p:pic>
        <p:nvPicPr>
          <p:cNvPr id="6147" name="Picture 3" descr="F:\Eigene Dokumente\Bildarchiv\Khurasan 2015\IR Sabzavar Gruppenfoto L.Korn 09.2015 209 bea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9" y="2530286"/>
            <a:ext cx="8138160" cy="42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13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700" dirty="0" err="1" smtClean="0"/>
              <a:t>Projekt-Forschungsreise</a:t>
            </a:r>
            <a:r>
              <a:rPr lang="en-US" sz="2700" dirty="0" smtClean="0"/>
              <a:t> </a:t>
            </a:r>
            <a:r>
              <a:rPr lang="en-US" sz="2700" dirty="0" err="1" smtClean="0"/>
              <a:t>nach</a:t>
            </a:r>
            <a:r>
              <a:rPr lang="en-US" sz="2700" dirty="0" smtClean="0"/>
              <a:t> Iran (</a:t>
            </a:r>
            <a:r>
              <a:rPr lang="en-US" sz="2700" dirty="0"/>
              <a:t>10.-28. September, 2015)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C:\Users\ba4ka1\Documents\Bildarchiv\Khurasan 2015\Khurasan-Reisegebiet 2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417"/>
            <a:ext cx="9144000" cy="47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ihandform 3"/>
          <p:cNvSpPr/>
          <p:nvPr/>
        </p:nvSpPr>
        <p:spPr>
          <a:xfrm>
            <a:off x="636998" y="2558265"/>
            <a:ext cx="6298643" cy="1616331"/>
          </a:xfrm>
          <a:custGeom>
            <a:avLst/>
            <a:gdLst>
              <a:gd name="connsiteX0" fmla="*/ 0 w 6298643"/>
              <a:gd name="connsiteY0" fmla="*/ 1222625 h 1616331"/>
              <a:gd name="connsiteX1" fmla="*/ 647272 w 6298643"/>
              <a:gd name="connsiteY1" fmla="*/ 1602769 h 1616331"/>
              <a:gd name="connsiteX2" fmla="*/ 1304818 w 6298643"/>
              <a:gd name="connsiteY2" fmla="*/ 1510301 h 1616331"/>
              <a:gd name="connsiteX3" fmla="*/ 1500027 w 6298643"/>
              <a:gd name="connsiteY3" fmla="*/ 1304818 h 1616331"/>
              <a:gd name="connsiteX4" fmla="*/ 2178121 w 6298643"/>
              <a:gd name="connsiteY4" fmla="*/ 811659 h 1616331"/>
              <a:gd name="connsiteX5" fmla="*/ 2732926 w 6298643"/>
              <a:gd name="connsiteY5" fmla="*/ 585627 h 1616331"/>
              <a:gd name="connsiteX6" fmla="*/ 3503487 w 6298643"/>
              <a:gd name="connsiteY6" fmla="*/ 616450 h 1616331"/>
              <a:gd name="connsiteX7" fmla="*/ 3924728 w 6298643"/>
              <a:gd name="connsiteY7" fmla="*/ 616450 h 1616331"/>
              <a:gd name="connsiteX8" fmla="*/ 3914454 w 6298643"/>
              <a:gd name="connsiteY8" fmla="*/ 472611 h 1616331"/>
              <a:gd name="connsiteX9" fmla="*/ 4027469 w 6298643"/>
              <a:gd name="connsiteY9" fmla="*/ 657546 h 1616331"/>
              <a:gd name="connsiteX10" fmla="*/ 4664467 w 6298643"/>
              <a:gd name="connsiteY10" fmla="*/ 791110 h 1616331"/>
              <a:gd name="connsiteX11" fmla="*/ 5178175 w 6298643"/>
              <a:gd name="connsiteY11" fmla="*/ 873304 h 1616331"/>
              <a:gd name="connsiteX12" fmla="*/ 5455577 w 6298643"/>
              <a:gd name="connsiteY12" fmla="*/ 770562 h 1616331"/>
              <a:gd name="connsiteX13" fmla="*/ 5804899 w 6298643"/>
              <a:gd name="connsiteY13" fmla="*/ 955497 h 1616331"/>
              <a:gd name="connsiteX14" fmla="*/ 6102849 w 6298643"/>
              <a:gd name="connsiteY14" fmla="*/ 924674 h 1616331"/>
              <a:gd name="connsiteX15" fmla="*/ 6113123 w 6298643"/>
              <a:gd name="connsiteY15" fmla="*/ 647272 h 1616331"/>
              <a:gd name="connsiteX16" fmla="*/ 6061753 w 6298643"/>
              <a:gd name="connsiteY16" fmla="*/ 616450 h 1616331"/>
              <a:gd name="connsiteX17" fmla="*/ 6092575 w 6298643"/>
              <a:gd name="connsiteY17" fmla="*/ 297951 h 1616331"/>
              <a:gd name="connsiteX18" fmla="*/ 6215865 w 6298643"/>
              <a:gd name="connsiteY18" fmla="*/ 236306 h 1616331"/>
              <a:gd name="connsiteX19" fmla="*/ 6298058 w 6298643"/>
              <a:gd name="connsiteY19" fmla="*/ 154113 h 1616331"/>
              <a:gd name="connsiteX20" fmla="*/ 6174768 w 6298643"/>
              <a:gd name="connsiteY20" fmla="*/ 30823 h 1616331"/>
              <a:gd name="connsiteX21" fmla="*/ 6102849 w 6298643"/>
              <a:gd name="connsiteY21" fmla="*/ 10274 h 1616331"/>
              <a:gd name="connsiteX22" fmla="*/ 6102849 w 6298643"/>
              <a:gd name="connsiteY22" fmla="*/ 10274 h 1616331"/>
              <a:gd name="connsiteX23" fmla="*/ 6092575 w 6298643"/>
              <a:gd name="connsiteY23" fmla="*/ 10274 h 1616331"/>
              <a:gd name="connsiteX24" fmla="*/ 6082301 w 6298643"/>
              <a:gd name="connsiteY24" fmla="*/ 0 h 1616331"/>
              <a:gd name="connsiteX25" fmla="*/ 6082301 w 6298643"/>
              <a:gd name="connsiteY25" fmla="*/ 0 h 161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8643" h="1616331">
                <a:moveTo>
                  <a:pt x="0" y="1222625"/>
                </a:moveTo>
                <a:cubicBezTo>
                  <a:pt x="214901" y="1388724"/>
                  <a:pt x="429802" y="1554823"/>
                  <a:pt x="647272" y="1602769"/>
                </a:cubicBezTo>
                <a:cubicBezTo>
                  <a:pt x="864742" y="1650715"/>
                  <a:pt x="1162692" y="1559960"/>
                  <a:pt x="1304818" y="1510301"/>
                </a:cubicBezTo>
                <a:cubicBezTo>
                  <a:pt x="1446944" y="1460643"/>
                  <a:pt x="1354476" y="1421258"/>
                  <a:pt x="1500027" y="1304818"/>
                </a:cubicBezTo>
                <a:cubicBezTo>
                  <a:pt x="1645578" y="1188378"/>
                  <a:pt x="1972638" y="931524"/>
                  <a:pt x="2178121" y="811659"/>
                </a:cubicBezTo>
                <a:cubicBezTo>
                  <a:pt x="2383604" y="691794"/>
                  <a:pt x="2512032" y="618162"/>
                  <a:pt x="2732926" y="585627"/>
                </a:cubicBezTo>
                <a:cubicBezTo>
                  <a:pt x="2953820" y="553092"/>
                  <a:pt x="3304853" y="611313"/>
                  <a:pt x="3503487" y="616450"/>
                </a:cubicBezTo>
                <a:cubicBezTo>
                  <a:pt x="3702121" y="621587"/>
                  <a:pt x="3856234" y="640423"/>
                  <a:pt x="3924728" y="616450"/>
                </a:cubicBezTo>
                <a:cubicBezTo>
                  <a:pt x="3993222" y="592477"/>
                  <a:pt x="3897331" y="465762"/>
                  <a:pt x="3914454" y="472611"/>
                </a:cubicBezTo>
                <a:cubicBezTo>
                  <a:pt x="3931577" y="479460"/>
                  <a:pt x="3902467" y="604463"/>
                  <a:pt x="4027469" y="657546"/>
                </a:cubicBezTo>
                <a:cubicBezTo>
                  <a:pt x="4152471" y="710629"/>
                  <a:pt x="4472683" y="755150"/>
                  <a:pt x="4664467" y="791110"/>
                </a:cubicBezTo>
                <a:cubicBezTo>
                  <a:pt x="4856251" y="827070"/>
                  <a:pt x="5046323" y="876729"/>
                  <a:pt x="5178175" y="873304"/>
                </a:cubicBezTo>
                <a:cubicBezTo>
                  <a:pt x="5310027" y="869879"/>
                  <a:pt x="5351123" y="756863"/>
                  <a:pt x="5455577" y="770562"/>
                </a:cubicBezTo>
                <a:cubicBezTo>
                  <a:pt x="5560031" y="784261"/>
                  <a:pt x="5697020" y="929812"/>
                  <a:pt x="5804899" y="955497"/>
                </a:cubicBezTo>
                <a:cubicBezTo>
                  <a:pt x="5912778" y="981182"/>
                  <a:pt x="6051478" y="976045"/>
                  <a:pt x="6102849" y="924674"/>
                </a:cubicBezTo>
                <a:cubicBezTo>
                  <a:pt x="6154220" y="873303"/>
                  <a:pt x="6119972" y="698643"/>
                  <a:pt x="6113123" y="647272"/>
                </a:cubicBezTo>
                <a:cubicBezTo>
                  <a:pt x="6106274" y="595901"/>
                  <a:pt x="6065178" y="674670"/>
                  <a:pt x="6061753" y="616450"/>
                </a:cubicBezTo>
                <a:cubicBezTo>
                  <a:pt x="6058328" y="558230"/>
                  <a:pt x="6066890" y="361308"/>
                  <a:pt x="6092575" y="297951"/>
                </a:cubicBezTo>
                <a:cubicBezTo>
                  <a:pt x="6118260" y="234594"/>
                  <a:pt x="6181618" y="260279"/>
                  <a:pt x="6215865" y="236306"/>
                </a:cubicBezTo>
                <a:cubicBezTo>
                  <a:pt x="6250112" y="212333"/>
                  <a:pt x="6304908" y="188360"/>
                  <a:pt x="6298058" y="154113"/>
                </a:cubicBezTo>
                <a:cubicBezTo>
                  <a:pt x="6291209" y="119866"/>
                  <a:pt x="6207303" y="54796"/>
                  <a:pt x="6174768" y="30823"/>
                </a:cubicBezTo>
                <a:cubicBezTo>
                  <a:pt x="6142233" y="6850"/>
                  <a:pt x="6102849" y="10274"/>
                  <a:pt x="6102849" y="10274"/>
                </a:cubicBezTo>
                <a:lnTo>
                  <a:pt x="6102849" y="10274"/>
                </a:lnTo>
                <a:cubicBezTo>
                  <a:pt x="6101137" y="10274"/>
                  <a:pt x="6096000" y="11986"/>
                  <a:pt x="6092575" y="10274"/>
                </a:cubicBezTo>
                <a:cubicBezTo>
                  <a:pt x="6089150" y="8562"/>
                  <a:pt x="6082301" y="0"/>
                  <a:pt x="6082301" y="0"/>
                </a:cubicBezTo>
                <a:lnTo>
                  <a:pt x="6082301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reihandform 4"/>
          <p:cNvSpPr/>
          <p:nvPr/>
        </p:nvSpPr>
        <p:spPr>
          <a:xfrm>
            <a:off x="6739847" y="2979506"/>
            <a:ext cx="1058238" cy="476416"/>
          </a:xfrm>
          <a:custGeom>
            <a:avLst/>
            <a:gdLst>
              <a:gd name="connsiteX0" fmla="*/ 0 w 1058238"/>
              <a:gd name="connsiteY0" fmla="*/ 267128 h 476416"/>
              <a:gd name="connsiteX1" fmla="*/ 205483 w 1058238"/>
              <a:gd name="connsiteY1" fmla="*/ 462337 h 476416"/>
              <a:gd name="connsiteX2" fmla="*/ 441789 w 1058238"/>
              <a:gd name="connsiteY2" fmla="*/ 452063 h 476416"/>
              <a:gd name="connsiteX3" fmla="*/ 626724 w 1058238"/>
              <a:gd name="connsiteY3" fmla="*/ 380143 h 476416"/>
              <a:gd name="connsiteX4" fmla="*/ 647272 w 1058238"/>
              <a:gd name="connsiteY4" fmla="*/ 256854 h 476416"/>
              <a:gd name="connsiteX5" fmla="*/ 770562 w 1058238"/>
              <a:gd name="connsiteY5" fmla="*/ 164386 h 476416"/>
              <a:gd name="connsiteX6" fmla="*/ 945223 w 1058238"/>
              <a:gd name="connsiteY6" fmla="*/ 92467 h 476416"/>
              <a:gd name="connsiteX7" fmla="*/ 1058238 w 1058238"/>
              <a:gd name="connsiteY7" fmla="*/ 0 h 476416"/>
              <a:gd name="connsiteX8" fmla="*/ 1058238 w 1058238"/>
              <a:gd name="connsiteY8" fmla="*/ 0 h 47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238" h="476416">
                <a:moveTo>
                  <a:pt x="0" y="267128"/>
                </a:moveTo>
                <a:cubicBezTo>
                  <a:pt x="65926" y="349321"/>
                  <a:pt x="131852" y="431515"/>
                  <a:pt x="205483" y="462337"/>
                </a:cubicBezTo>
                <a:cubicBezTo>
                  <a:pt x="279114" y="493159"/>
                  <a:pt x="371582" y="465762"/>
                  <a:pt x="441789" y="452063"/>
                </a:cubicBezTo>
                <a:cubicBezTo>
                  <a:pt x="511996" y="438364"/>
                  <a:pt x="592477" y="412678"/>
                  <a:pt x="626724" y="380143"/>
                </a:cubicBezTo>
                <a:cubicBezTo>
                  <a:pt x="660971" y="347608"/>
                  <a:pt x="623299" y="292813"/>
                  <a:pt x="647272" y="256854"/>
                </a:cubicBezTo>
                <a:cubicBezTo>
                  <a:pt x="671245" y="220895"/>
                  <a:pt x="720904" y="191784"/>
                  <a:pt x="770562" y="164386"/>
                </a:cubicBezTo>
                <a:cubicBezTo>
                  <a:pt x="820221" y="136988"/>
                  <a:pt x="897277" y="119865"/>
                  <a:pt x="945223" y="92467"/>
                </a:cubicBezTo>
                <a:cubicBezTo>
                  <a:pt x="993169" y="65069"/>
                  <a:pt x="1058238" y="0"/>
                  <a:pt x="1058238" y="0"/>
                </a:cubicBezTo>
                <a:lnTo>
                  <a:pt x="1058238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 5"/>
          <p:cNvSpPr/>
          <p:nvPr/>
        </p:nvSpPr>
        <p:spPr>
          <a:xfrm>
            <a:off x="5432276" y="3260196"/>
            <a:ext cx="1402462" cy="1130157"/>
          </a:xfrm>
          <a:custGeom>
            <a:avLst/>
            <a:gdLst>
              <a:gd name="connsiteX0" fmla="*/ 1268786 w 1402462"/>
              <a:gd name="connsiteY0" fmla="*/ 0 h 1130157"/>
              <a:gd name="connsiteX1" fmla="*/ 1402350 w 1402462"/>
              <a:gd name="connsiteY1" fmla="*/ 236305 h 1130157"/>
              <a:gd name="connsiteX2" fmla="*/ 1289334 w 1402462"/>
              <a:gd name="connsiteY2" fmla="*/ 277402 h 1130157"/>
              <a:gd name="connsiteX3" fmla="*/ 1155770 w 1402462"/>
              <a:gd name="connsiteY3" fmla="*/ 318499 h 1130157"/>
              <a:gd name="connsiteX4" fmla="*/ 1124947 w 1402462"/>
              <a:gd name="connsiteY4" fmla="*/ 441788 h 1130157"/>
              <a:gd name="connsiteX5" fmla="*/ 1083851 w 1402462"/>
              <a:gd name="connsiteY5" fmla="*/ 462337 h 1130157"/>
              <a:gd name="connsiteX6" fmla="*/ 1032480 w 1402462"/>
              <a:gd name="connsiteY6" fmla="*/ 441788 h 1130157"/>
              <a:gd name="connsiteX7" fmla="*/ 991383 w 1402462"/>
              <a:gd name="connsiteY7" fmla="*/ 575353 h 1130157"/>
              <a:gd name="connsiteX8" fmla="*/ 981109 w 1402462"/>
              <a:gd name="connsiteY8" fmla="*/ 698642 h 1130157"/>
              <a:gd name="connsiteX9" fmla="*/ 1022206 w 1402462"/>
              <a:gd name="connsiteY9" fmla="*/ 904126 h 1130157"/>
              <a:gd name="connsiteX10" fmla="*/ 857819 w 1402462"/>
              <a:gd name="connsiteY10" fmla="*/ 1037690 h 1130157"/>
              <a:gd name="connsiteX11" fmla="*/ 785900 w 1402462"/>
              <a:gd name="connsiteY11" fmla="*/ 965770 h 1130157"/>
              <a:gd name="connsiteX12" fmla="*/ 97532 w 1402462"/>
              <a:gd name="connsiteY12" fmla="*/ 965770 h 1130157"/>
              <a:gd name="connsiteX13" fmla="*/ 5064 w 1402462"/>
              <a:gd name="connsiteY13" fmla="*/ 1130157 h 1130157"/>
              <a:gd name="connsiteX14" fmla="*/ 5064 w 1402462"/>
              <a:gd name="connsiteY14" fmla="*/ 1130157 h 113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02462" h="1130157">
                <a:moveTo>
                  <a:pt x="1268786" y="0"/>
                </a:moveTo>
                <a:cubicBezTo>
                  <a:pt x="1333855" y="95035"/>
                  <a:pt x="1398925" y="190071"/>
                  <a:pt x="1402350" y="236305"/>
                </a:cubicBezTo>
                <a:cubicBezTo>
                  <a:pt x="1405775" y="282539"/>
                  <a:pt x="1330431" y="263703"/>
                  <a:pt x="1289334" y="277402"/>
                </a:cubicBezTo>
                <a:cubicBezTo>
                  <a:pt x="1248237" y="291101"/>
                  <a:pt x="1183168" y="291101"/>
                  <a:pt x="1155770" y="318499"/>
                </a:cubicBezTo>
                <a:cubicBezTo>
                  <a:pt x="1128372" y="345897"/>
                  <a:pt x="1136934" y="417815"/>
                  <a:pt x="1124947" y="441788"/>
                </a:cubicBezTo>
                <a:cubicBezTo>
                  <a:pt x="1112960" y="465761"/>
                  <a:pt x="1099262" y="462337"/>
                  <a:pt x="1083851" y="462337"/>
                </a:cubicBezTo>
                <a:cubicBezTo>
                  <a:pt x="1068440" y="462337"/>
                  <a:pt x="1047891" y="422952"/>
                  <a:pt x="1032480" y="441788"/>
                </a:cubicBezTo>
                <a:cubicBezTo>
                  <a:pt x="1017069" y="460624"/>
                  <a:pt x="999945" y="532544"/>
                  <a:pt x="991383" y="575353"/>
                </a:cubicBezTo>
                <a:cubicBezTo>
                  <a:pt x="982821" y="618162"/>
                  <a:pt x="975972" y="643847"/>
                  <a:pt x="981109" y="698642"/>
                </a:cubicBezTo>
                <a:cubicBezTo>
                  <a:pt x="986246" y="753437"/>
                  <a:pt x="1042754" y="847618"/>
                  <a:pt x="1022206" y="904126"/>
                </a:cubicBezTo>
                <a:cubicBezTo>
                  <a:pt x="1001658" y="960634"/>
                  <a:pt x="897203" y="1027416"/>
                  <a:pt x="857819" y="1037690"/>
                </a:cubicBezTo>
                <a:cubicBezTo>
                  <a:pt x="818435" y="1047964"/>
                  <a:pt x="912614" y="977757"/>
                  <a:pt x="785900" y="965770"/>
                </a:cubicBezTo>
                <a:cubicBezTo>
                  <a:pt x="659186" y="953783"/>
                  <a:pt x="227671" y="938372"/>
                  <a:pt x="97532" y="965770"/>
                </a:cubicBezTo>
                <a:cubicBezTo>
                  <a:pt x="-32607" y="993168"/>
                  <a:pt x="5064" y="1130157"/>
                  <a:pt x="5064" y="1130157"/>
                </a:cubicBezTo>
                <a:lnTo>
                  <a:pt x="5064" y="1130157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/>
          <p:cNvSpPr/>
          <p:nvPr/>
        </p:nvSpPr>
        <p:spPr>
          <a:xfrm>
            <a:off x="6462445" y="3462391"/>
            <a:ext cx="1170478" cy="1411508"/>
          </a:xfrm>
          <a:custGeom>
            <a:avLst/>
            <a:gdLst>
              <a:gd name="connsiteX0" fmla="*/ 0 w 1170478"/>
              <a:gd name="connsiteY0" fmla="*/ 719191 h 1411508"/>
              <a:gd name="connsiteX1" fmla="*/ 184935 w 1170478"/>
              <a:gd name="connsiteY1" fmla="*/ 904126 h 1411508"/>
              <a:gd name="connsiteX2" fmla="*/ 297951 w 1170478"/>
              <a:gd name="connsiteY2" fmla="*/ 986319 h 1411508"/>
              <a:gd name="connsiteX3" fmla="*/ 441789 w 1170478"/>
              <a:gd name="connsiteY3" fmla="*/ 1109609 h 1411508"/>
              <a:gd name="connsiteX4" fmla="*/ 534256 w 1170478"/>
              <a:gd name="connsiteY4" fmla="*/ 1181528 h 1411508"/>
              <a:gd name="connsiteX5" fmla="*/ 760288 w 1170478"/>
              <a:gd name="connsiteY5" fmla="*/ 1407560 h 1411508"/>
              <a:gd name="connsiteX6" fmla="*/ 832207 w 1170478"/>
              <a:gd name="connsiteY6" fmla="*/ 1325366 h 1411508"/>
              <a:gd name="connsiteX7" fmla="*/ 945222 w 1170478"/>
              <a:gd name="connsiteY7" fmla="*/ 1325366 h 1411508"/>
              <a:gd name="connsiteX8" fmla="*/ 1150706 w 1170478"/>
              <a:gd name="connsiteY8" fmla="*/ 1119883 h 1411508"/>
              <a:gd name="connsiteX9" fmla="*/ 1150706 w 1170478"/>
              <a:gd name="connsiteY9" fmla="*/ 955497 h 1411508"/>
              <a:gd name="connsiteX10" fmla="*/ 1047964 w 1170478"/>
              <a:gd name="connsiteY10" fmla="*/ 791110 h 1411508"/>
              <a:gd name="connsiteX11" fmla="*/ 986319 w 1170478"/>
              <a:gd name="connsiteY11" fmla="*/ 657546 h 1411508"/>
              <a:gd name="connsiteX12" fmla="*/ 359595 w 1170478"/>
              <a:gd name="connsiteY12" fmla="*/ 256854 h 1411508"/>
              <a:gd name="connsiteX13" fmla="*/ 359595 w 1170478"/>
              <a:gd name="connsiteY13" fmla="*/ 226031 h 1411508"/>
              <a:gd name="connsiteX14" fmla="*/ 349321 w 1170478"/>
              <a:gd name="connsiteY14" fmla="*/ 82193 h 1411508"/>
              <a:gd name="connsiteX15" fmla="*/ 328773 w 1170478"/>
              <a:gd name="connsiteY15" fmla="*/ 0 h 1411508"/>
              <a:gd name="connsiteX16" fmla="*/ 328773 w 1170478"/>
              <a:gd name="connsiteY16" fmla="*/ 0 h 141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0478" h="1411508">
                <a:moveTo>
                  <a:pt x="0" y="719191"/>
                </a:moveTo>
                <a:cubicBezTo>
                  <a:pt x="67638" y="789398"/>
                  <a:pt x="135277" y="859605"/>
                  <a:pt x="184935" y="904126"/>
                </a:cubicBezTo>
                <a:cubicBezTo>
                  <a:pt x="234593" y="948647"/>
                  <a:pt x="255142" y="952072"/>
                  <a:pt x="297951" y="986319"/>
                </a:cubicBezTo>
                <a:cubicBezTo>
                  <a:pt x="340760" y="1020566"/>
                  <a:pt x="402405" y="1077074"/>
                  <a:pt x="441789" y="1109609"/>
                </a:cubicBezTo>
                <a:cubicBezTo>
                  <a:pt x="481173" y="1142144"/>
                  <a:pt x="481173" y="1131870"/>
                  <a:pt x="534256" y="1181528"/>
                </a:cubicBezTo>
                <a:cubicBezTo>
                  <a:pt x="587339" y="1231187"/>
                  <a:pt x="710630" y="1383587"/>
                  <a:pt x="760288" y="1407560"/>
                </a:cubicBezTo>
                <a:cubicBezTo>
                  <a:pt x="809946" y="1431533"/>
                  <a:pt x="801385" y="1339065"/>
                  <a:pt x="832207" y="1325366"/>
                </a:cubicBezTo>
                <a:cubicBezTo>
                  <a:pt x="863029" y="1311667"/>
                  <a:pt x="892139" y="1359613"/>
                  <a:pt x="945222" y="1325366"/>
                </a:cubicBezTo>
                <a:cubicBezTo>
                  <a:pt x="998305" y="1291119"/>
                  <a:pt x="1116459" y="1181528"/>
                  <a:pt x="1150706" y="1119883"/>
                </a:cubicBezTo>
                <a:cubicBezTo>
                  <a:pt x="1184953" y="1058238"/>
                  <a:pt x="1167830" y="1010292"/>
                  <a:pt x="1150706" y="955497"/>
                </a:cubicBezTo>
                <a:cubicBezTo>
                  <a:pt x="1133582" y="900702"/>
                  <a:pt x="1075362" y="840769"/>
                  <a:pt x="1047964" y="791110"/>
                </a:cubicBezTo>
                <a:cubicBezTo>
                  <a:pt x="1020566" y="741452"/>
                  <a:pt x="1101047" y="746589"/>
                  <a:pt x="986319" y="657546"/>
                </a:cubicBezTo>
                <a:cubicBezTo>
                  <a:pt x="871591" y="568503"/>
                  <a:pt x="464049" y="328773"/>
                  <a:pt x="359595" y="256854"/>
                </a:cubicBezTo>
                <a:cubicBezTo>
                  <a:pt x="255141" y="184935"/>
                  <a:pt x="361307" y="255141"/>
                  <a:pt x="359595" y="226031"/>
                </a:cubicBezTo>
                <a:cubicBezTo>
                  <a:pt x="357883" y="196921"/>
                  <a:pt x="354458" y="119865"/>
                  <a:pt x="349321" y="82193"/>
                </a:cubicBezTo>
                <a:cubicBezTo>
                  <a:pt x="344184" y="44521"/>
                  <a:pt x="328773" y="0"/>
                  <a:pt x="328773" y="0"/>
                </a:cubicBezTo>
                <a:lnTo>
                  <a:pt x="328773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27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Linden Museum </a:t>
            </a:r>
            <a:r>
              <a:rPr lang="de-DE" sz="2400" dirty="0"/>
              <a:t>Stuttgart, </a:t>
            </a:r>
            <a:r>
              <a:rPr lang="de-DE" sz="2400" dirty="0" err="1" smtClean="0"/>
              <a:t>Oriental</a:t>
            </a:r>
            <a:r>
              <a:rPr lang="de-DE" sz="2400" dirty="0" smtClean="0"/>
              <a:t> Department </a:t>
            </a:r>
            <a:r>
              <a:rPr lang="de-DE" sz="2400" dirty="0"/>
              <a:t>– </a:t>
            </a:r>
            <a:r>
              <a:rPr lang="de-DE" sz="2400" dirty="0" err="1" smtClean="0"/>
              <a:t>Metalwork</a:t>
            </a:r>
            <a:r>
              <a:rPr lang="de-DE" sz="2400" dirty="0" smtClean="0"/>
              <a:t> 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2" descr="F:\Eigene Dokumente\Bildarchiv\Metallarbeiten LiMu\Pre-2014\A41305\Details\DSC_4149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56" y="3861048"/>
            <a:ext cx="3563887" cy="236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Eigene Dokumente\Bildarchiv\Metallarbeiten LiMu\Pre-2014\VL A 11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56" y="1037055"/>
            <a:ext cx="3597465" cy="27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Eigene Dokumente\Bildarchiv\Metallarbeiten LiMu\Pre-2014\A41305\lamp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 r="5907"/>
          <a:stretch/>
        </p:blipFill>
        <p:spPr bwMode="auto">
          <a:xfrm>
            <a:off x="251520" y="1052736"/>
            <a:ext cx="4952144" cy="51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5157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</Words>
  <Application>Microsoft Office PowerPoint</Application>
  <PresentationFormat>Bildschirmpräsentation (4:3)</PresentationFormat>
  <Paragraphs>128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</vt:lpstr>
      <vt:lpstr>Khurasan Studien zur Kunstgeschichte einer zentralen Region des islamischen Ostens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Projekt-Forschungsreise nach Iran (10.-28. September, 2015) </vt:lpstr>
      <vt:lpstr>Linden Museum Stuttgart, Oriental Department – Metalwork  </vt:lpstr>
      <vt:lpstr>Metalwork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Museal-universitäre Zusammenarbeit</vt:lpstr>
      <vt:lpstr>Architektur des 12. Jh.: Bautypen Khurasan vs. West- und Zentraliran; Baudekor der Marv-Region im heutigen Iran und Turkmenistan</vt:lpstr>
      <vt:lpstr>Architektur des 12. Jh.: Bistam, Schrein des Shaikh Bayazid. Quellen: Archivbild Gulistan-Album (um 1880), Foto L. Korn (2015) </vt:lpstr>
      <vt:lpstr>PowerPoint-Präsentation</vt:lpstr>
      <vt:lpstr>PowerPoint-Präsentation</vt:lpstr>
      <vt:lpstr>PowerPoint-Präsentation</vt:lpstr>
      <vt:lpstr>Baudekor des 17. Jh.: Mausoleum Khvaja Rabi‘ in Mashhad (Iran); Mausoleum des Akbar in Sikandra bei Agra (Indien); Moschee Baland in Buchara (Usbekistan)</vt:lpstr>
      <vt:lpstr>PowerPoint-Präsentation</vt:lpstr>
    </vt:vector>
  </TitlesOfParts>
  <Company>Uni-Bamberg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Khurasan Studien zur Kunstgeschichte einer zentralen Region des islamischen Ostens</dc:title>
  <dc:creator>Lorenz Korn</dc:creator>
  <cp:lastModifiedBy>Lorenz Korn</cp:lastModifiedBy>
  <cp:revision>35</cp:revision>
  <dcterms:created xsi:type="dcterms:W3CDTF">2015-10-05T06:18:47Z</dcterms:created>
  <dcterms:modified xsi:type="dcterms:W3CDTF">2015-10-21T22:26:58Z</dcterms:modified>
</cp:coreProperties>
</file>