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5" r:id="rId3"/>
    <p:sldId id="257" r:id="rId4"/>
    <p:sldId id="266" r:id="rId5"/>
    <p:sldId id="258" r:id="rId6"/>
    <p:sldId id="259" r:id="rId7"/>
    <p:sldId id="260" r:id="rId8"/>
    <p:sldId id="263" r:id="rId9"/>
    <p:sldId id="264" r:id="rId10"/>
    <p:sldId id="267" r:id="rId11"/>
    <p:sldId id="261" r:id="rId12"/>
    <p:sldId id="262" r:id="rId13"/>
    <p:sldId id="268" r:id="rId14"/>
  </p:sldIdLst>
  <p:sldSz cx="9144000" cy="6858000" type="screen4x3"/>
  <p:notesSz cx="6858000" cy="9144000"/>
  <p:defaultTextStyle>
    <a:defPPr>
      <a:defRPr lang="de-DE"/>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74" autoAdjust="0"/>
    <p:restoredTop sz="95707" autoAdjust="0"/>
  </p:normalViewPr>
  <p:slideViewPr>
    <p:cSldViewPr>
      <p:cViewPr varScale="1">
        <p:scale>
          <a:sx n="127" d="100"/>
          <a:sy n="127" d="100"/>
        </p:scale>
        <p:origin x="1384"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6325D0E-A8AC-1E42-AFFD-7591055F321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cs typeface="Arial" charset="0"/>
              </a:defRPr>
            </a:lvl1pPr>
          </a:lstStyle>
          <a:p>
            <a:pPr>
              <a:defRPr/>
            </a:pPr>
            <a:endParaRPr lang="de-DE"/>
          </a:p>
        </p:txBody>
      </p:sp>
      <p:sp>
        <p:nvSpPr>
          <p:cNvPr id="3" name="Datumsplatzhalter 2">
            <a:extLst>
              <a:ext uri="{FF2B5EF4-FFF2-40B4-BE49-F238E27FC236}">
                <a16:creationId xmlns:a16="http://schemas.microsoft.com/office/drawing/2014/main" id="{9E8072C6-5D6D-8E4F-AD04-C3721918D8C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cs typeface="Arial" charset="0"/>
              </a:defRPr>
            </a:lvl1pPr>
          </a:lstStyle>
          <a:p>
            <a:pPr>
              <a:defRPr/>
            </a:pPr>
            <a:fld id="{10F22630-198E-3A4E-983D-B58896E33F9B}" type="datetimeFigureOut">
              <a:rPr lang="de-DE"/>
              <a:pPr>
                <a:defRPr/>
              </a:pPr>
              <a:t>07.07.21</a:t>
            </a:fld>
            <a:endParaRPr lang="de-DE"/>
          </a:p>
        </p:txBody>
      </p:sp>
      <p:sp>
        <p:nvSpPr>
          <p:cNvPr id="4" name="Folienbildplatzhalter 3">
            <a:extLst>
              <a:ext uri="{FF2B5EF4-FFF2-40B4-BE49-F238E27FC236}">
                <a16:creationId xmlns:a16="http://schemas.microsoft.com/office/drawing/2014/main" id="{A4A202FD-B478-C146-8ACA-E7B5B51C011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39A0650E-5F6F-B34C-8F74-A0CA5CDE076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82E2463F-BED6-AE47-8BFB-6E96056EE5D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cs typeface="Arial" charset="0"/>
              </a:defRPr>
            </a:lvl1pPr>
          </a:lstStyle>
          <a:p>
            <a:pPr>
              <a:defRPr/>
            </a:pPr>
            <a:endParaRPr lang="de-DE"/>
          </a:p>
        </p:txBody>
      </p:sp>
      <p:sp>
        <p:nvSpPr>
          <p:cNvPr id="7" name="Foliennummernplatzhalter 6">
            <a:extLst>
              <a:ext uri="{FF2B5EF4-FFF2-40B4-BE49-F238E27FC236}">
                <a16:creationId xmlns:a16="http://schemas.microsoft.com/office/drawing/2014/main" id="{6CBDEA74-9955-9345-9712-A77810DD911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3F3C7E6-88CB-E141-8FEE-BBCC677E10C3}" type="slidenum">
              <a:rPr lang="de-DE" altLang="de-DE"/>
              <a:pPr/>
              <a:t>‹Nr.›</a:t>
            </a:fld>
            <a:endParaRPr lang="de-DE" altLang="de-DE"/>
          </a:p>
        </p:txBody>
      </p:sp>
    </p:spTree>
    <p:extLst>
      <p:ext uri="{BB962C8B-B14F-4D97-AF65-F5344CB8AC3E}">
        <p14:creationId xmlns:p14="http://schemas.microsoft.com/office/powerpoint/2010/main" val="19573710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lienbildplatzhalter 1">
            <a:extLst>
              <a:ext uri="{FF2B5EF4-FFF2-40B4-BE49-F238E27FC236}">
                <a16:creationId xmlns:a16="http://schemas.microsoft.com/office/drawing/2014/main" id="{02EBA4A1-1060-1049-9956-B75F345A58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izenplatzhalter 2">
            <a:extLst>
              <a:ext uri="{FF2B5EF4-FFF2-40B4-BE49-F238E27FC236}">
                <a16:creationId xmlns:a16="http://schemas.microsoft.com/office/drawing/2014/main" id="{3A119BA5-8A25-5749-8872-30D284F350B3}"/>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de-DE" altLang="de-DE" sz="1600">
                <a:solidFill>
                  <a:srgbClr val="000000"/>
                </a:solidFill>
                <a:latin typeface="UB Scala Sans" pitchFamily="2" charset="0"/>
              </a:rPr>
              <a:t>Hinweis:</a:t>
            </a:r>
          </a:p>
          <a:p>
            <a:pPr>
              <a:spcBef>
                <a:spcPct val="0"/>
              </a:spcBef>
            </a:pPr>
            <a:r>
              <a:rPr lang="de-DE" altLang="de-DE" sz="1600">
                <a:solidFill>
                  <a:srgbClr val="000000"/>
                </a:solidFill>
                <a:latin typeface="UB Scala Sans" pitchFamily="2" charset="0"/>
              </a:rPr>
              <a:t> </a:t>
            </a:r>
          </a:p>
          <a:p>
            <a:pPr>
              <a:spcBef>
                <a:spcPct val="0"/>
              </a:spcBef>
            </a:pPr>
            <a:r>
              <a:rPr lang="de-DE" altLang="de-DE" b="1">
                <a:solidFill>
                  <a:srgbClr val="000000"/>
                </a:solidFill>
                <a:latin typeface="UB Scala Sans" pitchFamily="2" charset="0"/>
              </a:rPr>
              <a:t>Anpassen der Fußzeile:</a:t>
            </a:r>
            <a:r>
              <a:rPr lang="de-DE" altLang="de-DE">
                <a:solidFill>
                  <a:srgbClr val="000000"/>
                </a:solidFill>
                <a:latin typeface="UB Scala Sans" pitchFamily="2" charset="0"/>
              </a:rPr>
              <a:t> Die PowerPoint-Vorlagen weisen alle eine Fußzeile auf, die sich natürlich individuell anpassen lässt. Um z.B. den Titel des Vortrages und den Namen des Referenten einzutragen muss dazu der Hauptfolienmaster geändert werden. In PowerPoint 2007/2010 muss man dazu unter dem Menü-Punkt "Ansicht" den Button "Folienmaster" anklicken. Am linken Bildschirmrand wird dann die Liste der Masterfolien angezeigt. Der oberste ist der Hauptmaster in dem sich die Textfelder der Fußzeile problemlos ändern lassen.</a:t>
            </a:r>
          </a:p>
          <a:p>
            <a:pPr>
              <a:spcBef>
                <a:spcPct val="0"/>
              </a:spcBef>
            </a:pPr>
            <a:endParaRPr lang="de-DE" altLang="de-DE"/>
          </a:p>
        </p:txBody>
      </p:sp>
      <p:sp>
        <p:nvSpPr>
          <p:cNvPr id="4100" name="Foliennummernplatzhalter 3">
            <a:extLst>
              <a:ext uri="{FF2B5EF4-FFF2-40B4-BE49-F238E27FC236}">
                <a16:creationId xmlns:a16="http://schemas.microsoft.com/office/drawing/2014/main" id="{B3F2C4FD-91B4-9240-A0FE-CBF18D065F36}"/>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8A490DA5-DF8F-1446-8AA4-435B729F953A}" type="slidenum">
              <a:rPr lang="de-DE" altLang="de-DE" sz="1200"/>
              <a:pPr eaLnBrk="1" hangingPunct="1"/>
              <a:t>1</a:t>
            </a:fld>
            <a:endParaRPr lang="de-DE" altLang="de-DE"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noFill/>
        </p:spPr>
        <p:txBody>
          <a:bodyPr/>
          <a:lstStyle/>
          <a:p>
            <a:r>
              <a:rPr lang="de-DE"/>
              <a:t>Mastertitelformat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p>
        </p:txBody>
      </p:sp>
    </p:spTree>
    <p:extLst>
      <p:ext uri="{BB962C8B-B14F-4D97-AF65-F5344CB8AC3E}">
        <p14:creationId xmlns:p14="http://schemas.microsoft.com/office/powerpoint/2010/main" val="84766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Titel 1"/>
          <p:cNvSpPr>
            <a:spLocks noGrp="1"/>
          </p:cNvSpPr>
          <p:nvPr>
            <p:ph type="title"/>
          </p:nvPr>
        </p:nvSpPr>
        <p:spPr>
          <a:xfrm>
            <a:off x="838200" y="1143000"/>
            <a:ext cx="7467600" cy="1143000"/>
          </a:xfrm>
        </p:spPr>
        <p:txBody>
          <a:bodyPr/>
          <a:lstStyle/>
          <a:p>
            <a:r>
              <a:rPr lang="de-DE"/>
              <a:t>Mastertitelformat bearbeiten</a:t>
            </a:r>
            <a:endParaRPr lang="de-DE" dirty="0"/>
          </a:p>
        </p:txBody>
      </p:sp>
      <p:sp>
        <p:nvSpPr>
          <p:cNvPr id="5" name="Inhaltsplatzhalter 2"/>
          <p:cNvSpPr>
            <a:spLocks noGrp="1"/>
          </p:cNvSpPr>
          <p:nvPr>
            <p:ph idx="1"/>
          </p:nvPr>
        </p:nvSpPr>
        <p:spPr>
          <a:xfrm>
            <a:off x="838200" y="2590800"/>
            <a:ext cx="7467600" cy="355284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81188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5" name="Titel 1"/>
          <p:cNvSpPr>
            <a:spLocks noGrp="1"/>
          </p:cNvSpPr>
          <p:nvPr>
            <p:ph type="title"/>
          </p:nvPr>
        </p:nvSpPr>
        <p:spPr>
          <a:xfrm>
            <a:off x="838200" y="1143000"/>
            <a:ext cx="7467600" cy="1143000"/>
          </a:xfrm>
        </p:spPr>
        <p:txBody>
          <a:bodyPr/>
          <a:lstStyle/>
          <a:p>
            <a:r>
              <a:rPr lang="de-DE"/>
              <a:t>Mastertitelformat bearbeiten</a:t>
            </a:r>
            <a:endParaRPr lang="de-DE" dirty="0"/>
          </a:p>
        </p:txBody>
      </p:sp>
      <p:sp>
        <p:nvSpPr>
          <p:cNvPr id="6" name="Inhaltsplatzhalter 2"/>
          <p:cNvSpPr>
            <a:spLocks noGrp="1"/>
          </p:cNvSpPr>
          <p:nvPr>
            <p:ph sz="half" idx="1"/>
          </p:nvPr>
        </p:nvSpPr>
        <p:spPr>
          <a:xfrm>
            <a:off x="838200" y="2395550"/>
            <a:ext cx="3657600" cy="3748094"/>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3"/>
          <p:cNvSpPr>
            <a:spLocks noGrp="1"/>
          </p:cNvSpPr>
          <p:nvPr>
            <p:ph sz="half" idx="2"/>
          </p:nvPr>
        </p:nvSpPr>
        <p:spPr>
          <a:xfrm>
            <a:off x="4648200" y="2395550"/>
            <a:ext cx="3657600" cy="3748094"/>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4133600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7" name="Titel 1"/>
          <p:cNvSpPr>
            <a:spLocks noGrp="1"/>
          </p:cNvSpPr>
          <p:nvPr>
            <p:ph type="title"/>
          </p:nvPr>
        </p:nvSpPr>
        <p:spPr>
          <a:xfrm>
            <a:off x="457200" y="1131894"/>
            <a:ext cx="8229600" cy="1143000"/>
          </a:xfrm>
        </p:spPr>
        <p:txBody>
          <a:bodyPr/>
          <a:lstStyle>
            <a:lvl1pPr>
              <a:defRPr/>
            </a:lvl1pPr>
          </a:lstStyle>
          <a:p>
            <a:r>
              <a:rPr lang="de-DE"/>
              <a:t>Mastertitelformat bearbeiten</a:t>
            </a:r>
            <a:endParaRPr lang="de-DE" dirty="0"/>
          </a:p>
        </p:txBody>
      </p:sp>
      <p:sp>
        <p:nvSpPr>
          <p:cNvPr id="8" name="Textplatzhalter 2"/>
          <p:cNvSpPr>
            <a:spLocks noGrp="1"/>
          </p:cNvSpPr>
          <p:nvPr>
            <p:ph type="body" idx="1"/>
          </p:nvPr>
        </p:nvSpPr>
        <p:spPr>
          <a:xfrm>
            <a:off x="457200" y="2392369"/>
            <a:ext cx="4040188"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9" name="Inhaltsplatzhalter 3"/>
          <p:cNvSpPr>
            <a:spLocks noGrp="1"/>
          </p:cNvSpPr>
          <p:nvPr>
            <p:ph sz="half" idx="2"/>
          </p:nvPr>
        </p:nvSpPr>
        <p:spPr>
          <a:xfrm>
            <a:off x="457200" y="3032131"/>
            <a:ext cx="4040188" cy="3325827"/>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Textplatzhalter 4"/>
          <p:cNvSpPr>
            <a:spLocks noGrp="1"/>
          </p:cNvSpPr>
          <p:nvPr>
            <p:ph type="body" sz="quarter" idx="3"/>
          </p:nvPr>
        </p:nvSpPr>
        <p:spPr>
          <a:xfrm>
            <a:off x="4645025" y="2392369"/>
            <a:ext cx="4041775"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1" name="Inhaltsplatzhalter 5"/>
          <p:cNvSpPr>
            <a:spLocks noGrp="1"/>
          </p:cNvSpPr>
          <p:nvPr>
            <p:ph sz="quarter" idx="4"/>
          </p:nvPr>
        </p:nvSpPr>
        <p:spPr>
          <a:xfrm>
            <a:off x="4645025" y="3032131"/>
            <a:ext cx="4041775" cy="3325827"/>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754077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563429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1585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5" name="Titel 1"/>
          <p:cNvSpPr>
            <a:spLocks noGrp="1"/>
          </p:cNvSpPr>
          <p:nvPr>
            <p:ph type="title"/>
          </p:nvPr>
        </p:nvSpPr>
        <p:spPr>
          <a:xfrm>
            <a:off x="457200" y="1004911"/>
            <a:ext cx="3008313" cy="1162050"/>
          </a:xfrm>
        </p:spPr>
        <p:txBody>
          <a:bodyPr anchor="b"/>
          <a:lstStyle>
            <a:lvl1pPr algn="l">
              <a:defRPr sz="2000" b="1"/>
            </a:lvl1pPr>
          </a:lstStyle>
          <a:p>
            <a:r>
              <a:rPr lang="de-DE"/>
              <a:t>Mastertitelformat bearbeiten</a:t>
            </a:r>
            <a:endParaRPr lang="de-DE" dirty="0"/>
          </a:p>
        </p:txBody>
      </p:sp>
      <p:sp>
        <p:nvSpPr>
          <p:cNvPr id="6" name="Inhaltsplatzhalter 2"/>
          <p:cNvSpPr>
            <a:spLocks noGrp="1"/>
          </p:cNvSpPr>
          <p:nvPr>
            <p:ph idx="1"/>
          </p:nvPr>
        </p:nvSpPr>
        <p:spPr>
          <a:xfrm>
            <a:off x="3575050" y="1000108"/>
            <a:ext cx="5111750" cy="5286412"/>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extplatzhalter 3"/>
          <p:cNvSpPr>
            <a:spLocks noGrp="1"/>
          </p:cNvSpPr>
          <p:nvPr>
            <p:ph type="body" sz="half" idx="2"/>
          </p:nvPr>
        </p:nvSpPr>
        <p:spPr>
          <a:xfrm>
            <a:off x="457200" y="2166961"/>
            <a:ext cx="3008313" cy="41195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extLst>
      <p:ext uri="{BB962C8B-B14F-4D97-AF65-F5344CB8AC3E}">
        <p14:creationId xmlns:p14="http://schemas.microsoft.com/office/powerpoint/2010/main" val="4074640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5" name="Inhaltsplatzhalter 4"/>
          <p:cNvSpPr>
            <a:spLocks noGrp="1"/>
          </p:cNvSpPr>
          <p:nvPr>
            <p:ph idx="1"/>
          </p:nvPr>
        </p:nvSpPr>
        <p:spPr>
          <a:xfrm>
            <a:off x="838200" y="2590800"/>
            <a:ext cx="7467600" cy="3552825"/>
          </a:xfrm>
        </p:spPr>
        <p:txBody>
          <a:bodyPr/>
          <a:lstStyle/>
          <a:p>
            <a:pPr lvl="0"/>
            <a:r>
              <a:rPr lang="de-DE"/>
              <a:t>Mastertextformat bearbeiten</a:t>
            </a:r>
          </a:p>
        </p:txBody>
      </p:sp>
    </p:spTree>
    <p:extLst>
      <p:ext uri="{BB962C8B-B14F-4D97-AF65-F5344CB8AC3E}">
        <p14:creationId xmlns:p14="http://schemas.microsoft.com/office/powerpoint/2010/main" val="1875524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5" name="Titel 1"/>
          <p:cNvSpPr>
            <a:spLocks noGrp="1"/>
          </p:cNvSpPr>
          <p:nvPr>
            <p:ph type="title"/>
          </p:nvPr>
        </p:nvSpPr>
        <p:spPr>
          <a:xfrm>
            <a:off x="1792288" y="4800600"/>
            <a:ext cx="5486400" cy="566738"/>
          </a:xfrm>
        </p:spPr>
        <p:txBody>
          <a:bodyPr anchor="b"/>
          <a:lstStyle>
            <a:lvl1pPr algn="l">
              <a:defRPr sz="2000" b="1"/>
            </a:lvl1pPr>
          </a:lstStyle>
          <a:p>
            <a:r>
              <a:rPr lang="de-DE"/>
              <a:t>Mastertitelformat bearbeiten</a:t>
            </a:r>
            <a:endParaRPr lang="de-DE" dirty="0"/>
          </a:p>
        </p:txBody>
      </p:sp>
      <p:sp>
        <p:nvSpPr>
          <p:cNvPr id="6" name="Bildplatzhalter 2"/>
          <p:cNvSpPr>
            <a:spLocks noGrp="1"/>
          </p:cNvSpPr>
          <p:nvPr>
            <p:ph type="pic" idx="1"/>
          </p:nvPr>
        </p:nvSpPr>
        <p:spPr>
          <a:xfrm>
            <a:off x="1792288" y="1142983"/>
            <a:ext cx="5486400" cy="3584591"/>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7"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extLst>
      <p:ext uri="{BB962C8B-B14F-4D97-AF65-F5344CB8AC3E}">
        <p14:creationId xmlns:p14="http://schemas.microsoft.com/office/powerpoint/2010/main" val="664102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Grafik 6" descr="ub-cd-ppt-back02-5_grau.gif">
            <a:extLst>
              <a:ext uri="{FF2B5EF4-FFF2-40B4-BE49-F238E27FC236}">
                <a16:creationId xmlns:a16="http://schemas.microsoft.com/office/drawing/2014/main" id="{35E2D8CC-B708-E442-AA45-13E666BB83E3}"/>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Grafik 7" descr="ub-cd-ppt-back02-5.gif">
            <a:extLst>
              <a:ext uri="{FF2B5EF4-FFF2-40B4-BE49-F238E27FC236}">
                <a16:creationId xmlns:a16="http://schemas.microsoft.com/office/drawing/2014/main" id="{3B3B9D5F-CCCD-0F49-8B5D-4CE250FB44DF}"/>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2">
            <a:extLst>
              <a:ext uri="{FF2B5EF4-FFF2-40B4-BE49-F238E27FC236}">
                <a16:creationId xmlns:a16="http://schemas.microsoft.com/office/drawing/2014/main" id="{22644F1F-B132-7B49-88D2-A96AD7FB9230}"/>
              </a:ext>
            </a:extLst>
          </p:cNvPr>
          <p:cNvSpPr>
            <a:spLocks noGrp="1" noChangeArrowheads="1"/>
          </p:cNvSpPr>
          <p:nvPr>
            <p:ph type="title"/>
          </p:nvPr>
        </p:nvSpPr>
        <p:spPr bwMode="auto">
          <a:xfrm>
            <a:off x="838200" y="1143000"/>
            <a:ext cx="7467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Klicken Sie, um das Titelformat</a:t>
            </a:r>
            <a:br>
              <a:rPr lang="de-DE" altLang="de-DE"/>
            </a:br>
            <a:r>
              <a:rPr lang="de-DE" altLang="de-DE"/>
              <a:t>zu bearbeiten</a:t>
            </a:r>
          </a:p>
        </p:txBody>
      </p:sp>
      <p:sp>
        <p:nvSpPr>
          <p:cNvPr id="1029" name="Rectangle 3">
            <a:extLst>
              <a:ext uri="{FF2B5EF4-FFF2-40B4-BE49-F238E27FC236}">
                <a16:creationId xmlns:a16="http://schemas.microsoft.com/office/drawing/2014/main" id="{750D6999-D16E-3D43-B9C0-9D550883613D}"/>
              </a:ext>
            </a:extLst>
          </p:cNvPr>
          <p:cNvSpPr>
            <a:spLocks noGrp="1" noChangeArrowheads="1"/>
          </p:cNvSpPr>
          <p:nvPr>
            <p:ph type="body" idx="1"/>
          </p:nvPr>
        </p:nvSpPr>
        <p:spPr bwMode="auto">
          <a:xfrm>
            <a:off x="838200" y="2590800"/>
            <a:ext cx="7467600"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30" name="Rectangle 23">
            <a:extLst>
              <a:ext uri="{FF2B5EF4-FFF2-40B4-BE49-F238E27FC236}">
                <a16:creationId xmlns:a16="http://schemas.microsoft.com/office/drawing/2014/main" id="{1634BCB6-9C37-7F44-95D7-1403C277C96C}"/>
              </a:ext>
            </a:extLst>
          </p:cNvPr>
          <p:cNvSpPr>
            <a:spLocks noChangeArrowheads="1"/>
          </p:cNvSpPr>
          <p:nvPr/>
        </p:nvSpPr>
        <p:spPr bwMode="auto">
          <a:xfrm>
            <a:off x="7924800" y="6557963"/>
            <a:ext cx="1066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r>
              <a:rPr lang="de-DE" altLang="de-DE" sz="900">
                <a:solidFill>
                  <a:srgbClr val="00407A"/>
                </a:solidFill>
                <a:latin typeface="Arial" panose="020B0604020202020204" pitchFamily="34" charset="0"/>
              </a:rPr>
              <a:t>S. </a:t>
            </a:r>
            <a:fld id="{3C57C904-8A5B-984E-B4FF-55C5B418957A}" type="slidenum">
              <a:rPr lang="de-DE" altLang="de-DE" sz="900">
                <a:solidFill>
                  <a:srgbClr val="00407A"/>
                </a:solidFill>
                <a:latin typeface="Arial" panose="020B0604020202020204" pitchFamily="34" charset="0"/>
              </a:rPr>
              <a:pPr algn="r" eaLnBrk="1" hangingPunct="1"/>
              <a:t>‹Nr.›</a:t>
            </a:fld>
            <a:endParaRPr lang="de-DE" altLang="de-DE" sz="900">
              <a:solidFill>
                <a:srgbClr val="00407A"/>
              </a:solidFill>
              <a:latin typeface="Arial" panose="020B0604020202020204" pitchFamily="34" charset="0"/>
            </a:endParaRPr>
          </a:p>
        </p:txBody>
      </p:sp>
      <p:sp>
        <p:nvSpPr>
          <p:cNvPr id="1031" name="Rectangle 23">
            <a:extLst>
              <a:ext uri="{FF2B5EF4-FFF2-40B4-BE49-F238E27FC236}">
                <a16:creationId xmlns:a16="http://schemas.microsoft.com/office/drawing/2014/main" id="{79B324CF-D0E0-2D47-BFE0-F75DAB633A2A}"/>
              </a:ext>
            </a:extLst>
          </p:cNvPr>
          <p:cNvSpPr>
            <a:spLocks noChangeArrowheads="1"/>
          </p:cNvSpPr>
          <p:nvPr/>
        </p:nvSpPr>
        <p:spPr bwMode="auto">
          <a:xfrm>
            <a:off x="152400" y="6557963"/>
            <a:ext cx="7543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de-DE" altLang="de-DE" sz="900">
                <a:solidFill>
                  <a:srgbClr val="00407A"/>
                </a:solidFill>
                <a:latin typeface="Arial" panose="020B0604020202020204" pitchFamily="34" charset="0"/>
              </a:rPr>
              <a:t>Thema | Name | Fachbereich/Lehrstuhl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fontAlgn="base" hangingPunct="1">
        <a:spcBef>
          <a:spcPct val="0"/>
        </a:spcBef>
        <a:spcAft>
          <a:spcPct val="0"/>
        </a:spcAft>
        <a:defRPr sz="2800">
          <a:solidFill>
            <a:srgbClr val="00407A"/>
          </a:solidFill>
          <a:latin typeface="Arial" charset="0"/>
          <a:ea typeface="+mj-ea"/>
          <a:cs typeface="+mj-cs"/>
        </a:defRPr>
      </a:lvl1pPr>
      <a:lvl2pPr algn="l" rtl="0" eaLnBrk="1" fontAlgn="base" hangingPunct="1">
        <a:spcBef>
          <a:spcPct val="0"/>
        </a:spcBef>
        <a:spcAft>
          <a:spcPct val="0"/>
        </a:spcAft>
        <a:defRPr sz="2800">
          <a:solidFill>
            <a:srgbClr val="00407A"/>
          </a:solidFill>
          <a:latin typeface="Arial" charset="0"/>
        </a:defRPr>
      </a:lvl2pPr>
      <a:lvl3pPr algn="l" rtl="0" eaLnBrk="1" fontAlgn="base" hangingPunct="1">
        <a:spcBef>
          <a:spcPct val="0"/>
        </a:spcBef>
        <a:spcAft>
          <a:spcPct val="0"/>
        </a:spcAft>
        <a:defRPr sz="2800">
          <a:solidFill>
            <a:srgbClr val="00407A"/>
          </a:solidFill>
          <a:latin typeface="Arial" charset="0"/>
        </a:defRPr>
      </a:lvl3pPr>
      <a:lvl4pPr algn="l" rtl="0" eaLnBrk="1" fontAlgn="base" hangingPunct="1">
        <a:spcBef>
          <a:spcPct val="0"/>
        </a:spcBef>
        <a:spcAft>
          <a:spcPct val="0"/>
        </a:spcAft>
        <a:defRPr sz="2800">
          <a:solidFill>
            <a:srgbClr val="00407A"/>
          </a:solidFill>
          <a:latin typeface="Arial" charset="0"/>
        </a:defRPr>
      </a:lvl4pPr>
      <a:lvl5pPr algn="l" rtl="0" eaLnBrk="1" fontAlgn="base" hangingPunct="1">
        <a:spcBef>
          <a:spcPct val="0"/>
        </a:spcBef>
        <a:spcAft>
          <a:spcPct val="0"/>
        </a:spcAft>
        <a:defRPr sz="2800">
          <a:solidFill>
            <a:srgbClr val="00407A"/>
          </a:solidFill>
          <a:latin typeface="Arial" charset="0"/>
        </a:defRPr>
      </a:lvl5pPr>
      <a:lvl6pPr marL="457200" algn="l" rtl="0" eaLnBrk="1" fontAlgn="base" hangingPunct="1">
        <a:spcBef>
          <a:spcPct val="0"/>
        </a:spcBef>
        <a:spcAft>
          <a:spcPct val="0"/>
        </a:spcAft>
        <a:defRPr sz="2800" b="1">
          <a:solidFill>
            <a:srgbClr val="00407A"/>
          </a:solidFill>
          <a:latin typeface="UB Scala" pitchFamily="2" charset="0"/>
        </a:defRPr>
      </a:lvl6pPr>
      <a:lvl7pPr marL="914400" algn="l" rtl="0" eaLnBrk="1" fontAlgn="base" hangingPunct="1">
        <a:spcBef>
          <a:spcPct val="0"/>
        </a:spcBef>
        <a:spcAft>
          <a:spcPct val="0"/>
        </a:spcAft>
        <a:defRPr sz="2800" b="1">
          <a:solidFill>
            <a:srgbClr val="00407A"/>
          </a:solidFill>
          <a:latin typeface="UB Scala" pitchFamily="2" charset="0"/>
        </a:defRPr>
      </a:lvl7pPr>
      <a:lvl8pPr marL="1371600" algn="l" rtl="0" eaLnBrk="1" fontAlgn="base" hangingPunct="1">
        <a:spcBef>
          <a:spcPct val="0"/>
        </a:spcBef>
        <a:spcAft>
          <a:spcPct val="0"/>
        </a:spcAft>
        <a:defRPr sz="2800" b="1">
          <a:solidFill>
            <a:srgbClr val="00407A"/>
          </a:solidFill>
          <a:latin typeface="UB Scala" pitchFamily="2" charset="0"/>
        </a:defRPr>
      </a:lvl8pPr>
      <a:lvl9pPr marL="1828800" algn="l" rtl="0" eaLnBrk="1" fontAlgn="base" hangingPunct="1">
        <a:spcBef>
          <a:spcPct val="0"/>
        </a:spcBef>
        <a:spcAft>
          <a:spcPct val="0"/>
        </a:spcAft>
        <a:defRPr sz="2800" b="1">
          <a:solidFill>
            <a:srgbClr val="00407A"/>
          </a:solidFill>
          <a:latin typeface="UB Scala"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Arial" charset="0"/>
          <a:ea typeface="+mn-ea"/>
          <a:cs typeface="+mn-cs"/>
        </a:defRPr>
      </a:lvl1pPr>
      <a:lvl2pPr marL="742950" indent="-285750" algn="l" rtl="0" eaLnBrk="1" fontAlgn="base" hangingPunct="1">
        <a:spcBef>
          <a:spcPct val="20000"/>
        </a:spcBef>
        <a:spcAft>
          <a:spcPct val="0"/>
        </a:spcAft>
        <a:buChar char="•"/>
        <a:defRPr sz="2000">
          <a:solidFill>
            <a:schemeClr val="tx1"/>
          </a:solidFill>
          <a:latin typeface="Arial" charset="0"/>
        </a:defRPr>
      </a:lvl2pPr>
      <a:lvl3pPr marL="1143000" indent="-228600" algn="l" rtl="0" eaLnBrk="1" fontAlgn="base" hangingPunct="1">
        <a:spcBef>
          <a:spcPct val="20000"/>
        </a:spcBef>
        <a:spcAft>
          <a:spcPct val="0"/>
        </a:spcAft>
        <a:buFont typeface="Wingdings" pitchFamily="2" charset="2"/>
        <a:buChar char="§"/>
        <a:defRPr>
          <a:solidFill>
            <a:schemeClr val="tx1"/>
          </a:solidFill>
          <a:latin typeface="Arial" charset="0"/>
        </a:defRPr>
      </a:lvl3pPr>
      <a:lvl4pPr marL="1600200" indent="-228600" algn="l" rtl="0" eaLnBrk="1" fontAlgn="base" hangingPunct="1">
        <a:spcBef>
          <a:spcPct val="20000"/>
        </a:spcBef>
        <a:spcAft>
          <a:spcPct val="0"/>
        </a:spcAft>
        <a:buChar char="+"/>
        <a:defRPr sz="1600">
          <a:solidFill>
            <a:schemeClr val="tx1"/>
          </a:solidFill>
          <a:latin typeface="Arial" charset="0"/>
        </a:defRPr>
      </a:lvl4pPr>
      <a:lvl5pPr marL="2057400" indent="-228600" algn="l" rtl="0" eaLnBrk="1" fontAlgn="base" hangingPunct="1">
        <a:spcBef>
          <a:spcPct val="20000"/>
        </a:spcBef>
        <a:spcAft>
          <a:spcPct val="0"/>
        </a:spcAft>
        <a:buChar char="–"/>
        <a:defRPr sz="1400">
          <a:solidFill>
            <a:schemeClr val="tx1"/>
          </a:solidFill>
          <a:latin typeface="Arial"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Grafik 4" descr="ub-cd-ppt-back02-5-g_grau.gif">
            <a:extLst>
              <a:ext uri="{FF2B5EF4-FFF2-40B4-BE49-F238E27FC236}">
                <a16:creationId xmlns:a16="http://schemas.microsoft.com/office/drawing/2014/main" id="{90B6167D-EE9A-A14E-A026-F537734AAC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1" name="Grafik 4" descr="ub-cd-ppt-back02-1-2.gif">
            <a:extLst>
              <a:ext uri="{FF2B5EF4-FFF2-40B4-BE49-F238E27FC236}">
                <a16:creationId xmlns:a16="http://schemas.microsoft.com/office/drawing/2014/main" id="{92EC22DB-7358-D140-B673-92EEBD4BBD5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2" name="Rectangle 2">
            <a:extLst>
              <a:ext uri="{FF2B5EF4-FFF2-40B4-BE49-F238E27FC236}">
                <a16:creationId xmlns:a16="http://schemas.microsoft.com/office/drawing/2014/main" id="{FA65B093-C3E6-A045-B501-E039390F3780}"/>
              </a:ext>
            </a:extLst>
          </p:cNvPr>
          <p:cNvSpPr>
            <a:spLocks noGrp="1" noChangeArrowheads="1"/>
          </p:cNvSpPr>
          <p:nvPr>
            <p:ph type="ctrTitle"/>
          </p:nvPr>
        </p:nvSpPr>
        <p:spPr>
          <a:xfrm>
            <a:off x="2895600" y="3429000"/>
            <a:ext cx="5748338" cy="1143000"/>
          </a:xfrm>
        </p:spPr>
        <p:txBody>
          <a:bodyPr/>
          <a:lstStyle/>
          <a:p>
            <a:endParaRPr lang="de-DE" altLang="de-DE">
              <a:latin typeface="Arial" panose="020B0604020202020204" pitchFamily="34" charset="0"/>
              <a:cs typeface="Arial" panose="020B0604020202020204" pitchFamily="34" charset="0"/>
            </a:endParaRPr>
          </a:p>
        </p:txBody>
      </p:sp>
      <p:sp>
        <p:nvSpPr>
          <p:cNvPr id="2053" name="Rectangle 3">
            <a:extLst>
              <a:ext uri="{FF2B5EF4-FFF2-40B4-BE49-F238E27FC236}">
                <a16:creationId xmlns:a16="http://schemas.microsoft.com/office/drawing/2014/main" id="{4EBF380C-6806-8D41-98BB-A1E3B46C024C}"/>
              </a:ext>
            </a:extLst>
          </p:cNvPr>
          <p:cNvSpPr>
            <a:spLocks noGrp="1" noChangeArrowheads="1"/>
          </p:cNvSpPr>
          <p:nvPr>
            <p:ph type="subTitle" idx="1"/>
          </p:nvPr>
        </p:nvSpPr>
        <p:spPr>
          <a:xfrm>
            <a:off x="2895600" y="4643438"/>
            <a:ext cx="5748338" cy="428625"/>
          </a:xfrm>
        </p:spPr>
        <p:txBody>
          <a:bodyPr anchor="ctr"/>
          <a:lstStyle/>
          <a:p>
            <a:pPr algn="l"/>
            <a:endParaRPr lang="de-DE" altLang="de-DE" sz="1400">
              <a:solidFill>
                <a:srgbClr val="00407A"/>
              </a:solidFill>
              <a:latin typeface="Arial" panose="020B0604020202020204" pitchFamily="34"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800" dirty="0"/>
              <a:t>Gliederung II: Monströse Mutterschaft in Jeremias </a:t>
            </a:r>
            <a:r>
              <a:rPr lang="de-DE" sz="1800" dirty="0" err="1"/>
              <a:t>Gotthelfs</a:t>
            </a:r>
            <a:r>
              <a:rPr lang="de-DE" sz="1800" dirty="0"/>
              <a:t> </a:t>
            </a:r>
            <a:r>
              <a:rPr lang="de-DE" sz="1800" i="1" dirty="0"/>
              <a:t>Die schwarze Spinne </a:t>
            </a:r>
            <a:r>
              <a:rPr lang="de-DE" sz="1800" dirty="0"/>
              <a:t>und in Ridley Scotts </a:t>
            </a:r>
            <a:r>
              <a:rPr lang="de-DE" sz="1800" i="1" dirty="0"/>
              <a:t>Alien</a:t>
            </a:r>
            <a:endParaRPr lang="de-DE" sz="1800" dirty="0"/>
          </a:p>
        </p:txBody>
      </p:sp>
      <p:sp>
        <p:nvSpPr>
          <p:cNvPr id="3" name="Inhaltsplatzhalter 2"/>
          <p:cNvSpPr>
            <a:spLocks noGrp="1"/>
          </p:cNvSpPr>
          <p:nvPr>
            <p:ph idx="1"/>
          </p:nvPr>
        </p:nvSpPr>
        <p:spPr>
          <a:xfrm>
            <a:off x="755576" y="2204864"/>
            <a:ext cx="7550224" cy="3938780"/>
          </a:xfrm>
        </p:spPr>
        <p:txBody>
          <a:bodyPr/>
          <a:lstStyle/>
          <a:p>
            <a:pPr marL="0" indent="0">
              <a:buNone/>
            </a:pPr>
            <a:r>
              <a:rPr lang="de-DE" sz="1400" b="1" dirty="0"/>
              <a:t> Einleitung									</a:t>
            </a:r>
            <a:br>
              <a:rPr lang="de-DE" sz="1400" dirty="0"/>
            </a:br>
            <a:r>
              <a:rPr lang="de-DE" sz="1400" b="1" dirty="0"/>
              <a:t>2. Theorie						</a:t>
            </a:r>
          </a:p>
          <a:p>
            <a:pPr marL="0" indent="0">
              <a:buNone/>
            </a:pPr>
            <a:r>
              <a:rPr lang="de-DE" sz="1400" dirty="0"/>
              <a:t> 2.1 Die Mutterfigur als </a:t>
            </a:r>
            <a:r>
              <a:rPr lang="de-DE" sz="1400" dirty="0" err="1"/>
              <a:t>Abjekt</a:t>
            </a:r>
            <a:r>
              <a:rPr lang="de-DE" sz="1400" dirty="0"/>
              <a:t>					</a:t>
            </a:r>
          </a:p>
          <a:p>
            <a:pPr marL="0" indent="0">
              <a:buNone/>
            </a:pPr>
            <a:r>
              <a:rPr lang="de-DE" sz="1400" dirty="0"/>
              <a:t> 2.2 Die archaische Mutterfigur							</a:t>
            </a:r>
            <a:br>
              <a:rPr lang="de-DE" sz="1400" dirty="0"/>
            </a:br>
            <a:r>
              <a:rPr lang="de-DE" sz="1400" b="1" dirty="0"/>
              <a:t>3. „Die schwarze Spinne“: Christine als monströse Mutter					</a:t>
            </a:r>
            <a:br>
              <a:rPr lang="de-DE" sz="1400" dirty="0"/>
            </a:br>
            <a:r>
              <a:rPr lang="de-DE" sz="1400" dirty="0"/>
              <a:t> 3.1 Christine als ,Anti-Frau’					</a:t>
            </a:r>
          </a:p>
          <a:p>
            <a:pPr marL="0" indent="0">
              <a:buNone/>
            </a:pPr>
            <a:r>
              <a:rPr lang="de-DE" sz="1400" dirty="0"/>
              <a:t> 3.2 Die dämonische Frau</a:t>
            </a:r>
          </a:p>
          <a:p>
            <a:pPr marL="0" indent="0">
              <a:buNone/>
            </a:pPr>
            <a:r>
              <a:rPr lang="de-DE" sz="1400" dirty="0"/>
              <a:t>3.3 Christines Verwandlung							       </a:t>
            </a:r>
            <a:br>
              <a:rPr lang="de-DE" sz="1400" dirty="0"/>
            </a:br>
            <a:r>
              <a:rPr lang="de-DE" sz="1400" b="1" dirty="0"/>
              <a:t>4. „Alien“: Das Alien als monströse Mutter				</a:t>
            </a:r>
            <a:endParaRPr lang="de-DE" sz="1400" dirty="0"/>
          </a:p>
          <a:p>
            <a:pPr marL="0" indent="0">
              <a:buNone/>
            </a:pPr>
            <a:r>
              <a:rPr lang="de-DE" sz="1400" dirty="0"/>
              <a:t> 4.1 Die archaische Alien-Mutter					</a:t>
            </a:r>
          </a:p>
          <a:p>
            <a:pPr marL="0" indent="0">
              <a:buNone/>
            </a:pPr>
            <a:r>
              <a:rPr lang="de-DE" sz="1400" b="1" dirty="0"/>
              <a:t> </a:t>
            </a:r>
            <a:r>
              <a:rPr lang="de-DE" sz="1400" dirty="0"/>
              <a:t>4.2 Die Alien-Figur als Repräsentant monströser Weiblichkeit 			</a:t>
            </a:r>
            <a:r>
              <a:rPr lang="de-DE" sz="1400" b="1" dirty="0"/>
              <a:t> </a:t>
            </a:r>
            <a:endParaRPr lang="de-DE" sz="1400" dirty="0"/>
          </a:p>
          <a:p>
            <a:pPr marL="0" indent="0">
              <a:buNone/>
            </a:pPr>
            <a:r>
              <a:rPr lang="de-DE" sz="1400" b="1" dirty="0"/>
              <a:t>5. Fazit 										</a:t>
            </a:r>
            <a:r>
              <a:rPr lang="de-DE" sz="1400" dirty="0"/>
              <a:t> </a:t>
            </a:r>
            <a:r>
              <a:rPr lang="de-DE" sz="1400" b="1" dirty="0"/>
              <a:t>	</a:t>
            </a:r>
            <a:r>
              <a:rPr lang="de-DE" b="1" dirty="0"/>
              <a:t>		</a:t>
            </a:r>
            <a:r>
              <a:rPr lang="de-DE" dirty="0"/>
              <a:t> </a:t>
            </a:r>
          </a:p>
        </p:txBody>
      </p:sp>
    </p:spTree>
    <p:extLst>
      <p:ext uri="{BB962C8B-B14F-4D97-AF65-F5344CB8AC3E}">
        <p14:creationId xmlns:p14="http://schemas.microsoft.com/office/powerpoint/2010/main" val="2210004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E9F951-08C8-6A40-AD4E-3FCF27415F01}"/>
              </a:ext>
            </a:extLst>
          </p:cNvPr>
          <p:cNvSpPr>
            <a:spLocks noGrp="1"/>
          </p:cNvSpPr>
          <p:nvPr>
            <p:ph type="title"/>
          </p:nvPr>
        </p:nvSpPr>
        <p:spPr>
          <a:xfrm>
            <a:off x="677706" y="845840"/>
            <a:ext cx="7467600" cy="1143000"/>
          </a:xfrm>
        </p:spPr>
        <p:txBody>
          <a:bodyPr/>
          <a:lstStyle/>
          <a:p>
            <a:r>
              <a:rPr lang="de-DE" dirty="0"/>
              <a:t>Übung Themenfindung</a:t>
            </a:r>
          </a:p>
        </p:txBody>
      </p:sp>
      <p:sp>
        <p:nvSpPr>
          <p:cNvPr id="3" name="Inhaltsplatzhalter 2">
            <a:extLst>
              <a:ext uri="{FF2B5EF4-FFF2-40B4-BE49-F238E27FC236}">
                <a16:creationId xmlns:a16="http://schemas.microsoft.com/office/drawing/2014/main" id="{CB01D4AA-5B20-A94F-80CD-2F179BE6F2D6}"/>
              </a:ext>
            </a:extLst>
          </p:cNvPr>
          <p:cNvSpPr>
            <a:spLocks noGrp="1"/>
          </p:cNvSpPr>
          <p:nvPr>
            <p:ph idx="1"/>
          </p:nvPr>
        </p:nvSpPr>
        <p:spPr>
          <a:xfrm>
            <a:off x="683568" y="1988840"/>
            <a:ext cx="7622232" cy="4154804"/>
          </a:xfrm>
        </p:spPr>
        <p:txBody>
          <a:bodyPr/>
          <a:lstStyle/>
          <a:p>
            <a:pPr marL="45720" indent="0">
              <a:buNone/>
            </a:pPr>
            <a:r>
              <a:rPr lang="de-DE" sz="1800" b="1" dirty="0"/>
              <a:t>Welche dieser Hausarbeitsthemen halten Sie für geeignet?  Welche sind nicht geeignet? Modifizieren Sie entsprechend.</a:t>
            </a:r>
          </a:p>
          <a:p>
            <a:r>
              <a:rPr lang="de-DE" sz="1800" dirty="0"/>
              <a:t>Allgemeine Betrachtungen zur Goethes </a:t>
            </a:r>
            <a:r>
              <a:rPr lang="de-DE" sz="1800" i="1" dirty="0"/>
              <a:t>Faust</a:t>
            </a:r>
          </a:p>
          <a:p>
            <a:r>
              <a:rPr lang="de-DE" sz="1800" dirty="0"/>
              <a:t>Männliche Selbstgeburt bei Else Lasker-Schüler </a:t>
            </a:r>
          </a:p>
          <a:p>
            <a:r>
              <a:rPr lang="de-DE" sz="1800" dirty="0"/>
              <a:t>Schwangerschaftsdiskurse in der Weimarer </a:t>
            </a:r>
            <a:r>
              <a:rPr lang="de-DE" sz="1800" dirty="0" err="1"/>
              <a:t>Repubilk</a:t>
            </a:r>
            <a:r>
              <a:rPr lang="de-DE" sz="1800" dirty="0"/>
              <a:t> am Beispiel von Keuns </a:t>
            </a:r>
            <a:r>
              <a:rPr lang="de-DE" sz="1800" i="1" dirty="0" err="1"/>
              <a:t>Gilgi</a:t>
            </a:r>
            <a:r>
              <a:rPr lang="de-DE" sz="1800" i="1" dirty="0"/>
              <a:t>, eine von uns</a:t>
            </a:r>
          </a:p>
          <a:p>
            <a:r>
              <a:rPr lang="de-DE" sz="1800" dirty="0"/>
              <a:t>Untersuchung: </a:t>
            </a:r>
            <a:r>
              <a:rPr lang="de-DE" sz="1800" i="1" dirty="0"/>
              <a:t>Die schwarze Spinne</a:t>
            </a:r>
          </a:p>
          <a:p>
            <a:r>
              <a:rPr lang="de-DE" sz="1800" dirty="0"/>
              <a:t>Macht- und Geschlechterdynamiken in Heinrich von Kleists </a:t>
            </a:r>
            <a:r>
              <a:rPr lang="de-DE" sz="1800" i="1" dirty="0"/>
              <a:t>Marquise von O….</a:t>
            </a:r>
          </a:p>
          <a:p>
            <a:r>
              <a:rPr lang="de-DE" sz="1800" dirty="0"/>
              <a:t>Die Kindsmorddebatte im 18. Jahrhundert dargestellt an Goethes </a:t>
            </a:r>
            <a:r>
              <a:rPr lang="de-DE" sz="1800" i="1" dirty="0"/>
              <a:t>Faust I</a:t>
            </a:r>
          </a:p>
          <a:p>
            <a:r>
              <a:rPr lang="de-DE" sz="1800" dirty="0"/>
              <a:t>Irmgard Keun als Frau ihrer Zeit </a:t>
            </a:r>
          </a:p>
          <a:p>
            <a:r>
              <a:rPr lang="de-DE" sz="1800" dirty="0"/>
              <a:t>Imagination und Elternschaft in Arthur Schnitzlers </a:t>
            </a:r>
            <a:r>
              <a:rPr lang="de-DE" sz="1800" i="1" dirty="0"/>
              <a:t>Andreas </a:t>
            </a:r>
            <a:r>
              <a:rPr lang="de-DE" sz="1800" i="1" dirty="0" err="1"/>
              <a:t>Thameyers</a:t>
            </a:r>
            <a:r>
              <a:rPr lang="de-DE" sz="1800" i="1" dirty="0"/>
              <a:t> letzter Brief</a:t>
            </a:r>
          </a:p>
          <a:p>
            <a:endParaRPr lang="de-DE" sz="1800" dirty="0"/>
          </a:p>
        </p:txBody>
      </p:sp>
    </p:spTree>
    <p:extLst>
      <p:ext uri="{BB962C8B-B14F-4D97-AF65-F5344CB8AC3E}">
        <p14:creationId xmlns:p14="http://schemas.microsoft.com/office/powerpoint/2010/main" val="2044143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04BA43-C40E-6741-A3A5-98670C5E98FB}"/>
              </a:ext>
            </a:extLst>
          </p:cNvPr>
          <p:cNvSpPr>
            <a:spLocks noGrp="1"/>
          </p:cNvSpPr>
          <p:nvPr>
            <p:ph type="title"/>
          </p:nvPr>
        </p:nvSpPr>
        <p:spPr>
          <a:xfrm>
            <a:off x="539552" y="1143000"/>
            <a:ext cx="7766248" cy="629816"/>
          </a:xfrm>
        </p:spPr>
        <p:txBody>
          <a:bodyPr/>
          <a:lstStyle/>
          <a:p>
            <a:r>
              <a:rPr lang="de-DE" dirty="0"/>
              <a:t>Beachten Sie auch</a:t>
            </a:r>
          </a:p>
        </p:txBody>
      </p:sp>
      <p:sp>
        <p:nvSpPr>
          <p:cNvPr id="3" name="Inhaltsplatzhalter 2">
            <a:extLst>
              <a:ext uri="{FF2B5EF4-FFF2-40B4-BE49-F238E27FC236}">
                <a16:creationId xmlns:a16="http://schemas.microsoft.com/office/drawing/2014/main" id="{FF303729-F26E-2040-905E-A27BC14BE3FB}"/>
              </a:ext>
            </a:extLst>
          </p:cNvPr>
          <p:cNvSpPr>
            <a:spLocks noGrp="1"/>
          </p:cNvSpPr>
          <p:nvPr>
            <p:ph idx="1"/>
          </p:nvPr>
        </p:nvSpPr>
        <p:spPr>
          <a:xfrm>
            <a:off x="179512" y="1916832"/>
            <a:ext cx="8126288" cy="4226812"/>
          </a:xfrm>
        </p:spPr>
        <p:txBody>
          <a:bodyPr/>
          <a:lstStyle/>
          <a:p>
            <a:pPr>
              <a:spcBef>
                <a:spcPts val="0"/>
              </a:spcBef>
            </a:pPr>
            <a:r>
              <a:rPr lang="de-DE" b="1" dirty="0"/>
              <a:t>Inhaltswiedergaben</a:t>
            </a:r>
            <a:r>
              <a:rPr lang="de-DE" dirty="0"/>
              <a:t> der Primärtexte sind </a:t>
            </a:r>
            <a:r>
              <a:rPr lang="de-DE" b="1" dirty="0"/>
              <a:t>nicht</a:t>
            </a:r>
            <a:r>
              <a:rPr lang="de-DE" dirty="0"/>
              <a:t> notwendig und auch </a:t>
            </a:r>
            <a:r>
              <a:rPr lang="de-DE" b="1" dirty="0"/>
              <a:t>nicht </a:t>
            </a:r>
            <a:r>
              <a:rPr lang="de-DE" dirty="0"/>
              <a:t>erwünscht!</a:t>
            </a:r>
          </a:p>
          <a:p>
            <a:pPr>
              <a:spcBef>
                <a:spcPts val="0"/>
              </a:spcBef>
            </a:pPr>
            <a:endParaRPr lang="de-DE" dirty="0"/>
          </a:p>
          <a:p>
            <a:pPr>
              <a:spcBef>
                <a:spcPts val="0"/>
              </a:spcBef>
            </a:pPr>
            <a:r>
              <a:rPr lang="de-DE" dirty="0"/>
              <a:t>Ihre Hausarbeit soll </a:t>
            </a:r>
            <a:r>
              <a:rPr lang="de-DE" b="1" dirty="0"/>
              <a:t>wissenschaftlich</a:t>
            </a:r>
            <a:r>
              <a:rPr lang="de-DE" dirty="0"/>
              <a:t> sein, d.h. sie muss ein gewisses </a:t>
            </a:r>
            <a:r>
              <a:rPr lang="de-DE" b="1" dirty="0"/>
              <a:t>Abstraktions- und Reflexionsniveau </a:t>
            </a:r>
            <a:r>
              <a:rPr lang="de-DE" dirty="0"/>
              <a:t>haben</a:t>
            </a:r>
          </a:p>
          <a:p>
            <a:pPr>
              <a:spcBef>
                <a:spcPts val="0"/>
              </a:spcBef>
            </a:pPr>
            <a:endParaRPr lang="de-DE" dirty="0"/>
          </a:p>
          <a:p>
            <a:pPr>
              <a:spcBef>
                <a:spcPts val="0"/>
              </a:spcBef>
            </a:pPr>
            <a:r>
              <a:rPr lang="de-DE" dirty="0"/>
              <a:t>D.h.: Sie sollten das Thema/die Literatur nicht lediglich beschreiben oder wiedergeben, sondern </a:t>
            </a:r>
            <a:r>
              <a:rPr lang="de-DE" b="1" dirty="0"/>
              <a:t>ein Problem/eine These erörtern, analysieren und kommentieren</a:t>
            </a:r>
          </a:p>
          <a:p>
            <a:pPr>
              <a:spcBef>
                <a:spcPts val="0"/>
              </a:spcBef>
            </a:pPr>
            <a:endParaRPr lang="de-DE" b="1" dirty="0"/>
          </a:p>
          <a:p>
            <a:pPr>
              <a:spcBef>
                <a:spcPts val="0"/>
              </a:spcBef>
            </a:pPr>
            <a:r>
              <a:rPr lang="de-DE" dirty="0"/>
              <a:t>Ziehen Sie dazu immer </a:t>
            </a:r>
            <a:r>
              <a:rPr lang="de-DE" b="1" dirty="0"/>
              <a:t>Belege</a:t>
            </a:r>
            <a:r>
              <a:rPr lang="de-DE" dirty="0"/>
              <a:t> (Zitate) aus dem </a:t>
            </a:r>
            <a:r>
              <a:rPr lang="de-DE" b="1" dirty="0"/>
              <a:t>Primärtext und </a:t>
            </a:r>
            <a:r>
              <a:rPr lang="de-DE" dirty="0"/>
              <a:t>aus der </a:t>
            </a:r>
            <a:r>
              <a:rPr lang="de-DE" b="1" dirty="0"/>
              <a:t>Forschungsliteratur </a:t>
            </a:r>
            <a:r>
              <a:rPr lang="de-DE" dirty="0"/>
              <a:t>heran </a:t>
            </a:r>
          </a:p>
          <a:p>
            <a:endParaRPr lang="de-DE" dirty="0"/>
          </a:p>
        </p:txBody>
      </p:sp>
    </p:spTree>
    <p:extLst>
      <p:ext uri="{BB962C8B-B14F-4D97-AF65-F5344CB8AC3E}">
        <p14:creationId xmlns:p14="http://schemas.microsoft.com/office/powerpoint/2010/main" val="1403916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Allgemeines zur Hausarbeit in unserem Seminar</a:t>
            </a:r>
          </a:p>
        </p:txBody>
      </p:sp>
      <p:sp>
        <p:nvSpPr>
          <p:cNvPr id="3" name="Inhaltsplatzhalter 2"/>
          <p:cNvSpPr>
            <a:spLocks noGrp="1"/>
          </p:cNvSpPr>
          <p:nvPr>
            <p:ph idx="1"/>
          </p:nvPr>
        </p:nvSpPr>
        <p:spPr/>
        <p:txBody>
          <a:bodyPr/>
          <a:lstStyle/>
          <a:p>
            <a:r>
              <a:rPr lang="de-DE" dirty="0"/>
              <a:t>Abgabe: 13. Oktober (in gedruckter Variante und per Mail) (natürlich gerne auch vorher </a:t>
            </a:r>
            <a:r>
              <a:rPr lang="de-DE" dirty="0">
                <a:sym typeface="Wingdings"/>
              </a:rPr>
              <a:t>)</a:t>
            </a:r>
            <a:endParaRPr lang="de-DE" dirty="0"/>
          </a:p>
          <a:p>
            <a:r>
              <a:rPr lang="de-DE" dirty="0"/>
              <a:t>Umfang: 12 bis 15 Textseiten</a:t>
            </a:r>
          </a:p>
          <a:p>
            <a:r>
              <a:rPr lang="de-DE" dirty="0"/>
              <a:t>Obligatorische Besprechung der Gliederung und einer Bibliographie in meiner Sprechstunde</a:t>
            </a:r>
          </a:p>
          <a:p>
            <a:r>
              <a:rPr lang="de-DE" dirty="0"/>
              <a:t>ca. 1,5 Seiten Forschungsliteratur</a:t>
            </a:r>
          </a:p>
        </p:txBody>
      </p:sp>
    </p:spTree>
    <p:extLst>
      <p:ext uri="{BB962C8B-B14F-4D97-AF65-F5344CB8AC3E}">
        <p14:creationId xmlns:p14="http://schemas.microsoft.com/office/powerpoint/2010/main" val="3642424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C4D207-7712-5D45-BB04-D1DF5EF9B52A}"/>
              </a:ext>
            </a:extLst>
          </p:cNvPr>
          <p:cNvSpPr>
            <a:spLocks noGrp="1"/>
          </p:cNvSpPr>
          <p:nvPr>
            <p:ph type="title"/>
          </p:nvPr>
        </p:nvSpPr>
        <p:spPr>
          <a:xfrm>
            <a:off x="539552" y="1143000"/>
            <a:ext cx="7766248" cy="3078088"/>
          </a:xfrm>
        </p:spPr>
        <p:txBody>
          <a:bodyPr/>
          <a:lstStyle/>
          <a:p>
            <a:r>
              <a:rPr lang="en-US" dirty="0"/>
              <a:t>Wie </a:t>
            </a:r>
            <a:r>
              <a:rPr lang="en-US" dirty="0" err="1"/>
              <a:t>würden</a:t>
            </a:r>
            <a:r>
              <a:rPr lang="en-US" dirty="0"/>
              <a:t> Sie die </a:t>
            </a:r>
            <a:r>
              <a:rPr lang="en-US" dirty="0" err="1"/>
              <a:t>Hausarbeit</a:t>
            </a:r>
            <a:r>
              <a:rPr lang="en-US" dirty="0"/>
              <a:t> </a:t>
            </a:r>
            <a:r>
              <a:rPr lang="en-US" dirty="0" err="1"/>
              <a:t>als</a:t>
            </a:r>
            <a:r>
              <a:rPr lang="en-US" dirty="0"/>
              <a:t> </a:t>
            </a:r>
            <a:r>
              <a:rPr lang="en-US" dirty="0" err="1"/>
              <a:t>Textsorte</a:t>
            </a:r>
            <a:r>
              <a:rPr lang="en-US" dirty="0"/>
              <a:t> </a:t>
            </a:r>
            <a:r>
              <a:rPr lang="en-US" dirty="0" err="1"/>
              <a:t>beschrieben</a:t>
            </a:r>
            <a:r>
              <a:rPr lang="en-US" dirty="0"/>
              <a:t>? Was </a:t>
            </a:r>
            <a:r>
              <a:rPr lang="en-US" dirty="0" err="1"/>
              <a:t>sind</a:t>
            </a:r>
            <a:r>
              <a:rPr lang="en-US" dirty="0"/>
              <a:t> </a:t>
            </a:r>
            <a:r>
              <a:rPr lang="en-US" dirty="0" err="1"/>
              <a:t>zentrale</a:t>
            </a:r>
            <a:r>
              <a:rPr lang="en-US" dirty="0"/>
              <a:t> </a:t>
            </a:r>
            <a:r>
              <a:rPr lang="en-US" dirty="0" err="1"/>
              <a:t>Merkmale</a:t>
            </a:r>
            <a:r>
              <a:rPr lang="en-US" dirty="0"/>
              <a:t> </a:t>
            </a:r>
            <a:r>
              <a:rPr lang="en-US" dirty="0" err="1"/>
              <a:t>einer</a:t>
            </a:r>
            <a:r>
              <a:rPr lang="en-US" dirty="0"/>
              <a:t> </a:t>
            </a:r>
            <a:r>
              <a:rPr lang="en-US" dirty="0" err="1"/>
              <a:t>Hausarbeit</a:t>
            </a:r>
            <a:r>
              <a:rPr lang="en-US" dirty="0"/>
              <a:t>?</a:t>
            </a:r>
            <a:endParaRPr lang="de-DE" dirty="0"/>
          </a:p>
        </p:txBody>
      </p:sp>
      <p:sp>
        <p:nvSpPr>
          <p:cNvPr id="3" name="Inhaltsplatzhalter 2">
            <a:extLst>
              <a:ext uri="{FF2B5EF4-FFF2-40B4-BE49-F238E27FC236}">
                <a16:creationId xmlns:a16="http://schemas.microsoft.com/office/drawing/2014/main" id="{43969D35-C1AD-2443-B000-9BEF45567C6A}"/>
              </a:ext>
            </a:extLst>
          </p:cNvPr>
          <p:cNvSpPr>
            <a:spLocks noGrp="1"/>
          </p:cNvSpPr>
          <p:nvPr>
            <p:ph idx="1"/>
          </p:nvPr>
        </p:nvSpPr>
        <p:spPr>
          <a:xfrm>
            <a:off x="838200" y="3429000"/>
            <a:ext cx="7467600" cy="3552844"/>
          </a:xfrm>
        </p:spPr>
        <p:txBody>
          <a:bodyPr/>
          <a:lstStyle/>
          <a:p>
            <a:endParaRPr lang="de-DE" dirty="0"/>
          </a:p>
        </p:txBody>
      </p:sp>
    </p:spTree>
    <p:extLst>
      <p:ext uri="{BB962C8B-B14F-4D97-AF65-F5344CB8AC3E}">
        <p14:creationId xmlns:p14="http://schemas.microsoft.com/office/powerpoint/2010/main" val="725743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ED70B-A32F-ED4C-8193-942B1E7612EB}"/>
              </a:ext>
            </a:extLst>
          </p:cNvPr>
          <p:cNvSpPr>
            <a:spLocks noGrp="1"/>
          </p:cNvSpPr>
          <p:nvPr>
            <p:ph type="title"/>
          </p:nvPr>
        </p:nvSpPr>
        <p:spPr/>
        <p:txBody>
          <a:bodyPr/>
          <a:lstStyle/>
          <a:p>
            <a:r>
              <a:rPr lang="de-DE" b="1" dirty="0"/>
              <a:t>Ziele einer Hausarbeit: </a:t>
            </a:r>
            <a:br>
              <a:rPr lang="de-DE" b="1" dirty="0"/>
            </a:br>
            <a:endParaRPr lang="de-DE" dirty="0"/>
          </a:p>
        </p:txBody>
      </p:sp>
      <p:sp>
        <p:nvSpPr>
          <p:cNvPr id="3" name="Inhaltsplatzhalter 2">
            <a:extLst>
              <a:ext uri="{FF2B5EF4-FFF2-40B4-BE49-F238E27FC236}">
                <a16:creationId xmlns:a16="http://schemas.microsoft.com/office/drawing/2014/main" id="{BBD948F5-439F-904E-A248-EE480B3C25B4}"/>
              </a:ext>
            </a:extLst>
          </p:cNvPr>
          <p:cNvSpPr>
            <a:spLocks noGrp="1"/>
          </p:cNvSpPr>
          <p:nvPr>
            <p:ph idx="1"/>
          </p:nvPr>
        </p:nvSpPr>
        <p:spPr>
          <a:xfrm>
            <a:off x="611560" y="1844824"/>
            <a:ext cx="7694240" cy="4298820"/>
          </a:xfrm>
        </p:spPr>
        <p:txBody>
          <a:bodyPr/>
          <a:lstStyle/>
          <a:p>
            <a:pPr marL="45720" indent="0">
              <a:buNone/>
            </a:pPr>
            <a:r>
              <a:rPr lang="de-DE" sz="2000" dirty="0">
                <a:latin typeface="Wingdings" charset="2"/>
              </a:rPr>
              <a:t></a:t>
            </a:r>
            <a:r>
              <a:rPr lang="de-DE" sz="2000" dirty="0"/>
              <a:t>Nachweis des wissenschaftlichen, d.h. systematischen Arbeitens mit literarischen Texten und Forschungsliteratur </a:t>
            </a:r>
          </a:p>
          <a:p>
            <a:pPr marL="45720" indent="0">
              <a:buNone/>
            </a:pPr>
            <a:r>
              <a:rPr lang="de-DE" sz="2000" dirty="0"/>
              <a:t>nachzuweisen durch:</a:t>
            </a:r>
            <a:br>
              <a:rPr lang="de-DE" sz="2000" dirty="0"/>
            </a:br>
            <a:r>
              <a:rPr lang="de-DE" sz="2000" dirty="0">
                <a:latin typeface="Wingdings" charset="2"/>
              </a:rPr>
              <a:t></a:t>
            </a:r>
            <a:r>
              <a:rPr lang="de-DE" sz="2000" dirty="0"/>
              <a:t>literaturwissenschaftliche Methodik bei Analyse und Interpretation </a:t>
            </a:r>
            <a:r>
              <a:rPr lang="de-DE" sz="2000" dirty="0">
                <a:latin typeface="Wingdings" charset="2"/>
              </a:rPr>
              <a:t></a:t>
            </a:r>
            <a:r>
              <a:rPr lang="de-DE" sz="2000" dirty="0"/>
              <a:t>fachspezifische Terminologie</a:t>
            </a:r>
          </a:p>
          <a:p>
            <a:pPr marL="45720" indent="0">
              <a:spcBef>
                <a:spcPts val="0"/>
              </a:spcBef>
              <a:buNone/>
            </a:pPr>
            <a:r>
              <a:rPr lang="de-DE" sz="2000" dirty="0">
                <a:latin typeface="Wingdings" charset="2"/>
              </a:rPr>
              <a:t></a:t>
            </a:r>
            <a:r>
              <a:rPr lang="de-DE" sz="2000" dirty="0"/>
              <a:t>evidente Bezüge zu Primärtext </a:t>
            </a:r>
            <a:r>
              <a:rPr lang="de-DE" sz="2000" u="sng" dirty="0"/>
              <a:t>und</a:t>
            </a:r>
            <a:r>
              <a:rPr lang="de-DE" sz="2000" dirty="0"/>
              <a:t> Forschungsliteratur </a:t>
            </a:r>
          </a:p>
          <a:p>
            <a:pPr marL="45720" indent="0">
              <a:spcBef>
                <a:spcPts val="0"/>
              </a:spcBef>
              <a:buNone/>
            </a:pPr>
            <a:br>
              <a:rPr lang="de-DE" sz="2000" dirty="0"/>
            </a:br>
            <a:r>
              <a:rPr lang="de-DE" sz="2000" dirty="0">
                <a:sym typeface="Wingdings"/>
              </a:rPr>
              <a:t> </a:t>
            </a:r>
            <a:r>
              <a:rPr lang="de-DE" sz="2000" b="1" dirty="0"/>
              <a:t>KEINE </a:t>
            </a:r>
            <a:r>
              <a:rPr lang="de-DE" sz="2000" strike="sngStrike" dirty="0" err="1"/>
              <a:t>Anhäufung</a:t>
            </a:r>
            <a:r>
              <a:rPr lang="de-DE" sz="2000" strike="sngStrike" dirty="0"/>
              <a:t> von Wikipedia-Wissen, Inhaltsangaben oder Autor*</a:t>
            </a:r>
            <a:r>
              <a:rPr lang="de-DE" sz="2000" strike="sngStrike" dirty="0" err="1"/>
              <a:t>innenbiographien</a:t>
            </a:r>
            <a:r>
              <a:rPr lang="de-DE" sz="2000" strike="sngStrike" dirty="0"/>
              <a:t> </a:t>
            </a:r>
          </a:p>
          <a:p>
            <a:pPr marL="45720" indent="0">
              <a:spcBef>
                <a:spcPts val="0"/>
              </a:spcBef>
              <a:buNone/>
            </a:pPr>
            <a:endParaRPr lang="de-DE" sz="2000" dirty="0"/>
          </a:p>
          <a:p>
            <a:pPr marL="45720" indent="0">
              <a:spcBef>
                <a:spcPts val="0"/>
              </a:spcBef>
              <a:buNone/>
            </a:pPr>
            <a:r>
              <a:rPr lang="de-DE" sz="2000" dirty="0">
                <a:sym typeface="Wingdings" pitchFamily="2" charset="2"/>
              </a:rPr>
              <a:t> Das grundlegende Ziel einer wissenschaftlichen Arbeit ist es, </a:t>
            </a:r>
            <a:r>
              <a:rPr lang="de-DE" sz="2000" b="1" dirty="0">
                <a:sym typeface="Wingdings" pitchFamily="2" charset="2"/>
              </a:rPr>
              <a:t>ein Problem/eine These zu erörtern und zu analysieren</a:t>
            </a:r>
            <a:r>
              <a:rPr lang="de-DE" sz="2000" dirty="0">
                <a:sym typeface="Wingdings" pitchFamily="2" charset="2"/>
              </a:rPr>
              <a:t>. Dazu muss sich die Arbeit auf einem </a:t>
            </a:r>
            <a:r>
              <a:rPr lang="de-DE" sz="2000" b="1" dirty="0">
                <a:sym typeface="Wingdings" pitchFamily="2" charset="2"/>
              </a:rPr>
              <a:t>Abstraktions- und Reflexionsniveau</a:t>
            </a:r>
            <a:r>
              <a:rPr lang="de-DE" sz="2000" dirty="0">
                <a:sym typeface="Wingdings" pitchFamily="2" charset="2"/>
              </a:rPr>
              <a:t> (und nicht auf deskriptiver Ebene) befinden. </a:t>
            </a:r>
            <a:endParaRPr lang="de-DE" sz="2000" dirty="0"/>
          </a:p>
          <a:p>
            <a:endParaRPr lang="de-DE" sz="2000" dirty="0"/>
          </a:p>
        </p:txBody>
      </p:sp>
    </p:spTree>
    <p:extLst>
      <p:ext uri="{BB962C8B-B14F-4D97-AF65-F5344CB8AC3E}">
        <p14:creationId xmlns:p14="http://schemas.microsoft.com/office/powerpoint/2010/main" val="2658895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82F84B-7C22-D242-AF55-94401610609D}"/>
              </a:ext>
            </a:extLst>
          </p:cNvPr>
          <p:cNvSpPr>
            <a:spLocks noGrp="1"/>
          </p:cNvSpPr>
          <p:nvPr>
            <p:ph type="title"/>
          </p:nvPr>
        </p:nvSpPr>
        <p:spPr>
          <a:xfrm>
            <a:off x="899592" y="1143000"/>
            <a:ext cx="7406208" cy="845840"/>
          </a:xfrm>
        </p:spPr>
        <p:txBody>
          <a:bodyPr/>
          <a:lstStyle/>
          <a:p>
            <a:r>
              <a:rPr lang="de-DE" dirty="0"/>
              <a:t>Immer beachten</a:t>
            </a:r>
          </a:p>
        </p:txBody>
      </p:sp>
      <p:sp>
        <p:nvSpPr>
          <p:cNvPr id="3" name="Inhaltsplatzhalter 2">
            <a:extLst>
              <a:ext uri="{FF2B5EF4-FFF2-40B4-BE49-F238E27FC236}">
                <a16:creationId xmlns:a16="http://schemas.microsoft.com/office/drawing/2014/main" id="{E867DF89-BA38-604F-9F96-D3A5A46CDB1E}"/>
              </a:ext>
            </a:extLst>
          </p:cNvPr>
          <p:cNvSpPr>
            <a:spLocks noGrp="1"/>
          </p:cNvSpPr>
          <p:nvPr>
            <p:ph idx="1"/>
          </p:nvPr>
        </p:nvSpPr>
        <p:spPr>
          <a:xfrm>
            <a:off x="539552" y="1844824"/>
            <a:ext cx="7766248" cy="4298820"/>
          </a:xfrm>
        </p:spPr>
        <p:txBody>
          <a:bodyPr/>
          <a:lstStyle/>
          <a:p>
            <a:pPr marL="0" indent="0">
              <a:buNone/>
            </a:pPr>
            <a:r>
              <a:rPr lang="de-DE" dirty="0" err="1">
                <a:latin typeface="+mn-lt"/>
                <a:ea typeface="MS PGothic" charset="0"/>
                <a:cs typeface="Georgia" charset="0"/>
              </a:rPr>
              <a:t>Klärung</a:t>
            </a:r>
            <a:r>
              <a:rPr lang="de-DE" dirty="0">
                <a:latin typeface="+mn-lt"/>
                <a:ea typeface="MS PGothic" charset="0"/>
                <a:cs typeface="Georgia" charset="0"/>
              </a:rPr>
              <a:t> zentraler Kontexte und Fachbegriffe</a:t>
            </a:r>
          </a:p>
          <a:p>
            <a:pPr marL="44450"/>
            <a:endParaRPr lang="de-DE" dirty="0">
              <a:latin typeface="+mn-lt"/>
              <a:ea typeface="MS PGothic" charset="0"/>
              <a:cs typeface="Georgia" charset="0"/>
            </a:endParaRPr>
          </a:p>
          <a:p>
            <a:pPr marL="0" indent="0">
              <a:buNone/>
            </a:pPr>
            <a:r>
              <a:rPr lang="de-DE" dirty="0" err="1">
                <a:latin typeface="+mn-lt"/>
                <a:ea typeface="MS PGothic" charset="0"/>
                <a:cs typeface="Georgia" charset="0"/>
              </a:rPr>
              <a:t>präzise</a:t>
            </a:r>
            <a:r>
              <a:rPr lang="de-DE" dirty="0">
                <a:latin typeface="+mn-lt"/>
                <a:ea typeface="MS PGothic" charset="0"/>
                <a:cs typeface="Georgia" charset="0"/>
              </a:rPr>
              <a:t> Formulierung der eigenen Fragestellung als Leitfrage </a:t>
            </a:r>
            <a:r>
              <a:rPr lang="de-DE" dirty="0" err="1">
                <a:latin typeface="+mn-lt"/>
                <a:ea typeface="MS PGothic" charset="0"/>
                <a:cs typeface="Georgia" charset="0"/>
              </a:rPr>
              <a:t>für</a:t>
            </a:r>
            <a:r>
              <a:rPr lang="de-DE" dirty="0">
                <a:latin typeface="+mn-lt"/>
                <a:ea typeface="MS PGothic" charset="0"/>
                <a:cs typeface="Georgia" charset="0"/>
              </a:rPr>
              <a:t> die </a:t>
            </a:r>
            <a:r>
              <a:rPr lang="de-DE" dirty="0" err="1">
                <a:latin typeface="+mn-lt"/>
                <a:ea typeface="MS PGothic" charset="0"/>
                <a:cs typeface="Georgia" charset="0"/>
              </a:rPr>
              <a:t>Lektüre</a:t>
            </a:r>
            <a:r>
              <a:rPr lang="de-DE" dirty="0">
                <a:latin typeface="+mn-lt"/>
                <a:ea typeface="MS PGothic" charset="0"/>
                <a:cs typeface="Georgia" charset="0"/>
              </a:rPr>
              <a:t> der literarischen und wissenschaftlichen Texte </a:t>
            </a:r>
          </a:p>
          <a:p>
            <a:pPr marL="44450"/>
            <a:endParaRPr lang="de-DE" dirty="0">
              <a:latin typeface="+mn-lt"/>
              <a:ea typeface="MS PGothic" charset="0"/>
              <a:cs typeface="Georgia" charset="0"/>
            </a:endParaRPr>
          </a:p>
          <a:p>
            <a:pPr marL="0" indent="0">
              <a:buNone/>
            </a:pPr>
            <a:r>
              <a:rPr lang="de-DE" dirty="0">
                <a:latin typeface="+mn-lt"/>
                <a:ea typeface="MS PGothic" charset="0"/>
                <a:cs typeface="Georgia" charset="0"/>
              </a:rPr>
              <a:t>Stringentes Nachverfolgen der eigenen Fragestellung beim Schreiben der Arbeit</a:t>
            </a:r>
          </a:p>
          <a:p>
            <a:pPr marL="44450"/>
            <a:endParaRPr lang="de-DE" dirty="0">
              <a:latin typeface="+mn-lt"/>
              <a:ea typeface="MS PGothic" charset="0"/>
              <a:cs typeface="Georgia" charset="0"/>
            </a:endParaRPr>
          </a:p>
          <a:p>
            <a:pPr marL="0" indent="0">
              <a:buNone/>
            </a:pPr>
            <a:r>
              <a:rPr lang="de-DE" dirty="0">
                <a:latin typeface="+mn-lt"/>
                <a:ea typeface="MS PGothic" charset="0"/>
                <a:cs typeface="Georgia" charset="0"/>
              </a:rPr>
              <a:t>Informieren Sie sich aus Fachlexika</a:t>
            </a:r>
          </a:p>
          <a:p>
            <a:pPr marL="44450">
              <a:lnSpc>
                <a:spcPct val="100000"/>
              </a:lnSpc>
            </a:pPr>
            <a:endParaRPr lang="de-DE" dirty="0">
              <a:latin typeface="+mn-lt"/>
              <a:ea typeface="MS PGothic" charset="0"/>
              <a:cs typeface="Georgia" charset="0"/>
            </a:endParaRPr>
          </a:p>
          <a:p>
            <a:pPr marL="0" indent="0">
              <a:lnSpc>
                <a:spcPct val="100000"/>
              </a:lnSpc>
              <a:buNone/>
            </a:pPr>
            <a:r>
              <a:rPr lang="de-DE" dirty="0">
                <a:latin typeface="+mn-lt"/>
                <a:ea typeface="MS PGothic" charset="0"/>
                <a:cs typeface="Georgia" charset="0"/>
              </a:rPr>
              <a:t>Bezug zum Thema des Seminars beachten </a:t>
            </a:r>
          </a:p>
          <a:p>
            <a:endParaRPr lang="de-DE" dirty="0">
              <a:latin typeface="+mn-lt"/>
            </a:endParaRPr>
          </a:p>
        </p:txBody>
      </p:sp>
    </p:spTree>
    <p:extLst>
      <p:ext uri="{BB962C8B-B14F-4D97-AF65-F5344CB8AC3E}">
        <p14:creationId xmlns:p14="http://schemas.microsoft.com/office/powerpoint/2010/main" val="3899364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700424-6CFA-2947-9A27-71CC548070D3}"/>
              </a:ext>
            </a:extLst>
          </p:cNvPr>
          <p:cNvSpPr>
            <a:spLocks noGrp="1"/>
          </p:cNvSpPr>
          <p:nvPr>
            <p:ph type="title"/>
          </p:nvPr>
        </p:nvSpPr>
        <p:spPr>
          <a:xfrm>
            <a:off x="971600" y="1143000"/>
            <a:ext cx="7334200" cy="845840"/>
          </a:xfrm>
        </p:spPr>
        <p:txBody>
          <a:bodyPr/>
          <a:lstStyle/>
          <a:p>
            <a:r>
              <a:rPr lang="de-DE" dirty="0"/>
              <a:t>Arbeitsschritte</a:t>
            </a:r>
          </a:p>
        </p:txBody>
      </p:sp>
      <p:sp>
        <p:nvSpPr>
          <p:cNvPr id="3" name="Inhaltsplatzhalter 2">
            <a:extLst>
              <a:ext uri="{FF2B5EF4-FFF2-40B4-BE49-F238E27FC236}">
                <a16:creationId xmlns:a16="http://schemas.microsoft.com/office/drawing/2014/main" id="{413BD86E-C9F0-4345-BE6B-CDC0E0B01036}"/>
              </a:ext>
            </a:extLst>
          </p:cNvPr>
          <p:cNvSpPr>
            <a:spLocks noGrp="1"/>
          </p:cNvSpPr>
          <p:nvPr>
            <p:ph idx="1"/>
          </p:nvPr>
        </p:nvSpPr>
        <p:spPr>
          <a:xfrm>
            <a:off x="539552" y="1916832"/>
            <a:ext cx="7766248" cy="4226812"/>
          </a:xfrm>
        </p:spPr>
        <p:txBody>
          <a:bodyPr/>
          <a:lstStyle/>
          <a:p>
            <a:pPr marL="502920" indent="-457200">
              <a:spcBef>
                <a:spcPts val="0"/>
              </a:spcBef>
              <a:buAutoNum type="arabicPeriod"/>
            </a:pPr>
            <a:r>
              <a:rPr lang="de-DE" sz="2000" b="1" dirty="0"/>
              <a:t>Themenfindung, Konzeption &amp; ‚Fahrplan‘</a:t>
            </a:r>
          </a:p>
          <a:p>
            <a:pPr marL="45720" indent="0">
              <a:spcBef>
                <a:spcPts val="0"/>
              </a:spcBef>
              <a:buNone/>
            </a:pPr>
            <a:r>
              <a:rPr lang="de-DE" sz="2000" dirty="0">
                <a:latin typeface="Wingdings" charset="2"/>
              </a:rPr>
              <a:t></a:t>
            </a:r>
            <a:r>
              <a:rPr lang="de-DE" sz="2000" dirty="0"/>
              <a:t>Sitzungsthemen rekapitulieren (Themenvorschläge  </a:t>
            </a:r>
            <a:r>
              <a:rPr lang="de-DE" sz="2000" dirty="0" err="1"/>
              <a:t>für</a:t>
            </a:r>
            <a:r>
              <a:rPr lang="de-DE" sz="2000" dirty="0"/>
              <a:t> Hausarbeiten? Bereits in ein Thema eingearbeitet durch Referat o.ä.?) </a:t>
            </a:r>
          </a:p>
          <a:p>
            <a:pPr marL="45720" indent="0">
              <a:spcBef>
                <a:spcPts val="0"/>
              </a:spcBef>
              <a:buNone/>
            </a:pPr>
            <a:r>
              <a:rPr lang="de-DE" sz="2000" dirty="0">
                <a:latin typeface="Wingdings" charset="2"/>
              </a:rPr>
              <a:t></a:t>
            </a:r>
            <a:r>
              <a:rPr lang="de-DE" sz="2000" dirty="0"/>
              <a:t>(erneute) </a:t>
            </a:r>
            <a:r>
              <a:rPr lang="de-DE" sz="2000" dirty="0" err="1"/>
              <a:t>Lektüre</a:t>
            </a:r>
            <a:r>
              <a:rPr lang="de-DE" sz="2000" dirty="0"/>
              <a:t> der Primärtexte</a:t>
            </a:r>
            <a:br>
              <a:rPr lang="de-DE" sz="2000" dirty="0"/>
            </a:br>
            <a:r>
              <a:rPr lang="de-DE" sz="2000" dirty="0">
                <a:latin typeface="Wingdings" charset="2"/>
              </a:rPr>
              <a:t></a:t>
            </a:r>
            <a:r>
              <a:rPr lang="de-DE" sz="2000" dirty="0"/>
              <a:t>Bibliographieren und Sichten der relevanten Forschungsliteratur </a:t>
            </a:r>
          </a:p>
          <a:p>
            <a:pPr marL="45720" indent="0">
              <a:spcBef>
                <a:spcPts val="0"/>
              </a:spcBef>
              <a:buNone/>
            </a:pPr>
            <a:r>
              <a:rPr lang="de-DE" sz="2000" dirty="0">
                <a:latin typeface="Wingdings" charset="2"/>
              </a:rPr>
              <a:t></a:t>
            </a:r>
            <a:r>
              <a:rPr lang="de-DE" sz="2000" dirty="0"/>
              <a:t>Absprache mit Dozent*in in der Sprechstunde </a:t>
            </a:r>
          </a:p>
          <a:p>
            <a:pPr marL="45720" indent="0">
              <a:spcBef>
                <a:spcPts val="0"/>
              </a:spcBef>
              <a:buNone/>
            </a:pPr>
            <a:endParaRPr lang="de-DE" sz="2000" dirty="0"/>
          </a:p>
          <a:p>
            <a:pPr marL="45720" indent="0">
              <a:spcBef>
                <a:spcPts val="0"/>
              </a:spcBef>
              <a:buNone/>
            </a:pPr>
            <a:r>
              <a:rPr lang="de-DE" sz="2000" b="1" dirty="0"/>
              <a:t>2. Thema / Themenstellung eingrenzen</a:t>
            </a:r>
          </a:p>
          <a:p>
            <a:pPr marL="45720" indent="0">
              <a:spcBef>
                <a:spcPts val="0"/>
              </a:spcBef>
              <a:buNone/>
            </a:pPr>
            <a:endParaRPr lang="de-DE" sz="2000" dirty="0"/>
          </a:p>
          <a:p>
            <a:pPr marL="45720" indent="0">
              <a:spcBef>
                <a:spcPts val="0"/>
              </a:spcBef>
              <a:buNone/>
            </a:pPr>
            <a:r>
              <a:rPr lang="de-DE" sz="2000" b="1" dirty="0"/>
              <a:t>3. These / Fragestellung formulieren, Gliederung erstellen </a:t>
            </a:r>
          </a:p>
          <a:p>
            <a:pPr marL="502920" indent="-457200">
              <a:spcBef>
                <a:spcPts val="0"/>
              </a:spcBef>
              <a:buAutoNum type="arabicPeriod" startAt="3"/>
            </a:pPr>
            <a:endParaRPr lang="de-DE" sz="2000" dirty="0"/>
          </a:p>
          <a:p>
            <a:pPr marL="45720" indent="0">
              <a:spcBef>
                <a:spcPts val="0"/>
              </a:spcBef>
              <a:buNone/>
            </a:pPr>
            <a:r>
              <a:rPr lang="de-DE" sz="2000" b="1" dirty="0"/>
              <a:t>4. Schreibprozess beginnen </a:t>
            </a:r>
          </a:p>
          <a:p>
            <a:endParaRPr lang="de-DE" dirty="0"/>
          </a:p>
        </p:txBody>
      </p:sp>
    </p:spTree>
    <p:extLst>
      <p:ext uri="{BB962C8B-B14F-4D97-AF65-F5344CB8AC3E}">
        <p14:creationId xmlns:p14="http://schemas.microsoft.com/office/powerpoint/2010/main" val="2659479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46D71F-54C7-3344-9063-7D24F996B18D}"/>
              </a:ext>
            </a:extLst>
          </p:cNvPr>
          <p:cNvSpPr>
            <a:spLocks noGrp="1"/>
          </p:cNvSpPr>
          <p:nvPr>
            <p:ph type="title"/>
          </p:nvPr>
        </p:nvSpPr>
        <p:spPr>
          <a:xfrm>
            <a:off x="755576" y="1143000"/>
            <a:ext cx="7550224" cy="701824"/>
          </a:xfrm>
        </p:spPr>
        <p:txBody>
          <a:bodyPr/>
          <a:lstStyle/>
          <a:p>
            <a:r>
              <a:rPr lang="de-DE" sz="2000" dirty="0"/>
              <a:t>Themenfindung</a:t>
            </a:r>
          </a:p>
        </p:txBody>
      </p:sp>
      <p:sp>
        <p:nvSpPr>
          <p:cNvPr id="3" name="Inhaltsplatzhalter 2">
            <a:extLst>
              <a:ext uri="{FF2B5EF4-FFF2-40B4-BE49-F238E27FC236}">
                <a16:creationId xmlns:a16="http://schemas.microsoft.com/office/drawing/2014/main" id="{C3F6949E-D558-A949-A7D1-7868625CA5F5}"/>
              </a:ext>
            </a:extLst>
          </p:cNvPr>
          <p:cNvSpPr>
            <a:spLocks noGrp="1"/>
          </p:cNvSpPr>
          <p:nvPr>
            <p:ph idx="1"/>
          </p:nvPr>
        </p:nvSpPr>
        <p:spPr>
          <a:xfrm>
            <a:off x="395536" y="1700808"/>
            <a:ext cx="7910264" cy="4442836"/>
          </a:xfrm>
        </p:spPr>
        <p:txBody>
          <a:bodyPr/>
          <a:lstStyle/>
          <a:p>
            <a:pPr marL="0" lvl="0" indent="0">
              <a:lnSpc>
                <a:spcPct val="100000"/>
              </a:lnSpc>
              <a:spcBef>
                <a:spcPts val="0"/>
              </a:spcBef>
              <a:buClrTx/>
              <a:buSzTx/>
              <a:buNone/>
              <a:defRPr/>
            </a:pPr>
            <a:r>
              <a:rPr lang="de-DE" sz="1800" b="1" u="sng" dirty="0"/>
              <a:t>Schritte zur Themen-/Thesenfindung:</a:t>
            </a:r>
          </a:p>
          <a:p>
            <a:pPr>
              <a:spcBef>
                <a:spcPts val="0"/>
              </a:spcBef>
            </a:pPr>
            <a:r>
              <a:rPr lang="de-DE" sz="1800" b="1" dirty="0"/>
              <a:t>Rückblick: </a:t>
            </a:r>
            <a:r>
              <a:rPr lang="de-DE" sz="1800" dirty="0"/>
              <a:t>Welche Themen wurden im Seminar behandelt? Welche Aspekte wurden besonders diskutiert, gibt es ggf. offene/umstrittene Fragen? In welchen Themenbereich habe ich mich schon eingearbeitet (Referat o.Ä.)? Was interessiert mich besonders?</a:t>
            </a:r>
          </a:p>
          <a:p>
            <a:pPr>
              <a:spcBef>
                <a:spcPts val="0"/>
              </a:spcBef>
            </a:pPr>
            <a:r>
              <a:rPr lang="de-DE" sz="1800" b="1" dirty="0"/>
              <a:t>Überblick: </a:t>
            </a:r>
            <a:r>
              <a:rPr lang="de-DE" sz="1800" dirty="0"/>
              <a:t>Literaturrecherche: Welche/wieviel Sekundärliteratur gibt es zu meinem Thema? Welche Aspekte werden dort besonders fokussiert? </a:t>
            </a:r>
          </a:p>
          <a:p>
            <a:pPr>
              <a:spcBef>
                <a:spcPts val="0"/>
              </a:spcBef>
            </a:pPr>
            <a:r>
              <a:rPr lang="de-DE" sz="1800" b="1" dirty="0"/>
              <a:t>Einlesen: </a:t>
            </a:r>
            <a:r>
              <a:rPr lang="de-DE" sz="1800" dirty="0"/>
              <a:t>Forschungsstand prüfen: Welche verschiedenen Standpunkte gibt es in der Forschung? Gibt es umstrittene Fragen? Lässt sich eine eigene Fragestellung aus dem Forschungsstand ableiten?</a:t>
            </a:r>
          </a:p>
          <a:p>
            <a:pPr>
              <a:spcBef>
                <a:spcPts val="0"/>
              </a:spcBef>
            </a:pPr>
            <a:r>
              <a:rPr lang="de-DE" sz="1800" b="1" dirty="0"/>
              <a:t>Brainstorming: </a:t>
            </a:r>
            <a:r>
              <a:rPr lang="de-DE" sz="1800" dirty="0"/>
              <a:t>Eigenes Thema und These festlegen: Bezug zur Forschung herstellen; Welche Methode eignet sich für mein Thema? Welche Theorien/Texte sind relevant? </a:t>
            </a:r>
          </a:p>
          <a:p>
            <a:pPr>
              <a:spcBef>
                <a:spcPts val="0"/>
              </a:spcBef>
            </a:pPr>
            <a:r>
              <a:rPr lang="de-DE" sz="1800" b="1" dirty="0"/>
              <a:t>Konkretisierung &amp; Eingrenzung: </a:t>
            </a:r>
            <a:r>
              <a:rPr lang="de-DE" sz="1800" dirty="0"/>
              <a:t>In welche Aspekte lässt sich mein Thema unterteilen? Welche inhaltlichen Schwerpunkte kann ich setzen? Welche Teilaspekte lasse ich weg und auf welche konzentriere ich mich besonders? </a:t>
            </a:r>
            <a:endParaRPr lang="de-DE" sz="1800" b="1" dirty="0"/>
          </a:p>
          <a:p>
            <a:endParaRPr lang="de-DE" sz="1800" dirty="0"/>
          </a:p>
        </p:txBody>
      </p:sp>
    </p:spTree>
    <p:extLst>
      <p:ext uri="{BB962C8B-B14F-4D97-AF65-F5344CB8AC3E}">
        <p14:creationId xmlns:p14="http://schemas.microsoft.com/office/powerpoint/2010/main" val="1497295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058383-C93B-924B-97B0-6212EAED5F64}"/>
              </a:ext>
            </a:extLst>
          </p:cNvPr>
          <p:cNvSpPr>
            <a:spLocks noGrp="1"/>
          </p:cNvSpPr>
          <p:nvPr>
            <p:ph type="title"/>
          </p:nvPr>
        </p:nvSpPr>
        <p:spPr>
          <a:xfrm>
            <a:off x="683568" y="714356"/>
            <a:ext cx="7467600" cy="1143000"/>
          </a:xfrm>
        </p:spPr>
        <p:txBody>
          <a:bodyPr/>
          <a:lstStyle/>
          <a:p>
            <a:r>
              <a:rPr lang="de-DE" dirty="0"/>
              <a:t>Gliederung erstellen</a:t>
            </a:r>
          </a:p>
        </p:txBody>
      </p:sp>
      <p:sp>
        <p:nvSpPr>
          <p:cNvPr id="3" name="Inhaltsplatzhalter 2">
            <a:extLst>
              <a:ext uri="{FF2B5EF4-FFF2-40B4-BE49-F238E27FC236}">
                <a16:creationId xmlns:a16="http://schemas.microsoft.com/office/drawing/2014/main" id="{C4109154-C340-5147-907A-530534405324}"/>
              </a:ext>
            </a:extLst>
          </p:cNvPr>
          <p:cNvSpPr>
            <a:spLocks noGrp="1"/>
          </p:cNvSpPr>
          <p:nvPr>
            <p:ph idx="1"/>
          </p:nvPr>
        </p:nvSpPr>
        <p:spPr>
          <a:xfrm>
            <a:off x="323528" y="1484784"/>
            <a:ext cx="7982272" cy="4658860"/>
          </a:xfrm>
        </p:spPr>
        <p:txBody>
          <a:bodyPr/>
          <a:lstStyle/>
          <a:p>
            <a:pPr marL="0" lvl="0" indent="0">
              <a:lnSpc>
                <a:spcPct val="100000"/>
              </a:lnSpc>
              <a:spcBef>
                <a:spcPts val="0"/>
              </a:spcBef>
              <a:buClrTx/>
              <a:buSzTx/>
              <a:buNone/>
              <a:defRPr/>
            </a:pPr>
            <a:r>
              <a:rPr lang="de-DE" sz="1800" b="1" dirty="0"/>
              <a:t>Allgemeine Gliederungsstruktur: </a:t>
            </a:r>
          </a:p>
          <a:p>
            <a:pPr marL="0" lvl="0" indent="0">
              <a:lnSpc>
                <a:spcPct val="100000"/>
              </a:lnSpc>
              <a:spcBef>
                <a:spcPts val="0"/>
              </a:spcBef>
              <a:buClrTx/>
              <a:buSzTx/>
              <a:buNone/>
              <a:defRPr/>
            </a:pPr>
            <a:endParaRPr lang="de-DE" sz="1800" b="1" dirty="0"/>
          </a:p>
          <a:p>
            <a:pPr marL="457200" lvl="0" indent="-457200">
              <a:lnSpc>
                <a:spcPct val="100000"/>
              </a:lnSpc>
              <a:spcBef>
                <a:spcPts val="0"/>
              </a:spcBef>
              <a:buClrTx/>
              <a:buSzTx/>
              <a:buFontTx/>
              <a:buAutoNum type="arabicPeriod"/>
              <a:defRPr/>
            </a:pPr>
            <a:r>
              <a:rPr lang="de-DE" sz="1800" dirty="0"/>
              <a:t>Einleitung (Hinführung zum Thema/Problemstellung, Vorstellung der These, Forschungsstand und Methode/Vorgehen erläutern, zentrale Begriffe definieren)</a:t>
            </a:r>
          </a:p>
          <a:p>
            <a:pPr marL="457200" lvl="0" indent="-457200">
              <a:lnSpc>
                <a:spcPct val="100000"/>
              </a:lnSpc>
              <a:spcBef>
                <a:spcPts val="0"/>
              </a:spcBef>
              <a:buClrTx/>
              <a:buSzTx/>
              <a:buFontTx/>
              <a:buAutoNum type="arabicPeriod"/>
              <a:defRPr/>
            </a:pPr>
            <a:r>
              <a:rPr lang="de-DE" sz="1800" dirty="0"/>
              <a:t>Hauptteil, meistens gegliedert in Unterkapitel (Analyseteil, </a:t>
            </a:r>
            <a:r>
              <a:rPr lang="de-DE" sz="1800" b="1" dirty="0"/>
              <a:t>Begründete, systematische, stringente Argumentation</a:t>
            </a:r>
            <a:r>
              <a:rPr lang="de-DE" sz="1800" dirty="0"/>
              <a:t>, Heranziehen von Primär- </a:t>
            </a:r>
            <a:r>
              <a:rPr lang="de-DE" sz="1800" b="1" dirty="0"/>
              <a:t>und </a:t>
            </a:r>
            <a:r>
              <a:rPr lang="de-DE" sz="1800" dirty="0"/>
              <a:t>Sekundärliteratur) </a:t>
            </a:r>
          </a:p>
          <a:p>
            <a:pPr marL="685800" lvl="1" indent="-457200">
              <a:lnSpc>
                <a:spcPct val="100000"/>
              </a:lnSpc>
              <a:spcBef>
                <a:spcPts val="0"/>
              </a:spcBef>
              <a:spcAft>
                <a:spcPts val="0"/>
              </a:spcAft>
              <a:buClrTx/>
              <a:buSzTx/>
              <a:defRPr/>
            </a:pPr>
            <a:r>
              <a:rPr lang="de-DE" sz="1800" dirty="0"/>
              <a:t>Hier können Sie ggf. wichtige Theorien in einem eigenen Unterkapitel erläutern, bevor Sie mit der Textanalyse beginnen </a:t>
            </a:r>
          </a:p>
          <a:p>
            <a:pPr marL="685800" lvl="1" indent="-457200">
              <a:lnSpc>
                <a:spcPct val="100000"/>
              </a:lnSpc>
              <a:spcBef>
                <a:spcPts val="0"/>
              </a:spcBef>
              <a:spcAft>
                <a:spcPts val="0"/>
              </a:spcAft>
              <a:buClrTx/>
              <a:buSzTx/>
              <a:defRPr/>
            </a:pPr>
            <a:r>
              <a:rPr lang="de-DE" sz="1800" dirty="0"/>
              <a:t>Die Textanalyse sollte aber im Fokus stehen und den meisten Platz einnehmen</a:t>
            </a:r>
          </a:p>
          <a:p>
            <a:pPr marL="457200" indent="-457200">
              <a:lnSpc>
                <a:spcPct val="100000"/>
              </a:lnSpc>
              <a:spcBef>
                <a:spcPts val="0"/>
              </a:spcBef>
              <a:buClrTx/>
              <a:buSzTx/>
              <a:buFont typeface="+mj-lt"/>
              <a:buAutoNum type="arabicPeriod"/>
              <a:defRPr/>
            </a:pPr>
            <a:r>
              <a:rPr lang="de-DE" sz="1800" dirty="0"/>
              <a:t>Fazit (Zusammenführung der einzelnen Analyseteile zu einem resümierenden Ergebnis, Relevanz des Ergebnisses im Hinblick auf Forschungsstand/-debatten)</a:t>
            </a:r>
          </a:p>
          <a:p>
            <a:pPr marL="457200" indent="-457200">
              <a:lnSpc>
                <a:spcPct val="100000"/>
              </a:lnSpc>
              <a:spcBef>
                <a:spcPts val="0"/>
              </a:spcBef>
              <a:buClrTx/>
              <a:buSzTx/>
              <a:buFont typeface="+mj-lt"/>
              <a:buAutoNum type="arabicPeriod"/>
              <a:defRPr/>
            </a:pPr>
            <a:r>
              <a:rPr lang="de-DE" sz="1800" dirty="0"/>
              <a:t>Literaturverzeichnis</a:t>
            </a:r>
          </a:p>
          <a:p>
            <a:pPr marL="457200" indent="-457200">
              <a:lnSpc>
                <a:spcPct val="100000"/>
              </a:lnSpc>
              <a:spcBef>
                <a:spcPts val="0"/>
              </a:spcBef>
              <a:buClrTx/>
              <a:buSzTx/>
              <a:buFont typeface="+mj-lt"/>
              <a:buAutoNum type="arabicPeriod"/>
              <a:defRPr/>
            </a:pPr>
            <a:r>
              <a:rPr lang="de-DE" sz="1800" dirty="0"/>
              <a:t>Eigenständigkeitserklärung </a:t>
            </a:r>
          </a:p>
          <a:p>
            <a:endParaRPr lang="de-DE" sz="1800" dirty="0"/>
          </a:p>
        </p:txBody>
      </p:sp>
    </p:spTree>
    <p:extLst>
      <p:ext uri="{BB962C8B-B14F-4D97-AF65-F5344CB8AC3E}">
        <p14:creationId xmlns:p14="http://schemas.microsoft.com/office/powerpoint/2010/main" val="3474569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73ED50-D183-714B-BC2E-D0EF7570C294}"/>
              </a:ext>
            </a:extLst>
          </p:cNvPr>
          <p:cNvSpPr>
            <a:spLocks noGrp="1"/>
          </p:cNvSpPr>
          <p:nvPr>
            <p:ph type="title"/>
          </p:nvPr>
        </p:nvSpPr>
        <p:spPr/>
        <p:txBody>
          <a:bodyPr/>
          <a:lstStyle/>
          <a:p>
            <a:r>
              <a:rPr lang="de-DE" dirty="0"/>
              <a:t>Gliederung I: Inszenierung der Schwangerschaft in Goethes </a:t>
            </a:r>
            <a:r>
              <a:rPr lang="de-DE" i="1" dirty="0"/>
              <a:t>Faust I</a:t>
            </a:r>
          </a:p>
        </p:txBody>
      </p:sp>
      <p:sp>
        <p:nvSpPr>
          <p:cNvPr id="3" name="Inhaltsplatzhalter 2">
            <a:extLst>
              <a:ext uri="{FF2B5EF4-FFF2-40B4-BE49-F238E27FC236}">
                <a16:creationId xmlns:a16="http://schemas.microsoft.com/office/drawing/2014/main" id="{378832CD-47C7-8D40-9BEC-5BF5EA3B7FCA}"/>
              </a:ext>
            </a:extLst>
          </p:cNvPr>
          <p:cNvSpPr>
            <a:spLocks noGrp="1"/>
          </p:cNvSpPr>
          <p:nvPr>
            <p:ph idx="1"/>
          </p:nvPr>
        </p:nvSpPr>
        <p:spPr/>
        <p:txBody>
          <a:bodyPr/>
          <a:lstStyle/>
          <a:p>
            <a:pPr marL="457200" indent="-457200">
              <a:buAutoNum type="arabicParenR"/>
            </a:pPr>
            <a:r>
              <a:rPr lang="de-DE" dirty="0"/>
              <a:t>Einleitung</a:t>
            </a:r>
          </a:p>
          <a:p>
            <a:pPr marL="457200" indent="-457200">
              <a:buAutoNum type="arabicParenR"/>
            </a:pPr>
            <a:r>
              <a:rPr lang="de-DE" dirty="0"/>
              <a:t>Biographie Goethes</a:t>
            </a:r>
          </a:p>
          <a:p>
            <a:pPr marL="457200" indent="-457200">
              <a:buAutoNum type="arabicParenR"/>
            </a:pPr>
            <a:r>
              <a:rPr lang="de-DE" dirty="0"/>
              <a:t>Inhaltsangabe Faust I</a:t>
            </a:r>
          </a:p>
          <a:p>
            <a:pPr marL="457200" indent="-457200">
              <a:buAutoNum type="arabicParenR"/>
            </a:pPr>
            <a:r>
              <a:rPr lang="de-DE" dirty="0"/>
              <a:t>Margaretes Schwangerschaftsgeschichte</a:t>
            </a:r>
          </a:p>
          <a:p>
            <a:pPr marL="0" indent="0">
              <a:buNone/>
            </a:pPr>
            <a:r>
              <a:rPr lang="de-DE" dirty="0"/>
              <a:t>	4.1. Margarete und das Kästchen</a:t>
            </a:r>
          </a:p>
          <a:p>
            <a:pPr marL="0" indent="0">
              <a:buNone/>
            </a:pPr>
            <a:r>
              <a:rPr lang="de-DE" dirty="0"/>
              <a:t>	4.2  Im Garten</a:t>
            </a:r>
          </a:p>
          <a:p>
            <a:pPr marL="0" indent="0">
              <a:buNone/>
            </a:pPr>
            <a:r>
              <a:rPr lang="de-DE" dirty="0"/>
              <a:t>	4.3  Am Brunnen</a:t>
            </a:r>
          </a:p>
          <a:p>
            <a:pPr marL="0" indent="0">
              <a:buNone/>
            </a:pPr>
            <a:r>
              <a:rPr lang="de-DE" dirty="0"/>
              <a:t>	4.4. Im Kerker</a:t>
            </a:r>
          </a:p>
          <a:p>
            <a:pPr marL="0" indent="0">
              <a:buNone/>
            </a:pPr>
            <a:r>
              <a:rPr lang="de-DE" dirty="0"/>
              <a:t>5) Fazit</a:t>
            </a:r>
          </a:p>
          <a:p>
            <a:pPr marL="457200" indent="-457200">
              <a:buAutoNum type="arabicParenR"/>
            </a:pPr>
            <a:endParaRPr lang="de-DE" dirty="0"/>
          </a:p>
        </p:txBody>
      </p:sp>
    </p:spTree>
    <p:extLst>
      <p:ext uri="{BB962C8B-B14F-4D97-AF65-F5344CB8AC3E}">
        <p14:creationId xmlns:p14="http://schemas.microsoft.com/office/powerpoint/2010/main" val="2643292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2907B5-670D-CD43-8CC7-6337F55012DA}"/>
              </a:ext>
            </a:extLst>
          </p:cNvPr>
          <p:cNvSpPr>
            <a:spLocks noGrp="1"/>
          </p:cNvSpPr>
          <p:nvPr>
            <p:ph type="title"/>
          </p:nvPr>
        </p:nvSpPr>
        <p:spPr>
          <a:xfrm flipV="1">
            <a:off x="838200" y="1097281"/>
            <a:ext cx="7467600" cy="45719"/>
          </a:xfrm>
        </p:spPr>
        <p:txBody>
          <a:bodyPr/>
          <a:lstStyle/>
          <a:p>
            <a:endParaRPr lang="de-DE" dirty="0"/>
          </a:p>
        </p:txBody>
      </p:sp>
      <p:sp>
        <p:nvSpPr>
          <p:cNvPr id="3" name="Inhaltsplatzhalter 2">
            <a:extLst>
              <a:ext uri="{FF2B5EF4-FFF2-40B4-BE49-F238E27FC236}">
                <a16:creationId xmlns:a16="http://schemas.microsoft.com/office/drawing/2014/main" id="{837798B7-D73F-2A42-83C6-9FEFE52FD74D}"/>
              </a:ext>
            </a:extLst>
          </p:cNvPr>
          <p:cNvSpPr>
            <a:spLocks noGrp="1"/>
          </p:cNvSpPr>
          <p:nvPr>
            <p:ph idx="1"/>
          </p:nvPr>
        </p:nvSpPr>
        <p:spPr>
          <a:xfrm>
            <a:off x="611560" y="1458495"/>
            <a:ext cx="7694240" cy="4685149"/>
          </a:xfrm>
        </p:spPr>
        <p:txBody>
          <a:bodyPr/>
          <a:lstStyle/>
          <a:p>
            <a:pPr marL="457200" indent="-457200">
              <a:buAutoNum type="arabicParenR"/>
            </a:pPr>
            <a:r>
              <a:rPr lang="de-DE" dirty="0"/>
              <a:t>Einleitung</a:t>
            </a:r>
          </a:p>
          <a:p>
            <a:pPr marL="457200" indent="-457200">
              <a:buAutoNum type="arabicParenR"/>
            </a:pPr>
            <a:r>
              <a:rPr lang="de-DE" strike="sngStrike" dirty="0"/>
              <a:t>Biographie Goethes</a:t>
            </a:r>
          </a:p>
          <a:p>
            <a:pPr marL="457200" indent="-457200">
              <a:buAutoNum type="arabicParenR"/>
            </a:pPr>
            <a:r>
              <a:rPr lang="de-DE" strike="sngStrike" dirty="0"/>
              <a:t>Inhaltsangabe Faust I</a:t>
            </a:r>
          </a:p>
          <a:p>
            <a:pPr marL="457200" indent="-457200">
              <a:buAutoNum type="arabicParenR"/>
            </a:pPr>
            <a:r>
              <a:rPr lang="de-DE" dirty="0"/>
              <a:t>Margaretes Schwangerschaftsgeschichte</a:t>
            </a:r>
          </a:p>
          <a:p>
            <a:pPr marL="0" indent="0">
              <a:buNone/>
            </a:pPr>
            <a:r>
              <a:rPr lang="de-DE" dirty="0"/>
              <a:t>	4.1. Margarete und das Kästchen</a:t>
            </a:r>
          </a:p>
          <a:p>
            <a:pPr marL="0" indent="0">
              <a:buNone/>
            </a:pPr>
            <a:r>
              <a:rPr lang="de-DE" dirty="0"/>
              <a:t>	4.2  Im Garten</a:t>
            </a:r>
          </a:p>
          <a:p>
            <a:pPr marL="0" indent="0">
              <a:buNone/>
            </a:pPr>
            <a:r>
              <a:rPr lang="de-DE" dirty="0"/>
              <a:t>	4.3  Am Brunnen</a:t>
            </a:r>
          </a:p>
          <a:p>
            <a:pPr marL="0" indent="0">
              <a:buNone/>
            </a:pPr>
            <a:r>
              <a:rPr lang="de-DE" dirty="0"/>
              <a:t>	4.4. Im Kerker</a:t>
            </a:r>
          </a:p>
          <a:p>
            <a:pPr marL="0" indent="0">
              <a:buNone/>
            </a:pPr>
            <a:r>
              <a:rPr lang="de-DE" dirty="0"/>
              <a:t>5) Schwangerschaft aus der Perspektive Fausts</a:t>
            </a:r>
          </a:p>
          <a:p>
            <a:pPr marL="0" indent="0">
              <a:buNone/>
            </a:pPr>
            <a:r>
              <a:rPr lang="de-DE" dirty="0"/>
              <a:t>6) Fazit</a:t>
            </a:r>
          </a:p>
          <a:p>
            <a:endParaRPr lang="de-DE" dirty="0"/>
          </a:p>
        </p:txBody>
      </p:sp>
    </p:spTree>
    <p:extLst>
      <p:ext uri="{BB962C8B-B14F-4D97-AF65-F5344CB8AC3E}">
        <p14:creationId xmlns:p14="http://schemas.microsoft.com/office/powerpoint/2010/main" val="3243849088"/>
      </p:ext>
    </p:extLst>
  </p:cSld>
  <p:clrMapOvr>
    <a:masterClrMapping/>
  </p:clrMapOvr>
</p:sld>
</file>

<file path=ppt/theme/theme1.xml><?xml version="1.0" encoding="utf-8"?>
<a:theme xmlns:a="http://schemas.openxmlformats.org/drawingml/2006/main" name="Vorlage_ohne_Titelbild_deutsch">
  <a:themeElements>
    <a:clrScheme name="ub-cd-neu-v2-4 1">
      <a:dk1>
        <a:srgbClr val="000000"/>
      </a:dk1>
      <a:lt1>
        <a:srgbClr val="C8D0E2"/>
      </a:lt1>
      <a:dk2>
        <a:srgbClr val="00457D"/>
      </a:dk2>
      <a:lt2>
        <a:srgbClr val="808080"/>
      </a:lt2>
      <a:accent1>
        <a:srgbClr val="5D7FAA"/>
      </a:accent1>
      <a:accent2>
        <a:srgbClr val="97BF0D"/>
      </a:accent2>
      <a:accent3>
        <a:srgbClr val="E0E4EE"/>
      </a:accent3>
      <a:accent4>
        <a:srgbClr val="000000"/>
      </a:accent4>
      <a:accent5>
        <a:srgbClr val="B6C0D2"/>
      </a:accent5>
      <a:accent6>
        <a:srgbClr val="88AD0B"/>
      </a:accent6>
      <a:hlink>
        <a:srgbClr val="92A5C5"/>
      </a:hlink>
      <a:folHlink>
        <a:srgbClr val="C6D982"/>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b-cd-neu-v2-4 1">
        <a:dk1>
          <a:srgbClr val="000000"/>
        </a:dk1>
        <a:lt1>
          <a:srgbClr val="C8D0E2"/>
        </a:lt1>
        <a:dk2>
          <a:srgbClr val="00457D"/>
        </a:dk2>
        <a:lt2>
          <a:srgbClr val="808080"/>
        </a:lt2>
        <a:accent1>
          <a:srgbClr val="5D7FAA"/>
        </a:accent1>
        <a:accent2>
          <a:srgbClr val="97BF0D"/>
        </a:accent2>
        <a:accent3>
          <a:srgbClr val="E0E4EE"/>
        </a:accent3>
        <a:accent4>
          <a:srgbClr val="000000"/>
        </a:accent4>
        <a:accent5>
          <a:srgbClr val="B6C0D2"/>
        </a:accent5>
        <a:accent6>
          <a:srgbClr val="88AD0B"/>
        </a:accent6>
        <a:hlink>
          <a:srgbClr val="92A5C5"/>
        </a:hlink>
        <a:folHlink>
          <a:srgbClr val="C6D982"/>
        </a:folHlink>
      </a:clrScheme>
      <a:clrMap bg1="lt1" tx1="dk1" bg2="lt2" tx2="dk2" accent1="accent1" accent2="accent2" accent3="accent3" accent4="accent4" accent5="accent5" accent6="accent6" hlink="hlink" folHlink="folHlink"/>
    </a:extraClrScheme>
    <a:extraClrScheme>
      <a:clrScheme name="ub-cd-neu-v2-4 2">
        <a:dk1>
          <a:srgbClr val="000000"/>
        </a:dk1>
        <a:lt1>
          <a:srgbClr val="C8D0E2"/>
        </a:lt1>
        <a:dk2>
          <a:srgbClr val="00457D"/>
        </a:dk2>
        <a:lt2>
          <a:srgbClr val="808080"/>
        </a:lt2>
        <a:accent1>
          <a:srgbClr val="5D7FAA"/>
        </a:accent1>
        <a:accent2>
          <a:srgbClr val="FFD300"/>
        </a:accent2>
        <a:accent3>
          <a:srgbClr val="E0E4EE"/>
        </a:accent3>
        <a:accent4>
          <a:srgbClr val="000000"/>
        </a:accent4>
        <a:accent5>
          <a:srgbClr val="B6C0D2"/>
        </a:accent5>
        <a:accent6>
          <a:srgbClr val="E7BF00"/>
        </a:accent6>
        <a:hlink>
          <a:srgbClr val="92A5C5"/>
        </a:hlink>
        <a:folHlink>
          <a:srgbClr val="FFE37D"/>
        </a:folHlink>
      </a:clrScheme>
      <a:clrMap bg1="lt1" tx1="dk1" bg2="lt2" tx2="dk2" accent1="accent1" accent2="accent2" accent3="accent3" accent4="accent4" accent5="accent5" accent6="accent6" hlink="hlink" folHlink="folHlink"/>
    </a:extraClrScheme>
    <a:extraClrScheme>
      <a:clrScheme name="ub-cd-neu-v2-4 3">
        <a:dk1>
          <a:srgbClr val="000000"/>
        </a:dk1>
        <a:lt1>
          <a:srgbClr val="C8D0E2"/>
        </a:lt1>
        <a:dk2>
          <a:srgbClr val="00457D"/>
        </a:dk2>
        <a:lt2>
          <a:srgbClr val="808080"/>
        </a:lt2>
        <a:accent1>
          <a:srgbClr val="5D7FAA"/>
        </a:accent1>
        <a:accent2>
          <a:srgbClr val="E6444F"/>
        </a:accent2>
        <a:accent3>
          <a:srgbClr val="E0E4EE"/>
        </a:accent3>
        <a:accent4>
          <a:srgbClr val="000000"/>
        </a:accent4>
        <a:accent5>
          <a:srgbClr val="B6C0D2"/>
        </a:accent5>
        <a:accent6>
          <a:srgbClr val="D03D47"/>
        </a:accent6>
        <a:hlink>
          <a:srgbClr val="92A5C5"/>
        </a:hlink>
        <a:folHlink>
          <a:srgbClr val="F1998F"/>
        </a:folHlink>
      </a:clrScheme>
      <a:clrMap bg1="lt1" tx1="dk1" bg2="lt2" tx2="dk2" accent1="accent1" accent2="accent2" accent3="accent3" accent4="accent4" accent5="accent5" accent6="accent6" hlink="hlink" folHlink="folHlink"/>
    </a:extraClrScheme>
    <a:extraClrScheme>
      <a:clrScheme name="ub-cd-neu-v2-4 4">
        <a:dk1>
          <a:srgbClr val="000000"/>
        </a:dk1>
        <a:lt1>
          <a:srgbClr val="C8D0E2"/>
        </a:lt1>
        <a:dk2>
          <a:srgbClr val="00457D"/>
        </a:dk2>
        <a:lt2>
          <a:srgbClr val="808080"/>
        </a:lt2>
        <a:accent1>
          <a:srgbClr val="5D7FAA"/>
        </a:accent1>
        <a:accent2>
          <a:srgbClr val="878783"/>
        </a:accent2>
        <a:accent3>
          <a:srgbClr val="E0E4EE"/>
        </a:accent3>
        <a:accent4>
          <a:srgbClr val="000000"/>
        </a:accent4>
        <a:accent5>
          <a:srgbClr val="B6C0D2"/>
        </a:accent5>
        <a:accent6>
          <a:srgbClr val="7A7A76"/>
        </a:accent6>
        <a:hlink>
          <a:srgbClr val="92A5C5"/>
        </a:hlink>
        <a:folHlink>
          <a:srgbClr val="B9BAB7"/>
        </a:folHlink>
      </a:clrScheme>
      <a:clrMap bg1="lt1" tx1="dk1" bg2="lt2" tx2="dk2" accent1="accent1" accent2="accent2" accent3="accent3" accent4="accent4" accent5="accent5" accent6="accent6" hlink="hlink" folHlink="folHlink"/>
    </a:extraClrScheme>
    <a:extraClrScheme>
      <a:clrScheme name="ub-cd-neu-v2-4 5">
        <a:dk1>
          <a:srgbClr val="000000"/>
        </a:dk1>
        <a:lt1>
          <a:srgbClr val="C8D0E2"/>
        </a:lt1>
        <a:dk2>
          <a:srgbClr val="00457D"/>
        </a:dk2>
        <a:lt2>
          <a:srgbClr val="808080"/>
        </a:lt2>
        <a:accent1>
          <a:srgbClr val="5D7FAA"/>
        </a:accent1>
        <a:accent2>
          <a:srgbClr val="00457D"/>
        </a:accent2>
        <a:accent3>
          <a:srgbClr val="E0E4EE"/>
        </a:accent3>
        <a:accent4>
          <a:srgbClr val="000000"/>
        </a:accent4>
        <a:accent5>
          <a:srgbClr val="B6C0D2"/>
        </a:accent5>
        <a:accent6>
          <a:srgbClr val="003E71"/>
        </a:accent6>
        <a:hlink>
          <a:srgbClr val="92A5C5"/>
        </a:hlink>
        <a:folHlink>
          <a:srgbClr val="C8D0E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Vorlage_ohne_Titelbild_deutsch</Template>
  <TotalTime>0</TotalTime>
  <Words>1041</Words>
  <Application>Microsoft Macintosh PowerPoint</Application>
  <PresentationFormat>Bildschirmpräsentation (4:3)</PresentationFormat>
  <Paragraphs>102</Paragraphs>
  <Slides>13</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13</vt:i4>
      </vt:variant>
    </vt:vector>
  </HeadingPairs>
  <TitlesOfParts>
    <vt:vector size="20" baseType="lpstr">
      <vt:lpstr>Arial</vt:lpstr>
      <vt:lpstr>Calibri</vt:lpstr>
      <vt:lpstr>Times New Roman</vt:lpstr>
      <vt:lpstr>UB Scala</vt:lpstr>
      <vt:lpstr>UB Scala Sans</vt:lpstr>
      <vt:lpstr>Wingdings</vt:lpstr>
      <vt:lpstr>Vorlage_ohne_Titelbild_deutsch</vt:lpstr>
      <vt:lpstr>PowerPoint-Präsentation</vt:lpstr>
      <vt:lpstr>Wie würden Sie die Hausarbeit als Textsorte beschrieben? Was sind zentrale Merkmale einer Hausarbeit?</vt:lpstr>
      <vt:lpstr>Ziele einer Hausarbeit:  </vt:lpstr>
      <vt:lpstr>Immer beachten</vt:lpstr>
      <vt:lpstr>Arbeitsschritte</vt:lpstr>
      <vt:lpstr>Themenfindung</vt:lpstr>
      <vt:lpstr>Gliederung erstellen</vt:lpstr>
      <vt:lpstr>Gliederung I: Inszenierung der Schwangerschaft in Goethes Faust I</vt:lpstr>
      <vt:lpstr>PowerPoint-Präsentation</vt:lpstr>
      <vt:lpstr>Gliederung II: Monströse Mutterschaft in Jeremias Gotthelfs Die schwarze Spinne und in Ridley Scotts Alien</vt:lpstr>
      <vt:lpstr>Übung Themenfindung</vt:lpstr>
      <vt:lpstr>Beachten Sie auch</vt:lpstr>
      <vt:lpstr>Allgemeines zur Hausarbeit in unserem Seminar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Villinger, Antonia</dc:creator>
  <cp:lastModifiedBy>Villinger, Antonia</cp:lastModifiedBy>
  <cp:revision>12</cp:revision>
  <dcterms:created xsi:type="dcterms:W3CDTF">2021-07-05T15:49:47Z</dcterms:created>
  <dcterms:modified xsi:type="dcterms:W3CDTF">2021-07-07T13:45:50Z</dcterms:modified>
</cp:coreProperties>
</file>