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76" r:id="rId8"/>
    <p:sldId id="277" r:id="rId9"/>
    <p:sldId id="290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9" r:id="rId18"/>
    <p:sldId id="287" r:id="rId19"/>
    <p:sldId id="285" r:id="rId20"/>
    <p:sldId id="291" r:id="rId21"/>
    <p:sldId id="259" r:id="rId22"/>
    <p:sldId id="272" r:id="rId23"/>
    <p:sldId id="271" r:id="rId24"/>
    <p:sldId id="265" r:id="rId25"/>
    <p:sldId id="270" r:id="rId26"/>
    <p:sldId id="268" r:id="rId27"/>
    <p:sldId id="273" r:id="rId28"/>
    <p:sldId id="274" r:id="rId29"/>
    <p:sldId id="2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78BF7-0F0F-4912-83E1-C3F1A5ADF851}" v="3" dt="2025-10-05T12:10:39.754"/>
    <p1510:client id="{F737E8D2-F8B6-4CFD-8608-DD15EC5EFA3D}" v="14" dt="2025-10-06T08:43:54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3" autoAdjust="0"/>
    <p:restoredTop sz="93452" autoAdjust="0"/>
  </p:normalViewPr>
  <p:slideViewPr>
    <p:cSldViewPr snapToGrid="0" showGuides="1">
      <p:cViewPr varScale="1">
        <p:scale>
          <a:sx n="77" d="100"/>
          <a:sy n="77" d="100"/>
        </p:scale>
        <p:origin x="104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C8B6-67E5-4101-9D2D-4DB5B4D758D0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1EE6A-BA39-468F-B725-400B21807A2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7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 die Tutor:innen: Öffnet an der Stelle bitte einmal VC und zeigt, wie man Sachen sucht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4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E458F82-4467-58CA-45FB-6108A7995CE9}"/>
              </a:ext>
            </a:extLst>
          </p:cNvPr>
          <p:cNvSpPr/>
          <p:nvPr userDrawn="1"/>
        </p:nvSpPr>
        <p:spPr>
          <a:xfrm>
            <a:off x="-266700" y="3429000"/>
            <a:ext cx="129413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BCE6AA-8140-56BD-DAB1-96799CD3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>
                <a:latin typeface="Trebuchet MS (Überschriften)"/>
                <a:cs typeface="Aharoni" panose="020F0502020204030204" pitchFamily="2" charset="-79"/>
              </a:defRPr>
            </a:lvl1pPr>
          </a:lstStyle>
          <a:p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F9D0EA-AC25-7B15-DECC-27F176EBF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62" y="35900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rebuchet MS (Überschriften)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0404-5307-470B-4E87-91A8C61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6B29A-66A1-03BA-3251-398D85DF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211DE-EC1E-D889-B17A-AE48FE9DBC71}"/>
              </a:ext>
            </a:extLst>
          </p:cNvPr>
          <p:cNvSpPr/>
          <p:nvPr userDrawn="1"/>
        </p:nvSpPr>
        <p:spPr>
          <a:xfrm>
            <a:off x="-56367" y="6311900"/>
            <a:ext cx="12294296" cy="5460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210AE0-A4C5-C3D2-4AC2-7637D663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47772-2016-6838-DA35-6D0D8BEB8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7F678-938B-5486-434A-18A9CE18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5E76E-42A5-5F90-6B89-7B717643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F95B9-17CF-C6E6-93E0-552C6DC2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43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F6200A-8975-14F0-978F-09CB1058E68E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A78990-DBC5-C4EE-0EEE-1632B979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CEC1C0-8E92-D3DC-5A9E-6928C54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22CCEE-83C2-5D6C-98D4-D09A89FB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AAB627-AAF1-F59E-0613-AB7869D20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EBA9E1-2083-9493-D70E-F049CB4BB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28F81C-5D34-7BAC-8A8C-52B84B6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E9F9D0-C095-B00C-E164-37115C8B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45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F6200A-8975-14F0-978F-09CB1058E68E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A78990-DBC5-C4EE-0EEE-1632B979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CEC1C0-8E92-D3DC-5A9E-6928C54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22CCEE-83C2-5D6C-98D4-D09A89FB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AAB627-AAF1-F59E-0613-AB7869D20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EBA9E1-2083-9493-D70E-F049CB4BB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28F81C-5D34-7BAC-8A8C-52B84B6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E9F9D0-C095-B00C-E164-37115C8B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64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422A75-2CEE-F399-0303-CA6F41738D95}"/>
              </a:ext>
            </a:extLst>
          </p:cNvPr>
          <p:cNvCxnSpPr>
            <a:cxnSpLocks/>
          </p:cNvCxnSpPr>
          <p:nvPr userDrawn="1"/>
        </p:nvCxnSpPr>
        <p:spPr>
          <a:xfrm>
            <a:off x="-419622" y="19665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5090BC9-5788-51BB-29D3-8847DBD5A3F4}"/>
              </a:ext>
            </a:extLst>
          </p:cNvPr>
          <p:cNvCxnSpPr>
            <a:cxnSpLocks/>
          </p:cNvCxnSpPr>
          <p:nvPr userDrawn="1"/>
        </p:nvCxnSpPr>
        <p:spPr>
          <a:xfrm>
            <a:off x="-267222" y="21189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6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422A75-2CEE-F399-0303-CA6F41738D95}"/>
              </a:ext>
            </a:extLst>
          </p:cNvPr>
          <p:cNvCxnSpPr>
            <a:cxnSpLocks/>
          </p:cNvCxnSpPr>
          <p:nvPr userDrawn="1"/>
        </p:nvCxnSpPr>
        <p:spPr>
          <a:xfrm>
            <a:off x="-419622" y="19665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5090BC9-5788-51BB-29D3-8847DBD5A3F4}"/>
              </a:ext>
            </a:extLst>
          </p:cNvPr>
          <p:cNvCxnSpPr>
            <a:cxnSpLocks/>
          </p:cNvCxnSpPr>
          <p:nvPr userDrawn="1"/>
        </p:nvCxnSpPr>
        <p:spPr>
          <a:xfrm>
            <a:off x="-267222" y="21189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209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anstaltung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Unsere Veranstaltungen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E96B61-AB0E-A979-490B-0226C2B4C45D}"/>
              </a:ext>
            </a:extLst>
          </p:cNvPr>
          <p:cNvSpPr/>
          <p:nvPr userDrawn="1"/>
        </p:nvSpPr>
        <p:spPr>
          <a:xfrm>
            <a:off x="8509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B871E5-6AED-53A9-12F1-2DC16A374793}"/>
              </a:ext>
            </a:extLst>
          </p:cNvPr>
          <p:cNvSpPr/>
          <p:nvPr userDrawn="1"/>
        </p:nvSpPr>
        <p:spPr>
          <a:xfrm>
            <a:off x="26860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25CA23-ED95-270A-8DE8-43E32565934E}"/>
              </a:ext>
            </a:extLst>
          </p:cNvPr>
          <p:cNvSpPr/>
          <p:nvPr userDrawn="1"/>
        </p:nvSpPr>
        <p:spPr>
          <a:xfrm>
            <a:off x="45212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41108-49B7-0C26-3DB4-29BFC61E982E}"/>
              </a:ext>
            </a:extLst>
          </p:cNvPr>
          <p:cNvSpPr/>
          <p:nvPr userDrawn="1"/>
        </p:nvSpPr>
        <p:spPr>
          <a:xfrm>
            <a:off x="63563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8887E5-0222-F6EF-E164-CF602527804A}"/>
              </a:ext>
            </a:extLst>
          </p:cNvPr>
          <p:cNvSpPr/>
          <p:nvPr userDrawn="1"/>
        </p:nvSpPr>
        <p:spPr>
          <a:xfrm>
            <a:off x="81915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2FF134-E949-4641-BCEA-7260AB8E87CF}"/>
              </a:ext>
            </a:extLst>
          </p:cNvPr>
          <p:cNvSpPr/>
          <p:nvPr userDrawn="1"/>
        </p:nvSpPr>
        <p:spPr>
          <a:xfrm>
            <a:off x="100266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EA963F-D44A-58A9-72FD-1D4AB1726DA5}"/>
              </a:ext>
            </a:extLst>
          </p:cNvPr>
          <p:cNvSpPr/>
          <p:nvPr userDrawn="1"/>
        </p:nvSpPr>
        <p:spPr>
          <a:xfrm>
            <a:off x="680720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93A9F8-9018-B364-30CD-13A0D336E31C}"/>
              </a:ext>
            </a:extLst>
          </p:cNvPr>
          <p:cNvSpPr/>
          <p:nvPr userDrawn="1"/>
        </p:nvSpPr>
        <p:spPr>
          <a:xfrm>
            <a:off x="130175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C5EF9E-D3AC-C2B1-209E-2FB314D4C26B}"/>
              </a:ext>
            </a:extLst>
          </p:cNvPr>
          <p:cNvSpPr/>
          <p:nvPr userDrawn="1"/>
        </p:nvSpPr>
        <p:spPr>
          <a:xfrm>
            <a:off x="30916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673F01-82AA-C356-5365-21608AAAEE26}"/>
              </a:ext>
            </a:extLst>
          </p:cNvPr>
          <p:cNvSpPr/>
          <p:nvPr userDrawn="1"/>
        </p:nvSpPr>
        <p:spPr>
          <a:xfrm>
            <a:off x="495215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206A15-3F2B-1B86-96FD-EE505DBEE2F7}"/>
              </a:ext>
            </a:extLst>
          </p:cNvPr>
          <p:cNvSpPr/>
          <p:nvPr userDrawn="1"/>
        </p:nvSpPr>
        <p:spPr>
          <a:xfrm>
            <a:off x="8642350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CAA000A-6673-090A-A53D-D28A9CFEBA9E}"/>
              </a:ext>
            </a:extLst>
          </p:cNvPr>
          <p:cNvSpPr/>
          <p:nvPr userDrawn="1"/>
        </p:nvSpPr>
        <p:spPr>
          <a:xfrm>
            <a:off x="104322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B812437-4713-B378-AE14-1318C0E3D152}"/>
              </a:ext>
            </a:extLst>
          </p:cNvPr>
          <p:cNvCxnSpPr>
            <a:cxnSpLocks/>
          </p:cNvCxnSpPr>
          <p:nvPr userDrawn="1"/>
        </p:nvCxnSpPr>
        <p:spPr>
          <a:xfrm>
            <a:off x="8382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DE23888-CA02-5CC3-FF52-6F68081CC2A0}"/>
              </a:ext>
            </a:extLst>
          </p:cNvPr>
          <p:cNvCxnSpPr>
            <a:cxnSpLocks/>
          </p:cNvCxnSpPr>
          <p:nvPr userDrawn="1"/>
        </p:nvCxnSpPr>
        <p:spPr>
          <a:xfrm>
            <a:off x="26860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123F35B-8542-DF5C-E841-A6D053FFC533}"/>
              </a:ext>
            </a:extLst>
          </p:cNvPr>
          <p:cNvCxnSpPr>
            <a:cxnSpLocks/>
          </p:cNvCxnSpPr>
          <p:nvPr userDrawn="1"/>
        </p:nvCxnSpPr>
        <p:spPr>
          <a:xfrm>
            <a:off x="4521200" y="4316551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B7B9223-E6B9-B370-AFDC-EA53EF362DD0}"/>
              </a:ext>
            </a:extLst>
          </p:cNvPr>
          <p:cNvCxnSpPr>
            <a:cxnSpLocks/>
          </p:cNvCxnSpPr>
          <p:nvPr userDrawn="1"/>
        </p:nvCxnSpPr>
        <p:spPr>
          <a:xfrm>
            <a:off x="63563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A47133-2599-CBD5-72FB-8CBA3877AFD8}"/>
              </a:ext>
            </a:extLst>
          </p:cNvPr>
          <p:cNvCxnSpPr>
            <a:cxnSpLocks/>
          </p:cNvCxnSpPr>
          <p:nvPr userDrawn="1"/>
        </p:nvCxnSpPr>
        <p:spPr>
          <a:xfrm>
            <a:off x="81915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538C764-4E19-782A-4835-011B9FEB00AB}"/>
              </a:ext>
            </a:extLst>
          </p:cNvPr>
          <p:cNvCxnSpPr>
            <a:cxnSpLocks/>
          </p:cNvCxnSpPr>
          <p:nvPr userDrawn="1"/>
        </p:nvCxnSpPr>
        <p:spPr>
          <a:xfrm>
            <a:off x="10026650" y="4319609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3DF30BA-2964-CE98-421A-F3E52CE9F491}"/>
              </a:ext>
            </a:extLst>
          </p:cNvPr>
          <p:cNvCxnSpPr>
            <a:cxnSpLocks/>
          </p:cNvCxnSpPr>
          <p:nvPr userDrawn="1"/>
        </p:nvCxnSpPr>
        <p:spPr>
          <a:xfrm>
            <a:off x="850900" y="6284760"/>
            <a:ext cx="107061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1EEFF28D-C0EF-33DB-1FFC-462F8F1A5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150" y="243046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3455476-CEDB-593E-5DCF-D43B804C5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2093" y="2425852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7" name="Bildplatzhalter 44">
            <a:extLst>
              <a:ext uri="{FF2B5EF4-FFF2-40B4-BE49-F238E27FC236}">
                <a16:creationId xmlns:a16="http://schemas.microsoft.com/office/drawing/2014/main" id="{8C8B70F7-7165-446C-9301-F983CE6459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7243" y="2421175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8" name="Bildplatzhalter 44">
            <a:extLst>
              <a:ext uri="{FF2B5EF4-FFF2-40B4-BE49-F238E27FC236}">
                <a16:creationId xmlns:a16="http://schemas.microsoft.com/office/drawing/2014/main" id="{90F92E63-B49E-2E00-98CA-D5D3C6C951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7164" y="2425354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9" name="Bildplatzhalter 44">
            <a:extLst>
              <a:ext uri="{FF2B5EF4-FFF2-40B4-BE49-F238E27FC236}">
                <a16:creationId xmlns:a16="http://schemas.microsoft.com/office/drawing/2014/main" id="{AFC9B496-35ED-73F1-0A2E-D1A1653700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3107" y="242074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0" name="Bildplatzhalter 44">
            <a:extLst>
              <a:ext uri="{FF2B5EF4-FFF2-40B4-BE49-F238E27FC236}">
                <a16:creationId xmlns:a16="http://schemas.microsoft.com/office/drawing/2014/main" id="{2742B852-30DF-3B68-664A-F04598E4A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18257" y="2416066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B0B365FC-39DE-C1F3-FF7A-75307C0A9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408488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0EB023B1-7086-EB46-FF09-CFEA568A2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6050" y="442916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2C834918-5499-20C6-EBDA-7C01756432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2950" y="4435375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C39B76E4-5109-BB4A-0721-E60819F5F1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350" y="444668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0B6EE36C-0CDE-3FC1-8109-ECFDCB72D9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04200" y="4467352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49247D85-B2B8-34E6-952D-FD9146A0B6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71100" y="4473567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9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anstaltung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Unsere Veranstaltungen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E96B61-AB0E-A979-490B-0226C2B4C45D}"/>
              </a:ext>
            </a:extLst>
          </p:cNvPr>
          <p:cNvSpPr/>
          <p:nvPr userDrawn="1"/>
        </p:nvSpPr>
        <p:spPr>
          <a:xfrm>
            <a:off x="8509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B871E5-6AED-53A9-12F1-2DC16A374793}"/>
              </a:ext>
            </a:extLst>
          </p:cNvPr>
          <p:cNvSpPr/>
          <p:nvPr userDrawn="1"/>
        </p:nvSpPr>
        <p:spPr>
          <a:xfrm>
            <a:off x="26860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25CA23-ED95-270A-8DE8-43E32565934E}"/>
              </a:ext>
            </a:extLst>
          </p:cNvPr>
          <p:cNvSpPr/>
          <p:nvPr userDrawn="1"/>
        </p:nvSpPr>
        <p:spPr>
          <a:xfrm>
            <a:off x="45212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41108-49B7-0C26-3DB4-29BFC61E982E}"/>
              </a:ext>
            </a:extLst>
          </p:cNvPr>
          <p:cNvSpPr/>
          <p:nvPr userDrawn="1"/>
        </p:nvSpPr>
        <p:spPr>
          <a:xfrm>
            <a:off x="63563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8887E5-0222-F6EF-E164-CF602527804A}"/>
              </a:ext>
            </a:extLst>
          </p:cNvPr>
          <p:cNvSpPr/>
          <p:nvPr userDrawn="1"/>
        </p:nvSpPr>
        <p:spPr>
          <a:xfrm>
            <a:off x="81915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2FF134-E949-4641-BCEA-7260AB8E87CF}"/>
              </a:ext>
            </a:extLst>
          </p:cNvPr>
          <p:cNvSpPr/>
          <p:nvPr userDrawn="1"/>
        </p:nvSpPr>
        <p:spPr>
          <a:xfrm>
            <a:off x="100266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EA963F-D44A-58A9-72FD-1D4AB1726DA5}"/>
              </a:ext>
            </a:extLst>
          </p:cNvPr>
          <p:cNvSpPr/>
          <p:nvPr userDrawn="1"/>
        </p:nvSpPr>
        <p:spPr>
          <a:xfrm>
            <a:off x="680720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93A9F8-9018-B364-30CD-13A0D336E31C}"/>
              </a:ext>
            </a:extLst>
          </p:cNvPr>
          <p:cNvSpPr/>
          <p:nvPr userDrawn="1"/>
        </p:nvSpPr>
        <p:spPr>
          <a:xfrm>
            <a:off x="130175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C5EF9E-D3AC-C2B1-209E-2FB314D4C26B}"/>
              </a:ext>
            </a:extLst>
          </p:cNvPr>
          <p:cNvSpPr/>
          <p:nvPr userDrawn="1"/>
        </p:nvSpPr>
        <p:spPr>
          <a:xfrm>
            <a:off x="30916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673F01-82AA-C356-5365-21608AAAEE26}"/>
              </a:ext>
            </a:extLst>
          </p:cNvPr>
          <p:cNvSpPr/>
          <p:nvPr userDrawn="1"/>
        </p:nvSpPr>
        <p:spPr>
          <a:xfrm>
            <a:off x="495215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206A15-3F2B-1B86-96FD-EE505DBEE2F7}"/>
              </a:ext>
            </a:extLst>
          </p:cNvPr>
          <p:cNvSpPr/>
          <p:nvPr userDrawn="1"/>
        </p:nvSpPr>
        <p:spPr>
          <a:xfrm>
            <a:off x="8642350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CAA000A-6673-090A-A53D-D28A9CFEBA9E}"/>
              </a:ext>
            </a:extLst>
          </p:cNvPr>
          <p:cNvSpPr/>
          <p:nvPr userDrawn="1"/>
        </p:nvSpPr>
        <p:spPr>
          <a:xfrm>
            <a:off x="104322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B812437-4713-B378-AE14-1318C0E3D152}"/>
              </a:ext>
            </a:extLst>
          </p:cNvPr>
          <p:cNvCxnSpPr>
            <a:cxnSpLocks/>
          </p:cNvCxnSpPr>
          <p:nvPr userDrawn="1"/>
        </p:nvCxnSpPr>
        <p:spPr>
          <a:xfrm>
            <a:off x="8382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DE23888-CA02-5CC3-FF52-6F68081CC2A0}"/>
              </a:ext>
            </a:extLst>
          </p:cNvPr>
          <p:cNvCxnSpPr>
            <a:cxnSpLocks/>
          </p:cNvCxnSpPr>
          <p:nvPr userDrawn="1"/>
        </p:nvCxnSpPr>
        <p:spPr>
          <a:xfrm>
            <a:off x="26860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123F35B-8542-DF5C-E841-A6D053FFC533}"/>
              </a:ext>
            </a:extLst>
          </p:cNvPr>
          <p:cNvCxnSpPr>
            <a:cxnSpLocks/>
          </p:cNvCxnSpPr>
          <p:nvPr userDrawn="1"/>
        </p:nvCxnSpPr>
        <p:spPr>
          <a:xfrm>
            <a:off x="4521200" y="4316551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B7B9223-E6B9-B370-AFDC-EA53EF362DD0}"/>
              </a:ext>
            </a:extLst>
          </p:cNvPr>
          <p:cNvCxnSpPr>
            <a:cxnSpLocks/>
          </p:cNvCxnSpPr>
          <p:nvPr userDrawn="1"/>
        </p:nvCxnSpPr>
        <p:spPr>
          <a:xfrm>
            <a:off x="63563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A47133-2599-CBD5-72FB-8CBA3877AFD8}"/>
              </a:ext>
            </a:extLst>
          </p:cNvPr>
          <p:cNvCxnSpPr>
            <a:cxnSpLocks/>
          </p:cNvCxnSpPr>
          <p:nvPr userDrawn="1"/>
        </p:nvCxnSpPr>
        <p:spPr>
          <a:xfrm>
            <a:off x="81915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538C764-4E19-782A-4835-011B9FEB00AB}"/>
              </a:ext>
            </a:extLst>
          </p:cNvPr>
          <p:cNvCxnSpPr>
            <a:cxnSpLocks/>
          </p:cNvCxnSpPr>
          <p:nvPr userDrawn="1"/>
        </p:nvCxnSpPr>
        <p:spPr>
          <a:xfrm>
            <a:off x="10026650" y="4319609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3DF30BA-2964-CE98-421A-F3E52CE9F491}"/>
              </a:ext>
            </a:extLst>
          </p:cNvPr>
          <p:cNvCxnSpPr>
            <a:cxnSpLocks/>
          </p:cNvCxnSpPr>
          <p:nvPr userDrawn="1"/>
        </p:nvCxnSpPr>
        <p:spPr>
          <a:xfrm>
            <a:off x="850900" y="6284760"/>
            <a:ext cx="107061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1EEFF28D-C0EF-33DB-1FFC-462F8F1A5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150" y="243046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3455476-CEDB-593E-5DCF-D43B804C5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2093" y="2425852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7" name="Bildplatzhalter 44">
            <a:extLst>
              <a:ext uri="{FF2B5EF4-FFF2-40B4-BE49-F238E27FC236}">
                <a16:creationId xmlns:a16="http://schemas.microsoft.com/office/drawing/2014/main" id="{8C8B70F7-7165-446C-9301-F983CE6459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7243" y="2421175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8" name="Bildplatzhalter 44">
            <a:extLst>
              <a:ext uri="{FF2B5EF4-FFF2-40B4-BE49-F238E27FC236}">
                <a16:creationId xmlns:a16="http://schemas.microsoft.com/office/drawing/2014/main" id="{90F92E63-B49E-2E00-98CA-D5D3C6C951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7164" y="2425354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9" name="Bildplatzhalter 44">
            <a:extLst>
              <a:ext uri="{FF2B5EF4-FFF2-40B4-BE49-F238E27FC236}">
                <a16:creationId xmlns:a16="http://schemas.microsoft.com/office/drawing/2014/main" id="{AFC9B496-35ED-73F1-0A2E-D1A1653700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3107" y="242074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0" name="Bildplatzhalter 44">
            <a:extLst>
              <a:ext uri="{FF2B5EF4-FFF2-40B4-BE49-F238E27FC236}">
                <a16:creationId xmlns:a16="http://schemas.microsoft.com/office/drawing/2014/main" id="{2742B852-30DF-3B68-664A-F04598E4A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18257" y="2416066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B0B365FC-39DE-C1F3-FF7A-75307C0A9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408488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0EB023B1-7086-EB46-FF09-CFEA568A2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6050" y="4429160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2C834918-5499-20C6-EBDA-7C01756432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2950" y="4435375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C39B76E4-5109-BB4A-0721-E60819F5F1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350" y="4446680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0B6EE36C-0CDE-3FC1-8109-ECFDCB72D9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04200" y="4467352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49247D85-B2B8-34E6-952D-FD9146A0B6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71100" y="4473567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65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anstaltung Einz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81419" y="0"/>
            <a:ext cx="5066778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Veranstaltung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254DCF-AC12-40CB-B195-C6280F364F0C}"/>
              </a:ext>
            </a:extLst>
          </p:cNvPr>
          <p:cNvSpPr/>
          <p:nvPr userDrawn="1"/>
        </p:nvSpPr>
        <p:spPr>
          <a:xfrm>
            <a:off x="6100719" y="1070975"/>
            <a:ext cx="5204020" cy="4822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1C1446-9D54-FF88-3C57-C26516E18B47}"/>
              </a:ext>
            </a:extLst>
          </p:cNvPr>
          <p:cNvSpPr/>
          <p:nvPr userDrawn="1"/>
        </p:nvSpPr>
        <p:spPr>
          <a:xfrm>
            <a:off x="7581840" y="574546"/>
            <a:ext cx="2445826" cy="637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ildplatzhalter 44">
            <a:extLst>
              <a:ext uri="{FF2B5EF4-FFF2-40B4-BE49-F238E27FC236}">
                <a16:creationId xmlns:a16="http://schemas.microsoft.com/office/drawing/2014/main" id="{019B5E96-A77E-BD2D-66F7-B119EFB57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2752" y="1415853"/>
            <a:ext cx="4550820" cy="3269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87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anstaltung Einz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81419" y="0"/>
            <a:ext cx="5066778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Veranstaltung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254DCF-AC12-40CB-B195-C6280F364F0C}"/>
              </a:ext>
            </a:extLst>
          </p:cNvPr>
          <p:cNvSpPr/>
          <p:nvPr userDrawn="1"/>
        </p:nvSpPr>
        <p:spPr>
          <a:xfrm>
            <a:off x="6100719" y="1070975"/>
            <a:ext cx="5204020" cy="4822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1C1446-9D54-FF88-3C57-C26516E18B47}"/>
              </a:ext>
            </a:extLst>
          </p:cNvPr>
          <p:cNvSpPr/>
          <p:nvPr userDrawn="1"/>
        </p:nvSpPr>
        <p:spPr>
          <a:xfrm>
            <a:off x="7581840" y="574546"/>
            <a:ext cx="2445826" cy="637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ildplatzhalter 44">
            <a:extLst>
              <a:ext uri="{FF2B5EF4-FFF2-40B4-BE49-F238E27FC236}">
                <a16:creationId xmlns:a16="http://schemas.microsoft.com/office/drawing/2014/main" id="{019B5E96-A77E-BD2D-66F7-B119EFB57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2752" y="1415853"/>
            <a:ext cx="4550820" cy="3269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712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771E5-34A9-FDA0-04F2-C4018B35853B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787C91-8E7E-7D36-909C-CCFACDF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6759E-C533-ABB2-6739-7D63E37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15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E458F82-4467-58CA-45FB-6108A7995CE9}"/>
              </a:ext>
            </a:extLst>
          </p:cNvPr>
          <p:cNvSpPr/>
          <p:nvPr userDrawn="1"/>
        </p:nvSpPr>
        <p:spPr>
          <a:xfrm>
            <a:off x="-266700" y="3429000"/>
            <a:ext cx="129413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BCE6AA-8140-56BD-DAB1-96799CD3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>
                <a:latin typeface="Trebuchet MS (Überschriften)"/>
                <a:cs typeface="Aharoni" panose="020F0502020204030204" pitchFamily="2" charset="-79"/>
              </a:defRPr>
            </a:lvl1pPr>
          </a:lstStyle>
          <a:p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F9D0EA-AC25-7B15-DECC-27F176EBF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62" y="35900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rebuchet MS (Überschriften)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0404-5307-470B-4E87-91A8C61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6B29A-66A1-03BA-3251-398D85DF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07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771E5-34A9-FDA0-04F2-C4018B35853B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787C91-8E7E-7D36-909C-CCFACDF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6759E-C533-ABB2-6739-7D63E37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80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56368" y="0"/>
            <a:ext cx="5136367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7A58-EB03-77A8-4787-C6CC6DF6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EBFF060-4F9D-A36E-C092-AB2284AA9106}"/>
              </a:ext>
            </a:extLst>
          </p:cNvPr>
          <p:cNvCxnSpPr>
            <a:cxnSpLocks/>
          </p:cNvCxnSpPr>
          <p:nvPr userDrawn="1"/>
        </p:nvCxnSpPr>
        <p:spPr>
          <a:xfrm>
            <a:off x="315510" y="-8890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DC2D4F-ECA2-EEAD-B597-7178A56007C6}"/>
              </a:ext>
            </a:extLst>
          </p:cNvPr>
          <p:cNvCxnSpPr>
            <a:cxnSpLocks/>
          </p:cNvCxnSpPr>
          <p:nvPr userDrawn="1"/>
        </p:nvCxnSpPr>
        <p:spPr>
          <a:xfrm>
            <a:off x="467910" y="-3175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4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56367" y="0"/>
            <a:ext cx="5066778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7A58-EB03-77A8-4787-C6CC6DF6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65F9C81-13B4-0E7A-9023-2C78E36B66DC}"/>
              </a:ext>
            </a:extLst>
          </p:cNvPr>
          <p:cNvCxnSpPr>
            <a:cxnSpLocks/>
          </p:cNvCxnSpPr>
          <p:nvPr userDrawn="1"/>
        </p:nvCxnSpPr>
        <p:spPr>
          <a:xfrm>
            <a:off x="315510" y="-8890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A75A929-5DE7-50D2-1D98-599F92157B56}"/>
              </a:ext>
            </a:extLst>
          </p:cNvPr>
          <p:cNvCxnSpPr>
            <a:cxnSpLocks/>
          </p:cNvCxnSpPr>
          <p:nvPr userDrawn="1"/>
        </p:nvCxnSpPr>
        <p:spPr>
          <a:xfrm>
            <a:off x="467910" y="-3175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27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8551C0-D111-99D5-33AC-40FBC37330D6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4871A-C0D7-3F7E-D15C-44BDBDE7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5A0766-D973-58A6-2A78-508155ECC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A0134-D745-0593-B642-88D69A80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AC77E-1033-409C-B0A0-573913D3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99ED6-38AA-05C2-DE8D-3D3C7ABB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13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8551C0-D111-99D5-33AC-40FBC37330D6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4871A-C0D7-3F7E-D15C-44BDBDE7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5A0766-D973-58A6-2A78-508155ECC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A0134-D745-0593-B642-88D69A80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AC77E-1033-409C-B0A0-573913D3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99ED6-38AA-05C2-DE8D-3D3C7ABB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4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8D0B10D-568E-CC9E-1182-1EFAB560AB8D}"/>
              </a:ext>
            </a:extLst>
          </p:cNvPr>
          <p:cNvSpPr/>
          <p:nvPr userDrawn="1"/>
        </p:nvSpPr>
        <p:spPr>
          <a:xfrm>
            <a:off x="-56367" y="6250488"/>
            <a:ext cx="12294296" cy="607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5A801-C9E8-4D66-BEAD-3F77A27E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40EF6-DA7C-FC40-5B88-140A6E06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CA16-A9AB-BB11-47C7-D5E9BD66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FD9F2-B406-CF3A-8D03-AA4467E8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70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8D0B10D-568E-CC9E-1182-1EFAB560AB8D}"/>
              </a:ext>
            </a:extLst>
          </p:cNvPr>
          <p:cNvSpPr/>
          <p:nvPr userDrawn="1"/>
        </p:nvSpPr>
        <p:spPr>
          <a:xfrm>
            <a:off x="-56367" y="6250488"/>
            <a:ext cx="12294296" cy="607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5A801-C9E8-4D66-BEAD-3F77A27E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40EF6-DA7C-FC40-5B88-140A6E06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CA16-A9AB-BB11-47C7-D5E9BD66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FD9F2-B406-CF3A-8D03-AA4467E8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9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63B79DB-3C65-3904-AFBE-73DECD1D1443}"/>
              </a:ext>
            </a:extLst>
          </p:cNvPr>
          <p:cNvSpPr/>
          <p:nvPr userDrawn="1"/>
        </p:nvSpPr>
        <p:spPr>
          <a:xfrm>
            <a:off x="-56367" y="4562474"/>
            <a:ext cx="12294296" cy="2295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16B56-7FB8-88F0-5A5E-8E156230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5CBB2C-D63D-685F-1BD8-13EF755C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F45A0-3142-CE7B-A298-B1087A4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81132-2AB0-9C6C-8E52-6F486A7B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8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63B79DB-3C65-3904-AFBE-73DECD1D1443}"/>
              </a:ext>
            </a:extLst>
          </p:cNvPr>
          <p:cNvSpPr/>
          <p:nvPr userDrawn="1"/>
        </p:nvSpPr>
        <p:spPr>
          <a:xfrm>
            <a:off x="-56367" y="4562474"/>
            <a:ext cx="12294296" cy="229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16B56-7FB8-88F0-5A5E-8E156230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5CBB2C-D63D-685F-1BD8-13EF755C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F45A0-3142-CE7B-A298-B1087A4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81132-2AB0-9C6C-8E52-6F486A7B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69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ine Fach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0692" y="6309928"/>
            <a:ext cx="12294296" cy="5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Deine Fachschaft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75E2040-018F-8225-1CFB-93A6C1BC7213}"/>
              </a:ext>
            </a:extLst>
          </p:cNvPr>
          <p:cNvSpPr/>
          <p:nvPr userDrawn="1"/>
        </p:nvSpPr>
        <p:spPr>
          <a:xfrm>
            <a:off x="511157" y="1987826"/>
            <a:ext cx="2163890" cy="37939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C49401A-90D1-FE93-0453-67A54F3C18A3}"/>
              </a:ext>
            </a:extLst>
          </p:cNvPr>
          <p:cNvSpPr/>
          <p:nvPr userDrawn="1"/>
        </p:nvSpPr>
        <p:spPr>
          <a:xfrm>
            <a:off x="2833878" y="1987826"/>
            <a:ext cx="2163890" cy="3793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8E1B293-76CF-B3D1-6BC4-219497F3B717}"/>
              </a:ext>
            </a:extLst>
          </p:cNvPr>
          <p:cNvSpPr/>
          <p:nvPr userDrawn="1"/>
        </p:nvSpPr>
        <p:spPr>
          <a:xfrm>
            <a:off x="5116092" y="1987826"/>
            <a:ext cx="2163890" cy="37939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359617B-49FE-0414-7614-E6C5F7C16777}"/>
              </a:ext>
            </a:extLst>
          </p:cNvPr>
          <p:cNvSpPr/>
          <p:nvPr userDrawn="1"/>
        </p:nvSpPr>
        <p:spPr>
          <a:xfrm>
            <a:off x="7398306" y="1987826"/>
            <a:ext cx="2163890" cy="37939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CB184BE-37D6-50CC-CDE5-B0E373BC21ED}"/>
              </a:ext>
            </a:extLst>
          </p:cNvPr>
          <p:cNvSpPr/>
          <p:nvPr userDrawn="1"/>
        </p:nvSpPr>
        <p:spPr>
          <a:xfrm>
            <a:off x="9680520" y="1987826"/>
            <a:ext cx="2163890" cy="3793908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49CE0C9-CE38-5A48-F333-C13E7AB43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157" y="3237316"/>
            <a:ext cx="11333253" cy="4298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9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ine Fach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0692" y="6309928"/>
            <a:ext cx="12294296" cy="5480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Deine Fachschaft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75E2040-018F-8225-1CFB-93A6C1BC7213}"/>
              </a:ext>
            </a:extLst>
          </p:cNvPr>
          <p:cNvSpPr/>
          <p:nvPr userDrawn="1"/>
        </p:nvSpPr>
        <p:spPr>
          <a:xfrm>
            <a:off x="511157" y="1987826"/>
            <a:ext cx="2163890" cy="37939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C49401A-90D1-FE93-0453-67A54F3C18A3}"/>
              </a:ext>
            </a:extLst>
          </p:cNvPr>
          <p:cNvSpPr/>
          <p:nvPr userDrawn="1"/>
        </p:nvSpPr>
        <p:spPr>
          <a:xfrm>
            <a:off x="2793371" y="1987826"/>
            <a:ext cx="2163890" cy="3793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8E1B293-76CF-B3D1-6BC4-219497F3B717}"/>
              </a:ext>
            </a:extLst>
          </p:cNvPr>
          <p:cNvSpPr/>
          <p:nvPr userDrawn="1"/>
        </p:nvSpPr>
        <p:spPr>
          <a:xfrm>
            <a:off x="5116092" y="1987826"/>
            <a:ext cx="2163890" cy="37939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359617B-49FE-0414-7614-E6C5F7C16777}"/>
              </a:ext>
            </a:extLst>
          </p:cNvPr>
          <p:cNvSpPr/>
          <p:nvPr userDrawn="1"/>
        </p:nvSpPr>
        <p:spPr>
          <a:xfrm>
            <a:off x="7398306" y="1987826"/>
            <a:ext cx="2163890" cy="37939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CB184BE-37D6-50CC-CDE5-B0E373BC21ED}"/>
              </a:ext>
            </a:extLst>
          </p:cNvPr>
          <p:cNvSpPr/>
          <p:nvPr userDrawn="1"/>
        </p:nvSpPr>
        <p:spPr>
          <a:xfrm>
            <a:off x="9680520" y="1987826"/>
            <a:ext cx="2163890" cy="3793908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49CE0C9-CE38-5A48-F333-C13E7AB43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157" y="3237316"/>
            <a:ext cx="11333253" cy="4298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05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211DE-EC1E-D889-B17A-AE48FE9DBC71}"/>
              </a:ext>
            </a:extLst>
          </p:cNvPr>
          <p:cNvSpPr/>
          <p:nvPr userDrawn="1"/>
        </p:nvSpPr>
        <p:spPr>
          <a:xfrm>
            <a:off x="-56367" y="6311900"/>
            <a:ext cx="12294296" cy="5460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210AE0-A4C5-C3D2-4AC2-7637D663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47772-2016-6838-DA35-6D0D8BEB8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7F678-938B-5486-434A-18A9CE18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5E76E-42A5-5F90-6B89-7B717643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06/10/2025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F95B9-17CF-C6E6-93E0-552C6DC2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04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9C12767-EA1F-491E-414A-2A8A1FBD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12" y="410368"/>
            <a:ext cx="9069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F4D9F4-48E8-C131-5BCE-E3FB3EE76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EDB8B1-3F99-0841-D520-AA7C5F512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6A67-20D0-4437-BC2B-868A02EC23BD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32A831-0C14-8DDC-55A7-8635224A3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E189328-B2AA-0F7E-7927-F50CC7A45D4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041" y="21477"/>
            <a:ext cx="2027146" cy="20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2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5" r:id="rId4"/>
    <p:sldLayoutId id="2147483663" r:id="rId5"/>
    <p:sldLayoutId id="2147483651" r:id="rId6"/>
    <p:sldLayoutId id="2147483666" r:id="rId7"/>
    <p:sldLayoutId id="2147483662" r:id="rId8"/>
    <p:sldLayoutId id="2147483667" r:id="rId9"/>
    <p:sldLayoutId id="2147483652" r:id="rId10"/>
    <p:sldLayoutId id="2147483668" r:id="rId11"/>
    <p:sldLayoutId id="2147483653" r:id="rId12"/>
    <p:sldLayoutId id="2147483669" r:id="rId13"/>
    <p:sldLayoutId id="2147483654" r:id="rId14"/>
    <p:sldLayoutId id="2147483670" r:id="rId15"/>
    <p:sldLayoutId id="2147483659" r:id="rId16"/>
    <p:sldLayoutId id="2147483671" r:id="rId17"/>
    <p:sldLayoutId id="2147483660" r:id="rId18"/>
    <p:sldLayoutId id="2147483672" r:id="rId19"/>
    <p:sldLayoutId id="2147483661" r:id="rId20"/>
    <p:sldLayoutId id="2147483658" r:id="rId21"/>
    <p:sldLayoutId id="2147483656" r:id="rId22"/>
    <p:sldLayoutId id="2147483673" r:id="rId23"/>
    <p:sldLayoutId id="214748365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international-office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c.uni-bamberg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qis.uni-bamberg.de/qisserver/rds?state=user&amp;type=0&amp;category=menu.browse&amp;breadCrumbSource=portal&amp;startpage=portal.vm&amp;chco=y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campusprint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ub.uni-bamberg.de/vufind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its/dienstleistungen/netz/vpn/einrichten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chsys.de/bamberg/angebote/aktueller_zeitraum/index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42C9479-5E31-8735-7C5E-B20A3E5FE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Times"/>
                <a:cs typeface="Times"/>
              </a:rPr>
              <a:t>EET-Tutorium Wintersemester 2025</a:t>
            </a:r>
            <a:endParaRPr lang="en-GB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54BD05E6-AA0E-F6AA-EDA5-26891C07E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Times" pitchFamily="2" charset="0"/>
              </a:rPr>
              <a:t>Otto-Friedrich Universität Bamberg</a:t>
            </a:r>
          </a:p>
          <a:p>
            <a:r>
              <a:rPr lang="en-GB" dirty="0">
                <a:latin typeface="Times" pitchFamily="2" charset="0"/>
              </a:rPr>
              <a:t>Fakultät für </a:t>
            </a:r>
            <a:r>
              <a:rPr lang="en-GB" dirty="0" err="1">
                <a:latin typeface="Times" pitchFamily="2" charset="0"/>
              </a:rPr>
              <a:t>Sozial</a:t>
            </a:r>
            <a:r>
              <a:rPr lang="en-GB" dirty="0">
                <a:latin typeface="Times" pitchFamily="2" charset="0"/>
              </a:rPr>
              <a:t>- und </a:t>
            </a:r>
            <a:r>
              <a:rPr lang="en-GB" dirty="0" err="1">
                <a:latin typeface="Times" pitchFamily="2" charset="0"/>
              </a:rPr>
              <a:t>Wirtschaftswissenschaften</a:t>
            </a:r>
            <a:r>
              <a:rPr lang="en-GB" dirty="0">
                <a:latin typeface="Times" pitchFamily="2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62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5DDE56-46F8-D7AC-7903-EEEA719E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Auslandsaufenthalt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507D187-511C-7604-7793-B7E93447D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Ein Auslandsaufenthalt ist in einigen Studiengängen Pflicht, kann bei anderen aber auch freiwillig absolviert werden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Sowohl ein Auslandsstudium als auch ein Auslandspraktikum sind möglich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Nähere Infos findet ihr beim 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  <a:hlinkClick r:id="rId2"/>
              </a:rPr>
              <a:t>International Office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3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F314A4F-6D84-EE2D-A74C-4FD50B88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Alles rund um Fachschaft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59BCA6-2D9A-E1C1-5B88-221F783E8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Wer ist die Fachschaft? Was macht die Fachschaft?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6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0E5E6F-2D33-51A8-0ED4-16104E2B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Fachschaft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CEAA2E3-549A-6468-B18A-8ADCBD765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Alle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Studierenden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können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Mitglieder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der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Fachschaft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werden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Fachschaftsarbeit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ist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ehrenamtlich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setzt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sich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für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Belange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der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Studierenden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ein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Veranstaltung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von Events</a:t>
            </a: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Unterstützung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der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Planung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der EETs</a:t>
            </a: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6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AB30C51-7A7A-A939-E807-B7FA10B5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Deine Fachschaft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EB5186-50BE-2083-68E8-9C44CDFBE29A}"/>
              </a:ext>
            </a:extLst>
          </p:cNvPr>
          <p:cNvSpPr txBox="1"/>
          <p:nvPr/>
        </p:nvSpPr>
        <p:spPr>
          <a:xfrm>
            <a:off x="653143" y="2248678"/>
            <a:ext cx="18707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sz="17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Hochschulpolitik</a:t>
            </a:r>
            <a:endParaRPr lang="en-GB" sz="17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5AE6BE-7AB3-B2CB-9B35-1DFE3025A1B6}"/>
              </a:ext>
            </a:extLst>
          </p:cNvPr>
          <p:cNvSpPr txBox="1"/>
          <p:nvPr/>
        </p:nvSpPr>
        <p:spPr>
          <a:xfrm>
            <a:off x="2962470" y="2248678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Events</a:t>
            </a:r>
            <a:endParaRPr lang="en-GB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507476-93EC-78C5-9CAC-8E44CCC70B0D}"/>
              </a:ext>
            </a:extLst>
          </p:cNvPr>
          <p:cNvSpPr txBox="1"/>
          <p:nvPr/>
        </p:nvSpPr>
        <p:spPr>
          <a:xfrm>
            <a:off x="5271797" y="2252084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 dirty="0">
                <a:latin typeface="Times" panose="02020603050405020304" pitchFamily="18" charset="0"/>
                <a:cs typeface="Times" panose="02020603050405020304" pitchFamily="18" charset="0"/>
              </a:rPr>
              <a:t>EETs</a:t>
            </a:r>
            <a:endParaRPr lang="en-GB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AA5BAF2-37B6-DC08-97EB-54400B838ADB}"/>
              </a:ext>
            </a:extLst>
          </p:cNvPr>
          <p:cNvSpPr txBox="1"/>
          <p:nvPr/>
        </p:nvSpPr>
        <p:spPr>
          <a:xfrm>
            <a:off x="7581124" y="2248677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 dirty="0">
                <a:latin typeface="Times" panose="02020603050405020304" pitchFamily="18" charset="0"/>
                <a:cs typeface="Times" panose="02020603050405020304" pitchFamily="18" charset="0"/>
              </a:rPr>
              <a:t>Kommunikation</a:t>
            </a:r>
            <a:endParaRPr lang="en-GB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33D1C7-12C2-34FD-A4D2-2FFF33BE64FC}"/>
              </a:ext>
            </a:extLst>
          </p:cNvPr>
          <p:cNvSpPr txBox="1"/>
          <p:nvPr/>
        </p:nvSpPr>
        <p:spPr>
          <a:xfrm>
            <a:off x="9890451" y="2248677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 dirty="0">
                <a:latin typeface="Times" panose="02020603050405020304" pitchFamily="18" charset="0"/>
                <a:cs typeface="Times" panose="02020603050405020304" pitchFamily="18" charset="0"/>
              </a:rPr>
              <a:t>Finanzen</a:t>
            </a:r>
            <a:endParaRPr lang="en-GB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B0F7660-527B-A7B5-4B07-6AB6BE9E5033}"/>
              </a:ext>
            </a:extLst>
          </p:cNvPr>
          <p:cNvSpPr txBox="1"/>
          <p:nvPr/>
        </p:nvSpPr>
        <p:spPr>
          <a:xfrm>
            <a:off x="653143" y="3498980"/>
            <a:ext cx="1870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Mitbestimmung</a:t>
            </a:r>
          </a:p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Repräsentation</a:t>
            </a:r>
          </a:p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Gremienarbeit</a:t>
            </a:r>
            <a:endParaRPr lang="en-GB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2A0C17-5D26-2966-58CD-17FFAD23C0F2}"/>
              </a:ext>
            </a:extLst>
          </p:cNvPr>
          <p:cNvSpPr txBox="1"/>
          <p:nvPr/>
        </p:nvSpPr>
        <p:spPr>
          <a:xfrm>
            <a:off x="2962470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Kreativität</a:t>
            </a:r>
          </a:p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Koordination</a:t>
            </a:r>
          </a:p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Management</a:t>
            </a:r>
            <a:endParaRPr lang="en-GB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4A259E8-06D0-6653-7300-0F93E3B0CBA7}"/>
              </a:ext>
            </a:extLst>
          </p:cNvPr>
          <p:cNvSpPr txBox="1"/>
          <p:nvPr/>
        </p:nvSpPr>
        <p:spPr>
          <a:xfrm>
            <a:off x="5271797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Planung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Vernetzung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Betreuung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C04CED0-75C4-A9BB-C6FC-CC3A430A0623}"/>
              </a:ext>
            </a:extLst>
          </p:cNvPr>
          <p:cNvSpPr txBox="1"/>
          <p:nvPr/>
        </p:nvSpPr>
        <p:spPr>
          <a:xfrm>
            <a:off x="7581124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Konzeption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Design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Umsetzung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628E2F3-469D-3164-120B-DB11B0818512}"/>
              </a:ext>
            </a:extLst>
          </p:cNvPr>
          <p:cNvSpPr txBox="1"/>
          <p:nvPr/>
        </p:nvSpPr>
        <p:spPr>
          <a:xfrm>
            <a:off x="9890451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Verwaltung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Beratung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Kalkulation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6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CC6A6E7-B316-794C-BA31-E51F3CDD1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967" y="0"/>
            <a:ext cx="9139816" cy="64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2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A54F92C5-AD0C-CFF1-A7EF-2D41CB14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Times"/>
                <a:cs typeface="Times"/>
              </a:rPr>
              <a:t>Infoabend – 20.10.2025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82560AF3-516D-8991-02EC-46929743F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Fachschaft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stellt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sich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Kommt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vorbei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und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lernt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eure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Fachschaft in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einer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angenehmen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Atmosphäre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kennen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Für Snacks und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Getränke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ist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gesorgt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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1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0BE7A79-3EBC-AD98-CEF1-99A675B2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Interesse?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2647D8-D906-60C3-4378-DF87C68C4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Fachschaft trifft sich jeden Montagabend um 18 Uhr c.t. in ihrem Büro in F21/00.08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Sitzungen sind öffentlich, kommt gerne vorbei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7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56095-D7FC-5864-2681-47D1F485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Anmeldung zum Ersti-Wochenende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52D2B3-2215-B8DD-1667-FF15D9313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  <a:p>
            <a:r>
              <a:rPr lang="de-DE">
                <a:solidFill>
                  <a:schemeClr val="tx1"/>
                </a:solidFill>
              </a:rPr>
              <a:t>Bei </a:t>
            </a:r>
            <a:r>
              <a:rPr lang="de-DE" dirty="0">
                <a:solidFill>
                  <a:schemeClr val="tx1"/>
                </a:solidFill>
              </a:rPr>
              <a:t>Interesse den QR-Code Scannen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 Euro für das ganze Wochenende inklusive Verpflegung und Getränke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Plätze sind begrenzt!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Bildplatzhalter 5" descr="Ein Bild, das Grafiken, Schrift, Grafikdesign, Clipart enthält.&#10;&#10;KI-generierte Inhalte können fehlerhaft sein.">
            <a:extLst>
              <a:ext uri="{FF2B5EF4-FFF2-40B4-BE49-F238E27FC236}">
                <a16:creationId xmlns:a16="http://schemas.microsoft.com/office/drawing/2014/main" id="{2F309C9E-3F8D-A49F-1344-4302E0FB20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" b="-33"/>
          <a:stretch>
            <a:fillRect/>
          </a:stretch>
        </p:blipFill>
        <p:spPr>
          <a:xfrm>
            <a:off x="6472630" y="1351723"/>
            <a:ext cx="4425401" cy="4412974"/>
          </a:xfrm>
        </p:spPr>
      </p:pic>
    </p:spTree>
    <p:extLst>
      <p:ext uri="{BB962C8B-B14F-4D97-AF65-F5344CB8AC3E}">
        <p14:creationId xmlns:p14="http://schemas.microsoft.com/office/powerpoint/2010/main" val="361503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E716A16-AF6B-9778-DA99-2E1AEB22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restlichen Onlinedienste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2A3388-82AD-17DB-8CEA-7E9C360FD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VC, Studierendenkanzlei,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CampusPrint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, Bibliothek, VPN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9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679086-5DEA-02CE-795A-80D4542C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Virtueller Campus (VC)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96D851E-5A18-FD4C-6022-412E0E91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Für Vorlesungsmaterial und als Organisationstool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Jeder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von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hat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bereits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den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Zugang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über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eure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BA-Nummer und das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dazugehörige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Passwort</a:t>
            </a: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Kurse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sind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i.d.R.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passwortgeschützt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, das Passwort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bekommt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ihr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dann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in der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Vorlesung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VC Universität Bamberg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9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233FC2B-F381-51A0-D76F-0CF3B4F0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Agenda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C93685C-3F97-F331-AB3E-31C97131EFC3}"/>
              </a:ext>
            </a:extLst>
          </p:cNvPr>
          <p:cNvSpPr txBox="1">
            <a:spLocks/>
          </p:cNvSpPr>
          <p:nvPr/>
        </p:nvSpPr>
        <p:spPr>
          <a:xfrm>
            <a:off x="554653" y="2316369"/>
            <a:ext cx="501487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Dienstag</a:t>
            </a:r>
          </a:p>
          <a:p>
            <a:r>
              <a:rPr lang="de-DE" sz="3200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Vorstellungsrunde</a:t>
            </a:r>
          </a:p>
          <a:p>
            <a:r>
              <a:rPr lang="de-DE" sz="3200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Online Dienste</a:t>
            </a:r>
          </a:p>
          <a:p>
            <a:r>
              <a:rPr lang="de-DE" sz="3200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Erstellen des Stundenplans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7B0B10E7-2B18-EC29-F286-24D2DD93AEC6}"/>
              </a:ext>
            </a:extLst>
          </p:cNvPr>
          <p:cNvSpPr txBox="1">
            <a:spLocks/>
          </p:cNvSpPr>
          <p:nvPr/>
        </p:nvSpPr>
        <p:spPr>
          <a:xfrm>
            <a:off x="6096000" y="2316369"/>
            <a:ext cx="628571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>
                <a:latin typeface="Times" panose="02020603050405020304" pitchFamily="18" charset="0"/>
                <a:cs typeface="Times" panose="02020603050405020304" pitchFamily="18" charset="0"/>
              </a:rPr>
              <a:t>Mittwoch</a:t>
            </a:r>
          </a:p>
          <a:p>
            <a:r>
              <a:rPr lang="de-DE" sz="3000" dirty="0">
                <a:latin typeface="Times" panose="02020603050405020304" pitchFamily="18" charset="0"/>
                <a:cs typeface="Times" panose="02020603050405020304" pitchFamily="18" charset="0"/>
              </a:rPr>
              <a:t>Rund um die Dienste und Angebote der Universität</a:t>
            </a:r>
          </a:p>
          <a:p>
            <a:r>
              <a:rPr lang="de-DE" sz="3200" dirty="0">
                <a:latin typeface="Times" panose="02020603050405020304" pitchFamily="18" charset="0"/>
                <a:cs typeface="Times" panose="02020603050405020304" pitchFamily="18" charset="0"/>
              </a:rPr>
              <a:t>Messe der hochschulnahen Gruppen</a:t>
            </a:r>
          </a:p>
          <a:p>
            <a:r>
              <a:rPr lang="de-DE" sz="3200" dirty="0">
                <a:latin typeface="Times" panose="02020603050405020304" pitchFamily="18" charset="0"/>
                <a:cs typeface="Times" panose="02020603050405020304" pitchFamily="18" charset="0"/>
              </a:rPr>
              <a:t>Bibliotheksführung und Mensa</a:t>
            </a:r>
          </a:p>
          <a:p>
            <a:endParaRPr lang="de-DE" sz="3200" dirty="0">
              <a:solidFill>
                <a:schemeClr val="tx1">
                  <a:lumMod val="50000"/>
                  <a:lumOff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9E355D-95E7-F646-08E6-4B22AB2D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3F0C066-0DDF-8EE6-B8EF-A758ADA86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Für Immatrikulationsbescheinigungen und Bafög Bescheide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Online-Dienste der 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68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A82CB0F-238E-1054-88BE-1A25FDBD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CampusPrint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3C7575-C780-AEB5-DC7B-B578BE4E5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Ein Druckservice der Universität für Studierende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Einrichtung und Erklärung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74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A63AF6-00AA-7D16-6D63-B91D6420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Bibliothek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63878C8-66FD-9866-F336-772D973F0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Bib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hat einen Online-Zugriff zum Verlängern und Verwalten der ausgeliehenen Bücher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Bib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hat einen großen Katalog an e-Büchern, auf die man nur mit VPN zugreifen kann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https://katalog.ub.uni-bamberg.de/vufind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 Katalog der Bibliothek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92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C0356C8-31DB-D729-58F8-80C0C5E5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VPN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8C62A3F-AE58-98F0-CA5C-13467FE3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Zugriff auf das Uni-Netzwerk von zu Hause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Online-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Erklärung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zum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Einrichten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https://www.uni-bamberg.de/its/dienstleistungen/netz/vpn/einrichten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Wofür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wird der VPN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gebraucht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? Online-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Bibliothek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00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5C0DC3-FD69-B4E2-02D6-B95EFC85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Fragerunde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47901B-73B8-8B1C-E8F5-93A4FD9EC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Was ist noch offen?</a:t>
            </a:r>
            <a:b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Braucht ihr noch Hilfe bei etwas?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4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AA58EA-24BC-43AF-6629-EC8F4F22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Feedback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8D5E7A6-65A0-2820-BD62-C967CC922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Wir wollen die EETs kontinuierlich verbessern. Gebt uns daher bitte Feedback, wie ihr den Aufbau und Ablauf fandet.</a:t>
            </a:r>
          </a:p>
        </p:txBody>
      </p:sp>
    </p:spTree>
    <p:extLst>
      <p:ext uri="{BB962C8B-B14F-4D97-AF65-F5344CB8AC3E}">
        <p14:creationId xmlns:p14="http://schemas.microsoft.com/office/powerpoint/2010/main" val="3642214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C4EA4D-15B5-D97C-5BB3-C25318B9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Feedback</a:t>
            </a:r>
            <a:endParaRPr lang="en-GB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2EFCB-FBAA-F638-36BB-F2237794E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333627" cy="3811588"/>
          </a:xfrm>
        </p:spPr>
        <p:txBody>
          <a:bodyPr>
            <a:noAutofit/>
          </a:bodyPr>
          <a:lstStyle/>
          <a:p>
            <a:pPr algn="just"/>
            <a:r>
              <a:rPr lang="de-DE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Scannt den QR-Code und füllt das Formular aus. Schreibt und bitte so viel wie möglich, damit wir die EETs stetig verbessern können.</a:t>
            </a:r>
          </a:p>
          <a:p>
            <a:pPr algn="just"/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de-DE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Eine schöne Restwoche und einen guten Start ins Studium wünscht euch!</a:t>
            </a:r>
          </a:p>
          <a:p>
            <a:pPr algn="just"/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de-DE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Eure Fachschaft SoWi!</a:t>
            </a:r>
            <a:endParaRPr lang="en-GB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B22319-8B93-75F8-CE3A-7C2896DE1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5047" y="1351417"/>
            <a:ext cx="4330926" cy="433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9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DBA7C6C-1D00-90DB-15B8-F8C1E823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Was machen wir heute?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3C6FB0-2C88-45E9-866C-7C6015BBA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Alles rund um die Dienste und Angebote der Uni und der Fachschaft</a:t>
            </a:r>
          </a:p>
          <a:p>
            <a:pPr marL="457200" lvl="1" indent="0">
              <a:buNone/>
            </a:pP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Fragerunde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6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3AFE51-9AB1-B5FC-C5D0-54376C40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Alles rund um Uni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781904-F753-B20D-B86D-E052E4119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Hochschulwahlen, Prüfungsausschuss und mehr…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0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EBE12F-AD1B-27B7-D803-976F894A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Hochschulwahlen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2B48CB3-76E9-5CCC-BAEC-1F8D3856C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Jährliche Wahl der studentischen 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Vertreter:innen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b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Juni/Juli 2024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Wer wird gewählt?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neue Fachschaftsvertretung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Das Studierendenparlament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studentischen 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Senator:innen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Wer darf wählen?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Immatrikulierte Studierende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Jede/r darf überall und jeden wählen, allerdings nur die eigene Fachschaft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Studierendenparlament und 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Senator:innen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sind fakultätsübergreifend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Warum ist wählen wichtig?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Aktive und demokratische Mitbestimmung an dem eigenen studentischen Leben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Möglichkeit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zur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Unterstützung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bestimmter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Initiativen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z.B.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mehr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Essensauswahl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in der Mensa)</a:t>
            </a:r>
            <a:endParaRPr lang="de-DE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5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B3C6A-854B-0F4A-987F-0203C20E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Hochschulsport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15FF5-5E72-EE55-C121-910701130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Alle angebotenen Kurse können gefunden werden unter:</a:t>
            </a:r>
          </a:p>
          <a:p>
            <a:endParaRPr lang="de-DE" dirty="0"/>
          </a:p>
          <a:p>
            <a:r>
              <a:rPr lang="de-DE" dirty="0">
                <a:hlinkClick r:id="rId2"/>
              </a:rPr>
              <a:t>https://www.buchsys.de/bamberg/angebote/aktueller_zeitraum/index.html</a:t>
            </a:r>
            <a:endParaRPr lang="de-DE" dirty="0"/>
          </a:p>
          <a:p>
            <a:endParaRPr lang="de-DE" dirty="0"/>
          </a:p>
          <a:p>
            <a:r>
              <a:rPr lang="de-DE" dirty="0"/>
              <a:t>Anmeldung läuft bereits, Plätze für die beliebteren Sportarten sind schnell weg</a:t>
            </a:r>
          </a:p>
        </p:txBody>
      </p:sp>
    </p:spTree>
    <p:extLst>
      <p:ext uri="{BB962C8B-B14F-4D97-AF65-F5344CB8AC3E}">
        <p14:creationId xmlns:p14="http://schemas.microsoft.com/office/powerpoint/2010/main" val="120832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D7BFBF-239A-C4E4-E1D7-02FF876D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Prüfungsausschuss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FB2C8A0-4064-0FE0-87FC-688EC0F7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Bestehend aus zwei bis drei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Professor:innen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aus dem Fachbereich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Zuständigkeiten sind unter anderem Genehmigungen für: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Prüfungszeitverlängerung (z.B. Nachteilsausgleich)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Härtefallantrag bei Wiederholungsprüfungen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Fristverlängerung und Fristaussetzung bei Bachelor- und Masterarbeiten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Studienzeitverlängerung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Abschlussarbeiten außerhalb des Fachbereichs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8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37D8AD-BAC4-2E47-2A72-DA7F7843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Ausbildungsanrechnung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86AF0B-2AA4-B832-2DF5-A85EBC71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Falls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ihr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eurem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eine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Ausbildung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gemacht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habt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und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aktuelles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nach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einem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Praktikum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verlangt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kann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man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Ausbildungszeit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als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Praktikum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anrechnen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lassen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Ansprechpersonen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sind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Fachstudienberatung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oder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zentrale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Studienberatung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6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D74160-6E3D-AA57-22DB-FA6C89F2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Fachstudienberatung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56511E-FD56-AAD6-ADC3-922F968CE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Fachstudienberatung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hilft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bei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allem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bei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dem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die Fachschaft nicht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mehr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helfen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kann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. Alle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Fragen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rund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um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euern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Studiengang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könnt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ihr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eurer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Fachstudienberatung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stellen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75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oW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EE599"/>
      </a:accent2>
      <a:accent3>
        <a:srgbClr val="FFF2CC"/>
      </a:accent3>
      <a:accent4>
        <a:srgbClr val="4472C4"/>
      </a:accent4>
      <a:accent5>
        <a:srgbClr val="8EAADB"/>
      </a:accent5>
      <a:accent6>
        <a:srgbClr val="D9E2F3"/>
      </a:accent6>
      <a:hlink>
        <a:srgbClr val="44546A"/>
      </a:hlink>
      <a:folHlink>
        <a:srgbClr val="44546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DCDAD188A7FE4C97FB32C458567309" ma:contentTypeVersion="10" ma:contentTypeDescription="Ein neues Dokument erstellen." ma:contentTypeScope="" ma:versionID="ead6a09603bcb90c951a3fcebc167da1">
  <xsd:schema xmlns:xsd="http://www.w3.org/2001/XMLSchema" xmlns:xs="http://www.w3.org/2001/XMLSchema" xmlns:p="http://schemas.microsoft.com/office/2006/metadata/properties" xmlns:ns2="cfd0e359-8198-4593-b56d-daa249594f6b" targetNamespace="http://schemas.microsoft.com/office/2006/metadata/properties" ma:root="true" ma:fieldsID="dc4ec944c5473152bc389597ca0de77b" ns2:_="">
    <xsd:import namespace="cfd0e359-8198-4593-b56d-daa249594f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e359-8198-4593-b56d-daa249594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8BCCBC-417B-4D53-8F1F-9BEE3E091B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85C297-E4FE-4EFF-AE6E-B4858C25AC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0e359-8198-4593-b56d-daa249594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805DE7-F748-4977-BB98-B779EC1A93DD}">
  <ds:schemaRefs>
    <ds:schemaRef ds:uri="http://purl.org/dc/terms/"/>
    <ds:schemaRef ds:uri="http://purl.org/dc/elements/1.1/"/>
    <ds:schemaRef ds:uri="http://schemas.openxmlformats.org/package/2006/metadata/core-properties"/>
    <ds:schemaRef ds:uri="cfd0e359-8198-4593-b56d-daa249594f6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736</Words>
  <Application>Microsoft Office PowerPoint</Application>
  <PresentationFormat>Breitbild</PresentationFormat>
  <Paragraphs>171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</vt:lpstr>
      <vt:lpstr>Trebuchet MS</vt:lpstr>
      <vt:lpstr>Trebuchet MS (Überschriften)</vt:lpstr>
      <vt:lpstr>Office</vt:lpstr>
      <vt:lpstr>EET-Tutorium Wintersemester 2025</vt:lpstr>
      <vt:lpstr>Agenda</vt:lpstr>
      <vt:lpstr>Was machen wir heute?</vt:lpstr>
      <vt:lpstr>Alles rund um Uni</vt:lpstr>
      <vt:lpstr>Hochschulwahlen</vt:lpstr>
      <vt:lpstr>Hochschulsport</vt:lpstr>
      <vt:lpstr>Prüfungsausschuss</vt:lpstr>
      <vt:lpstr>Ausbildungsanrechnung</vt:lpstr>
      <vt:lpstr>Fachstudienberatung</vt:lpstr>
      <vt:lpstr>Auslandsaufenthalt</vt:lpstr>
      <vt:lpstr>Alles rund um Fachschaft</vt:lpstr>
      <vt:lpstr>Die Fachschaft</vt:lpstr>
      <vt:lpstr>Deine Fachschaft</vt:lpstr>
      <vt:lpstr>PowerPoint-Präsentation</vt:lpstr>
      <vt:lpstr>Infoabend – 20.10.2025</vt:lpstr>
      <vt:lpstr>Interesse?</vt:lpstr>
      <vt:lpstr>Anmeldung zum Ersti-Wochenende</vt:lpstr>
      <vt:lpstr>Die restlichen Onlinedienste</vt:lpstr>
      <vt:lpstr>Virtueller Campus (VC)</vt:lpstr>
      <vt:lpstr>Studierendenkanzlei</vt:lpstr>
      <vt:lpstr>CampusPrint</vt:lpstr>
      <vt:lpstr>Bibliothek</vt:lpstr>
      <vt:lpstr>VPN</vt:lpstr>
      <vt:lpstr>Fragerunde</vt:lpstr>
      <vt:lpstr>Feedback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Brenner</dc:creator>
  <cp:lastModifiedBy>Tob Men</cp:lastModifiedBy>
  <cp:revision>23</cp:revision>
  <dcterms:created xsi:type="dcterms:W3CDTF">2024-02-15T14:20:42Z</dcterms:created>
  <dcterms:modified xsi:type="dcterms:W3CDTF">2025-10-06T13:51:09Z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0x01010052DCDAD188A7FE4C97FB32C458567309</vt:lpwstr>
  </property>
</Properties>
</file>