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60" r:id="rId2"/>
    <p:sldId id="292" r:id="rId3"/>
    <p:sldId id="293" r:id="rId4"/>
    <p:sldId id="279" r:id="rId5"/>
    <p:sldId id="272" r:id="rId6"/>
    <p:sldId id="270" r:id="rId7"/>
    <p:sldId id="287" r:id="rId8"/>
    <p:sldId id="288" r:id="rId9"/>
    <p:sldId id="289" r:id="rId10"/>
    <p:sldId id="290" r:id="rId11"/>
    <p:sldId id="291" r:id="rId12"/>
    <p:sldId id="275" r:id="rId13"/>
    <p:sldId id="277" r:id="rId14"/>
    <p:sldId id="273" r:id="rId15"/>
    <p:sldId id="271" r:id="rId16"/>
    <p:sldId id="261" r:id="rId17"/>
    <p:sldId id="267" r:id="rId18"/>
    <p:sldId id="283" r:id="rId19"/>
    <p:sldId id="28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autoAdjust="0"/>
    <p:restoredTop sz="95026" autoAdjust="0"/>
  </p:normalViewPr>
  <p:slideViewPr>
    <p:cSldViewPr snapToGrid="0" snapToObjects="1">
      <p:cViewPr varScale="1">
        <p:scale>
          <a:sx n="93" d="100"/>
          <a:sy n="93" d="100"/>
        </p:scale>
        <p:origin x="6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69F44-B657-1C48-942D-578FC75758C0}" type="datetimeFigureOut">
              <a:rPr lang="en-DE" smtClean="0"/>
              <a:t>02.01.24</a:t>
            </a:fld>
            <a:endParaRPr lang="en-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39324-0C68-0A4A-9C65-891882E3CAF0}" type="slidenum">
              <a:rPr lang="en-DE" smtClean="0"/>
              <a:t>‹#›</a:t>
            </a:fld>
            <a:endParaRPr lang="en-DE"/>
          </a:p>
        </p:txBody>
      </p:sp>
    </p:spTree>
    <p:extLst>
      <p:ext uri="{BB962C8B-B14F-4D97-AF65-F5344CB8AC3E}">
        <p14:creationId xmlns:p14="http://schemas.microsoft.com/office/powerpoint/2010/main" val="36656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 </a:t>
            </a:r>
          </a:p>
          <a:p>
            <a:br>
              <a:rPr lang="en-GB" b="1" dirty="0"/>
            </a:br>
            <a:endParaRPr lang="en-GB" dirty="0"/>
          </a:p>
          <a:p>
            <a:endParaRPr lang="en-DE" dirty="0"/>
          </a:p>
          <a:p>
            <a:endParaRPr lang="en-DE" dirty="0"/>
          </a:p>
        </p:txBody>
      </p:sp>
      <p:sp>
        <p:nvSpPr>
          <p:cNvPr id="4" name="Slide Number Placeholder 3"/>
          <p:cNvSpPr>
            <a:spLocks noGrp="1"/>
          </p:cNvSpPr>
          <p:nvPr>
            <p:ph type="sldNum" sz="quarter" idx="5"/>
          </p:nvPr>
        </p:nvSpPr>
        <p:spPr/>
        <p:txBody>
          <a:bodyPr/>
          <a:lstStyle/>
          <a:p>
            <a:fld id="{BA839324-0C68-0A4A-9C65-891882E3CAF0}" type="slidenum">
              <a:rPr lang="en-DE" smtClean="0"/>
              <a:t>1</a:t>
            </a:fld>
            <a:endParaRPr lang="en-DE"/>
          </a:p>
        </p:txBody>
      </p:sp>
    </p:spTree>
    <p:extLst>
      <p:ext uri="{BB962C8B-B14F-4D97-AF65-F5344CB8AC3E}">
        <p14:creationId xmlns:p14="http://schemas.microsoft.com/office/powerpoint/2010/main" val="277427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BA839324-0C68-0A4A-9C65-891882E3CAF0}" type="slidenum">
              <a:rPr lang="en-DE" smtClean="0"/>
              <a:t>12</a:t>
            </a:fld>
            <a:endParaRPr lang="en-DE"/>
          </a:p>
        </p:txBody>
      </p:sp>
    </p:spTree>
    <p:extLst>
      <p:ext uri="{BB962C8B-B14F-4D97-AF65-F5344CB8AC3E}">
        <p14:creationId xmlns:p14="http://schemas.microsoft.com/office/powerpoint/2010/main" val="380541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de-DE"/>
              <a:t>© Dr Robert Craig</a:t>
            </a:r>
          </a:p>
          <a:p>
            <a:r>
              <a:rPr lang="de-DE"/>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C63DC-213C-8A4A-8C18-73A2CC48CC3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de-DE"/>
              <a:t>© Dr Robert Craig</a:t>
            </a:r>
          </a:p>
          <a:p>
            <a:r>
              <a:rPr lang="de-DE"/>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C63DC-213C-8A4A-8C18-73A2CC48CC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de-DE"/>
              <a:t>© Dr Robert Craig</a:t>
            </a:r>
          </a:p>
          <a:p>
            <a:r>
              <a:rPr lang="de-DE"/>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C63DC-213C-8A4A-8C18-73A2CC48CC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de-DE"/>
              <a:t>© Dr Robert Craig</a:t>
            </a:r>
          </a:p>
          <a:p>
            <a:r>
              <a:rPr lang="de-DE"/>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C63DC-213C-8A4A-8C18-73A2CC48CC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 Dr Robert Craig</a:t>
            </a:r>
          </a:p>
          <a:p>
            <a:r>
              <a:rPr lang="de-DE"/>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C63DC-213C-8A4A-8C18-73A2CC48CC3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de-DE"/>
              <a:t>© Dr Robert Craig</a:t>
            </a:r>
          </a:p>
          <a:p>
            <a:r>
              <a:rPr lang="de-DE"/>
              <a:t>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C63DC-213C-8A4A-8C18-73A2CC48CC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de-DE"/>
              <a:t>© Dr Robert Craig</a:t>
            </a:r>
          </a:p>
          <a:p>
            <a:r>
              <a:rPr lang="de-DE"/>
              <a:t>
</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C63DC-213C-8A4A-8C18-73A2CC48CC3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de-DE"/>
              <a:t>© Dr Robert Craig</a:t>
            </a:r>
          </a:p>
          <a:p>
            <a:r>
              <a:rPr lang="de-DE"/>
              <a:t>
</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C63DC-213C-8A4A-8C18-73A2CC48CC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 Dr Robert Craig</a:t>
            </a:r>
          </a:p>
          <a:p>
            <a:r>
              <a:rPr lang="de-DE"/>
              <a:t>
</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C63DC-213C-8A4A-8C18-73A2CC48CC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DE"/>
              <a:t>© Dr Robert Craig</a:t>
            </a:r>
          </a:p>
          <a:p>
            <a:r>
              <a:rPr lang="de-DE"/>
              <a:t>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C63DC-213C-8A4A-8C18-73A2CC48CC3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DE"/>
              <a:t>© Dr Robert Craig</a:t>
            </a:r>
          </a:p>
          <a:p>
            <a:r>
              <a:rPr lang="de-DE"/>
              <a:t>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C63DC-213C-8A4A-8C18-73A2CC48CC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de-DE"/>
              <a:t>© Dr Robert Craig</a:t>
            </a:r>
          </a:p>
          <a:p>
            <a:r>
              <a:rPr lang="de-DE"/>
              <a:t>
</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BEC63DC-213C-8A4A-8C18-73A2CC48CC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oodread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atlantic.com/politics/archive/2018/08/silent-sam-confederate-monument-unc-chapel-hill/568006/" TargetMode="External"/><Relationship Id="rId7" Type="http://schemas.openxmlformats.org/officeDocument/2006/relationships/hyperlink" Target="https://www.bbc.com/news/world-us-canada-52904593" TargetMode="External"/><Relationship Id="rId2" Type="http://schemas.openxmlformats.org/officeDocument/2006/relationships/hyperlink" Target="https://www.goodreads.com/photo/author/45739.Pierre_Bourdieu" TargetMode="External"/><Relationship Id="rId1" Type="http://schemas.openxmlformats.org/officeDocument/2006/relationships/slideLayout" Target="../slideLayouts/slideLayout2.xml"/><Relationship Id="rId6" Type="http://schemas.openxmlformats.org/officeDocument/2006/relationships/hyperlink" Target="https://www.washingtonpost.com/graphics/2017/local/charlottesville-timeline/?utm_term=.b0f3b17328bf" TargetMode="External"/><Relationship Id="rId5" Type="http://schemas.openxmlformats.org/officeDocument/2006/relationships/hyperlink" Target="https://gdb.voanews.com/2EB2F2D6-0CC2-4BD6-9539-A34DB5F359BA_cx0_cy9_cw0_w1023_r1_s.jpg" TargetMode="External"/><Relationship Id="rId4" Type="http://schemas.openxmlformats.org/officeDocument/2006/relationships/hyperlink" Target="https://www.bpb.de/kurz-knapp/hintergrund-aktuell/267010/martin-luther-kings-i-have-a-dre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4035"/>
            <a:ext cx="7848600" cy="1927225"/>
          </a:xfrm>
        </p:spPr>
        <p:txBody>
          <a:bodyPr/>
          <a:lstStyle/>
          <a:p>
            <a:r>
              <a:rPr lang="en-US" sz="4400" cap="none" dirty="0"/>
              <a:t>Jhumpa </a:t>
            </a:r>
            <a:r>
              <a:rPr lang="en-US" sz="4400" cap="none" dirty="0" err="1"/>
              <a:t>Lahiri</a:t>
            </a:r>
            <a:r>
              <a:rPr lang="en-US" sz="4400" cap="none" dirty="0"/>
              <a:t>, </a:t>
            </a:r>
            <a:br>
              <a:rPr lang="en-US" sz="4400" cap="none" dirty="0"/>
            </a:br>
            <a:r>
              <a:rPr lang="en-US" sz="4400" i="1" cap="none" dirty="0"/>
              <a:t>The Namesake</a:t>
            </a:r>
            <a:r>
              <a:rPr lang="en-US" sz="4400" cap="none" dirty="0"/>
              <a:t> (2003)</a:t>
            </a:r>
          </a:p>
        </p:txBody>
      </p:sp>
      <p:sp>
        <p:nvSpPr>
          <p:cNvPr id="3" name="Subtitle 2"/>
          <p:cNvSpPr>
            <a:spLocks noGrp="1"/>
          </p:cNvSpPr>
          <p:nvPr>
            <p:ph type="subTitle" idx="1"/>
          </p:nvPr>
        </p:nvSpPr>
        <p:spPr/>
        <p:txBody>
          <a:bodyPr/>
          <a:lstStyle/>
          <a:p>
            <a:endParaRPr lang="en-US" dirty="0"/>
          </a:p>
        </p:txBody>
      </p:sp>
      <p:sp>
        <p:nvSpPr>
          <p:cNvPr id="5" name="Date Placeholder 4">
            <a:extLst>
              <a:ext uri="{FF2B5EF4-FFF2-40B4-BE49-F238E27FC236}">
                <a16:creationId xmlns:a16="http://schemas.microsoft.com/office/drawing/2014/main" id="{1D1C336F-4B9A-255F-E160-800285A31E7B}"/>
              </a:ext>
            </a:extLst>
          </p:cNvPr>
          <p:cNvSpPr>
            <a:spLocks noGrp="1"/>
          </p:cNvSpPr>
          <p:nvPr>
            <p:ph type="dt" sz="half" idx="10"/>
          </p:nvPr>
        </p:nvSpPr>
        <p:spPr>
          <a:xfrm>
            <a:off x="445477" y="194134"/>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36509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A640-AC46-A9CC-5EBE-2C05A85E1B53}"/>
              </a:ext>
            </a:extLst>
          </p:cNvPr>
          <p:cNvSpPr>
            <a:spLocks noGrp="1"/>
          </p:cNvSpPr>
          <p:nvPr>
            <p:ph type="title"/>
          </p:nvPr>
        </p:nvSpPr>
        <p:spPr>
          <a:xfrm>
            <a:off x="457200" y="381000"/>
            <a:ext cx="8229600" cy="990600"/>
          </a:xfrm>
        </p:spPr>
        <p:txBody>
          <a:bodyPr/>
          <a:lstStyle/>
          <a:p>
            <a:r>
              <a:rPr lang="en-DE" dirty="0"/>
              <a:t>Immigration in the 1960s</a:t>
            </a:r>
          </a:p>
        </p:txBody>
      </p:sp>
      <p:sp>
        <p:nvSpPr>
          <p:cNvPr id="3" name="Content Placeholder 2">
            <a:extLst>
              <a:ext uri="{FF2B5EF4-FFF2-40B4-BE49-F238E27FC236}">
                <a16:creationId xmlns:a16="http://schemas.microsoft.com/office/drawing/2014/main" id="{C306E58A-E0CA-4363-946B-5D29FDEF79C0}"/>
              </a:ext>
            </a:extLst>
          </p:cNvPr>
          <p:cNvSpPr>
            <a:spLocks noGrp="1"/>
          </p:cNvSpPr>
          <p:nvPr>
            <p:ph idx="1"/>
          </p:nvPr>
        </p:nvSpPr>
        <p:spPr>
          <a:xfrm>
            <a:off x="457200" y="1227909"/>
            <a:ext cx="8229600" cy="5630091"/>
          </a:xfrm>
        </p:spPr>
        <p:txBody>
          <a:bodyPr>
            <a:normAutofit/>
          </a:bodyPr>
          <a:lstStyle/>
          <a:p>
            <a:r>
              <a:rPr lang="en-DE" sz="2200" dirty="0"/>
              <a:t>The first wave of immigrants frm S. Asia began at the turn of the C20 and included only about 6,400 immigrants. </a:t>
            </a:r>
          </a:p>
          <a:p>
            <a:endParaRPr lang="en-DE" sz="2200" dirty="0"/>
          </a:p>
          <a:p>
            <a:r>
              <a:rPr lang="en-DE" sz="2200" dirty="0"/>
              <a:t>The 1965 Act triggered a second wave of immigration from India. Those with in-demand technical (and engineering) skills gained precedence: Ashoke’s promise in engineering is what secures his PhD studentship at the </a:t>
            </a:r>
            <a:r>
              <a:rPr lang="en-GB" sz="2200" dirty="0"/>
              <a:t>Massachusetts Institute of Technology (in Cambridge, MA) in 1968.</a:t>
            </a:r>
          </a:p>
          <a:p>
            <a:endParaRPr lang="en-GB" sz="2200" dirty="0"/>
          </a:p>
          <a:p>
            <a:r>
              <a:rPr lang="en-GB" sz="2200" dirty="0"/>
              <a:t>The </a:t>
            </a:r>
            <a:r>
              <a:rPr lang="en-GB" sz="2200" dirty="0" err="1"/>
              <a:t>Gangulis</a:t>
            </a:r>
            <a:r>
              <a:rPr lang="en-GB" sz="2200" dirty="0"/>
              <a:t> are from Calcutta (now Kolkata), which was the first capital of the British rule in India (until 1912). British trade settlements – the originators of colonialism – had begun in Bengal as early as 1685. C19 and </a:t>
            </a:r>
            <a:r>
              <a:rPr lang="en-GB" sz="2200"/>
              <a:t>early C20 </a:t>
            </a:r>
            <a:r>
              <a:rPr lang="en-GB" sz="2200" dirty="0"/>
              <a:t>western-educated Bengalis truncated their names (e.g. from </a:t>
            </a:r>
            <a:r>
              <a:rPr lang="en-GB" sz="2200" dirty="0" err="1"/>
              <a:t>Gangopadhyay</a:t>
            </a:r>
            <a:r>
              <a:rPr lang="en-GB" sz="2200" dirty="0"/>
              <a:t> to Ganguli) to adapt to work in the bureaucracy of the Raj.</a:t>
            </a:r>
            <a:endParaRPr lang="en-DE" sz="2200" dirty="0"/>
          </a:p>
        </p:txBody>
      </p:sp>
      <p:sp>
        <p:nvSpPr>
          <p:cNvPr id="4" name="Date Placeholder 3">
            <a:extLst>
              <a:ext uri="{FF2B5EF4-FFF2-40B4-BE49-F238E27FC236}">
                <a16:creationId xmlns:a16="http://schemas.microsoft.com/office/drawing/2014/main" id="{16C1225E-383E-3214-D188-46985E5BE4D3}"/>
              </a:ext>
            </a:extLst>
          </p:cNvPr>
          <p:cNvSpPr>
            <a:spLocks noGrp="1"/>
          </p:cNvSpPr>
          <p:nvPr>
            <p:ph type="dt" sz="half" idx="10"/>
          </p:nvPr>
        </p:nvSpPr>
        <p:spPr>
          <a:xfrm>
            <a:off x="457200" y="216408"/>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31866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A640-AC46-A9CC-5EBE-2C05A85E1B53}"/>
              </a:ext>
            </a:extLst>
          </p:cNvPr>
          <p:cNvSpPr>
            <a:spLocks noGrp="1"/>
          </p:cNvSpPr>
          <p:nvPr>
            <p:ph type="title"/>
          </p:nvPr>
        </p:nvSpPr>
        <p:spPr>
          <a:xfrm>
            <a:off x="457200" y="381000"/>
            <a:ext cx="8229600" cy="990600"/>
          </a:xfrm>
        </p:spPr>
        <p:txBody>
          <a:bodyPr/>
          <a:lstStyle/>
          <a:p>
            <a:r>
              <a:rPr lang="en-DE" dirty="0"/>
              <a:t>Immigration in the 1960s</a:t>
            </a:r>
          </a:p>
        </p:txBody>
      </p:sp>
      <p:sp>
        <p:nvSpPr>
          <p:cNvPr id="3" name="Content Placeholder 2">
            <a:extLst>
              <a:ext uri="{FF2B5EF4-FFF2-40B4-BE49-F238E27FC236}">
                <a16:creationId xmlns:a16="http://schemas.microsoft.com/office/drawing/2014/main" id="{C306E58A-E0CA-4363-946B-5D29FDEF79C0}"/>
              </a:ext>
            </a:extLst>
          </p:cNvPr>
          <p:cNvSpPr>
            <a:spLocks noGrp="1"/>
          </p:cNvSpPr>
          <p:nvPr>
            <p:ph idx="1"/>
          </p:nvPr>
        </p:nvSpPr>
        <p:spPr>
          <a:xfrm>
            <a:off x="457200" y="1227909"/>
            <a:ext cx="8229600" cy="5630091"/>
          </a:xfrm>
        </p:spPr>
        <p:txBody>
          <a:bodyPr>
            <a:normAutofit/>
          </a:bodyPr>
          <a:lstStyle/>
          <a:p>
            <a:r>
              <a:rPr lang="en-GB" sz="2000" dirty="0" err="1"/>
              <a:t>Nilanjana</a:t>
            </a:r>
            <a:r>
              <a:rPr lang="en-GB" sz="2000" dirty="0"/>
              <a:t> </a:t>
            </a:r>
            <a:r>
              <a:rPr lang="en-GB" sz="2000" dirty="0" err="1"/>
              <a:t>Sudeshna</a:t>
            </a:r>
            <a:r>
              <a:rPr lang="en-GB" sz="2000" dirty="0"/>
              <a:t> “Jhumpa” </a:t>
            </a:r>
            <a:r>
              <a:rPr lang="en-GB" sz="2000" dirty="0" err="1"/>
              <a:t>Lahiri</a:t>
            </a:r>
            <a:r>
              <a:rPr lang="en-GB" sz="2000" dirty="0"/>
              <a:t> (1967-) was born in London, the daughter of Indian immigrants who were originally from the Indian State of West Bengal.</a:t>
            </a:r>
          </a:p>
          <a:p>
            <a:endParaRPr lang="en-GB" sz="2000" dirty="0"/>
          </a:p>
          <a:p>
            <a:r>
              <a:rPr lang="en-GB" sz="2000" dirty="0"/>
              <a:t>Her father was employed as a librarian at the University of Rhode Island. She and her family would regularly visit relatives in Calcutta.</a:t>
            </a:r>
          </a:p>
          <a:p>
            <a:endParaRPr lang="en-GB" sz="2000" dirty="0"/>
          </a:p>
          <a:p>
            <a:r>
              <a:rPr lang="en-GB" sz="2000" dirty="0"/>
              <a:t>After a BA from Barnard College (Columbia University), she took an MA, an MFA, and a PhD in English and Renaissance Studies from Boston University (the latter completed in 1997). Since 2012 she has lived in Rome, and she served as professor of Creative Writing at Princeton from 2015 to 2022 (before becoming professor of Creative Writing at Barnard last year).</a:t>
            </a:r>
          </a:p>
          <a:p>
            <a:endParaRPr lang="en-GB" sz="2000" dirty="0"/>
          </a:p>
          <a:p>
            <a:r>
              <a:rPr lang="en-GB" sz="2000" dirty="0"/>
              <a:t>Her embarrassment over her long ‘given name’ was one of the inspirations behind </a:t>
            </a:r>
            <a:r>
              <a:rPr lang="en-GB" sz="2000" i="1" dirty="0"/>
              <a:t>The Namesake </a:t>
            </a:r>
            <a:r>
              <a:rPr lang="en-GB" sz="2000" dirty="0"/>
              <a:t>(2003), her debut novel.  </a:t>
            </a:r>
            <a:endParaRPr lang="en-DE" sz="2000" dirty="0"/>
          </a:p>
        </p:txBody>
      </p:sp>
      <p:sp>
        <p:nvSpPr>
          <p:cNvPr id="4" name="Date Placeholder 3">
            <a:extLst>
              <a:ext uri="{FF2B5EF4-FFF2-40B4-BE49-F238E27FC236}">
                <a16:creationId xmlns:a16="http://schemas.microsoft.com/office/drawing/2014/main" id="{16C1225E-383E-3214-D188-46985E5BE4D3}"/>
              </a:ext>
            </a:extLst>
          </p:cNvPr>
          <p:cNvSpPr>
            <a:spLocks noGrp="1"/>
          </p:cNvSpPr>
          <p:nvPr>
            <p:ph type="dt" sz="half" idx="10"/>
          </p:nvPr>
        </p:nvSpPr>
        <p:spPr>
          <a:xfrm>
            <a:off x="457200" y="216408"/>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17178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‘Habitus’</a:t>
            </a:r>
          </a:p>
        </p:txBody>
      </p:sp>
      <p:sp>
        <p:nvSpPr>
          <p:cNvPr id="3" name="Content Placeholder 2"/>
          <p:cNvSpPr>
            <a:spLocks noGrp="1"/>
          </p:cNvSpPr>
          <p:nvPr>
            <p:ph idx="1"/>
          </p:nvPr>
        </p:nvSpPr>
        <p:spPr>
          <a:xfrm>
            <a:off x="457201" y="1600200"/>
            <a:ext cx="4806134" cy="4876800"/>
          </a:xfrm>
        </p:spPr>
        <p:txBody>
          <a:bodyPr>
            <a:noAutofit/>
          </a:bodyPr>
          <a:lstStyle/>
          <a:p>
            <a:r>
              <a:rPr lang="en-US" sz="1800" dirty="0"/>
              <a:t>Habitus is ‘[t]he c</a:t>
            </a:r>
            <a:r>
              <a:rPr lang="en-GB" sz="1800" dirty="0" err="1"/>
              <a:t>ultural</a:t>
            </a:r>
            <a:r>
              <a:rPr lang="en-GB" sz="1800" dirty="0"/>
              <a:t> framework wherein and whereby the habitual aspects of everyday social thought and action operate. People’s perceptions, thoughts, tastes and so forth are shaped by their habitus.’ </a:t>
            </a:r>
            <a:r>
              <a:rPr lang="mr-IN" sz="1800" dirty="0"/>
              <a:t>–</a:t>
            </a:r>
            <a:r>
              <a:rPr lang="en-GB" sz="1800" dirty="0"/>
              <a:t>- (Longhurst and others, 2008).</a:t>
            </a:r>
          </a:p>
          <a:p>
            <a:endParaRPr lang="en-GB" sz="1800" dirty="0"/>
          </a:p>
          <a:p>
            <a:r>
              <a:rPr lang="en-GB" sz="1800" dirty="0"/>
              <a:t>Habitus is a ‘feel for the game’ (Bourdieu): our mastery of the unspoken ‘rules’ of our social and cultural group or circle.</a:t>
            </a:r>
          </a:p>
          <a:p>
            <a:endParaRPr lang="en-GB" sz="1800" dirty="0"/>
          </a:p>
          <a:p>
            <a:r>
              <a:rPr lang="en-GB" sz="1800" dirty="0"/>
              <a:t>These principles are mediated symbolically in action and are learned through experience. </a:t>
            </a:r>
            <a:r>
              <a:rPr lang="en-GB" sz="1800" b="1" dirty="0"/>
              <a:t>But the power of the dominant classes ensures that their cultural habitus is preferred over others. </a:t>
            </a:r>
          </a:p>
        </p:txBody>
      </p:sp>
      <p:pic>
        <p:nvPicPr>
          <p:cNvPr id="4" name="Picture 3" descr="Pierre Bourdi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967" y="1122923"/>
            <a:ext cx="3356342" cy="5160618"/>
          </a:xfrm>
          <a:prstGeom prst="rect">
            <a:avLst/>
          </a:prstGeom>
        </p:spPr>
      </p:pic>
      <p:sp>
        <p:nvSpPr>
          <p:cNvPr id="5" name="TextBox 4"/>
          <p:cNvSpPr txBox="1"/>
          <p:nvPr/>
        </p:nvSpPr>
        <p:spPr>
          <a:xfrm>
            <a:off x="5532122" y="5898336"/>
            <a:ext cx="3238574" cy="369332"/>
          </a:xfrm>
          <a:prstGeom prst="rect">
            <a:avLst/>
          </a:prstGeom>
          <a:noFill/>
        </p:spPr>
        <p:txBody>
          <a:bodyPr wrap="none" rtlCol="0">
            <a:spAutoFit/>
          </a:bodyPr>
          <a:lstStyle/>
          <a:p>
            <a:r>
              <a:rPr lang="en-US" dirty="0">
                <a:solidFill>
                  <a:schemeClr val="bg1"/>
                </a:solidFill>
              </a:rPr>
              <a:t>Pierre Bourdieu (1930 </a:t>
            </a:r>
            <a:r>
              <a:rPr lang="mr-IN" dirty="0">
                <a:solidFill>
                  <a:schemeClr val="bg1"/>
                </a:solidFill>
              </a:rPr>
              <a:t>–</a:t>
            </a:r>
            <a:r>
              <a:rPr lang="en-US" dirty="0">
                <a:solidFill>
                  <a:schemeClr val="bg1"/>
                </a:solidFill>
              </a:rPr>
              <a:t> 2002)</a:t>
            </a:r>
          </a:p>
        </p:txBody>
      </p:sp>
      <p:sp>
        <p:nvSpPr>
          <p:cNvPr id="6" name="TextBox 5"/>
          <p:cNvSpPr txBox="1"/>
          <p:nvPr/>
        </p:nvSpPr>
        <p:spPr>
          <a:xfrm>
            <a:off x="5532122" y="6287773"/>
            <a:ext cx="2690836" cy="461665"/>
          </a:xfrm>
          <a:prstGeom prst="rect">
            <a:avLst/>
          </a:prstGeom>
          <a:noFill/>
        </p:spPr>
        <p:txBody>
          <a:bodyPr wrap="none" rtlCol="0">
            <a:spAutoFit/>
          </a:bodyPr>
          <a:lstStyle/>
          <a:p>
            <a:r>
              <a:rPr lang="en-US" sz="1200" dirty="0">
                <a:solidFill>
                  <a:srgbClr val="292934"/>
                </a:solidFill>
              </a:rPr>
              <a:t>Source: </a:t>
            </a:r>
            <a:r>
              <a:rPr lang="en-US" sz="1200" dirty="0">
                <a:solidFill>
                  <a:srgbClr val="292934"/>
                </a:solidFill>
                <a:hlinkClick r:id="rId4"/>
              </a:rPr>
              <a:t>https://www.goodreads.com/</a:t>
            </a:r>
            <a:endParaRPr lang="en-US" sz="1200" dirty="0">
              <a:solidFill>
                <a:srgbClr val="292934"/>
              </a:solidFill>
            </a:endParaRPr>
          </a:p>
          <a:p>
            <a:r>
              <a:rPr lang="en-US" sz="1200" dirty="0">
                <a:solidFill>
                  <a:srgbClr val="292934"/>
                </a:solidFill>
              </a:rPr>
              <a:t>photo/author/45739.Pierre_Bourdieu</a:t>
            </a:r>
          </a:p>
        </p:txBody>
      </p:sp>
      <p:sp>
        <p:nvSpPr>
          <p:cNvPr id="7" name="Date Placeholder 6">
            <a:extLst>
              <a:ext uri="{FF2B5EF4-FFF2-40B4-BE49-F238E27FC236}">
                <a16:creationId xmlns:a16="http://schemas.microsoft.com/office/drawing/2014/main" id="{614C53E1-B01F-5252-C0BC-6FC34BB4EA9E}"/>
              </a:ext>
            </a:extLst>
          </p:cNvPr>
          <p:cNvSpPr>
            <a:spLocks noGrp="1"/>
          </p:cNvSpPr>
          <p:nvPr>
            <p:ph type="dt" sz="half" idx="10"/>
          </p:nvPr>
        </p:nvSpPr>
        <p:spPr>
          <a:xfrm>
            <a:off x="457200" y="204216"/>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41411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684"/>
            <a:ext cx="8229600" cy="990600"/>
          </a:xfrm>
        </p:spPr>
        <p:txBody>
          <a:bodyPr/>
          <a:lstStyle/>
          <a:p>
            <a:r>
              <a:rPr lang="en-US" dirty="0"/>
              <a:t>Cultural legacies of slavery</a:t>
            </a:r>
          </a:p>
        </p:txBody>
      </p:sp>
      <p:pic>
        <p:nvPicPr>
          <p:cNvPr id="4" name="Content Placeholder 3" descr="Silent Sam.jpg"/>
          <p:cNvPicPr>
            <a:picLocks noGrp="1" noChangeAspect="1"/>
          </p:cNvPicPr>
          <p:nvPr>
            <p:ph idx="1"/>
          </p:nvPr>
        </p:nvPicPr>
        <p:blipFill>
          <a:blip r:embed="rId2">
            <a:extLst>
              <a:ext uri="{28A0092B-C50C-407E-A947-70E740481C1C}">
                <a14:useLocalDpi xmlns:a14="http://schemas.microsoft.com/office/drawing/2010/main" val="0"/>
              </a:ext>
            </a:extLst>
          </a:blip>
          <a:srcRect l="2539" r="2539"/>
          <a:stretch>
            <a:fillRect/>
          </a:stretch>
        </p:blipFill>
        <p:spPr>
          <a:xfrm>
            <a:off x="457200" y="1239562"/>
            <a:ext cx="8229600" cy="4876800"/>
          </a:xfrm>
        </p:spPr>
      </p:pic>
      <p:sp>
        <p:nvSpPr>
          <p:cNvPr id="5" name="TextBox 4"/>
          <p:cNvSpPr txBox="1"/>
          <p:nvPr/>
        </p:nvSpPr>
        <p:spPr>
          <a:xfrm>
            <a:off x="457200" y="6121183"/>
            <a:ext cx="8302273" cy="553998"/>
          </a:xfrm>
          <a:prstGeom prst="rect">
            <a:avLst/>
          </a:prstGeom>
          <a:noFill/>
        </p:spPr>
        <p:txBody>
          <a:bodyPr wrap="none" rtlCol="0">
            <a:spAutoFit/>
          </a:bodyPr>
          <a:lstStyle/>
          <a:p>
            <a:r>
              <a:rPr lang="en-US" dirty="0"/>
              <a:t>‘Silent Sam’ (at UNC) is topped by protesters, 20 August 2018</a:t>
            </a:r>
          </a:p>
          <a:p>
            <a:r>
              <a:rPr lang="en-US" sz="1200" dirty="0"/>
              <a:t>Source: https://</a:t>
            </a:r>
            <a:r>
              <a:rPr lang="en-US" sz="1200" dirty="0" err="1"/>
              <a:t>www.theatlantic.com</a:t>
            </a:r>
            <a:r>
              <a:rPr lang="en-US" sz="1200" dirty="0"/>
              <a:t>/politics/archive/2018/08/silent-</a:t>
            </a:r>
            <a:r>
              <a:rPr lang="en-US" sz="1200" dirty="0" err="1"/>
              <a:t>sam</a:t>
            </a:r>
            <a:r>
              <a:rPr lang="en-US" sz="1200" dirty="0"/>
              <a:t>-confederate-monument-</a:t>
            </a:r>
            <a:r>
              <a:rPr lang="en-US" sz="1200" dirty="0" err="1"/>
              <a:t>unc</a:t>
            </a:r>
            <a:r>
              <a:rPr lang="en-US" sz="1200" dirty="0"/>
              <a:t>-chapel-hill/568006/</a:t>
            </a:r>
          </a:p>
        </p:txBody>
      </p:sp>
      <p:sp>
        <p:nvSpPr>
          <p:cNvPr id="3" name="Date Placeholder 2">
            <a:extLst>
              <a:ext uri="{FF2B5EF4-FFF2-40B4-BE49-F238E27FC236}">
                <a16:creationId xmlns:a16="http://schemas.microsoft.com/office/drawing/2014/main" id="{0521467A-123F-340D-ED60-24F2020B2920}"/>
              </a:ext>
            </a:extLst>
          </p:cNvPr>
          <p:cNvSpPr>
            <a:spLocks noGrp="1"/>
          </p:cNvSpPr>
          <p:nvPr>
            <p:ph type="dt" sz="half" idx="10"/>
          </p:nvPr>
        </p:nvSpPr>
        <p:spPr>
          <a:xfrm>
            <a:off x="457200" y="147650"/>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261866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Black Americans: Cultural challenges to hegemony (</a:t>
            </a:r>
            <a:r>
              <a:rPr lang="en-US" sz="3200" dirty="0" err="1"/>
              <a:t>i</a:t>
            </a:r>
            <a:r>
              <a:rPr lang="en-US" sz="3200" dirty="0"/>
              <a:t>)</a:t>
            </a:r>
          </a:p>
        </p:txBody>
      </p:sp>
      <p:sp>
        <p:nvSpPr>
          <p:cNvPr id="3" name="Content Placeholder 2"/>
          <p:cNvSpPr>
            <a:spLocks noGrp="1"/>
          </p:cNvSpPr>
          <p:nvPr>
            <p:ph idx="1"/>
          </p:nvPr>
        </p:nvSpPr>
        <p:spPr/>
        <p:txBody>
          <a:bodyPr>
            <a:normAutofit/>
          </a:bodyPr>
          <a:lstStyle/>
          <a:p>
            <a:r>
              <a:rPr lang="en-US" sz="1600" dirty="0"/>
              <a:t>The master-slave system was based on denials of black identity, humanity, community, language and history (see</a:t>
            </a:r>
            <a:r>
              <a:rPr lang="en-GB" sz="1600" dirty="0"/>
              <a:t> Neil Campbell and Alasdair Kean</a:t>
            </a:r>
            <a:r>
              <a:rPr lang="en-US" sz="1600" dirty="0"/>
              <a:t> </a:t>
            </a:r>
            <a:r>
              <a:rPr lang="en-GB" sz="1600" i="1" dirty="0"/>
              <a:t>American Cultural Studies: An Introduction to American Culture</a:t>
            </a:r>
            <a:r>
              <a:rPr lang="en-GB" sz="1600" dirty="0"/>
              <a:t>, p. 85). </a:t>
            </a:r>
            <a:endParaRPr lang="en-US" sz="1600" dirty="0"/>
          </a:p>
          <a:p>
            <a:endParaRPr lang="en-US" sz="2200" dirty="0"/>
          </a:p>
          <a:p>
            <a:pPr marL="0" indent="0">
              <a:buNone/>
            </a:pPr>
            <a:r>
              <a:rPr lang="en-GB" sz="1800" dirty="0"/>
              <a:t>‘[T]he truth about a black man, as a historical entity and as a human being, has been hidden from him, deliberately and cruelly; the power of the white world is threatened whenever a black man refuses to accept the white world’s definitions.’ -- James Baldwin, </a:t>
            </a:r>
            <a:r>
              <a:rPr lang="en-GB" sz="1800" i="1" dirty="0"/>
              <a:t>The Price of a Ticket</a:t>
            </a:r>
            <a:r>
              <a:rPr lang="en-GB" sz="1800" dirty="0"/>
              <a:t> (1985), p. 62.</a:t>
            </a:r>
          </a:p>
          <a:p>
            <a:pPr marL="0" indent="0">
              <a:buNone/>
            </a:pPr>
            <a:endParaRPr lang="en-GB" sz="1800" dirty="0"/>
          </a:p>
          <a:p>
            <a:pPr marL="0" indent="0">
              <a:buNone/>
            </a:pPr>
            <a:r>
              <a:rPr lang="en-GB" sz="1800" dirty="0"/>
              <a:t>‘The power to narrate, or to block other narratives from forming and emerging, is very important to culture and imperialism, and constitutes one of the main connections between them.’ -- Edward Said, </a:t>
            </a:r>
            <a:r>
              <a:rPr lang="en-GB" sz="1800" i="1" dirty="0"/>
              <a:t>Culture and Imperialism </a:t>
            </a:r>
            <a:r>
              <a:rPr lang="en-GB" sz="1800" dirty="0"/>
              <a:t>(1994), p. xiii.</a:t>
            </a:r>
          </a:p>
          <a:p>
            <a:pPr marL="0" indent="0">
              <a:buNone/>
            </a:pPr>
            <a:endParaRPr lang="en-GB" sz="1800" b="1" dirty="0">
              <a:latin typeface="Wingdings"/>
              <a:ea typeface="Wingdings"/>
              <a:cs typeface="Wingdings"/>
              <a:sym typeface="Wingdings"/>
            </a:endParaRPr>
          </a:p>
          <a:p>
            <a:pPr marL="0" indent="0">
              <a:buNone/>
            </a:pPr>
            <a:r>
              <a:rPr lang="en-GB" sz="1800" b="1" dirty="0">
                <a:latin typeface="Wingdings"/>
                <a:ea typeface="Wingdings"/>
                <a:cs typeface="Wingdings"/>
                <a:sym typeface="Wingdings"/>
              </a:rPr>
              <a:t></a:t>
            </a:r>
            <a:r>
              <a:rPr lang="en-GB" sz="1800" b="1" dirty="0">
                <a:sym typeface="Wingdings"/>
              </a:rPr>
              <a:t> Hence a</a:t>
            </a:r>
            <a:r>
              <a:rPr lang="en-GB" sz="1800" b="1" dirty="0"/>
              <a:t> need for forms of ‘counter-memory’ (as the American Studies scholar George Lipsitz claims)?</a:t>
            </a:r>
            <a:endParaRPr lang="en-US" sz="1800" b="1" dirty="0"/>
          </a:p>
        </p:txBody>
      </p:sp>
      <p:sp>
        <p:nvSpPr>
          <p:cNvPr id="4" name="Date Placeholder 3">
            <a:extLst>
              <a:ext uri="{FF2B5EF4-FFF2-40B4-BE49-F238E27FC236}">
                <a16:creationId xmlns:a16="http://schemas.microsoft.com/office/drawing/2014/main" id="{7B7B9FF7-91C1-B8B2-8E81-78230A3E6AE2}"/>
              </a:ext>
            </a:extLst>
          </p:cNvPr>
          <p:cNvSpPr>
            <a:spLocks noGrp="1"/>
          </p:cNvSpPr>
          <p:nvPr>
            <p:ph type="dt" sz="half" idx="10"/>
          </p:nvPr>
        </p:nvSpPr>
        <p:spPr>
          <a:xfrm>
            <a:off x="457200" y="166116"/>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10450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Black Americans: Cultural challenges to hegemony (ii)</a:t>
            </a:r>
          </a:p>
        </p:txBody>
      </p:sp>
      <p:sp>
        <p:nvSpPr>
          <p:cNvPr id="3" name="Content Placeholder 2"/>
          <p:cNvSpPr>
            <a:spLocks noGrp="1"/>
          </p:cNvSpPr>
          <p:nvPr>
            <p:ph idx="1"/>
          </p:nvPr>
        </p:nvSpPr>
        <p:spPr>
          <a:xfrm>
            <a:off x="284745" y="1709960"/>
            <a:ext cx="4402877" cy="4876800"/>
          </a:xfrm>
        </p:spPr>
        <p:txBody>
          <a:bodyPr>
            <a:normAutofit fontScale="92500"/>
          </a:bodyPr>
          <a:lstStyle/>
          <a:p>
            <a:pPr marL="342900" indent="-342900">
              <a:buFont typeface="+mj-lt"/>
              <a:buAutoNum type="arabicPeriod"/>
            </a:pPr>
            <a:r>
              <a:rPr lang="en-US" sz="2000" b="1" dirty="0"/>
              <a:t>The musical tradition: </a:t>
            </a:r>
            <a:r>
              <a:rPr lang="en-US" sz="2000" dirty="0"/>
              <a:t>Blues, gospel, jazz, soul, Motown: a fusion of the individual and the communal.</a:t>
            </a:r>
            <a:r>
              <a:rPr lang="en-GB" sz="2000" dirty="0"/>
              <a:t> </a:t>
            </a:r>
            <a:endParaRPr lang="en-US" sz="2000" dirty="0"/>
          </a:p>
          <a:p>
            <a:pPr marL="342900" indent="-342900">
              <a:buFont typeface="+mj-lt"/>
              <a:buAutoNum type="arabicPeriod"/>
            </a:pPr>
            <a:endParaRPr lang="en-US" sz="2000" b="1" dirty="0"/>
          </a:p>
          <a:p>
            <a:pPr marL="342900" indent="-342900">
              <a:buFont typeface="+mj-lt"/>
              <a:buAutoNum type="arabicPeriod"/>
            </a:pPr>
            <a:r>
              <a:rPr lang="en-US" sz="2000" b="1" dirty="0"/>
              <a:t>The ‘storytelling’ and preaching tradition: </a:t>
            </a:r>
            <a:r>
              <a:rPr lang="en-US" sz="2000" dirty="0"/>
              <a:t>Martin Luther King wove his lyrical political speeches out of biblical, musical, and folk sources.</a:t>
            </a:r>
            <a:endParaRPr lang="en-US" sz="2000" b="1" dirty="0"/>
          </a:p>
          <a:p>
            <a:pPr marL="342900" indent="-342900">
              <a:buFont typeface="+mj-lt"/>
              <a:buAutoNum type="arabicPeriod"/>
            </a:pPr>
            <a:endParaRPr lang="en-US" sz="2000" b="1" dirty="0"/>
          </a:p>
          <a:p>
            <a:pPr marL="342900" indent="-342900">
              <a:buFont typeface="+mj-lt"/>
              <a:buAutoNum type="arabicPeriod"/>
            </a:pPr>
            <a:r>
              <a:rPr lang="en-US" sz="2000" b="1" dirty="0"/>
              <a:t>Contemporary forms of cultural resistance (1980s-): </a:t>
            </a:r>
            <a:r>
              <a:rPr lang="en-US" sz="2000" dirty="0"/>
              <a:t>Hip hop as a continuation of forms of individual and collective expression, drawing upon both musical and spiritual resonances.</a:t>
            </a:r>
            <a:endParaRPr lang="en-US" sz="2000" b="1" dirty="0"/>
          </a:p>
          <a:p>
            <a:pPr marL="342900" indent="-342900">
              <a:buFont typeface="+mj-lt"/>
              <a:buAutoNum type="arabicPeriod"/>
            </a:pPr>
            <a:endParaRPr lang="en-US" sz="2000" b="1" dirty="0"/>
          </a:p>
        </p:txBody>
      </p:sp>
      <p:pic>
        <p:nvPicPr>
          <p:cNvPr id="4" name="Picture 3" descr="Martin Luther K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87" y="1709960"/>
            <a:ext cx="3860713" cy="3711340"/>
          </a:xfrm>
          <a:prstGeom prst="rect">
            <a:avLst/>
          </a:prstGeom>
        </p:spPr>
      </p:pic>
      <p:sp>
        <p:nvSpPr>
          <p:cNvPr id="5" name="TextBox 4"/>
          <p:cNvSpPr txBox="1"/>
          <p:nvPr/>
        </p:nvSpPr>
        <p:spPr>
          <a:xfrm>
            <a:off x="4826087" y="5538501"/>
            <a:ext cx="3860713" cy="892552"/>
          </a:xfrm>
          <a:prstGeom prst="rect">
            <a:avLst/>
          </a:prstGeom>
          <a:noFill/>
        </p:spPr>
        <p:txBody>
          <a:bodyPr wrap="square" rtlCol="0">
            <a:spAutoFit/>
          </a:bodyPr>
          <a:lstStyle/>
          <a:p>
            <a:r>
              <a:rPr lang="en-US" sz="1400" dirty="0"/>
              <a:t>Martin Luther King delivers his </a:t>
            </a:r>
          </a:p>
          <a:p>
            <a:r>
              <a:rPr lang="en-US" sz="1400" dirty="0"/>
              <a:t>‘I have a Dream’ speech at the Lincoln</a:t>
            </a:r>
          </a:p>
          <a:p>
            <a:r>
              <a:rPr lang="en-US" sz="1400" dirty="0"/>
              <a:t>Memorial (28 August 1963)</a:t>
            </a:r>
          </a:p>
          <a:p>
            <a:endParaRPr lang="en-US" sz="1000" dirty="0"/>
          </a:p>
        </p:txBody>
      </p:sp>
      <p:sp>
        <p:nvSpPr>
          <p:cNvPr id="6" name="Date Placeholder 5">
            <a:extLst>
              <a:ext uri="{FF2B5EF4-FFF2-40B4-BE49-F238E27FC236}">
                <a16:creationId xmlns:a16="http://schemas.microsoft.com/office/drawing/2014/main" id="{314F0249-9049-114D-AEAC-2386C7F65C54}"/>
              </a:ext>
            </a:extLst>
          </p:cNvPr>
          <p:cNvSpPr>
            <a:spLocks noGrp="1"/>
          </p:cNvSpPr>
          <p:nvPr>
            <p:ph type="dt" sz="half" idx="10"/>
          </p:nvPr>
        </p:nvSpPr>
        <p:spPr>
          <a:xfrm>
            <a:off x="457200" y="204216"/>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41346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224"/>
            <a:ext cx="8229600" cy="990600"/>
          </a:xfrm>
        </p:spPr>
        <p:txBody>
          <a:bodyPr>
            <a:normAutofit fontScale="90000"/>
          </a:bodyPr>
          <a:lstStyle/>
          <a:p>
            <a:r>
              <a:rPr lang="en-US" sz="3500" dirty="0"/>
              <a:t>Exposing and resisting forms of hegemony?  </a:t>
            </a:r>
          </a:p>
        </p:txBody>
      </p:sp>
      <p:pic>
        <p:nvPicPr>
          <p:cNvPr id="4" name="Content Placeholder 3" descr="NFL.jpg"/>
          <p:cNvPicPr>
            <a:picLocks noGrp="1" noChangeAspect="1"/>
          </p:cNvPicPr>
          <p:nvPr>
            <p:ph idx="1"/>
          </p:nvPr>
        </p:nvPicPr>
        <p:blipFill>
          <a:blip r:embed="rId2">
            <a:extLst>
              <a:ext uri="{28A0092B-C50C-407E-A947-70E740481C1C}">
                <a14:useLocalDpi xmlns:a14="http://schemas.microsoft.com/office/drawing/2010/main" val="0"/>
              </a:ext>
            </a:extLst>
          </a:blip>
          <a:srcRect t="8003" b="8003"/>
          <a:stretch>
            <a:fillRect/>
          </a:stretch>
        </p:blipFill>
        <p:spPr>
          <a:xfrm>
            <a:off x="457200" y="1182267"/>
            <a:ext cx="8229600" cy="4876800"/>
          </a:xfrm>
        </p:spPr>
      </p:pic>
      <p:sp>
        <p:nvSpPr>
          <p:cNvPr id="5" name="TextBox 4"/>
          <p:cNvSpPr txBox="1"/>
          <p:nvPr/>
        </p:nvSpPr>
        <p:spPr>
          <a:xfrm>
            <a:off x="0" y="6148277"/>
            <a:ext cx="9130913" cy="492443"/>
          </a:xfrm>
          <a:prstGeom prst="rect">
            <a:avLst/>
          </a:prstGeom>
          <a:noFill/>
        </p:spPr>
        <p:txBody>
          <a:bodyPr wrap="none" rtlCol="0">
            <a:spAutoFit/>
          </a:bodyPr>
          <a:lstStyle/>
          <a:p>
            <a:pPr algn="ctr"/>
            <a:r>
              <a:rPr lang="en-US" sz="1200" dirty="0"/>
              <a:t>San Francisco 49ers kneel during the national anthem before  their game against the Arizona Cardinals, </a:t>
            </a:r>
          </a:p>
          <a:p>
            <a:pPr algn="ctr"/>
            <a:r>
              <a:rPr lang="en-US" sz="1200" dirty="0"/>
              <a:t>October 1, 2017. Source: https://</a:t>
            </a:r>
            <a:r>
              <a:rPr lang="en-US" sz="1200" dirty="0" err="1"/>
              <a:t>gdb.voanews.com</a:t>
            </a:r>
            <a:r>
              <a:rPr lang="en-US" sz="1200" dirty="0"/>
              <a:t>/2EB2F2D6-0CC2-4BD6-9539-A34DB5F359BA_cx0_cy9_cw0_w1023_r1_s.jpg</a:t>
            </a:r>
            <a:r>
              <a:rPr lang="en-US" sz="1400" dirty="0"/>
              <a:t>.  </a:t>
            </a:r>
          </a:p>
        </p:txBody>
      </p:sp>
      <p:sp>
        <p:nvSpPr>
          <p:cNvPr id="3" name="Date Placeholder 2">
            <a:extLst>
              <a:ext uri="{FF2B5EF4-FFF2-40B4-BE49-F238E27FC236}">
                <a16:creationId xmlns:a16="http://schemas.microsoft.com/office/drawing/2014/main" id="{F1538413-51F7-5FC7-82CD-B32AF7635958}"/>
              </a:ext>
            </a:extLst>
          </p:cNvPr>
          <p:cNvSpPr>
            <a:spLocks noGrp="1"/>
          </p:cNvSpPr>
          <p:nvPr>
            <p:ph type="dt" sz="half" idx="10"/>
          </p:nvPr>
        </p:nvSpPr>
        <p:spPr>
          <a:xfrm>
            <a:off x="457200" y="217280"/>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375199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7571"/>
            <a:ext cx="8229600" cy="990600"/>
          </a:xfrm>
        </p:spPr>
        <p:txBody>
          <a:bodyPr>
            <a:normAutofit/>
          </a:bodyPr>
          <a:lstStyle/>
          <a:p>
            <a:pPr algn="ctr"/>
            <a:r>
              <a:rPr lang="en-US" sz="3500" dirty="0"/>
              <a:t>‘Black Lives Matter’ (2013-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799" y="1164254"/>
            <a:ext cx="7010400" cy="4876800"/>
          </a:xfrm>
        </p:spPr>
      </p:pic>
      <p:sp>
        <p:nvSpPr>
          <p:cNvPr id="5" name="TextBox 4"/>
          <p:cNvSpPr txBox="1"/>
          <p:nvPr/>
        </p:nvSpPr>
        <p:spPr>
          <a:xfrm>
            <a:off x="997943" y="6041054"/>
            <a:ext cx="7148111" cy="600164"/>
          </a:xfrm>
          <a:prstGeom prst="rect">
            <a:avLst/>
          </a:prstGeom>
          <a:noFill/>
        </p:spPr>
        <p:txBody>
          <a:bodyPr wrap="none" rtlCol="0">
            <a:spAutoFit/>
          </a:bodyPr>
          <a:lstStyle/>
          <a:p>
            <a:pPr algn="ctr"/>
            <a:r>
              <a:rPr lang="en-US" sz="1100" dirty="0"/>
              <a:t>Members of the Black Lives Matter movement stage a counter-protest </a:t>
            </a:r>
          </a:p>
          <a:p>
            <a:pPr algn="ctr"/>
            <a:r>
              <a:rPr lang="en-US" sz="1100" dirty="0"/>
              <a:t>at the Neo-Nazi rally in Charlottesville VA, 12 August 2017. </a:t>
            </a:r>
          </a:p>
          <a:p>
            <a:pPr algn="ctr"/>
            <a:r>
              <a:rPr lang="en-US" sz="1100" dirty="0"/>
              <a:t>Source: https://</a:t>
            </a:r>
            <a:r>
              <a:rPr lang="en-US" sz="1100" dirty="0" err="1"/>
              <a:t>www.washingtonpost.com</a:t>
            </a:r>
            <a:r>
              <a:rPr lang="en-US" sz="1100" dirty="0"/>
              <a:t>/graphics/2017/local/</a:t>
            </a:r>
            <a:r>
              <a:rPr lang="en-US" sz="1100" dirty="0" err="1"/>
              <a:t>charlottesville</a:t>
            </a:r>
            <a:r>
              <a:rPr lang="en-US" sz="1100" dirty="0"/>
              <a:t>-timeline/?</a:t>
            </a:r>
            <a:r>
              <a:rPr lang="en-US" sz="1100" dirty="0" err="1"/>
              <a:t>utm_term</a:t>
            </a:r>
            <a:r>
              <a:rPr lang="en-US" sz="1100" dirty="0"/>
              <a:t>=.b0f3b17328bf </a:t>
            </a:r>
          </a:p>
        </p:txBody>
      </p:sp>
      <p:sp>
        <p:nvSpPr>
          <p:cNvPr id="3" name="Date Placeholder 2">
            <a:extLst>
              <a:ext uri="{FF2B5EF4-FFF2-40B4-BE49-F238E27FC236}">
                <a16:creationId xmlns:a16="http://schemas.microsoft.com/office/drawing/2014/main" id="{7CF33291-E2AF-E690-EBD4-E1C47BA3265C}"/>
              </a:ext>
            </a:extLst>
          </p:cNvPr>
          <p:cNvSpPr>
            <a:spLocks noGrp="1"/>
          </p:cNvSpPr>
          <p:nvPr>
            <p:ph type="dt" sz="half" idx="10"/>
          </p:nvPr>
        </p:nvSpPr>
        <p:spPr>
          <a:xfrm>
            <a:off x="457199" y="152979"/>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81675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500" dirty="0"/>
              <a:t>The murder of George Floyd: a turning point?</a:t>
            </a:r>
          </a:p>
        </p:txBody>
      </p:sp>
      <p:pic>
        <p:nvPicPr>
          <p:cNvPr id="4" name="Content Placeholder 3"/>
          <p:cNvPicPr>
            <a:picLocks noGrp="1" noChangeAspect="1"/>
          </p:cNvPicPr>
          <p:nvPr>
            <p:ph idx="1"/>
          </p:nvPr>
        </p:nvPicPr>
        <p:blipFill>
          <a:blip r:embed="rId2"/>
          <a:srcRect/>
          <a:stretch/>
        </p:blipFill>
        <p:spPr>
          <a:xfrm>
            <a:off x="652474" y="1379558"/>
            <a:ext cx="7839049" cy="4401433"/>
          </a:xfrm>
        </p:spPr>
      </p:pic>
      <p:sp>
        <p:nvSpPr>
          <p:cNvPr id="3" name="TextBox 2">
            <a:extLst>
              <a:ext uri="{FF2B5EF4-FFF2-40B4-BE49-F238E27FC236}">
                <a16:creationId xmlns:a16="http://schemas.microsoft.com/office/drawing/2014/main" id="{32B893F1-5BE2-C74A-A36B-23040BBF0EFF}"/>
              </a:ext>
            </a:extLst>
          </p:cNvPr>
          <p:cNvSpPr txBox="1"/>
          <p:nvPr/>
        </p:nvSpPr>
        <p:spPr>
          <a:xfrm>
            <a:off x="652474" y="5885494"/>
            <a:ext cx="7839049" cy="830997"/>
          </a:xfrm>
          <a:prstGeom prst="rect">
            <a:avLst/>
          </a:prstGeom>
          <a:noFill/>
        </p:spPr>
        <p:txBody>
          <a:bodyPr wrap="square" rtlCol="0">
            <a:spAutoFit/>
          </a:bodyPr>
          <a:lstStyle/>
          <a:p>
            <a:r>
              <a:rPr lang="en-US" sz="1600" dirty="0"/>
              <a:t>Following murder of George Floyd by the white Minnesota policeman Derek Chauvin on 25 May 2020, cities across the US were rocked by protests – throughout the summer of 2020 – under the ‘sign’ of Floyd’s dying words, “I can’t breathe”. </a:t>
            </a:r>
          </a:p>
        </p:txBody>
      </p:sp>
      <p:sp>
        <p:nvSpPr>
          <p:cNvPr id="5" name="Date Placeholder 4">
            <a:extLst>
              <a:ext uri="{FF2B5EF4-FFF2-40B4-BE49-F238E27FC236}">
                <a16:creationId xmlns:a16="http://schemas.microsoft.com/office/drawing/2014/main" id="{FA54AE00-2998-7F98-734B-A1E7F0128264}"/>
              </a:ext>
            </a:extLst>
          </p:cNvPr>
          <p:cNvSpPr>
            <a:spLocks noGrp="1"/>
          </p:cNvSpPr>
          <p:nvPr>
            <p:ph type="dt" sz="half" idx="10"/>
          </p:nvPr>
        </p:nvSpPr>
        <p:spPr>
          <a:xfrm>
            <a:off x="457200" y="180770"/>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2110262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3ED2D-6A04-E3E2-4D08-EAC9CDF65257}"/>
              </a:ext>
            </a:extLst>
          </p:cNvPr>
          <p:cNvSpPr>
            <a:spLocks noGrp="1"/>
          </p:cNvSpPr>
          <p:nvPr>
            <p:ph type="title"/>
          </p:nvPr>
        </p:nvSpPr>
        <p:spPr/>
        <p:txBody>
          <a:bodyPr>
            <a:normAutofit/>
          </a:bodyPr>
          <a:lstStyle/>
          <a:p>
            <a:r>
              <a:rPr lang="en-DE" dirty="0"/>
              <a:t>Image references:</a:t>
            </a:r>
          </a:p>
        </p:txBody>
      </p:sp>
      <p:sp>
        <p:nvSpPr>
          <p:cNvPr id="3" name="Content Placeholder 2">
            <a:extLst>
              <a:ext uri="{FF2B5EF4-FFF2-40B4-BE49-F238E27FC236}">
                <a16:creationId xmlns:a16="http://schemas.microsoft.com/office/drawing/2014/main" id="{A9FA6C66-464D-D630-211B-82E3E5C5FF92}"/>
              </a:ext>
            </a:extLst>
          </p:cNvPr>
          <p:cNvSpPr>
            <a:spLocks noGrp="1"/>
          </p:cNvSpPr>
          <p:nvPr>
            <p:ph idx="1"/>
          </p:nvPr>
        </p:nvSpPr>
        <p:spPr/>
        <p:txBody>
          <a:bodyPr/>
          <a:lstStyle/>
          <a:p>
            <a:pPr marL="0" indent="0">
              <a:buNone/>
            </a:pPr>
            <a:endParaRPr lang="en-DE" sz="1200" dirty="0"/>
          </a:p>
          <a:p>
            <a:pPr marL="0" indent="0">
              <a:buNone/>
            </a:pPr>
            <a:r>
              <a:rPr lang="en-DE" sz="1200" dirty="0"/>
              <a:t>Slide 10: </a:t>
            </a:r>
            <a:r>
              <a:rPr lang="en-GB" sz="1200" dirty="0">
                <a:hlinkClick r:id="rId2"/>
              </a:rPr>
              <a:t>https://www.goodreads.com/photo/author/45739.Pierre_Bourdieu</a:t>
            </a:r>
            <a:endParaRPr lang="en-DE" sz="1200" dirty="0"/>
          </a:p>
          <a:p>
            <a:pPr marL="0" indent="0">
              <a:buNone/>
            </a:pPr>
            <a:endParaRPr lang="en-DE" sz="1200" dirty="0"/>
          </a:p>
          <a:p>
            <a:pPr marL="0" indent="0">
              <a:buNone/>
            </a:pPr>
            <a:r>
              <a:rPr lang="en-DE" sz="1200" dirty="0"/>
              <a:t>Slide 11: </a:t>
            </a:r>
            <a:r>
              <a:rPr lang="en-GB" sz="1200" dirty="0">
                <a:hlinkClick r:id="rId3"/>
              </a:rPr>
              <a:t>https://www.theatlantic.com/politics/archive/2018/08/silent-sam-confederate-monument-unc-chapel-hill/568006/</a:t>
            </a:r>
            <a:endParaRPr lang="en-DE" sz="1200" dirty="0"/>
          </a:p>
          <a:p>
            <a:pPr marL="0" indent="0">
              <a:buNone/>
            </a:pPr>
            <a:endParaRPr lang="en-DE" sz="1200" dirty="0"/>
          </a:p>
          <a:p>
            <a:pPr marL="0" indent="0">
              <a:buNone/>
            </a:pPr>
            <a:r>
              <a:rPr lang="en-DE" sz="1200" dirty="0"/>
              <a:t>Slide 13: </a:t>
            </a:r>
            <a:r>
              <a:rPr lang="en-GB" sz="1200" dirty="0">
                <a:hlinkClick r:id="rId4"/>
              </a:rPr>
              <a:t>https://www.bpb.de/kurz-knapp/hintergrund-aktuell/267010/martin-luther-kings-i-have-a-dream/</a:t>
            </a:r>
            <a:endParaRPr lang="en-DE" sz="1200" dirty="0"/>
          </a:p>
          <a:p>
            <a:pPr marL="0" indent="0">
              <a:buNone/>
            </a:pPr>
            <a:endParaRPr lang="en-DE" sz="1200" dirty="0"/>
          </a:p>
          <a:p>
            <a:pPr marL="0" indent="0">
              <a:buNone/>
            </a:pPr>
            <a:r>
              <a:rPr lang="en-DE" sz="1200" dirty="0"/>
              <a:t>Slide 14: </a:t>
            </a:r>
            <a:r>
              <a:rPr lang="en-GB" sz="1200" dirty="0">
                <a:hlinkClick r:id="rId5"/>
              </a:rPr>
              <a:t>https://gdb.voanews.com/2EB2F2D6-0CC2-4BD6-9539-A34DB5F359BA_cx0_cy9_cw0_w1023_r1_s.jpg</a:t>
            </a:r>
            <a:endParaRPr lang="en-GB" sz="1200" dirty="0"/>
          </a:p>
          <a:p>
            <a:pPr marL="0" indent="0">
              <a:buNone/>
            </a:pPr>
            <a:endParaRPr lang="en-DE" sz="1200" dirty="0"/>
          </a:p>
          <a:p>
            <a:pPr marL="0" indent="0">
              <a:buNone/>
            </a:pPr>
            <a:r>
              <a:rPr lang="en-DE" sz="1200" dirty="0"/>
              <a:t>Slide 15: </a:t>
            </a:r>
            <a:r>
              <a:rPr lang="en-GB" sz="1200" dirty="0">
                <a:hlinkClick r:id="rId6"/>
              </a:rPr>
              <a:t>https://www.washingtonpost.com/graphics/2017/local/charlottesville-timeline/?utm_term=.b0f3b17328bf</a:t>
            </a:r>
            <a:endParaRPr lang="en-GB" sz="1200" dirty="0"/>
          </a:p>
          <a:p>
            <a:pPr marL="0" indent="0">
              <a:buNone/>
            </a:pPr>
            <a:endParaRPr lang="en-GB" sz="1200" dirty="0"/>
          </a:p>
          <a:p>
            <a:pPr marL="0" indent="0">
              <a:buNone/>
            </a:pPr>
            <a:r>
              <a:rPr lang="en-DE" sz="1200" dirty="0"/>
              <a:t>Slide 16: </a:t>
            </a:r>
            <a:r>
              <a:rPr lang="en-GB" sz="1200" dirty="0">
                <a:hlinkClick r:id="rId7"/>
              </a:rPr>
              <a:t>https://www.bbc.com/news/world-us-canada-52904593</a:t>
            </a:r>
            <a:endParaRPr lang="en-GB" sz="1200" dirty="0"/>
          </a:p>
          <a:p>
            <a:pPr marL="0" indent="0">
              <a:buNone/>
            </a:pPr>
            <a:endParaRPr lang="en-DE" sz="12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p:txBody>
      </p:sp>
      <p:sp>
        <p:nvSpPr>
          <p:cNvPr id="4" name="Date Placeholder 3">
            <a:extLst>
              <a:ext uri="{FF2B5EF4-FFF2-40B4-BE49-F238E27FC236}">
                <a16:creationId xmlns:a16="http://schemas.microsoft.com/office/drawing/2014/main" id="{9634A6A3-9DD4-A905-BE4E-9AC4C55A926F}"/>
              </a:ext>
            </a:extLst>
          </p:cNvPr>
          <p:cNvSpPr>
            <a:spLocks noGrp="1"/>
          </p:cNvSpPr>
          <p:nvPr>
            <p:ph type="dt" sz="half" idx="10"/>
          </p:nvPr>
        </p:nvSpPr>
        <p:spPr>
          <a:xfrm>
            <a:off x="457200" y="166116"/>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144461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5955-83BC-782F-0D3A-3B0330633CEA}"/>
              </a:ext>
            </a:extLst>
          </p:cNvPr>
          <p:cNvSpPr>
            <a:spLocks noGrp="1"/>
          </p:cNvSpPr>
          <p:nvPr>
            <p:ph type="title"/>
          </p:nvPr>
        </p:nvSpPr>
        <p:spPr>
          <a:xfrm>
            <a:off x="457200" y="169926"/>
            <a:ext cx="8229600" cy="990600"/>
          </a:xfrm>
        </p:spPr>
        <p:txBody>
          <a:bodyPr/>
          <a:lstStyle/>
          <a:p>
            <a:r>
              <a:rPr lang="en-DE" dirty="0"/>
              <a:t>Discussion questions</a:t>
            </a:r>
          </a:p>
        </p:txBody>
      </p:sp>
      <p:sp>
        <p:nvSpPr>
          <p:cNvPr id="3" name="Content Placeholder 2">
            <a:extLst>
              <a:ext uri="{FF2B5EF4-FFF2-40B4-BE49-F238E27FC236}">
                <a16:creationId xmlns:a16="http://schemas.microsoft.com/office/drawing/2014/main" id="{B26AE7B8-652A-D3ED-A87F-D8BDA6E7CE82}"/>
              </a:ext>
            </a:extLst>
          </p:cNvPr>
          <p:cNvSpPr>
            <a:spLocks noGrp="1"/>
          </p:cNvSpPr>
          <p:nvPr>
            <p:ph idx="1"/>
          </p:nvPr>
        </p:nvSpPr>
        <p:spPr>
          <a:xfrm>
            <a:off x="457200" y="1190788"/>
            <a:ext cx="8229600" cy="5497286"/>
          </a:xfrm>
        </p:spPr>
        <p:txBody>
          <a:bodyPr>
            <a:normAutofit fontScale="92500" lnSpcReduction="10000"/>
          </a:bodyPr>
          <a:lstStyle/>
          <a:p>
            <a:pPr marL="0" indent="0">
              <a:buNone/>
            </a:pPr>
            <a:r>
              <a:rPr lang="en-GB" dirty="0"/>
              <a:t>1)    What are the particular cultural differences that the novel identifies between US-American and Bengali cultures? What are the points of hybridity and hybridization? In what respects does Gogol/Nikhil find himself torn between the two – and how does his relationships with Maxine and his marriage to Moushumi embody the tensions and conflicting forces?</a:t>
            </a:r>
          </a:p>
          <a:p>
            <a:pPr marL="0" indent="0">
              <a:buNone/>
            </a:pPr>
            <a:r>
              <a:rPr lang="en-GB" dirty="0"/>
              <a:t> </a:t>
            </a:r>
          </a:p>
          <a:p>
            <a:pPr marL="0" indent="0">
              <a:buNone/>
            </a:pPr>
            <a:r>
              <a:rPr lang="en-GB" dirty="0"/>
              <a:t>Try to identity – and </a:t>
            </a:r>
            <a:r>
              <a:rPr lang="en-GB" b="1" dirty="0"/>
              <a:t>specifically list</a:t>
            </a:r>
            <a:r>
              <a:rPr lang="en-GB" dirty="0"/>
              <a:t> – some of the differences.  </a:t>
            </a:r>
          </a:p>
          <a:p>
            <a:pPr marL="0" indent="0">
              <a:buNone/>
            </a:pPr>
            <a:endParaRPr lang="en-GB" dirty="0"/>
          </a:p>
          <a:p>
            <a:pPr marL="0" indent="0">
              <a:buNone/>
            </a:pPr>
            <a:r>
              <a:rPr lang="en-GB" dirty="0"/>
              <a:t>2)    The train crash that almost kills Ashoke lies at the origin of his decision to give his son the pet name ‚Gogol‘. But it also a moment of trauma and – given his silence about it throughout much of the narrative – a largely unspoken point of absence. What do you think the significance of this ‚absence‘ is? What does it reveal about the difficulties that migrants of the first and second generations have in negotiating their relationships with their racial, ethnic, and cultural heritages?</a:t>
            </a:r>
          </a:p>
          <a:p>
            <a:pPr marL="0" indent="0">
              <a:buNone/>
            </a:pPr>
            <a:endParaRPr lang="en-DE" dirty="0"/>
          </a:p>
        </p:txBody>
      </p:sp>
      <p:sp>
        <p:nvSpPr>
          <p:cNvPr id="4" name="Date Placeholder 3">
            <a:extLst>
              <a:ext uri="{FF2B5EF4-FFF2-40B4-BE49-F238E27FC236}">
                <a16:creationId xmlns:a16="http://schemas.microsoft.com/office/drawing/2014/main" id="{F974E177-F43B-FDB1-A134-2D7576F84417}"/>
              </a:ext>
            </a:extLst>
          </p:cNvPr>
          <p:cNvSpPr>
            <a:spLocks noGrp="1"/>
          </p:cNvSpPr>
          <p:nvPr>
            <p:ph type="dt" sz="half" idx="10"/>
          </p:nvPr>
        </p:nvSpPr>
        <p:spPr>
          <a:xfrm>
            <a:off x="457200" y="166116"/>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381806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FD6D1-10C4-1DF4-870C-E70FA594FAA9}"/>
              </a:ext>
            </a:extLst>
          </p:cNvPr>
          <p:cNvSpPr>
            <a:spLocks noGrp="1"/>
          </p:cNvSpPr>
          <p:nvPr>
            <p:ph idx="1"/>
          </p:nvPr>
        </p:nvSpPr>
        <p:spPr>
          <a:xfrm>
            <a:off x="457200" y="1058211"/>
            <a:ext cx="8229600" cy="6312408"/>
          </a:xfrm>
        </p:spPr>
        <p:txBody>
          <a:bodyPr>
            <a:normAutofit/>
          </a:bodyPr>
          <a:lstStyle/>
          <a:p>
            <a:pPr marL="0" indent="0">
              <a:buNone/>
            </a:pPr>
            <a:r>
              <a:rPr lang="en-US" dirty="0"/>
              <a:t>3)    Are we the authors of our own identities? And what does it mean when we talk about ‘authenticity’ in identity? What does the ongoing tension between the 'pet name' and the 'good name' have to tell us about identity and subjectivity more generally?   </a:t>
            </a:r>
          </a:p>
          <a:p>
            <a:pPr marL="0" indent="0">
              <a:buNone/>
            </a:pPr>
            <a:endParaRPr lang="en-US" dirty="0"/>
          </a:p>
          <a:p>
            <a:pPr marL="0" indent="0">
              <a:buNone/>
            </a:pPr>
            <a:r>
              <a:rPr lang="en-US" dirty="0"/>
              <a:t>4) What does the novel have to show us about the very concept of 'home'?</a:t>
            </a:r>
            <a:br>
              <a:rPr lang="en-US" dirty="0"/>
            </a:br>
            <a:endParaRPr lang="en-US" dirty="0"/>
          </a:p>
          <a:p>
            <a:pPr marL="0" indent="0">
              <a:buNone/>
            </a:pPr>
            <a:r>
              <a:rPr lang="en-US" dirty="0"/>
              <a:t>5)  What is the significance of the Gogol story, ‘The Overcoat’? It barely features in the novel – but why do you think </a:t>
            </a:r>
            <a:r>
              <a:rPr lang="en-US" dirty="0" err="1"/>
              <a:t>Lahiri</a:t>
            </a:r>
            <a:r>
              <a:rPr lang="en-US" dirty="0"/>
              <a:t> chose this narrative</a:t>
            </a:r>
            <a:r>
              <a:rPr lang="en-US" i="1" dirty="0"/>
              <a:t> in particular</a:t>
            </a:r>
            <a:r>
              <a:rPr lang="en-US" dirty="0"/>
              <a:t>? </a:t>
            </a:r>
          </a:p>
          <a:p>
            <a:endParaRPr lang="en-DE" dirty="0"/>
          </a:p>
        </p:txBody>
      </p:sp>
      <p:sp>
        <p:nvSpPr>
          <p:cNvPr id="4" name="Date Placeholder 3">
            <a:extLst>
              <a:ext uri="{FF2B5EF4-FFF2-40B4-BE49-F238E27FC236}">
                <a16:creationId xmlns:a16="http://schemas.microsoft.com/office/drawing/2014/main" id="{3CBCD460-A7E7-CD30-B2E0-37780F8C4991}"/>
              </a:ext>
            </a:extLst>
          </p:cNvPr>
          <p:cNvSpPr>
            <a:spLocks noGrp="1"/>
          </p:cNvSpPr>
          <p:nvPr>
            <p:ph type="dt" sz="half" idx="10"/>
          </p:nvPr>
        </p:nvSpPr>
        <p:spPr>
          <a:xfrm>
            <a:off x="457200" y="216408"/>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4416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Race / Ethnicity in the US: the ‘melting pot’</a:t>
            </a:r>
          </a:p>
        </p:txBody>
      </p:sp>
      <p:sp>
        <p:nvSpPr>
          <p:cNvPr id="3" name="Content Placeholder 2"/>
          <p:cNvSpPr>
            <a:spLocks noGrp="1"/>
          </p:cNvSpPr>
          <p:nvPr>
            <p:ph idx="1"/>
          </p:nvPr>
        </p:nvSpPr>
        <p:spPr>
          <a:xfrm>
            <a:off x="457200" y="1661532"/>
            <a:ext cx="8229600" cy="5019307"/>
          </a:xfrm>
        </p:spPr>
        <p:txBody>
          <a:bodyPr>
            <a:normAutofit/>
          </a:bodyPr>
          <a:lstStyle/>
          <a:p>
            <a:r>
              <a:rPr lang="en-US" sz="2200" dirty="0"/>
              <a:t>The idea of a </a:t>
            </a:r>
            <a:r>
              <a:rPr lang="en-US" sz="2200" b="1" dirty="0"/>
              <a:t>‘melting pot’ society </a:t>
            </a:r>
            <a:r>
              <a:rPr lang="en-US" sz="2200" dirty="0"/>
              <a:t>has been central to American concepts of nationality and nationhood since at least the 1780s (the term was popularized in Israel Zangwill’s play of the same name in 1908).</a:t>
            </a:r>
          </a:p>
          <a:p>
            <a:endParaRPr lang="en-US" sz="2200" dirty="0"/>
          </a:p>
          <a:p>
            <a:r>
              <a:rPr lang="en-US" sz="2200" dirty="0"/>
              <a:t>The </a:t>
            </a:r>
            <a:r>
              <a:rPr lang="en-US" sz="2200" b="1" dirty="0"/>
              <a:t>‘Melting pot’ </a:t>
            </a:r>
            <a:r>
              <a:rPr lang="en-US" sz="2200" dirty="0"/>
              <a:t>model has traditionally aimed to encourage immigrants to assimilate into American culture. </a:t>
            </a:r>
          </a:p>
          <a:p>
            <a:endParaRPr lang="en-US" sz="2200" dirty="0"/>
          </a:p>
          <a:p>
            <a:r>
              <a:rPr lang="en-US" sz="2200" dirty="0"/>
              <a:t>But the melting pot imagery has been challenged by the idea of multiculturalism, the </a:t>
            </a:r>
            <a:r>
              <a:rPr lang="en-US" sz="2200" b="1" dirty="0"/>
              <a:t>‘salad bowl theory’</a:t>
            </a:r>
            <a:r>
              <a:rPr lang="en-US" sz="2200" dirty="0"/>
              <a:t>, or (a Canadian term) the </a:t>
            </a:r>
            <a:r>
              <a:rPr lang="en-US" sz="2200" b="1" dirty="0"/>
              <a:t>‘cultural mosaic’</a:t>
            </a:r>
            <a:r>
              <a:rPr lang="en-US" sz="2200" dirty="0"/>
              <a:t>: on these models, immigrants would retain their own national and cultural characteristics while integrating into a new society. </a:t>
            </a:r>
          </a:p>
          <a:p>
            <a:endParaRPr lang="en-US" dirty="0"/>
          </a:p>
        </p:txBody>
      </p:sp>
      <p:sp>
        <p:nvSpPr>
          <p:cNvPr id="4" name="Date Placeholder 3">
            <a:extLst>
              <a:ext uri="{FF2B5EF4-FFF2-40B4-BE49-F238E27FC236}">
                <a16:creationId xmlns:a16="http://schemas.microsoft.com/office/drawing/2014/main" id="{58E6F34D-37B3-F112-4F7D-083BE6C0534D}"/>
              </a:ext>
            </a:extLst>
          </p:cNvPr>
          <p:cNvSpPr>
            <a:spLocks noGrp="1"/>
          </p:cNvSpPr>
          <p:nvPr>
            <p:ph type="dt" sz="half" idx="10"/>
          </p:nvPr>
        </p:nvSpPr>
        <p:spPr>
          <a:xfrm>
            <a:off x="457200" y="231276"/>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68943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 slavery and segregation</a:t>
            </a:r>
          </a:p>
        </p:txBody>
      </p:sp>
      <p:sp>
        <p:nvSpPr>
          <p:cNvPr id="3" name="Content Placeholder 2"/>
          <p:cNvSpPr>
            <a:spLocks noGrp="1"/>
          </p:cNvSpPr>
          <p:nvPr>
            <p:ph idx="1"/>
          </p:nvPr>
        </p:nvSpPr>
        <p:spPr/>
        <p:txBody>
          <a:bodyPr>
            <a:noAutofit/>
          </a:bodyPr>
          <a:lstStyle/>
          <a:p>
            <a:r>
              <a:rPr lang="en-US" sz="2000" dirty="0"/>
              <a:t>Human chattel enslavement, primarily of Africans and African American, was common in C18 and C19 America.</a:t>
            </a:r>
          </a:p>
          <a:p>
            <a:endParaRPr lang="en-US" sz="2000" dirty="0"/>
          </a:p>
          <a:p>
            <a:r>
              <a:rPr lang="en-US" sz="2000" dirty="0"/>
              <a:t>Even by the </a:t>
            </a:r>
            <a:r>
              <a:rPr lang="en-US" sz="2000" b="1" dirty="0"/>
              <a:t>‘Declaration of Independence’ in 1776</a:t>
            </a:r>
            <a:r>
              <a:rPr lang="en-US" sz="2000" dirty="0"/>
              <a:t>, slavery was still legal in all of Britain’s former 13 American colonies. Slaves made up approximately 20% of the new nation’s population.</a:t>
            </a:r>
          </a:p>
          <a:p>
            <a:pPr marL="0" indent="0">
              <a:buNone/>
            </a:pPr>
            <a:endParaRPr lang="en-US" sz="2000" dirty="0"/>
          </a:p>
          <a:p>
            <a:r>
              <a:rPr lang="en-US" sz="2000" dirty="0"/>
              <a:t>Abraham Lincoln won the 1860 election, promising to halt the expansion of slavery. </a:t>
            </a:r>
            <a:r>
              <a:rPr lang="en-US" sz="2000" b="1" dirty="0"/>
              <a:t>1860-61, eleven southern states </a:t>
            </a:r>
            <a:r>
              <a:rPr lang="en-US" sz="2000" dirty="0"/>
              <a:t>broke away to form the Confederate States of America. This led to the American Civil War, from 1861-5. </a:t>
            </a:r>
            <a:r>
              <a:rPr lang="en-US" sz="2000" b="1" dirty="0"/>
              <a:t>The Union’s victory was followed by the Thirteenth Amendment in December 1865, which ended the legal practice of slavery in the US.   </a:t>
            </a:r>
          </a:p>
          <a:p>
            <a:endParaRPr lang="en-US" sz="1800" dirty="0"/>
          </a:p>
        </p:txBody>
      </p:sp>
      <p:sp>
        <p:nvSpPr>
          <p:cNvPr id="4" name="Date Placeholder 3">
            <a:extLst>
              <a:ext uri="{FF2B5EF4-FFF2-40B4-BE49-F238E27FC236}">
                <a16:creationId xmlns:a16="http://schemas.microsoft.com/office/drawing/2014/main" id="{C8B23DF1-089E-F6FE-1142-E22E3818ACBE}"/>
              </a:ext>
            </a:extLst>
          </p:cNvPr>
          <p:cNvSpPr>
            <a:spLocks noGrp="1"/>
          </p:cNvSpPr>
          <p:nvPr>
            <p:ph type="dt" sz="half" idx="10"/>
          </p:nvPr>
        </p:nvSpPr>
        <p:spPr>
          <a:xfrm>
            <a:off x="457200" y="166116"/>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153590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Slavery and segregation</a:t>
            </a:r>
          </a:p>
        </p:txBody>
      </p:sp>
      <p:sp>
        <p:nvSpPr>
          <p:cNvPr id="3" name="Content Placeholder 2"/>
          <p:cNvSpPr>
            <a:spLocks noGrp="1"/>
          </p:cNvSpPr>
          <p:nvPr>
            <p:ph idx="1"/>
          </p:nvPr>
        </p:nvSpPr>
        <p:spPr/>
        <p:txBody>
          <a:bodyPr>
            <a:normAutofit/>
          </a:bodyPr>
          <a:lstStyle/>
          <a:p>
            <a:endParaRPr lang="en-US" sz="2200" dirty="0"/>
          </a:p>
          <a:p>
            <a:r>
              <a:rPr lang="en-US" sz="2200" dirty="0"/>
              <a:t>The </a:t>
            </a:r>
            <a:r>
              <a:rPr lang="en-US" sz="2200" b="1" dirty="0"/>
              <a:t>‘Jim Crow Laws’ </a:t>
            </a:r>
            <a:r>
              <a:rPr lang="en-US" sz="2200" dirty="0"/>
              <a:t>were introduced by  the late 19</a:t>
            </a:r>
            <a:r>
              <a:rPr lang="en-US" sz="2200" baseline="30000" dirty="0"/>
              <a:t>th</a:t>
            </a:r>
            <a:r>
              <a:rPr lang="en-US" sz="2200" dirty="0"/>
              <a:t> Century: continued to be enforced until 1965. Mandated racial segregation </a:t>
            </a:r>
            <a:r>
              <a:rPr lang="en-US" sz="2200" b="1" dirty="0"/>
              <a:t>in all public facilities </a:t>
            </a:r>
            <a:r>
              <a:rPr lang="en-US" sz="2200" dirty="0"/>
              <a:t>in the former Confederacy. </a:t>
            </a:r>
            <a:r>
              <a:rPr lang="en-US" sz="2200" b="1" dirty="0"/>
              <a:t>Despite the principle of ‘separate but equal’, facilities for African Americans = consistently inferior.  </a:t>
            </a:r>
          </a:p>
          <a:p>
            <a:endParaRPr lang="en-US" sz="2200" b="1" dirty="0"/>
          </a:p>
          <a:p>
            <a:r>
              <a:rPr lang="en-US" sz="2200" dirty="0"/>
              <a:t>This </a:t>
            </a:r>
            <a:r>
              <a:rPr lang="en-US" sz="2200" b="1" dirty="0"/>
              <a:t>‘</a:t>
            </a:r>
            <a:r>
              <a:rPr lang="en-US" sz="2200" b="1" i="1" dirty="0"/>
              <a:t>de jure’</a:t>
            </a:r>
            <a:r>
              <a:rPr lang="en-US" sz="2200" b="1" dirty="0"/>
              <a:t> </a:t>
            </a:r>
            <a:r>
              <a:rPr lang="en-US" sz="2200" dirty="0"/>
              <a:t>segregation (separation of the races by law) was the rule in the south; in the North,</a:t>
            </a:r>
            <a:r>
              <a:rPr lang="en-US" sz="2200" b="1" i="1" dirty="0"/>
              <a:t> ‘de facto’ </a:t>
            </a:r>
            <a:r>
              <a:rPr lang="en-US" sz="2200" dirty="0"/>
              <a:t>segregation (racial separation through informal means) was almost universal. Black people came to live in ghettos (e.g. Harlem, NY) as a result.</a:t>
            </a:r>
          </a:p>
        </p:txBody>
      </p:sp>
      <p:sp>
        <p:nvSpPr>
          <p:cNvPr id="4" name="Title 1"/>
          <p:cNvSpPr txBox="1">
            <a:spLocks/>
          </p:cNvSpPr>
          <p:nvPr/>
        </p:nvSpPr>
        <p:spPr>
          <a:xfrm>
            <a:off x="609600" y="6858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sp>
        <p:nvSpPr>
          <p:cNvPr id="5" name="Date Placeholder 4">
            <a:extLst>
              <a:ext uri="{FF2B5EF4-FFF2-40B4-BE49-F238E27FC236}">
                <a16:creationId xmlns:a16="http://schemas.microsoft.com/office/drawing/2014/main" id="{615C3F75-244C-8DDC-6204-F71B06F9CF94}"/>
              </a:ext>
            </a:extLst>
          </p:cNvPr>
          <p:cNvSpPr>
            <a:spLocks noGrp="1"/>
          </p:cNvSpPr>
          <p:nvPr>
            <p:ph type="dt" sz="half" idx="10"/>
          </p:nvPr>
        </p:nvSpPr>
        <p:spPr>
          <a:xfrm>
            <a:off x="457200" y="180770"/>
            <a:ext cx="2895600" cy="329184"/>
          </a:xfrm>
        </p:spPr>
        <p:txBody>
          <a:bodyPr/>
          <a:lstStyle/>
          <a:p>
            <a:r>
              <a:rPr lang="de-DE" dirty="0"/>
              <a:t>© </a:t>
            </a:r>
            <a:r>
              <a:rPr lang="de-DE" dirty="0" err="1"/>
              <a:t>Dr</a:t>
            </a:r>
            <a:r>
              <a:rPr lang="de-DE" dirty="0"/>
              <a:t> Robert Craig</a:t>
            </a:r>
          </a:p>
          <a:p>
            <a:r>
              <a:rPr lang="de-DE" dirty="0"/>
              <a:t>
</a:t>
            </a:r>
            <a:endParaRPr lang="en-US" dirty="0"/>
          </a:p>
        </p:txBody>
      </p:sp>
    </p:spTree>
    <p:extLst>
      <p:ext uri="{BB962C8B-B14F-4D97-AF65-F5344CB8AC3E}">
        <p14:creationId xmlns:p14="http://schemas.microsoft.com/office/powerpoint/2010/main" val="41346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141D-E96C-6B5C-DE65-6981A032CBE7}"/>
              </a:ext>
            </a:extLst>
          </p:cNvPr>
          <p:cNvSpPr>
            <a:spLocks noGrp="1"/>
          </p:cNvSpPr>
          <p:nvPr>
            <p:ph type="title"/>
          </p:nvPr>
        </p:nvSpPr>
        <p:spPr/>
        <p:txBody>
          <a:bodyPr/>
          <a:lstStyle/>
          <a:p>
            <a:r>
              <a:rPr lang="en-DE" dirty="0"/>
              <a:t>Immigration to the US (1900-):</a:t>
            </a:r>
          </a:p>
        </p:txBody>
      </p:sp>
      <p:sp>
        <p:nvSpPr>
          <p:cNvPr id="3" name="Content Placeholder 2">
            <a:extLst>
              <a:ext uri="{FF2B5EF4-FFF2-40B4-BE49-F238E27FC236}">
                <a16:creationId xmlns:a16="http://schemas.microsoft.com/office/drawing/2014/main" id="{EBE00621-84D2-C71D-0508-EFDAA4CA7C11}"/>
              </a:ext>
            </a:extLst>
          </p:cNvPr>
          <p:cNvSpPr>
            <a:spLocks noGrp="1"/>
          </p:cNvSpPr>
          <p:nvPr>
            <p:ph idx="1"/>
          </p:nvPr>
        </p:nvSpPr>
        <p:spPr>
          <a:xfrm>
            <a:off x="457200" y="1561011"/>
            <a:ext cx="8229600" cy="4876800"/>
          </a:xfrm>
        </p:spPr>
        <p:txBody>
          <a:bodyPr/>
          <a:lstStyle/>
          <a:p>
            <a:r>
              <a:rPr lang="en-GB" dirty="0"/>
              <a:t>Between 1836 and 1914, an estimated number of over 30 million Europeans migrated to the United States.</a:t>
            </a:r>
          </a:p>
          <a:p>
            <a:endParaRPr lang="en-GB" dirty="0"/>
          </a:p>
          <a:p>
            <a:r>
              <a:rPr lang="en-GB" dirty="0"/>
              <a:t>The ‘Chinese Exclusion Act’ of 1882 blocked almost all immigration from China until the law’s abrogation in 1943 (in the late 1800s, immigration from other Asian countries became more common).</a:t>
            </a:r>
          </a:p>
          <a:p>
            <a:endParaRPr lang="en-GB" dirty="0"/>
          </a:p>
          <a:p>
            <a:r>
              <a:rPr lang="en-GB" dirty="0"/>
              <a:t>In 1917, the so-called ‘Immigration Act’ banned immigration from Asian countries other than China, as well as homosexuals, the intellectually disabled, and anarchists.</a:t>
            </a:r>
          </a:p>
        </p:txBody>
      </p:sp>
      <p:sp>
        <p:nvSpPr>
          <p:cNvPr id="4" name="Date Placeholder 3">
            <a:extLst>
              <a:ext uri="{FF2B5EF4-FFF2-40B4-BE49-F238E27FC236}">
                <a16:creationId xmlns:a16="http://schemas.microsoft.com/office/drawing/2014/main" id="{46924922-0770-B54A-2D0B-590F83C51E91}"/>
              </a:ext>
            </a:extLst>
          </p:cNvPr>
          <p:cNvSpPr>
            <a:spLocks noGrp="1"/>
          </p:cNvSpPr>
          <p:nvPr>
            <p:ph type="dt" sz="half" idx="10"/>
          </p:nvPr>
        </p:nvSpPr>
        <p:spPr/>
        <p:txBody>
          <a:bodyPr/>
          <a:lstStyle/>
          <a:p>
            <a:r>
              <a:rPr lang="de-DE"/>
              <a:t>© Dr Robert Craig</a:t>
            </a:r>
          </a:p>
          <a:p>
            <a:r>
              <a:rPr lang="de-DE"/>
              <a:t>
</a:t>
            </a:r>
            <a:endParaRPr lang="en-US"/>
          </a:p>
        </p:txBody>
      </p:sp>
    </p:spTree>
    <p:extLst>
      <p:ext uri="{BB962C8B-B14F-4D97-AF65-F5344CB8AC3E}">
        <p14:creationId xmlns:p14="http://schemas.microsoft.com/office/powerpoint/2010/main" val="35464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141D-E96C-6B5C-DE65-6981A032CBE7}"/>
              </a:ext>
            </a:extLst>
          </p:cNvPr>
          <p:cNvSpPr>
            <a:spLocks noGrp="1"/>
          </p:cNvSpPr>
          <p:nvPr>
            <p:ph type="title"/>
          </p:nvPr>
        </p:nvSpPr>
        <p:spPr/>
        <p:txBody>
          <a:bodyPr/>
          <a:lstStyle/>
          <a:p>
            <a:r>
              <a:rPr lang="en-DE" dirty="0"/>
              <a:t>Immigration to the US (1900-):</a:t>
            </a:r>
          </a:p>
        </p:txBody>
      </p:sp>
      <p:sp>
        <p:nvSpPr>
          <p:cNvPr id="3" name="Content Placeholder 2">
            <a:extLst>
              <a:ext uri="{FF2B5EF4-FFF2-40B4-BE49-F238E27FC236}">
                <a16:creationId xmlns:a16="http://schemas.microsoft.com/office/drawing/2014/main" id="{EBE00621-84D2-C71D-0508-EFDAA4CA7C11}"/>
              </a:ext>
            </a:extLst>
          </p:cNvPr>
          <p:cNvSpPr>
            <a:spLocks noGrp="1"/>
          </p:cNvSpPr>
          <p:nvPr>
            <p:ph idx="1"/>
          </p:nvPr>
        </p:nvSpPr>
        <p:spPr/>
        <p:txBody>
          <a:bodyPr>
            <a:normAutofit/>
          </a:bodyPr>
          <a:lstStyle/>
          <a:p>
            <a:r>
              <a:rPr lang="en-GB" dirty="0"/>
              <a:t>The Emergency Quota Act of 1921 limited immigration from the Eastern Hemisphere by introducing national quotas that were equal to 3% of the total number of foreign-born from each nation as recorded in the census of 1910. It was the aim of the Act to further reduce immigration (in general) from S. and E. Europe: particularly Jews and Italian and Slavic peoples.</a:t>
            </a:r>
          </a:p>
          <a:p>
            <a:endParaRPr lang="en-GB" dirty="0"/>
          </a:p>
          <a:p>
            <a:r>
              <a:rPr lang="en-GB" dirty="0"/>
              <a:t>The Immigration Act of 1924 further restricted immigration – and this was followed by 1952’s Immigration and Nationality Act. Immigration patterns throughout the 1930s were shaped by the Great Depression.</a:t>
            </a:r>
          </a:p>
        </p:txBody>
      </p:sp>
      <p:sp>
        <p:nvSpPr>
          <p:cNvPr id="4" name="Date Placeholder 3">
            <a:extLst>
              <a:ext uri="{FF2B5EF4-FFF2-40B4-BE49-F238E27FC236}">
                <a16:creationId xmlns:a16="http://schemas.microsoft.com/office/drawing/2014/main" id="{46924922-0770-B54A-2D0B-590F83C51E91}"/>
              </a:ext>
            </a:extLst>
          </p:cNvPr>
          <p:cNvSpPr>
            <a:spLocks noGrp="1"/>
          </p:cNvSpPr>
          <p:nvPr>
            <p:ph type="dt" sz="half" idx="10"/>
          </p:nvPr>
        </p:nvSpPr>
        <p:spPr/>
        <p:txBody>
          <a:bodyPr/>
          <a:lstStyle/>
          <a:p>
            <a:r>
              <a:rPr lang="de-DE"/>
              <a:t>© Dr Robert Craig</a:t>
            </a:r>
          </a:p>
          <a:p>
            <a:r>
              <a:rPr lang="de-DE"/>
              <a:t>
</a:t>
            </a:r>
            <a:endParaRPr lang="en-US"/>
          </a:p>
        </p:txBody>
      </p:sp>
    </p:spTree>
    <p:extLst>
      <p:ext uri="{BB962C8B-B14F-4D97-AF65-F5344CB8AC3E}">
        <p14:creationId xmlns:p14="http://schemas.microsoft.com/office/powerpoint/2010/main" val="10607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A640-AC46-A9CC-5EBE-2C05A85E1B53}"/>
              </a:ext>
            </a:extLst>
          </p:cNvPr>
          <p:cNvSpPr>
            <a:spLocks noGrp="1"/>
          </p:cNvSpPr>
          <p:nvPr>
            <p:ph type="title"/>
          </p:nvPr>
        </p:nvSpPr>
        <p:spPr/>
        <p:txBody>
          <a:bodyPr/>
          <a:lstStyle/>
          <a:p>
            <a:r>
              <a:rPr lang="en-DE" dirty="0"/>
              <a:t>Immigration in the 1960s</a:t>
            </a:r>
          </a:p>
        </p:txBody>
      </p:sp>
      <p:sp>
        <p:nvSpPr>
          <p:cNvPr id="3" name="Content Placeholder 2">
            <a:extLst>
              <a:ext uri="{FF2B5EF4-FFF2-40B4-BE49-F238E27FC236}">
                <a16:creationId xmlns:a16="http://schemas.microsoft.com/office/drawing/2014/main" id="{C306E58A-E0CA-4363-946B-5D29FDEF79C0}"/>
              </a:ext>
            </a:extLst>
          </p:cNvPr>
          <p:cNvSpPr>
            <a:spLocks noGrp="1"/>
          </p:cNvSpPr>
          <p:nvPr>
            <p:ph idx="1"/>
          </p:nvPr>
        </p:nvSpPr>
        <p:spPr>
          <a:xfrm>
            <a:off x="457200" y="1524000"/>
            <a:ext cx="8229600" cy="4876800"/>
          </a:xfrm>
        </p:spPr>
        <p:txBody>
          <a:bodyPr/>
          <a:lstStyle/>
          <a:p>
            <a:r>
              <a:rPr lang="en-DE" dirty="0"/>
              <a:t>In 1965, the Immigration and Nationality Act – also known as the Hart-Cellar Act – absolished national-origin quotas. It equalized immigration policies, giving rise to new immigration from non-European nations and transforming the USA’s demography.</a:t>
            </a:r>
          </a:p>
          <a:p>
            <a:endParaRPr lang="en-DE" dirty="0"/>
          </a:p>
          <a:p>
            <a:r>
              <a:rPr lang="en-DE" dirty="0"/>
              <a:t>The 1965 bill also lifted the restrictions that had effectively prevented almost all Asian immigration. It also established a preference – for example – for immigrants like Ashima’s husband Ashoke: he (and others) had advanced professional skills that were much in demand at the height of the Cold War against the Soviet Union. </a:t>
            </a:r>
          </a:p>
        </p:txBody>
      </p:sp>
      <p:sp>
        <p:nvSpPr>
          <p:cNvPr id="4" name="Date Placeholder 3">
            <a:extLst>
              <a:ext uri="{FF2B5EF4-FFF2-40B4-BE49-F238E27FC236}">
                <a16:creationId xmlns:a16="http://schemas.microsoft.com/office/drawing/2014/main" id="{16C1225E-383E-3214-D188-46985E5BE4D3}"/>
              </a:ext>
            </a:extLst>
          </p:cNvPr>
          <p:cNvSpPr>
            <a:spLocks noGrp="1"/>
          </p:cNvSpPr>
          <p:nvPr>
            <p:ph type="dt" sz="half" idx="10"/>
          </p:nvPr>
        </p:nvSpPr>
        <p:spPr/>
        <p:txBody>
          <a:bodyPr/>
          <a:lstStyle/>
          <a:p>
            <a:r>
              <a:rPr lang="de-DE"/>
              <a:t>© Dr Robert Craig</a:t>
            </a:r>
          </a:p>
          <a:p>
            <a:r>
              <a:rPr lang="de-DE"/>
              <a:t>
</a:t>
            </a:r>
            <a:endParaRPr lang="en-US"/>
          </a:p>
        </p:txBody>
      </p:sp>
    </p:spTree>
    <p:extLst>
      <p:ext uri="{BB962C8B-B14F-4D97-AF65-F5344CB8AC3E}">
        <p14:creationId xmlns:p14="http://schemas.microsoft.com/office/powerpoint/2010/main" val="37298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17736</TotalTime>
  <Words>2104</Words>
  <Application>Microsoft Macintosh PowerPoint</Application>
  <PresentationFormat>On-screen Show (4:3)</PresentationFormat>
  <Paragraphs>153</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Clarity</vt:lpstr>
      <vt:lpstr>Jhumpa Lahiri,  The Namesake (2003)</vt:lpstr>
      <vt:lpstr>Discussion questions</vt:lpstr>
      <vt:lpstr>PowerPoint Presentation</vt:lpstr>
      <vt:lpstr>Race / Ethnicity in the US: the ‘melting pot’</vt:lpstr>
      <vt:lpstr>USA: slavery and segregation</vt:lpstr>
      <vt:lpstr>Slavery and segregation</vt:lpstr>
      <vt:lpstr>Immigration to the US (1900-):</vt:lpstr>
      <vt:lpstr>Immigration to the US (1900-):</vt:lpstr>
      <vt:lpstr>Immigration in the 1960s</vt:lpstr>
      <vt:lpstr>Immigration in the 1960s</vt:lpstr>
      <vt:lpstr>Immigration in the 1960s</vt:lpstr>
      <vt:lpstr>‘Habitus’</vt:lpstr>
      <vt:lpstr>Cultural legacies of slavery</vt:lpstr>
      <vt:lpstr>Black Americans: Cultural challenges to hegemony (i)</vt:lpstr>
      <vt:lpstr>Black Americans: Cultural challenges to hegemony (ii)</vt:lpstr>
      <vt:lpstr>Exposing and resisting forms of hegemony?  </vt:lpstr>
      <vt:lpstr>‘Black Lives Matter’ (2013- )</vt:lpstr>
      <vt:lpstr>The murder of George Floyd: a turning point?</vt:lpstr>
      <vt:lpstr>Image references:</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Culture as nationhood</dc:title>
  <dc:creator>Robert Mark Craig</dc:creator>
  <cp:lastModifiedBy>Craig, Robert</cp:lastModifiedBy>
  <cp:revision>235</cp:revision>
  <dcterms:created xsi:type="dcterms:W3CDTF">2017-11-26T11:45:37Z</dcterms:created>
  <dcterms:modified xsi:type="dcterms:W3CDTF">2024-01-08T08:09:30Z</dcterms:modified>
</cp:coreProperties>
</file>