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9" r:id="rId3"/>
    <p:sldId id="277" r:id="rId4"/>
    <p:sldId id="278" r:id="rId5"/>
    <p:sldId id="279" r:id="rId6"/>
    <p:sldId id="280" r:id="rId7"/>
    <p:sldId id="263" r:id="rId8"/>
    <p:sldId id="274" r:id="rId9"/>
    <p:sldId id="281" r:id="rId10"/>
    <p:sldId id="275" r:id="rId11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80099-6EF5-4A72-B816-13A8C11E6057}" type="datetimeFigureOut">
              <a:rPr lang="de-DE" smtClean="0"/>
              <a:t>01.11.2023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D216-54E7-41CE-A4DF-925C0C9997C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629187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80099-6EF5-4A72-B816-13A8C11E6057}" type="datetimeFigureOut">
              <a:rPr lang="de-DE" smtClean="0"/>
              <a:t>01.11.2023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D216-54E7-41CE-A4DF-925C0C9997C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21383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80099-6EF5-4A72-B816-13A8C11E6057}" type="datetimeFigureOut">
              <a:rPr lang="de-DE" smtClean="0"/>
              <a:t>01.11.2023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D216-54E7-41CE-A4DF-925C0C9997C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20848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80099-6EF5-4A72-B816-13A8C11E6057}" type="datetimeFigureOut">
              <a:rPr lang="de-DE" smtClean="0"/>
              <a:t>01.11.2023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D216-54E7-41CE-A4DF-925C0C9997C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07253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80099-6EF5-4A72-B816-13A8C11E6057}" type="datetimeFigureOut">
              <a:rPr lang="de-DE" smtClean="0"/>
              <a:t>01.11.2023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D216-54E7-41CE-A4DF-925C0C9997C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53013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80099-6EF5-4A72-B816-13A8C11E6057}" type="datetimeFigureOut">
              <a:rPr lang="de-DE" smtClean="0"/>
              <a:t>01.11.2023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D216-54E7-41CE-A4DF-925C0C9997C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00824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80099-6EF5-4A72-B816-13A8C11E6057}" type="datetimeFigureOut">
              <a:rPr lang="de-DE" smtClean="0"/>
              <a:t>01.11.2023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D216-54E7-41CE-A4DF-925C0C9997C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8905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80099-6EF5-4A72-B816-13A8C11E6057}" type="datetimeFigureOut">
              <a:rPr lang="de-DE" smtClean="0"/>
              <a:t>01.11.2023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D216-54E7-41CE-A4DF-925C0C9997C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7776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80099-6EF5-4A72-B816-13A8C11E6057}" type="datetimeFigureOut">
              <a:rPr lang="de-DE" smtClean="0"/>
              <a:t>01.11.2023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D216-54E7-41CE-A4DF-925C0C9997C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6828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80099-6EF5-4A72-B816-13A8C11E6057}" type="datetimeFigureOut">
              <a:rPr lang="de-DE" smtClean="0"/>
              <a:t>01.11.2023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D216-54E7-41CE-A4DF-925C0C9997C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01100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80099-6EF5-4A72-B816-13A8C11E6057}" type="datetimeFigureOut">
              <a:rPr lang="de-DE" smtClean="0"/>
              <a:t>01.11.2023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D216-54E7-41CE-A4DF-925C0C9997C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55228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A80099-6EF5-4A72-B816-13A8C11E6057}" type="datetimeFigureOut">
              <a:rPr lang="de-DE" smtClean="0"/>
              <a:t>01.11.2023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B0D216-54E7-41CE-A4DF-925C0C9997C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95947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1240971"/>
            <a:ext cx="10515600" cy="1959429"/>
          </a:xfrm>
        </p:spPr>
        <p:txBody>
          <a:bodyPr>
            <a:normAutofit/>
          </a:bodyPr>
          <a:lstStyle/>
          <a:p>
            <a:pPr algn="ctr"/>
            <a:r>
              <a:rPr lang="de-DE" sz="5400" b="1" dirty="0" smtClean="0"/>
              <a:t>4 Das Verb</a:t>
            </a:r>
            <a:endParaRPr lang="de-DE" sz="5400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3363685"/>
            <a:ext cx="10515600" cy="150222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de-DE" sz="5400" dirty="0" smtClean="0"/>
              <a:t>Die Gefüge des  Verbs</a:t>
            </a:r>
            <a:r>
              <a:rPr lang="de-DE" sz="5400" dirty="0"/>
              <a:t> </a:t>
            </a:r>
            <a:r>
              <a:rPr lang="de-DE" sz="5400" dirty="0" smtClean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92916345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28246"/>
          </a:xfrm>
        </p:spPr>
        <p:txBody>
          <a:bodyPr/>
          <a:lstStyle/>
          <a:p>
            <a:r>
              <a:rPr lang="de-DE" b="1" dirty="0" smtClean="0"/>
              <a:t>Gegenwart und Verständnis dieser Zeitstufe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16427" y="1335768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 smtClean="0"/>
              <a:t>Beispiele:</a:t>
            </a:r>
          </a:p>
          <a:p>
            <a:pPr marL="514350" indent="-514350">
              <a:buAutoNum type="arabicPeriod"/>
            </a:pPr>
            <a:r>
              <a:rPr lang="de-DE" dirty="0" smtClean="0"/>
              <a:t>Jetzt donnert die Lawine herunter.</a:t>
            </a:r>
          </a:p>
          <a:p>
            <a:pPr marL="514350" indent="-514350">
              <a:buAutoNum type="arabicPeriod"/>
            </a:pPr>
            <a:r>
              <a:rPr lang="de-DE" dirty="0" smtClean="0"/>
              <a:t>Ich sehe einen Blitz.</a:t>
            </a:r>
          </a:p>
          <a:p>
            <a:pPr marL="514350" indent="-514350">
              <a:buAutoNum type="arabicPeriod"/>
            </a:pPr>
            <a:r>
              <a:rPr lang="de-DE" dirty="0" smtClean="0"/>
              <a:t>Jetzt ist Gewitter.</a:t>
            </a:r>
          </a:p>
          <a:p>
            <a:pPr marL="514350" indent="-514350">
              <a:buAutoNum type="arabicPeriod"/>
            </a:pPr>
            <a:r>
              <a:rPr lang="de-DE" dirty="0" smtClean="0"/>
              <a:t>Ich gehe seit neun Jahren zur Schule.</a:t>
            </a:r>
          </a:p>
          <a:p>
            <a:pPr marL="514350" indent="-514350">
              <a:buAutoNum type="arabicPeriod"/>
            </a:pPr>
            <a:r>
              <a:rPr lang="de-DE" dirty="0" smtClean="0"/>
              <a:t>Heutzutage fahren doch nur noch E-Loks und Dieselloks, Dampfloks ziehen nur noch (seit 1965) auf Museumsstrecken ihren Wagen.</a:t>
            </a:r>
          </a:p>
          <a:p>
            <a:pPr marL="514350" indent="-514350">
              <a:buAutoNum type="arabicPeriod"/>
            </a:pPr>
            <a:r>
              <a:rPr lang="de-DE" dirty="0" smtClean="0"/>
              <a:t>Damals, 1975, </a:t>
            </a:r>
            <a:r>
              <a:rPr lang="de-DE" i="1" dirty="0" smtClean="0"/>
              <a:t>gab</a:t>
            </a:r>
            <a:r>
              <a:rPr lang="de-DE" dirty="0" smtClean="0"/>
              <a:t> es viel weniger Autos als heute. Auch </a:t>
            </a:r>
            <a:r>
              <a:rPr lang="de-DE" i="1" dirty="0" smtClean="0"/>
              <a:t>besaßen</a:t>
            </a:r>
            <a:r>
              <a:rPr lang="de-DE" dirty="0" smtClean="0"/>
              <a:t> noch viele Haushalte keinen Fernseher.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731540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77833" y="1132114"/>
            <a:ext cx="9411789" cy="5725886"/>
          </a:xfrm>
        </p:spPr>
        <p:txBody>
          <a:bodyPr>
            <a:noAutofit/>
          </a:bodyPr>
          <a:lstStyle/>
          <a:p>
            <a:r>
              <a:rPr lang="de-DE" sz="4400" b="1" dirty="0" smtClean="0"/>
              <a:t/>
            </a:r>
            <a:br>
              <a:rPr lang="de-DE" sz="4400" b="1" dirty="0" smtClean="0"/>
            </a:br>
            <a:r>
              <a:rPr lang="de-DE" sz="4400" b="1" dirty="0" smtClean="0"/>
              <a:t>4.1</a:t>
            </a:r>
            <a:r>
              <a:rPr lang="de-DE" sz="4400" b="1" dirty="0" smtClean="0">
                <a:solidFill>
                  <a:srgbClr val="FF0000"/>
                </a:solidFill>
              </a:rPr>
              <a:t> </a:t>
            </a:r>
            <a:r>
              <a:rPr lang="de-DE" sz="4400" b="1" dirty="0" smtClean="0"/>
              <a:t>Die Kategorien des Verbs:</a:t>
            </a:r>
            <a:br>
              <a:rPr lang="de-DE" sz="4400" b="1" dirty="0" smtClean="0"/>
            </a:br>
            <a:r>
              <a:rPr lang="de-DE" sz="4400" b="1" dirty="0" smtClean="0"/>
              <a:t/>
            </a:r>
            <a:br>
              <a:rPr lang="de-DE" sz="4400" b="1" dirty="0" smtClean="0"/>
            </a:br>
            <a:r>
              <a:rPr lang="de-DE" sz="4400" b="1" dirty="0" smtClean="0"/>
              <a:t>Person </a:t>
            </a:r>
            <a:r>
              <a:rPr lang="de-DE" sz="4400" b="1" dirty="0"/>
              <a:t>und </a:t>
            </a:r>
            <a:r>
              <a:rPr lang="de-DE" sz="4400" b="1" dirty="0" smtClean="0"/>
              <a:t>Numerus</a:t>
            </a:r>
            <a:br>
              <a:rPr lang="de-DE" sz="4400" b="1" dirty="0" smtClean="0"/>
            </a:br>
            <a:r>
              <a:rPr lang="de-DE" sz="2800" b="1" dirty="0" smtClean="0"/>
              <a:t>(=Kongruenzkategorien: grammatische Übereinstimmung mit dem Subjekt des Satzes)</a:t>
            </a:r>
            <a:r>
              <a:rPr lang="de-DE" sz="2800" b="1" dirty="0"/>
              <a:t/>
            </a:r>
            <a:br>
              <a:rPr lang="de-DE" sz="2800" b="1" dirty="0"/>
            </a:br>
            <a:r>
              <a:rPr lang="de-DE" sz="4400" b="1" dirty="0" smtClean="0"/>
              <a:t>Tempus und Modus</a:t>
            </a:r>
            <a:br>
              <a:rPr lang="de-DE" sz="4400" b="1" dirty="0" smtClean="0"/>
            </a:br>
            <a:r>
              <a:rPr lang="de-DE" sz="2800" b="1" dirty="0" smtClean="0"/>
              <a:t>(= echte Verbkategorien, da semantisch grundlegend)</a:t>
            </a:r>
            <a:r>
              <a:rPr lang="de-DE" sz="2800" b="1" dirty="0"/>
              <a:t/>
            </a:r>
            <a:br>
              <a:rPr lang="de-DE" sz="2800" b="1" dirty="0"/>
            </a:br>
            <a:r>
              <a:rPr lang="de-DE" sz="4400" b="1" dirty="0" smtClean="0"/>
              <a:t>Genus </a:t>
            </a:r>
            <a:r>
              <a:rPr lang="de-DE" sz="4400" b="1" dirty="0"/>
              <a:t>Verbi </a:t>
            </a:r>
            <a:r>
              <a:rPr lang="de-DE" sz="4400" b="1" dirty="0" smtClean="0"/>
              <a:t/>
            </a:r>
            <a:br>
              <a:rPr lang="de-DE" sz="4400" b="1" dirty="0" smtClean="0"/>
            </a:br>
            <a:r>
              <a:rPr lang="de-DE" sz="2800" b="1" dirty="0" smtClean="0"/>
              <a:t>(analytische Kategorie des Verbs, d.h. mit Hilfsverben gebildet, deshalb von manchen nicht zu den Verbkategorien gezählt)</a:t>
            </a:r>
            <a:br>
              <a:rPr lang="de-DE" sz="2800" b="1" dirty="0" smtClean="0"/>
            </a:br>
            <a:r>
              <a:rPr lang="de-DE" sz="2800" b="1" dirty="0"/>
              <a:t/>
            </a:r>
            <a:br>
              <a:rPr lang="de-DE" sz="2800" b="1" dirty="0"/>
            </a:br>
            <a:r>
              <a:rPr lang="de-DE" sz="4400" b="1" dirty="0"/>
              <a:t/>
            </a:r>
            <a:br>
              <a:rPr lang="de-DE" sz="4400" b="1" dirty="0"/>
            </a:br>
            <a:endParaRPr lang="de-DE" sz="4400" b="1" dirty="0"/>
          </a:p>
        </p:txBody>
      </p:sp>
    </p:spTree>
    <p:extLst>
      <p:ext uri="{BB962C8B-B14F-4D97-AF65-F5344CB8AC3E}">
        <p14:creationId xmlns:p14="http://schemas.microsoft.com/office/powerpoint/2010/main" val="30510696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75995"/>
          </a:xfrm>
        </p:spPr>
        <p:txBody>
          <a:bodyPr/>
          <a:lstStyle/>
          <a:p>
            <a:pPr algn="ctr"/>
            <a:r>
              <a:rPr lang="de-DE" b="1" dirty="0" smtClean="0"/>
              <a:t>4.2 Konjugation des Verbs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1645920"/>
            <a:ext cx="10515600" cy="46007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3200" dirty="0" smtClean="0"/>
              <a:t>= Veränderung des Verbs nach Person, Numerus, Tempus, Modus, Genus Verbi, teils unter Verwendung von Hilfsverben </a:t>
            </a:r>
          </a:p>
          <a:p>
            <a:pPr marL="0" indent="0">
              <a:buNone/>
            </a:pPr>
            <a:endParaRPr lang="de-DE" sz="3200" dirty="0" smtClean="0"/>
          </a:p>
          <a:p>
            <a:pPr marL="0" indent="0">
              <a:buNone/>
            </a:pPr>
            <a:r>
              <a:rPr lang="de-DE" sz="3200" dirty="0" smtClean="0"/>
              <a:t>-&gt; Verben, die eine Personalendung haben, also nach Person und Numerus bestimmt sind, nennt man </a:t>
            </a:r>
            <a:r>
              <a:rPr lang="de-DE" sz="3200" dirty="0" smtClean="0">
                <a:solidFill>
                  <a:srgbClr val="FF0000"/>
                </a:solidFill>
              </a:rPr>
              <a:t>finit</a:t>
            </a:r>
          </a:p>
          <a:p>
            <a:pPr marL="0" indent="0">
              <a:buNone/>
            </a:pPr>
            <a:endParaRPr lang="de-DE" sz="32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de-DE" sz="3200" dirty="0" smtClean="0">
                <a:solidFill>
                  <a:srgbClr val="FF0000"/>
                </a:solidFill>
              </a:rPr>
              <a:t>Infinite Verbformen </a:t>
            </a:r>
            <a:r>
              <a:rPr lang="de-DE" sz="3200" dirty="0" smtClean="0"/>
              <a:t>sind nicht nach den grammatischen Kategorien bestimmt: Infinitiv, Partizip I, Partizip II</a:t>
            </a:r>
            <a:endParaRPr lang="de-DE" sz="3200" dirty="0"/>
          </a:p>
        </p:txBody>
      </p:sp>
    </p:spTree>
    <p:extLst>
      <p:ext uri="{BB962C8B-B14F-4D97-AF65-F5344CB8AC3E}">
        <p14:creationId xmlns:p14="http://schemas.microsoft.com/office/powerpoint/2010/main" val="4853556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b="1" dirty="0" smtClean="0"/>
              <a:t>4.3 regelmäßige / unregelmäßige Konjugation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sz="3600" dirty="0" smtClean="0"/>
              <a:t>Stammformen: </a:t>
            </a:r>
          </a:p>
          <a:p>
            <a:pPr marL="0" indent="0">
              <a:buNone/>
            </a:pPr>
            <a:r>
              <a:rPr lang="de-DE" sz="3600" dirty="0" smtClean="0"/>
              <a:t>Infinitiv Präsens</a:t>
            </a:r>
          </a:p>
          <a:p>
            <a:pPr marL="0" indent="0">
              <a:buNone/>
            </a:pPr>
            <a:r>
              <a:rPr lang="de-DE" sz="3600" dirty="0" smtClean="0"/>
              <a:t>Präteritum</a:t>
            </a:r>
          </a:p>
          <a:p>
            <a:pPr marL="0" indent="0">
              <a:buNone/>
            </a:pPr>
            <a:r>
              <a:rPr lang="de-DE" sz="3600" dirty="0" smtClean="0"/>
              <a:t>Partizip II (=Partizip Perfekt)</a:t>
            </a:r>
          </a:p>
          <a:p>
            <a:pPr marL="0" indent="0">
              <a:buNone/>
            </a:pPr>
            <a:endParaRPr lang="de-DE" sz="3600" dirty="0" smtClean="0"/>
          </a:p>
          <a:p>
            <a:pPr marL="0" indent="0">
              <a:buNone/>
            </a:pPr>
            <a:r>
              <a:rPr lang="de-DE" sz="3600" dirty="0" smtClean="0"/>
              <a:t>Regelmäßige Verben = Normalfall -&gt; häufiger</a:t>
            </a:r>
          </a:p>
          <a:p>
            <a:pPr marL="0" indent="0">
              <a:buNone/>
            </a:pPr>
            <a:r>
              <a:rPr lang="de-DE" sz="3600" dirty="0" err="1" smtClean="0"/>
              <a:t>Präteritumsendung</a:t>
            </a:r>
            <a:r>
              <a:rPr lang="de-DE" sz="3600" dirty="0" smtClean="0"/>
              <a:t>? Präfix/Suffix Partizip II?</a:t>
            </a:r>
            <a:endParaRPr lang="de-DE" sz="3600" dirty="0"/>
          </a:p>
        </p:txBody>
      </p:sp>
    </p:spTree>
    <p:extLst>
      <p:ext uri="{BB962C8B-B14F-4D97-AF65-F5344CB8AC3E}">
        <p14:creationId xmlns:p14="http://schemas.microsoft.com/office/powerpoint/2010/main" val="21135517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 </a:t>
            </a:r>
            <a:r>
              <a:rPr lang="de-DE" b="1" dirty="0" smtClean="0"/>
              <a:t>schwache / starke / gemischte Verben: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smtClean="0"/>
              <a:t>Beispiele:	Infinitiv Präsens		Präteritum		Partizip II</a:t>
            </a:r>
          </a:p>
          <a:p>
            <a:pPr marL="0" indent="0">
              <a:buNone/>
            </a:pPr>
            <a:r>
              <a:rPr lang="de-DE" dirty="0" smtClean="0"/>
              <a:t>		lachen			lachte			gelacht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 smtClean="0"/>
              <a:t>		rufen				rief			gerufen</a:t>
            </a:r>
          </a:p>
          <a:p>
            <a:pPr marL="0" indent="0">
              <a:buNone/>
            </a:pPr>
            <a:r>
              <a:rPr lang="de-DE" dirty="0"/>
              <a:t>	</a:t>
            </a:r>
            <a:r>
              <a:rPr lang="de-DE" dirty="0" smtClean="0"/>
              <a:t>	sprechen			sprach		gesprochen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 smtClean="0"/>
              <a:t>		nennen			nannte		genannt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094286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740229"/>
            <a:ext cx="10515600" cy="1245325"/>
          </a:xfrm>
        </p:spPr>
        <p:txBody>
          <a:bodyPr>
            <a:normAutofit/>
          </a:bodyPr>
          <a:lstStyle/>
          <a:p>
            <a:pPr algn="ctr"/>
            <a:r>
              <a:rPr lang="de-DE" b="1" dirty="0" smtClean="0"/>
              <a:t>5 Tempus des Verbs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489166" y="1663337"/>
            <a:ext cx="9864634" cy="451362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de-DE" sz="4400" dirty="0" smtClean="0"/>
          </a:p>
          <a:p>
            <a:pPr marL="0" indent="0">
              <a:buNone/>
            </a:pPr>
            <a:r>
              <a:rPr lang="de-DE" sz="4400" dirty="0" smtClean="0"/>
              <a:t>Tempus-Formen drücken verschiedene Zeitstufen aus </a:t>
            </a:r>
          </a:p>
          <a:p>
            <a:pPr marL="0" indent="0">
              <a:buNone/>
            </a:pPr>
            <a:r>
              <a:rPr lang="de-DE" sz="4400" dirty="0" smtClean="0"/>
              <a:t>-&gt; daher werden Verben auch </a:t>
            </a:r>
            <a:r>
              <a:rPr lang="de-DE" sz="4400" dirty="0" smtClean="0">
                <a:solidFill>
                  <a:srgbClr val="FF0000"/>
                </a:solidFill>
              </a:rPr>
              <a:t>Zeitwörter</a:t>
            </a:r>
            <a:r>
              <a:rPr lang="de-DE" sz="4400" dirty="0" smtClean="0"/>
              <a:t> genannt.</a:t>
            </a:r>
            <a:endParaRPr lang="de-DE" sz="4400" dirty="0"/>
          </a:p>
        </p:txBody>
      </p:sp>
    </p:spTree>
    <p:extLst>
      <p:ext uri="{BB962C8B-B14F-4D97-AF65-F5344CB8AC3E}">
        <p14:creationId xmlns:p14="http://schemas.microsoft.com/office/powerpoint/2010/main" val="35826677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11086" y="330926"/>
            <a:ext cx="9144000" cy="714103"/>
          </a:xfrm>
        </p:spPr>
        <p:txBody>
          <a:bodyPr>
            <a:normAutofit fontScale="90000"/>
          </a:bodyPr>
          <a:lstStyle/>
          <a:p>
            <a:r>
              <a:rPr lang="de-DE" b="1" dirty="0" smtClean="0"/>
              <a:t> </a:t>
            </a:r>
            <a:r>
              <a:rPr lang="de-DE" sz="5300" b="1" dirty="0" smtClean="0"/>
              <a:t>5.1 Die 6 Tempora des Deutschen</a:t>
            </a:r>
            <a:endParaRPr lang="de-DE" sz="5300" b="1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409303" y="1114698"/>
            <a:ext cx="11443063" cy="5347062"/>
          </a:xfrm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de-DE" sz="2800" dirty="0" smtClean="0">
                <a:solidFill>
                  <a:srgbClr val="FF0000"/>
                </a:solidFill>
              </a:rPr>
              <a:t>Präsens 	lach-e, -</a:t>
            </a:r>
            <a:r>
              <a:rPr lang="de-DE" sz="2800" dirty="0" err="1" smtClean="0">
                <a:solidFill>
                  <a:srgbClr val="FF0000"/>
                </a:solidFill>
              </a:rPr>
              <a:t>st</a:t>
            </a:r>
            <a:r>
              <a:rPr lang="de-DE" sz="2800" dirty="0" smtClean="0">
                <a:solidFill>
                  <a:srgbClr val="FF0000"/>
                </a:solidFill>
              </a:rPr>
              <a:t>, -t, -en, -t, -en</a:t>
            </a:r>
            <a:r>
              <a:rPr lang="de-DE" sz="2800" dirty="0">
                <a:solidFill>
                  <a:srgbClr val="FF0000"/>
                </a:solidFill>
              </a:rPr>
              <a:t>	</a:t>
            </a:r>
            <a:r>
              <a:rPr lang="de-DE" sz="2800" dirty="0" smtClean="0">
                <a:solidFill>
                  <a:srgbClr val="FF0000"/>
                </a:solidFill>
              </a:rPr>
              <a:t>	</a:t>
            </a:r>
            <a:r>
              <a:rPr lang="de-DE" sz="2800" dirty="0" smtClean="0">
                <a:solidFill>
                  <a:schemeClr val="bg1"/>
                </a:solidFill>
              </a:rPr>
              <a:t>Stammform + Personalendung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de-DE" sz="2800" dirty="0" smtClean="0">
                <a:solidFill>
                  <a:srgbClr val="FF0000"/>
                </a:solidFill>
              </a:rPr>
              <a:t>Präteritum	lach-te- _, -</a:t>
            </a:r>
            <a:r>
              <a:rPr lang="de-DE" sz="2800" dirty="0" err="1" smtClean="0">
                <a:solidFill>
                  <a:srgbClr val="FF0000"/>
                </a:solidFill>
              </a:rPr>
              <a:t>st</a:t>
            </a:r>
            <a:r>
              <a:rPr lang="de-DE" sz="2800" dirty="0" smtClean="0">
                <a:solidFill>
                  <a:srgbClr val="FF0000"/>
                </a:solidFill>
              </a:rPr>
              <a:t>, -_, -n, -t, -n  	</a:t>
            </a:r>
            <a:r>
              <a:rPr lang="de-DE" sz="2800" dirty="0" smtClean="0">
                <a:solidFill>
                  <a:schemeClr val="bg1"/>
                </a:solidFill>
              </a:rPr>
              <a:t>Stammf. + -te + </a:t>
            </a:r>
            <a:r>
              <a:rPr lang="de-DE" sz="2800" dirty="0">
                <a:solidFill>
                  <a:schemeClr val="bg1"/>
                </a:solidFill>
              </a:rPr>
              <a:t>P</a:t>
            </a:r>
            <a:r>
              <a:rPr lang="de-DE" sz="2800" dirty="0" smtClean="0">
                <a:solidFill>
                  <a:schemeClr val="bg1"/>
                </a:solidFill>
              </a:rPr>
              <a:t>ersonalendg.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de-DE" sz="2800" dirty="0">
                <a:solidFill>
                  <a:srgbClr val="FF0000"/>
                </a:solidFill>
              </a:rPr>
              <a:t>	</a:t>
            </a:r>
            <a:r>
              <a:rPr lang="de-DE" sz="2800" dirty="0" smtClean="0">
                <a:solidFill>
                  <a:srgbClr val="FF0000"/>
                </a:solidFill>
              </a:rPr>
              <a:t>	rief-_, -</a:t>
            </a:r>
            <a:r>
              <a:rPr lang="de-DE" sz="2800" dirty="0" err="1" smtClean="0">
                <a:solidFill>
                  <a:srgbClr val="FF0000"/>
                </a:solidFill>
              </a:rPr>
              <a:t>st</a:t>
            </a:r>
            <a:r>
              <a:rPr lang="de-DE" sz="2800" dirty="0" smtClean="0">
                <a:solidFill>
                  <a:srgbClr val="FF0000"/>
                </a:solidFill>
              </a:rPr>
              <a:t>, -_, -en, -t, -en	  	</a:t>
            </a:r>
            <a:r>
              <a:rPr lang="de-DE" sz="2800" dirty="0" smtClean="0">
                <a:solidFill>
                  <a:schemeClr val="bg1"/>
                </a:solidFill>
              </a:rPr>
              <a:t>Präteritumsform +  Personalendg.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de-DE" sz="2800" dirty="0" smtClean="0">
                <a:solidFill>
                  <a:srgbClr val="FF0000"/>
                </a:solidFill>
              </a:rPr>
              <a:t>Perfekt	</a:t>
            </a:r>
            <a:r>
              <a:rPr lang="de-DE" dirty="0" smtClean="0">
                <a:solidFill>
                  <a:srgbClr val="FF0000"/>
                </a:solidFill>
              </a:rPr>
              <a:t>habe gelacht, hast gelacht …	     	</a:t>
            </a:r>
            <a:r>
              <a:rPr lang="de-DE" dirty="0" smtClean="0">
                <a:solidFill>
                  <a:schemeClr val="bg1"/>
                </a:solidFill>
              </a:rPr>
              <a:t>Hilfsverb </a:t>
            </a:r>
            <a:r>
              <a:rPr lang="de-DE" i="1" dirty="0" smtClean="0">
                <a:solidFill>
                  <a:schemeClr val="bg1"/>
                </a:solidFill>
              </a:rPr>
              <a:t>haben </a:t>
            </a:r>
            <a:r>
              <a:rPr lang="de-DE" dirty="0" smtClean="0">
                <a:solidFill>
                  <a:schemeClr val="bg1"/>
                </a:solidFill>
              </a:rPr>
              <a:t>+ Part. II oder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de-DE" dirty="0">
                <a:solidFill>
                  <a:srgbClr val="FF0000"/>
                </a:solidFill>
              </a:rPr>
              <a:t>	</a:t>
            </a:r>
            <a:r>
              <a:rPr lang="de-DE" dirty="0" smtClean="0">
                <a:solidFill>
                  <a:srgbClr val="FF0000"/>
                </a:solidFill>
              </a:rPr>
              <a:t>	bin gekommen, bist gekommen 	</a:t>
            </a:r>
            <a:r>
              <a:rPr lang="de-DE" dirty="0" smtClean="0">
                <a:solidFill>
                  <a:schemeClr val="bg1"/>
                </a:solidFill>
              </a:rPr>
              <a:t>Hilfsverb </a:t>
            </a:r>
            <a:r>
              <a:rPr lang="de-DE" i="1" dirty="0" smtClean="0">
                <a:solidFill>
                  <a:schemeClr val="bg1"/>
                </a:solidFill>
              </a:rPr>
              <a:t>sein</a:t>
            </a:r>
            <a:r>
              <a:rPr lang="de-DE" dirty="0" smtClean="0">
                <a:solidFill>
                  <a:schemeClr val="bg1"/>
                </a:solidFill>
              </a:rPr>
              <a:t> + Part. II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de-DE" sz="2800" dirty="0" smtClean="0">
                <a:solidFill>
                  <a:srgbClr val="FF0000"/>
                </a:solidFill>
              </a:rPr>
              <a:t>Plusquam-	</a:t>
            </a:r>
            <a:r>
              <a:rPr lang="de-DE" dirty="0" smtClean="0">
                <a:solidFill>
                  <a:srgbClr val="FF0000"/>
                </a:solidFill>
              </a:rPr>
              <a:t>hatte gelacht, hattest …</a:t>
            </a:r>
            <a:r>
              <a:rPr lang="de-DE" sz="2800" dirty="0" smtClean="0">
                <a:solidFill>
                  <a:srgbClr val="FF0000"/>
                </a:solidFill>
              </a:rPr>
              <a:t>	    	</a:t>
            </a:r>
            <a:r>
              <a:rPr lang="de-DE" dirty="0" smtClean="0">
                <a:solidFill>
                  <a:schemeClr val="bg1"/>
                </a:solidFill>
              </a:rPr>
              <a:t>Hilfsverb </a:t>
            </a:r>
            <a:r>
              <a:rPr lang="de-DE" i="1" dirty="0" smtClean="0">
                <a:solidFill>
                  <a:schemeClr val="bg1"/>
                </a:solidFill>
              </a:rPr>
              <a:t>haben</a:t>
            </a:r>
            <a:r>
              <a:rPr lang="de-DE" dirty="0" smtClean="0">
                <a:solidFill>
                  <a:schemeClr val="bg1"/>
                </a:solidFill>
              </a:rPr>
              <a:t> im Präteritum + Part. II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de-DE" sz="2800" dirty="0" smtClean="0">
                <a:solidFill>
                  <a:srgbClr val="FF0000"/>
                </a:solidFill>
              </a:rPr>
              <a:t>perfekt	</a:t>
            </a:r>
            <a:r>
              <a:rPr lang="de-DE" dirty="0" smtClean="0">
                <a:solidFill>
                  <a:srgbClr val="FF0000"/>
                </a:solidFill>
              </a:rPr>
              <a:t>war gekommen, warst …	     	</a:t>
            </a:r>
            <a:r>
              <a:rPr lang="de-DE" dirty="0" smtClean="0">
                <a:solidFill>
                  <a:schemeClr val="bg1"/>
                </a:solidFill>
              </a:rPr>
              <a:t>Hilfsverb </a:t>
            </a:r>
            <a:r>
              <a:rPr lang="de-DE" i="1" dirty="0" smtClean="0">
                <a:solidFill>
                  <a:schemeClr val="bg1"/>
                </a:solidFill>
              </a:rPr>
              <a:t>sein</a:t>
            </a:r>
            <a:r>
              <a:rPr lang="de-DE" dirty="0" smtClean="0">
                <a:solidFill>
                  <a:schemeClr val="bg1"/>
                </a:solidFill>
              </a:rPr>
              <a:t> im Präteritum + Part. II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de-DE" sz="2800" dirty="0" smtClean="0">
                <a:solidFill>
                  <a:srgbClr val="FF0000"/>
                </a:solidFill>
              </a:rPr>
              <a:t>Futur I	werde lachen			</a:t>
            </a:r>
            <a:r>
              <a:rPr lang="de-DE" sz="2800" dirty="0" smtClean="0">
                <a:solidFill>
                  <a:schemeClr val="bg1"/>
                </a:solidFill>
              </a:rPr>
              <a:t>Hilfsverb </a:t>
            </a:r>
            <a:r>
              <a:rPr lang="de-DE" sz="2800" i="1" dirty="0" smtClean="0">
                <a:solidFill>
                  <a:schemeClr val="bg1"/>
                </a:solidFill>
              </a:rPr>
              <a:t>werden</a:t>
            </a:r>
            <a:r>
              <a:rPr lang="de-DE" sz="2800" dirty="0" smtClean="0">
                <a:solidFill>
                  <a:schemeClr val="bg1"/>
                </a:solidFill>
              </a:rPr>
              <a:t> + Infinitiv</a:t>
            </a:r>
          </a:p>
          <a:p>
            <a:pPr algn="l"/>
            <a:r>
              <a:rPr lang="de-DE" sz="2800" dirty="0" smtClean="0">
                <a:solidFill>
                  <a:srgbClr val="FF0000"/>
                </a:solidFill>
              </a:rPr>
              <a:t>Futur II	werde gelacht haben		</a:t>
            </a:r>
            <a:r>
              <a:rPr lang="de-DE" dirty="0" smtClean="0">
                <a:solidFill>
                  <a:schemeClr val="bg1"/>
                </a:solidFill>
              </a:rPr>
              <a:t>Hilfsverb </a:t>
            </a:r>
            <a:r>
              <a:rPr lang="de-DE" i="1" dirty="0" smtClean="0">
                <a:solidFill>
                  <a:schemeClr val="bg1"/>
                </a:solidFill>
              </a:rPr>
              <a:t>werden</a:t>
            </a:r>
            <a:r>
              <a:rPr lang="de-DE" dirty="0" smtClean="0">
                <a:solidFill>
                  <a:schemeClr val="bg1"/>
                </a:solidFill>
              </a:rPr>
              <a:t> + Part. II + </a:t>
            </a:r>
            <a:r>
              <a:rPr lang="de-DE" i="1" dirty="0" smtClean="0">
                <a:solidFill>
                  <a:schemeClr val="bg1"/>
                </a:solidFill>
              </a:rPr>
              <a:t>haben</a:t>
            </a:r>
          </a:p>
          <a:p>
            <a:pPr algn="l"/>
            <a:r>
              <a:rPr lang="de-DE" sz="2800" dirty="0">
                <a:solidFill>
                  <a:srgbClr val="FF0000"/>
                </a:solidFill>
              </a:rPr>
              <a:t>	</a:t>
            </a:r>
            <a:r>
              <a:rPr lang="de-DE" sz="2800" dirty="0" smtClean="0">
                <a:solidFill>
                  <a:srgbClr val="FF0000"/>
                </a:solidFill>
              </a:rPr>
              <a:t>	werde gekommen sein		</a:t>
            </a:r>
            <a:r>
              <a:rPr lang="de-DE" sz="2800" dirty="0" smtClean="0">
                <a:solidFill>
                  <a:schemeClr val="bg1"/>
                </a:solidFill>
              </a:rPr>
              <a:t>Hilfsverb </a:t>
            </a:r>
            <a:r>
              <a:rPr lang="de-DE" sz="2800" i="1" dirty="0" smtClean="0">
                <a:solidFill>
                  <a:schemeClr val="bg1"/>
                </a:solidFill>
              </a:rPr>
              <a:t>werden</a:t>
            </a:r>
            <a:r>
              <a:rPr lang="de-DE" sz="2800" dirty="0" smtClean="0">
                <a:solidFill>
                  <a:schemeClr val="bg1"/>
                </a:solidFill>
              </a:rPr>
              <a:t> + Part. II + </a:t>
            </a:r>
            <a:r>
              <a:rPr lang="de-DE" sz="2800" i="1" dirty="0" smtClean="0">
                <a:solidFill>
                  <a:schemeClr val="bg1"/>
                </a:solidFill>
              </a:rPr>
              <a:t>sein</a:t>
            </a:r>
            <a:endParaRPr lang="de-DE" sz="28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051670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b="1" dirty="0" smtClean="0"/>
              <a:t>5.2 Bedeutung/Verwendung der Tempora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de-DE" sz="4400" b="1" dirty="0" smtClean="0"/>
              <a:t>Natürliche Zeit</a:t>
            </a:r>
            <a:r>
              <a:rPr lang="de-DE" sz="4400" dirty="0" smtClean="0"/>
              <a:t>: gemessen nach </a:t>
            </a:r>
            <a:r>
              <a:rPr lang="de-DE" sz="4400" b="1" dirty="0" smtClean="0"/>
              <a:t>Jahren</a:t>
            </a:r>
            <a:r>
              <a:rPr lang="de-DE" sz="4400" dirty="0" smtClean="0"/>
              <a:t>, </a:t>
            </a:r>
            <a:r>
              <a:rPr lang="de-DE" sz="4400" b="1" dirty="0" smtClean="0"/>
              <a:t>Monaten</a:t>
            </a:r>
            <a:r>
              <a:rPr lang="de-DE" sz="4400" dirty="0" smtClean="0"/>
              <a:t> …..</a:t>
            </a:r>
          </a:p>
          <a:p>
            <a:pPr marL="0" indent="0">
              <a:buNone/>
            </a:pPr>
            <a:endParaRPr lang="de-DE" sz="4400" dirty="0" smtClean="0"/>
          </a:p>
          <a:p>
            <a:r>
              <a:rPr lang="de-DE" sz="4400" b="1" dirty="0"/>
              <a:t>Erlebte Zeit</a:t>
            </a:r>
            <a:r>
              <a:rPr lang="de-DE" sz="4400" dirty="0"/>
              <a:t>: </a:t>
            </a:r>
            <a:r>
              <a:rPr lang="de-DE" sz="4400" dirty="0" smtClean="0"/>
              <a:t>kann verschied. aufgefasst werden -&gt; verschiedene </a:t>
            </a:r>
            <a:r>
              <a:rPr lang="de-DE" sz="4400" b="1" dirty="0" smtClean="0"/>
              <a:t>Zeitstufen je nach Person</a:t>
            </a:r>
            <a:endParaRPr lang="de-DE" sz="4400" b="1" dirty="0"/>
          </a:p>
          <a:p>
            <a:pPr marL="0" indent="0">
              <a:buNone/>
            </a:pPr>
            <a:r>
              <a:rPr lang="de-DE" sz="4400" b="1" dirty="0"/>
              <a:t> </a:t>
            </a:r>
            <a:r>
              <a:rPr lang="de-DE" sz="4400" b="1" dirty="0" smtClean="0"/>
              <a:t> -&gt; Möglichkeit der Vorvergangenheit</a:t>
            </a:r>
            <a:endParaRPr lang="de-DE" sz="4000" b="1" dirty="0" smtClean="0"/>
          </a:p>
          <a:p>
            <a:pPr marL="457200" lvl="1" indent="0">
              <a:buNone/>
            </a:pPr>
            <a:endParaRPr lang="de-DE" sz="4000" b="1" dirty="0" smtClean="0"/>
          </a:p>
          <a:p>
            <a:r>
              <a:rPr lang="de-DE" sz="4400" b="1" dirty="0" smtClean="0"/>
              <a:t>Individuelle Zeitgliederung (von Personen unterschiedlich festgelegt)</a:t>
            </a:r>
            <a:endParaRPr lang="de-DE" sz="4400" b="1" dirty="0"/>
          </a:p>
          <a:p>
            <a:endParaRPr lang="de-DE" sz="4400" dirty="0"/>
          </a:p>
        </p:txBody>
      </p:sp>
    </p:spTree>
    <p:extLst>
      <p:ext uri="{BB962C8B-B14F-4D97-AF65-F5344CB8AC3E}">
        <p14:creationId xmlns:p14="http://schemas.microsoft.com/office/powerpoint/2010/main" val="14747261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/>
              <a:t>5.3 Tempus-Formen und Zeitstufen - Beispiele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sz="2400" dirty="0" smtClean="0"/>
              <a:t>								</a:t>
            </a:r>
            <a:r>
              <a:rPr lang="de-DE" sz="2400" b="1" dirty="0" smtClean="0"/>
              <a:t>Tempusform	Zeitstufe</a:t>
            </a:r>
          </a:p>
          <a:p>
            <a:pPr marL="0" indent="0">
              <a:buNone/>
            </a:pPr>
            <a:r>
              <a:rPr lang="de-DE" sz="2400" dirty="0" smtClean="0"/>
              <a:t>Morgen kommt meine Mutter mit ihrem neuen Freund. 	Präsens	Zukunft</a:t>
            </a:r>
          </a:p>
          <a:p>
            <a:pPr marL="0" indent="0">
              <a:buNone/>
            </a:pPr>
            <a:endParaRPr lang="de-DE" sz="2400" dirty="0" smtClean="0"/>
          </a:p>
          <a:p>
            <a:pPr marL="0" indent="0">
              <a:buNone/>
            </a:pPr>
            <a:r>
              <a:rPr lang="de-DE" sz="2400" dirty="0" smtClean="0"/>
              <a:t>Wie war doch gleich sein Name?				Präteritum	Gegenw.</a:t>
            </a:r>
          </a:p>
          <a:p>
            <a:pPr marL="0" indent="0">
              <a:buNone/>
            </a:pPr>
            <a:endParaRPr lang="de-DE" sz="2400" dirty="0" smtClean="0"/>
          </a:p>
          <a:p>
            <a:pPr marL="0" indent="0">
              <a:buNone/>
            </a:pPr>
            <a:r>
              <a:rPr lang="de-DE" sz="2400" dirty="0" smtClean="0"/>
              <a:t>Bis dahin habe ich meine Wohnung aufgeräumt.		Perfekt		Zukunft </a:t>
            </a:r>
          </a:p>
          <a:p>
            <a:pPr marL="0" indent="0">
              <a:buNone/>
            </a:pPr>
            <a:endParaRPr lang="de-DE" sz="2400" dirty="0"/>
          </a:p>
          <a:p>
            <a:pPr marL="0" indent="0">
              <a:buNone/>
            </a:pPr>
            <a:r>
              <a:rPr lang="de-DE" sz="2400" dirty="0" smtClean="0"/>
              <a:t>Beim letzten Besuch geht meine Mutter doch sofort in	Präsens	Vergan-</a:t>
            </a:r>
          </a:p>
          <a:p>
            <a:pPr marL="0" indent="0">
              <a:buNone/>
            </a:pPr>
            <a:r>
              <a:rPr lang="de-DE" sz="2400" dirty="0" smtClean="0"/>
              <a:t>mein Schlafzimmer und regt sich furchtbar über das Chaos			genheit</a:t>
            </a:r>
          </a:p>
          <a:p>
            <a:pPr marL="0" indent="0">
              <a:buNone/>
            </a:pPr>
            <a:r>
              <a:rPr lang="de-DE" sz="2400" dirty="0" smtClean="0"/>
              <a:t>dort auf.</a:t>
            </a: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1142791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250</Words>
  <Application>Microsoft Office PowerPoint</Application>
  <PresentationFormat>Breitbild</PresentationFormat>
  <Paragraphs>66</Paragraphs>
  <Slides>10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</vt:lpstr>
      <vt:lpstr>4 Das Verb</vt:lpstr>
      <vt:lpstr> 4.1 Die Kategorien des Verbs:  Person und Numerus (=Kongruenzkategorien: grammatische Übereinstimmung mit dem Subjekt des Satzes) Tempus und Modus (= echte Verbkategorien, da semantisch grundlegend) Genus Verbi  (analytische Kategorie des Verbs, d.h. mit Hilfsverben gebildet, deshalb von manchen nicht zu den Verbkategorien gezählt)   </vt:lpstr>
      <vt:lpstr>4.2 Konjugation des Verbs</vt:lpstr>
      <vt:lpstr>4.3 regelmäßige / unregelmäßige Konjugation</vt:lpstr>
      <vt:lpstr> schwache / starke / gemischte Verben:</vt:lpstr>
      <vt:lpstr>5 Tempus des Verbs</vt:lpstr>
      <vt:lpstr> 5.1 Die 6 Tempora des Deutschen</vt:lpstr>
      <vt:lpstr>5.2 Bedeutung/Verwendung der Tempora</vt:lpstr>
      <vt:lpstr>5.3 Tempus-Formen und Zeitstufen - Beispiele</vt:lpstr>
      <vt:lpstr>Gegenwart und Verständnis dieser Zeitstufe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Wortarten Überblick</dc:title>
  <dc:creator>User10</dc:creator>
  <cp:lastModifiedBy>User10</cp:lastModifiedBy>
  <cp:revision>42</cp:revision>
  <dcterms:created xsi:type="dcterms:W3CDTF">2022-04-24T14:04:49Z</dcterms:created>
  <dcterms:modified xsi:type="dcterms:W3CDTF">2023-11-01T17:21:00Z</dcterms:modified>
</cp:coreProperties>
</file>