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83" r:id="rId3"/>
    <p:sldId id="284" r:id="rId4"/>
    <p:sldId id="285" r:id="rId5"/>
    <p:sldId id="286" r:id="rId6"/>
    <p:sldId id="287" r:id="rId7"/>
    <p:sldId id="290" r:id="rId8"/>
    <p:sldId id="288" r:id="rId9"/>
    <p:sldId id="289" r:id="rId10"/>
    <p:sldId id="295" r:id="rId11"/>
    <p:sldId id="294" r:id="rId12"/>
    <p:sldId id="296" r:id="rId13"/>
    <p:sldId id="297" r:id="rId14"/>
    <p:sldId id="298" r:id="rId15"/>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01A80099-6EF5-4A72-B816-13A8C11E6057}" type="datetimeFigureOut">
              <a:rPr lang="de-DE" smtClean="0"/>
              <a:t>25.10.2023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2062918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01A80099-6EF5-4A72-B816-13A8C11E6057}" type="datetimeFigureOut">
              <a:rPr lang="de-DE" smtClean="0"/>
              <a:t>25.10.2023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2921383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01A80099-6EF5-4A72-B816-13A8C11E6057}" type="datetimeFigureOut">
              <a:rPr lang="de-DE" smtClean="0"/>
              <a:t>25.10.2023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1520848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01A80099-6EF5-4A72-B816-13A8C11E6057}" type="datetimeFigureOut">
              <a:rPr lang="de-DE" smtClean="0"/>
              <a:t>25.10.2023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3807253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01A80099-6EF5-4A72-B816-13A8C11E6057}" type="datetimeFigureOut">
              <a:rPr lang="de-DE" smtClean="0"/>
              <a:t>25.10.2023</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1453013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01A80099-6EF5-4A72-B816-13A8C11E6057}" type="datetimeFigureOut">
              <a:rPr lang="de-DE" smtClean="0"/>
              <a:t>25.10.2023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900824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01A80099-6EF5-4A72-B816-13A8C11E6057}" type="datetimeFigureOut">
              <a:rPr lang="de-DE" smtClean="0"/>
              <a:t>25.10.2023</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98905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01A80099-6EF5-4A72-B816-13A8C11E6057}" type="datetimeFigureOut">
              <a:rPr lang="de-DE" smtClean="0"/>
              <a:t>25.10.2023</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4017776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01A80099-6EF5-4A72-B816-13A8C11E6057}" type="datetimeFigureOut">
              <a:rPr lang="de-DE" smtClean="0"/>
              <a:t>25.10.2023</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21268284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01A80099-6EF5-4A72-B816-13A8C11E6057}" type="datetimeFigureOut">
              <a:rPr lang="de-DE" smtClean="0"/>
              <a:t>25.10.2023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4201100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01A80099-6EF5-4A72-B816-13A8C11E6057}" type="datetimeFigureOut">
              <a:rPr lang="de-DE" smtClean="0"/>
              <a:t>25.10.2023</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8BB0D216-54E7-41CE-A4DF-925C0C9997C0}" type="slidenum">
              <a:rPr lang="de-DE" smtClean="0"/>
              <a:t>‹Nr.›</a:t>
            </a:fld>
            <a:endParaRPr lang="de-DE"/>
          </a:p>
        </p:txBody>
      </p:sp>
    </p:spTree>
    <p:extLst>
      <p:ext uri="{BB962C8B-B14F-4D97-AF65-F5344CB8AC3E}">
        <p14:creationId xmlns:p14="http://schemas.microsoft.com/office/powerpoint/2010/main" val="655228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A80099-6EF5-4A72-B816-13A8C11E6057}" type="datetimeFigureOut">
              <a:rPr lang="de-DE" smtClean="0"/>
              <a:t>25.10.2023</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B0D216-54E7-41CE-A4DF-925C0C9997C0}" type="slidenum">
              <a:rPr lang="de-DE" smtClean="0"/>
              <a:t>‹Nr.›</a:t>
            </a:fld>
            <a:endParaRPr lang="de-DE"/>
          </a:p>
        </p:txBody>
      </p:sp>
    </p:spTree>
    <p:extLst>
      <p:ext uri="{BB962C8B-B14F-4D97-AF65-F5344CB8AC3E}">
        <p14:creationId xmlns:p14="http://schemas.microsoft.com/office/powerpoint/2010/main" val="32959478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34 Die deklinierbaren Wortarten</a:t>
            </a:r>
            <a:endParaRPr lang="de-DE" b="1" dirty="0"/>
          </a:p>
        </p:txBody>
      </p:sp>
      <p:sp>
        <p:nvSpPr>
          <p:cNvPr id="3" name="Inhaltsplatzhalter 2"/>
          <p:cNvSpPr>
            <a:spLocks noGrp="1"/>
          </p:cNvSpPr>
          <p:nvPr>
            <p:ph idx="1"/>
          </p:nvPr>
        </p:nvSpPr>
        <p:spPr/>
        <p:txBody>
          <a:bodyPr>
            <a:normAutofit/>
          </a:bodyPr>
          <a:lstStyle/>
          <a:p>
            <a:pPr marL="742950" indent="-742950" algn="ctr">
              <a:buAutoNum type="arabicPeriod"/>
            </a:pPr>
            <a:r>
              <a:rPr lang="de-DE" sz="4400" b="1" dirty="0" smtClean="0"/>
              <a:t>Das Nomen</a:t>
            </a:r>
          </a:p>
          <a:p>
            <a:pPr marL="0" indent="0" algn="ctr">
              <a:buNone/>
            </a:pPr>
            <a:r>
              <a:rPr lang="de-DE" sz="3200" b="1" dirty="0" smtClean="0"/>
              <a:t>Wortinhalt sind Lebewesen, Pflanzen, Dinge,                  Gedankendinge (Abstrakta).</a:t>
            </a:r>
          </a:p>
          <a:p>
            <a:pPr marL="0" indent="0" algn="ctr">
              <a:buNone/>
            </a:pPr>
            <a:r>
              <a:rPr lang="de-DE" sz="3200" b="1" i="1" dirty="0" smtClean="0"/>
              <a:t>Nomen</a:t>
            </a:r>
            <a:r>
              <a:rPr lang="de-DE" sz="3200" b="1" dirty="0" smtClean="0"/>
              <a:t> und </a:t>
            </a:r>
            <a:r>
              <a:rPr lang="de-DE" sz="3200" b="1" i="1" dirty="0" smtClean="0"/>
              <a:t>Substantiv</a:t>
            </a:r>
            <a:r>
              <a:rPr lang="de-DE" sz="3200" b="1" dirty="0" smtClean="0"/>
              <a:t> sind Synonyme.</a:t>
            </a:r>
          </a:p>
          <a:p>
            <a:pPr marL="0" indent="0">
              <a:buNone/>
            </a:pPr>
            <a:r>
              <a:rPr lang="de-DE" sz="3200" dirty="0" smtClean="0"/>
              <a:t>Das </a:t>
            </a:r>
            <a:r>
              <a:rPr lang="de-DE" sz="3200" dirty="0" smtClean="0">
                <a:solidFill>
                  <a:srgbClr val="FF0000"/>
                </a:solidFill>
              </a:rPr>
              <a:t>Wort </a:t>
            </a:r>
            <a:r>
              <a:rPr lang="de-DE" sz="3200" i="1" dirty="0" smtClean="0">
                <a:solidFill>
                  <a:srgbClr val="FF0000"/>
                </a:solidFill>
              </a:rPr>
              <a:t>Nomen </a:t>
            </a:r>
            <a:r>
              <a:rPr lang="de-DE" sz="3200" dirty="0" smtClean="0"/>
              <a:t>hat Vorzüge: begrifflicher und sachlicher Zusammenhang zu </a:t>
            </a:r>
            <a:r>
              <a:rPr lang="de-DE" sz="3200" i="1" dirty="0" smtClean="0"/>
              <a:t>Pronomen</a:t>
            </a:r>
            <a:r>
              <a:rPr lang="de-DE" sz="3200" dirty="0" smtClean="0"/>
              <a:t>, sprechend (Nomen = ,Namenwort´), nicht zu verwechseln (Substantiv mit Subjekt), entspricht anderen europäischen Sprachen: </a:t>
            </a:r>
            <a:r>
              <a:rPr lang="de-DE" sz="2400" dirty="0" smtClean="0"/>
              <a:t>engl. </a:t>
            </a:r>
            <a:r>
              <a:rPr lang="de-DE" sz="2400" dirty="0" err="1" smtClean="0"/>
              <a:t>noun</a:t>
            </a:r>
            <a:r>
              <a:rPr lang="de-DE" sz="2400" dirty="0" smtClean="0"/>
              <a:t>, frz. le </a:t>
            </a:r>
            <a:r>
              <a:rPr lang="de-DE" sz="2400" dirty="0" err="1" smtClean="0"/>
              <a:t>nom</a:t>
            </a:r>
            <a:r>
              <a:rPr lang="de-DE" sz="2400" dirty="0" smtClean="0"/>
              <a:t> </a:t>
            </a:r>
            <a:endParaRPr lang="de-DE" sz="2400" i="1" dirty="0" smtClean="0"/>
          </a:p>
        </p:txBody>
      </p:sp>
    </p:spTree>
    <p:extLst>
      <p:ext uri="{BB962C8B-B14F-4D97-AF65-F5344CB8AC3E}">
        <p14:creationId xmlns:p14="http://schemas.microsoft.com/office/powerpoint/2010/main" val="24226141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1019946"/>
          </a:xfrm>
        </p:spPr>
        <p:txBody>
          <a:bodyPr/>
          <a:lstStyle/>
          <a:p>
            <a:r>
              <a:rPr lang="de-DE" b="1" dirty="0" smtClean="0"/>
              <a:t>43 Artikel</a:t>
            </a:r>
            <a:endParaRPr lang="de-DE" b="1" dirty="0"/>
          </a:p>
        </p:txBody>
      </p:sp>
      <p:sp>
        <p:nvSpPr>
          <p:cNvPr id="3" name="Untertitel 2"/>
          <p:cNvSpPr>
            <a:spLocks noGrp="1"/>
          </p:cNvSpPr>
          <p:nvPr>
            <p:ph type="subTitle" idx="1"/>
          </p:nvPr>
        </p:nvSpPr>
        <p:spPr>
          <a:xfrm>
            <a:off x="1149531" y="2508069"/>
            <a:ext cx="9518469" cy="2741023"/>
          </a:xfrm>
        </p:spPr>
        <p:txBody>
          <a:bodyPr>
            <a:noAutofit/>
          </a:bodyPr>
          <a:lstStyle/>
          <a:p>
            <a:pPr algn="l"/>
            <a:r>
              <a:rPr lang="de-DE" sz="3600" dirty="0" smtClean="0"/>
              <a:t>-&gt; Achtung: der Artikel ist </a:t>
            </a:r>
            <a:r>
              <a:rPr lang="de-DE" sz="3600" b="1" dirty="0" smtClean="0"/>
              <a:t>keine selbstständige Wortart</a:t>
            </a:r>
            <a:r>
              <a:rPr lang="de-DE" sz="3600" dirty="0" smtClean="0"/>
              <a:t>, sondern stets </a:t>
            </a:r>
            <a:r>
              <a:rPr lang="de-DE" sz="3600" b="1" dirty="0" smtClean="0"/>
              <a:t>Begleiter </a:t>
            </a:r>
            <a:r>
              <a:rPr lang="de-DE" sz="3600" dirty="0" smtClean="0"/>
              <a:t>eines Nomens und bildet mit ihm die </a:t>
            </a:r>
            <a:r>
              <a:rPr lang="de-DE" sz="3600" b="1" dirty="0" smtClean="0"/>
              <a:t>Nominalphrase</a:t>
            </a:r>
            <a:r>
              <a:rPr lang="de-DE" sz="3600" dirty="0" smtClean="0"/>
              <a:t>!</a:t>
            </a:r>
          </a:p>
          <a:p>
            <a:pPr marL="457200" indent="-457200" algn="l">
              <a:buAutoNum type="alphaUcPeriod"/>
            </a:pPr>
            <a:r>
              <a:rPr lang="de-DE" sz="3600" dirty="0" smtClean="0"/>
              <a:t>kennzeichnen das </a:t>
            </a:r>
            <a:r>
              <a:rPr lang="de-DE" sz="3600" b="1" dirty="0" smtClean="0"/>
              <a:t>Genus des Nomens </a:t>
            </a:r>
            <a:r>
              <a:rPr lang="de-DE" sz="3600" dirty="0" smtClean="0"/>
              <a:t>und sind mit ihm in </a:t>
            </a:r>
            <a:r>
              <a:rPr lang="de-DE" sz="3600" b="1" dirty="0" smtClean="0"/>
              <a:t>Numerus</a:t>
            </a:r>
            <a:r>
              <a:rPr lang="de-DE" sz="3600" dirty="0" smtClean="0"/>
              <a:t> und </a:t>
            </a:r>
            <a:r>
              <a:rPr lang="de-DE" sz="3600" b="1" dirty="0" smtClean="0"/>
              <a:t>Kasus</a:t>
            </a:r>
            <a:r>
              <a:rPr lang="de-DE" sz="3600" dirty="0" smtClean="0"/>
              <a:t> kongruent.</a:t>
            </a:r>
          </a:p>
          <a:p>
            <a:pPr marL="457200" indent="-457200" algn="l">
              <a:buAutoNum type="alphaUcPeriod"/>
            </a:pPr>
            <a:endParaRPr lang="de-DE" sz="3600" dirty="0"/>
          </a:p>
          <a:p>
            <a:pPr algn="l"/>
            <a:r>
              <a:rPr lang="de-DE" sz="3600" b="1" dirty="0" smtClean="0"/>
              <a:t>Unterarten: bestimmter/unbestimmter Artikel</a:t>
            </a:r>
            <a:endParaRPr lang="de-DE" sz="3600" b="1" dirty="0"/>
          </a:p>
        </p:txBody>
      </p:sp>
    </p:spTree>
    <p:extLst>
      <p:ext uri="{BB962C8B-B14F-4D97-AF65-F5344CB8AC3E}">
        <p14:creationId xmlns:p14="http://schemas.microsoft.com/office/powerpoint/2010/main" val="4067818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44 Bestimmter </a:t>
            </a:r>
            <a:r>
              <a:rPr lang="de-DE" b="1" dirty="0" smtClean="0"/>
              <a:t>Artikel - Verwendung</a:t>
            </a:r>
            <a:endParaRPr lang="de-DE" b="1" dirty="0"/>
          </a:p>
        </p:txBody>
      </p:sp>
      <p:sp>
        <p:nvSpPr>
          <p:cNvPr id="3" name="Inhaltsplatzhalter 2"/>
          <p:cNvSpPr>
            <a:spLocks noGrp="1"/>
          </p:cNvSpPr>
          <p:nvPr>
            <p:ph idx="1"/>
          </p:nvPr>
        </p:nvSpPr>
        <p:spPr/>
        <p:txBody>
          <a:bodyPr>
            <a:normAutofit/>
          </a:bodyPr>
          <a:lstStyle/>
          <a:p>
            <a:r>
              <a:rPr lang="de-DE" sz="3600" dirty="0" smtClean="0"/>
              <a:t>Nomen benennt etwas Einzelnes, eindeutig Gemeintes, Bekanntes                                                          </a:t>
            </a:r>
            <a:r>
              <a:rPr lang="de-DE" sz="3200" dirty="0" smtClean="0"/>
              <a:t>(</a:t>
            </a:r>
            <a:r>
              <a:rPr lang="de-DE" sz="3200" i="1" dirty="0" smtClean="0"/>
              <a:t>Der</a:t>
            </a:r>
            <a:r>
              <a:rPr lang="de-DE" sz="3200" dirty="0" smtClean="0"/>
              <a:t> Baum im Vorgarten blüht dieses Jahr besonders früh.)                                                                                                      [dieser ganz bestimmte Baum]</a:t>
            </a:r>
          </a:p>
          <a:p>
            <a:r>
              <a:rPr lang="de-DE" sz="3600" dirty="0" smtClean="0"/>
              <a:t>Nomen benennt etwas Allgemeines                            </a:t>
            </a:r>
            <a:r>
              <a:rPr lang="de-DE" sz="3200" dirty="0" smtClean="0"/>
              <a:t>(</a:t>
            </a:r>
            <a:r>
              <a:rPr lang="de-DE" sz="3200" i="1" dirty="0" smtClean="0"/>
              <a:t>Der</a:t>
            </a:r>
            <a:r>
              <a:rPr lang="de-DE" sz="3200" dirty="0" smtClean="0"/>
              <a:t> Baum ist eine Pflanze.)                                                                   [Die Aussage gilt für jeden Baum.]</a:t>
            </a:r>
            <a:endParaRPr lang="de-DE" sz="3200" dirty="0"/>
          </a:p>
        </p:txBody>
      </p:sp>
    </p:spTree>
    <p:extLst>
      <p:ext uri="{BB962C8B-B14F-4D97-AF65-F5344CB8AC3E}">
        <p14:creationId xmlns:p14="http://schemas.microsoft.com/office/powerpoint/2010/main" val="7587379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b="1" dirty="0" smtClean="0"/>
              <a:t>45 Unbestimmter </a:t>
            </a:r>
            <a:r>
              <a:rPr lang="de-DE" b="1" dirty="0" smtClean="0"/>
              <a:t>Artikel - Verwendung</a:t>
            </a:r>
            <a:endParaRPr lang="de-DE" b="1" dirty="0"/>
          </a:p>
        </p:txBody>
      </p:sp>
      <p:sp>
        <p:nvSpPr>
          <p:cNvPr id="3" name="Inhaltsplatzhalter 2"/>
          <p:cNvSpPr>
            <a:spLocks noGrp="1"/>
          </p:cNvSpPr>
          <p:nvPr>
            <p:ph idx="1"/>
          </p:nvPr>
        </p:nvSpPr>
        <p:spPr/>
        <p:txBody>
          <a:bodyPr>
            <a:normAutofit lnSpcReduction="10000"/>
          </a:bodyPr>
          <a:lstStyle/>
          <a:p>
            <a:pPr marL="0" indent="0">
              <a:buNone/>
            </a:pPr>
            <a:r>
              <a:rPr lang="de-DE" dirty="0" smtClean="0"/>
              <a:t>a)</a:t>
            </a:r>
            <a:r>
              <a:rPr lang="de-DE" sz="2400" dirty="0" smtClean="0"/>
              <a:t>Nomen benennt etwas Einzelnes, was dem Sprecher und Hörer nicht bekannt ist.</a:t>
            </a:r>
          </a:p>
          <a:p>
            <a:pPr marL="0" indent="0">
              <a:buNone/>
            </a:pPr>
            <a:r>
              <a:rPr lang="de-DE" dirty="0" smtClean="0"/>
              <a:t>   </a:t>
            </a:r>
            <a:r>
              <a:rPr lang="de-DE" sz="2400" dirty="0" smtClean="0"/>
              <a:t>(Kurz vor dem Unfall lief </a:t>
            </a:r>
            <a:r>
              <a:rPr lang="de-DE" sz="2400" i="1" dirty="0" smtClean="0"/>
              <a:t>ein</a:t>
            </a:r>
            <a:r>
              <a:rPr lang="de-DE" sz="2400" dirty="0" smtClean="0"/>
              <a:t> Kind über die Straße.)</a:t>
            </a:r>
          </a:p>
          <a:p>
            <a:pPr marL="0" indent="0">
              <a:buNone/>
            </a:pPr>
            <a:r>
              <a:rPr lang="de-DE" sz="2400" dirty="0"/>
              <a:t> </a:t>
            </a:r>
            <a:r>
              <a:rPr lang="de-DE" sz="2400" dirty="0" smtClean="0"/>
              <a:t>  </a:t>
            </a:r>
            <a:r>
              <a:rPr lang="de-DE" sz="2400" dirty="0" smtClean="0">
                <a:solidFill>
                  <a:srgbClr val="FF0000"/>
                </a:solidFill>
              </a:rPr>
              <a:t>[Von genau diesem Kind ist die Rede, es geht nicht um etwas Unbestimmtes.]</a:t>
            </a:r>
          </a:p>
          <a:p>
            <a:pPr marL="0" indent="0">
              <a:buNone/>
            </a:pPr>
            <a:r>
              <a:rPr lang="de-DE" sz="2400" dirty="0" smtClean="0"/>
              <a:t>   (-&gt; Bezeichnung unbestimmter Artikel ist oftmals irreführend)</a:t>
            </a:r>
            <a:endParaRPr lang="de-DE" sz="2400" dirty="0"/>
          </a:p>
          <a:p>
            <a:pPr marL="0" indent="0">
              <a:buNone/>
            </a:pPr>
            <a:r>
              <a:rPr lang="de-DE" sz="2400" dirty="0" smtClean="0"/>
              <a:t>b)Nomen benennt etwas beliebiges Einzelnes einer Art oder Gattung.</a:t>
            </a:r>
          </a:p>
          <a:p>
            <a:pPr marL="0" indent="0">
              <a:buNone/>
            </a:pPr>
            <a:r>
              <a:rPr lang="de-DE" sz="2400" dirty="0" smtClean="0"/>
              <a:t>    (Die Buchhändlerin gab mir </a:t>
            </a:r>
            <a:r>
              <a:rPr lang="de-DE" sz="2400" i="1" dirty="0" smtClean="0"/>
              <a:t>ein</a:t>
            </a:r>
            <a:r>
              <a:rPr lang="de-DE" sz="2400" dirty="0" smtClean="0"/>
              <a:t> Buch.) </a:t>
            </a:r>
          </a:p>
          <a:p>
            <a:pPr marL="0" indent="0">
              <a:buNone/>
            </a:pPr>
            <a:r>
              <a:rPr lang="de-DE" sz="2400" dirty="0" smtClean="0"/>
              <a:t>   </a:t>
            </a:r>
            <a:r>
              <a:rPr lang="de-DE" sz="2400" dirty="0" smtClean="0">
                <a:solidFill>
                  <a:srgbClr val="FF0000"/>
                </a:solidFill>
              </a:rPr>
              <a:t>[Es geht um irgendeins der vielen Bücher in dieser Buchhandlung.]</a:t>
            </a:r>
          </a:p>
          <a:p>
            <a:pPr marL="0" indent="0">
              <a:buNone/>
            </a:pPr>
            <a:r>
              <a:rPr lang="de-DE" sz="2400" dirty="0" smtClean="0"/>
              <a:t>In vielen Fällen kann der unbestimmte Artikel wie der bestimmte Artikel verwendet werden, wenn das begleitete Nomen etwas Allgemeines bezeichnet.                                 (</a:t>
            </a:r>
            <a:r>
              <a:rPr lang="de-DE" sz="2400" i="1" dirty="0" smtClean="0"/>
              <a:t>Der</a:t>
            </a:r>
            <a:r>
              <a:rPr lang="de-DE" sz="2400" dirty="0" smtClean="0"/>
              <a:t>/</a:t>
            </a:r>
            <a:r>
              <a:rPr lang="de-DE" sz="2400" i="1" dirty="0" smtClean="0"/>
              <a:t>Ein</a:t>
            </a:r>
            <a:r>
              <a:rPr lang="de-DE" sz="2400" dirty="0" smtClean="0"/>
              <a:t> Arzt ist zum Helfen verpflichtet.) [= Jeder Arzt ist zum Helfen verpflichtet.]</a:t>
            </a:r>
          </a:p>
        </p:txBody>
      </p:sp>
    </p:spTree>
    <p:extLst>
      <p:ext uri="{BB962C8B-B14F-4D97-AF65-F5344CB8AC3E}">
        <p14:creationId xmlns:p14="http://schemas.microsoft.com/office/powerpoint/2010/main" val="33748925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46 Wechsel vom unbestimmten zum bestimmten Artikel</a:t>
            </a:r>
            <a:endParaRPr lang="de-DE" b="1" dirty="0"/>
          </a:p>
        </p:txBody>
      </p:sp>
      <p:sp>
        <p:nvSpPr>
          <p:cNvPr id="3" name="Inhaltsplatzhalter 2"/>
          <p:cNvSpPr>
            <a:spLocks noGrp="1"/>
          </p:cNvSpPr>
          <p:nvPr>
            <p:ph idx="1"/>
          </p:nvPr>
        </p:nvSpPr>
        <p:spPr/>
        <p:txBody>
          <a:bodyPr/>
          <a:lstStyle/>
          <a:p>
            <a:r>
              <a:rPr lang="de-DE" dirty="0" smtClean="0"/>
              <a:t>Wenn etwas ursprünglich Unbekanntes zum zweiten Mal erwähnt wird, wird es – für Zuhörer oder Leser  - zu etwas Bekanntem:</a:t>
            </a:r>
          </a:p>
          <a:p>
            <a:endParaRPr lang="de-DE" dirty="0"/>
          </a:p>
          <a:p>
            <a:pPr marL="0" indent="0">
              <a:buNone/>
            </a:pPr>
            <a:r>
              <a:rPr lang="de-DE" dirty="0" smtClean="0"/>
              <a:t>Beispiel: Unsere Nachbarin gab mir </a:t>
            </a:r>
            <a:r>
              <a:rPr lang="de-DE" i="1" dirty="0" smtClean="0"/>
              <a:t>einen</a:t>
            </a:r>
            <a:r>
              <a:rPr lang="de-DE" dirty="0" smtClean="0"/>
              <a:t> Brief, der bei ihr abgegeben worden war. In </a:t>
            </a:r>
            <a:r>
              <a:rPr lang="de-DE" i="1" dirty="0" smtClean="0"/>
              <a:t>dem</a:t>
            </a:r>
            <a:r>
              <a:rPr lang="de-DE" dirty="0" smtClean="0"/>
              <a:t> Brief stand ….</a:t>
            </a:r>
          </a:p>
          <a:p>
            <a:pPr marL="0" indent="0">
              <a:buNone/>
            </a:pPr>
            <a:endParaRPr lang="de-DE" dirty="0"/>
          </a:p>
          <a:p>
            <a:pPr marL="0" indent="0">
              <a:buNone/>
            </a:pPr>
            <a:r>
              <a:rPr lang="de-DE" dirty="0" smtClean="0"/>
              <a:t>Der bestimmte Artikel verschmilzt manchmal mit einer Präposition:</a:t>
            </a:r>
          </a:p>
          <a:p>
            <a:pPr marL="0" indent="0">
              <a:buNone/>
            </a:pPr>
            <a:r>
              <a:rPr lang="de-DE" dirty="0" smtClean="0">
                <a:solidFill>
                  <a:schemeClr val="bg1"/>
                </a:solidFill>
              </a:rPr>
              <a:t>an dem </a:t>
            </a:r>
            <a:r>
              <a:rPr lang="de-DE" dirty="0" smtClean="0"/>
              <a:t>–&gt; </a:t>
            </a:r>
            <a:r>
              <a:rPr lang="de-DE" dirty="0" smtClean="0">
                <a:solidFill>
                  <a:srgbClr val="00B050"/>
                </a:solidFill>
              </a:rPr>
              <a:t>a</a:t>
            </a:r>
            <a:r>
              <a:rPr lang="de-DE" dirty="0" smtClean="0"/>
              <a:t>m, </a:t>
            </a:r>
            <a:r>
              <a:rPr lang="de-DE" dirty="0" smtClean="0">
                <a:solidFill>
                  <a:schemeClr val="bg1"/>
                </a:solidFill>
              </a:rPr>
              <a:t>in dem </a:t>
            </a:r>
            <a:r>
              <a:rPr lang="de-DE" dirty="0" smtClean="0"/>
              <a:t>–&gt; </a:t>
            </a:r>
            <a:r>
              <a:rPr lang="de-DE" dirty="0" smtClean="0">
                <a:solidFill>
                  <a:srgbClr val="00B050"/>
                </a:solidFill>
              </a:rPr>
              <a:t>i</a:t>
            </a:r>
            <a:r>
              <a:rPr lang="de-DE" dirty="0" smtClean="0"/>
              <a:t>m, </a:t>
            </a:r>
            <a:r>
              <a:rPr lang="de-DE" dirty="0" smtClean="0">
                <a:solidFill>
                  <a:schemeClr val="bg1"/>
                </a:solidFill>
              </a:rPr>
              <a:t>zu dem </a:t>
            </a:r>
            <a:r>
              <a:rPr lang="de-DE" dirty="0" smtClean="0"/>
              <a:t>–&gt; </a:t>
            </a:r>
            <a:r>
              <a:rPr lang="de-DE" dirty="0" smtClean="0">
                <a:solidFill>
                  <a:srgbClr val="00B050"/>
                </a:solidFill>
              </a:rPr>
              <a:t>zu</a:t>
            </a:r>
            <a:r>
              <a:rPr lang="de-DE" dirty="0" smtClean="0"/>
              <a:t>m, </a:t>
            </a:r>
            <a:r>
              <a:rPr lang="de-DE" dirty="0" smtClean="0">
                <a:solidFill>
                  <a:schemeClr val="bg1"/>
                </a:solidFill>
              </a:rPr>
              <a:t>an das </a:t>
            </a:r>
            <a:r>
              <a:rPr lang="de-DE" dirty="0" smtClean="0"/>
              <a:t>–&gt; </a:t>
            </a:r>
            <a:r>
              <a:rPr lang="de-DE" dirty="0" smtClean="0">
                <a:solidFill>
                  <a:srgbClr val="00B050"/>
                </a:solidFill>
              </a:rPr>
              <a:t>an</a:t>
            </a:r>
            <a:r>
              <a:rPr lang="de-DE" dirty="0" smtClean="0"/>
              <a:t>s,                            </a:t>
            </a:r>
            <a:r>
              <a:rPr lang="de-DE" dirty="0" smtClean="0">
                <a:solidFill>
                  <a:schemeClr val="bg1"/>
                </a:solidFill>
              </a:rPr>
              <a:t>in das </a:t>
            </a:r>
            <a:r>
              <a:rPr lang="de-DE" dirty="0" smtClean="0"/>
              <a:t>–&gt; </a:t>
            </a:r>
            <a:r>
              <a:rPr lang="de-DE" dirty="0" smtClean="0">
                <a:solidFill>
                  <a:srgbClr val="00B050"/>
                </a:solidFill>
              </a:rPr>
              <a:t>in</a:t>
            </a:r>
            <a:r>
              <a:rPr lang="de-DE" dirty="0" smtClean="0"/>
              <a:t>s, </a:t>
            </a:r>
            <a:r>
              <a:rPr lang="de-DE" dirty="0" smtClean="0">
                <a:solidFill>
                  <a:schemeClr val="bg1"/>
                </a:solidFill>
              </a:rPr>
              <a:t>zu der </a:t>
            </a:r>
            <a:r>
              <a:rPr lang="de-DE" dirty="0" smtClean="0"/>
              <a:t>–&gt; </a:t>
            </a:r>
            <a:r>
              <a:rPr lang="de-DE" dirty="0" smtClean="0">
                <a:solidFill>
                  <a:srgbClr val="00B050"/>
                </a:solidFill>
              </a:rPr>
              <a:t>zu</a:t>
            </a:r>
            <a:r>
              <a:rPr lang="de-DE" dirty="0" smtClean="0"/>
              <a:t>r </a:t>
            </a:r>
            <a:endParaRPr lang="de-DE" dirty="0"/>
          </a:p>
        </p:txBody>
      </p:sp>
    </p:spTree>
    <p:extLst>
      <p:ext uri="{BB962C8B-B14F-4D97-AF65-F5344CB8AC3E}">
        <p14:creationId xmlns:p14="http://schemas.microsoft.com/office/powerpoint/2010/main" val="23358677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Zusätzliche Artikel</a:t>
            </a:r>
            <a:endParaRPr lang="de-DE" b="1" dirty="0"/>
          </a:p>
        </p:txBody>
      </p:sp>
      <p:sp>
        <p:nvSpPr>
          <p:cNvPr id="3" name="Inhaltsplatzhalter 2"/>
          <p:cNvSpPr>
            <a:spLocks noGrp="1"/>
          </p:cNvSpPr>
          <p:nvPr>
            <p:ph idx="1"/>
          </p:nvPr>
        </p:nvSpPr>
        <p:spPr/>
        <p:txBody>
          <a:bodyPr/>
          <a:lstStyle/>
          <a:p>
            <a:pPr marL="0" indent="0">
              <a:buNone/>
            </a:pPr>
            <a:r>
              <a:rPr lang="de-DE" b="1" dirty="0" smtClean="0"/>
              <a:t>Possessivartikel</a:t>
            </a:r>
            <a:r>
              <a:rPr lang="de-DE" dirty="0" smtClean="0"/>
              <a:t>: mein-, dein-, sein-, unser-, euer-, ihr- bezeichnen eine Zugehörigkeit oder Relation, es gibt eine Kongruenz zu den von ihnen begleiteten Nomen durch die Endung, die Wahl des </a:t>
            </a:r>
            <a:r>
              <a:rPr lang="de-DE" dirty="0" err="1" smtClean="0"/>
              <a:t>Poss</a:t>
            </a:r>
            <a:r>
              <a:rPr lang="de-DE" dirty="0" smtClean="0"/>
              <a:t>.-Artikels hängt vom Bezugspunkt ab:</a:t>
            </a:r>
          </a:p>
          <a:p>
            <a:pPr marL="0" indent="0">
              <a:buNone/>
            </a:pPr>
            <a:r>
              <a:rPr lang="de-DE" dirty="0" smtClean="0"/>
              <a:t>	der Baum -&gt; seine Krone, sein Stamm, seine Blätter</a:t>
            </a:r>
          </a:p>
          <a:p>
            <a:pPr marL="0" indent="0">
              <a:buNone/>
            </a:pPr>
            <a:r>
              <a:rPr lang="de-DE" dirty="0"/>
              <a:t>	</a:t>
            </a:r>
            <a:r>
              <a:rPr lang="de-DE" dirty="0" smtClean="0"/>
              <a:t>die Buche -&gt; ihre Krone, ihr Stamm, ihre Blätter</a:t>
            </a:r>
          </a:p>
          <a:p>
            <a:pPr marL="0" indent="0">
              <a:buNone/>
            </a:pPr>
            <a:r>
              <a:rPr lang="de-DE" b="1" dirty="0" smtClean="0"/>
              <a:t>Demonstrativartikel</a:t>
            </a:r>
            <a:r>
              <a:rPr lang="de-DE" dirty="0" smtClean="0"/>
              <a:t>:  dieser, jener</a:t>
            </a:r>
          </a:p>
          <a:p>
            <a:pPr marL="0" indent="0">
              <a:buNone/>
            </a:pPr>
            <a:r>
              <a:rPr lang="de-DE" dirty="0" smtClean="0"/>
              <a:t>es wird auf das begleitete Nomen hingewiesen. Das Nomen wird besonders fokussiert. </a:t>
            </a:r>
          </a:p>
        </p:txBody>
      </p:sp>
    </p:spTree>
    <p:extLst>
      <p:ext uri="{BB962C8B-B14F-4D97-AF65-F5344CB8AC3E}">
        <p14:creationId xmlns:p14="http://schemas.microsoft.com/office/powerpoint/2010/main" val="6012869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35 </a:t>
            </a:r>
            <a:r>
              <a:rPr lang="de-DE" b="1" dirty="0" smtClean="0"/>
              <a:t>Abstrakta</a:t>
            </a:r>
            <a:endParaRPr lang="de-DE" b="1" dirty="0"/>
          </a:p>
        </p:txBody>
      </p:sp>
      <p:sp>
        <p:nvSpPr>
          <p:cNvPr id="3" name="Inhaltsplatzhalter 2"/>
          <p:cNvSpPr>
            <a:spLocks noGrp="1"/>
          </p:cNvSpPr>
          <p:nvPr>
            <p:ph idx="1"/>
          </p:nvPr>
        </p:nvSpPr>
        <p:spPr/>
        <p:txBody>
          <a:bodyPr>
            <a:normAutofit/>
          </a:bodyPr>
          <a:lstStyle/>
          <a:p>
            <a:pPr marL="0" indent="0">
              <a:buNone/>
            </a:pPr>
            <a:endParaRPr lang="de-DE" sz="4400" dirty="0"/>
          </a:p>
          <a:p>
            <a:pPr marL="0" indent="0">
              <a:buNone/>
            </a:pPr>
            <a:r>
              <a:rPr lang="de-DE" sz="4400" dirty="0" smtClean="0"/>
              <a:t>Handhabung, Sprung, Kauf, Freundschaft, Nähe, Krankheit, Angst, Wirklichkeit, Ereignis, Wahrnehmung, Verhältnis</a:t>
            </a:r>
            <a:endParaRPr lang="de-DE" sz="4400" dirty="0"/>
          </a:p>
        </p:txBody>
      </p:sp>
    </p:spTree>
    <p:extLst>
      <p:ext uri="{BB962C8B-B14F-4D97-AF65-F5344CB8AC3E}">
        <p14:creationId xmlns:p14="http://schemas.microsoft.com/office/powerpoint/2010/main" val="37056653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36 </a:t>
            </a:r>
            <a:r>
              <a:rPr lang="de-DE" b="1" dirty="0" smtClean="0"/>
              <a:t>Konkreta</a:t>
            </a:r>
            <a:endParaRPr lang="de-DE" b="1" dirty="0"/>
          </a:p>
        </p:txBody>
      </p:sp>
      <p:sp>
        <p:nvSpPr>
          <p:cNvPr id="3" name="Inhaltsplatzhalter 2"/>
          <p:cNvSpPr>
            <a:spLocks noGrp="1"/>
          </p:cNvSpPr>
          <p:nvPr>
            <p:ph idx="1"/>
          </p:nvPr>
        </p:nvSpPr>
        <p:spPr/>
        <p:txBody>
          <a:bodyPr>
            <a:normAutofit/>
          </a:bodyPr>
          <a:lstStyle/>
          <a:p>
            <a:r>
              <a:rPr lang="de-DE" sz="4400" dirty="0" smtClean="0"/>
              <a:t>Eigennamen (Paul, Frankreich, Harz…)</a:t>
            </a:r>
          </a:p>
          <a:p>
            <a:r>
              <a:rPr lang="de-DE" sz="4400" dirty="0" smtClean="0"/>
              <a:t>Gattungsnamen (Löffel, Tisch, Bus, Schüler, Mutter, …)</a:t>
            </a:r>
          </a:p>
          <a:p>
            <a:r>
              <a:rPr lang="de-DE" sz="4400" dirty="0" smtClean="0"/>
              <a:t>Sammelbezeichnungen (Gebirge, Getreide, Gewässer, Vieh, Mannschaft ...)</a:t>
            </a:r>
          </a:p>
          <a:p>
            <a:r>
              <a:rPr lang="de-DE" sz="4400" dirty="0" smtClean="0"/>
              <a:t>Stoffbezeichnungen (Gold, Öl, Butter, Salz …)</a:t>
            </a:r>
            <a:endParaRPr lang="de-DE" sz="4400" dirty="0"/>
          </a:p>
        </p:txBody>
      </p:sp>
    </p:spTree>
    <p:extLst>
      <p:ext uri="{BB962C8B-B14F-4D97-AF65-F5344CB8AC3E}">
        <p14:creationId xmlns:p14="http://schemas.microsoft.com/office/powerpoint/2010/main" val="155341288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37 </a:t>
            </a:r>
            <a:r>
              <a:rPr lang="de-DE" b="1" dirty="0" smtClean="0"/>
              <a:t>Formenbildung der Nomen</a:t>
            </a:r>
            <a:endParaRPr lang="de-DE" b="1" dirty="0"/>
          </a:p>
        </p:txBody>
      </p:sp>
      <p:sp>
        <p:nvSpPr>
          <p:cNvPr id="3" name="Inhaltsplatzhalter 2"/>
          <p:cNvSpPr>
            <a:spLocks noGrp="1"/>
          </p:cNvSpPr>
          <p:nvPr>
            <p:ph idx="1"/>
          </p:nvPr>
        </p:nvSpPr>
        <p:spPr/>
        <p:txBody>
          <a:bodyPr>
            <a:normAutofit fontScale="85000" lnSpcReduction="20000"/>
          </a:bodyPr>
          <a:lstStyle/>
          <a:p>
            <a:pPr marL="0" indent="0">
              <a:buNone/>
            </a:pPr>
            <a:r>
              <a:rPr lang="de-DE" sz="3200" dirty="0" smtClean="0"/>
              <a:t>Deklination nach:</a:t>
            </a:r>
          </a:p>
          <a:p>
            <a:pPr marL="0" indent="0">
              <a:buNone/>
            </a:pPr>
            <a:r>
              <a:rPr lang="de-DE" sz="3200" dirty="0" smtClean="0"/>
              <a:t>-&gt; zwei Numeri (nur Kennzeichnung im Plural, hier viele Möglichkeiten: verschiedene Endungen, Umlaut) </a:t>
            </a:r>
          </a:p>
          <a:p>
            <a:pPr marL="0" indent="0">
              <a:buNone/>
            </a:pPr>
            <a:r>
              <a:rPr lang="de-DE" sz="3200" dirty="0" smtClean="0"/>
              <a:t>Beispiele? </a:t>
            </a:r>
            <a:r>
              <a:rPr lang="de-DE" sz="3200" dirty="0" smtClean="0">
                <a:solidFill>
                  <a:schemeClr val="bg1"/>
                </a:solidFill>
              </a:rPr>
              <a:t>F</a:t>
            </a:r>
            <a:endParaRPr lang="de-DE" sz="3200" dirty="0" smtClean="0"/>
          </a:p>
          <a:p>
            <a:pPr marL="0" indent="0">
              <a:buNone/>
            </a:pPr>
            <a:r>
              <a:rPr lang="de-DE" sz="3200" dirty="0" smtClean="0">
                <a:solidFill>
                  <a:schemeClr val="bg1"/>
                </a:solidFill>
              </a:rPr>
              <a:t>Rosen</a:t>
            </a:r>
            <a:r>
              <a:rPr lang="de-DE" sz="3200" dirty="0" smtClean="0">
                <a:solidFill>
                  <a:schemeClr val="bg1"/>
                </a:solidFill>
              </a:rPr>
              <a:t>, Felder, Hunde, Autos, Segel(-), Wälder, Nüsse, Gärten(-)</a:t>
            </a:r>
            <a:endParaRPr lang="de-DE" sz="3200" dirty="0">
              <a:solidFill>
                <a:schemeClr val="bg1"/>
              </a:solidFill>
            </a:endParaRPr>
          </a:p>
          <a:p>
            <a:pPr marL="0" indent="0">
              <a:buNone/>
            </a:pPr>
            <a:endParaRPr lang="de-DE" sz="3200" dirty="0" smtClean="0"/>
          </a:p>
          <a:p>
            <a:pPr marL="0" indent="0">
              <a:buNone/>
            </a:pPr>
            <a:r>
              <a:rPr lang="de-DE" sz="3200" dirty="0" smtClean="0"/>
              <a:t>-&gt; vier Kasus (markiert i. d. R. durch </a:t>
            </a:r>
            <a:r>
              <a:rPr lang="de-DE" sz="3200" dirty="0" smtClean="0"/>
              <a:t>Artikel/gegebenenfalls </a:t>
            </a:r>
            <a:r>
              <a:rPr lang="de-DE" sz="3200" dirty="0" smtClean="0"/>
              <a:t>Adjektiv)</a:t>
            </a:r>
          </a:p>
          <a:p>
            <a:pPr marL="0" indent="0">
              <a:buNone/>
            </a:pPr>
            <a:r>
              <a:rPr lang="de-DE" sz="3200" dirty="0" smtClean="0"/>
              <a:t>Beispiel??  </a:t>
            </a:r>
          </a:p>
          <a:p>
            <a:pPr marL="0" indent="0">
              <a:buNone/>
            </a:pPr>
            <a:r>
              <a:rPr lang="de-DE" sz="3200" dirty="0" smtClean="0"/>
              <a:t>Ausnahme n-Deklination? (Kasusdeklination </a:t>
            </a:r>
            <a:r>
              <a:rPr lang="de-DE" sz="3200" dirty="0" smtClean="0">
                <a:solidFill>
                  <a:srgbClr val="FF0000"/>
                </a:solidFill>
              </a:rPr>
              <a:t>am Substantiv </a:t>
            </a:r>
            <a:r>
              <a:rPr lang="de-DE" sz="3200" dirty="0" smtClean="0"/>
              <a:t>im </a:t>
            </a:r>
            <a:r>
              <a:rPr lang="de-DE" sz="3200" dirty="0" err="1" smtClean="0"/>
              <a:t>Sg</a:t>
            </a:r>
            <a:r>
              <a:rPr lang="de-DE" sz="3200" dirty="0" smtClean="0"/>
              <a:t>.)</a:t>
            </a:r>
          </a:p>
          <a:p>
            <a:pPr marL="0" indent="0">
              <a:buNone/>
            </a:pPr>
            <a:r>
              <a:rPr lang="de-DE" sz="3200" dirty="0" smtClean="0"/>
              <a:t>der Herr, des Herr</a:t>
            </a:r>
            <a:r>
              <a:rPr lang="de-DE" sz="3200" dirty="0" smtClean="0">
                <a:solidFill>
                  <a:srgbClr val="FF0000"/>
                </a:solidFill>
              </a:rPr>
              <a:t>n</a:t>
            </a:r>
            <a:r>
              <a:rPr lang="de-DE" sz="3200" dirty="0" smtClean="0"/>
              <a:t>, dem Herr</a:t>
            </a:r>
            <a:r>
              <a:rPr lang="de-DE" sz="3200" dirty="0" smtClean="0">
                <a:solidFill>
                  <a:srgbClr val="FF0000"/>
                </a:solidFill>
              </a:rPr>
              <a:t>n</a:t>
            </a:r>
            <a:r>
              <a:rPr lang="de-DE" sz="3200" dirty="0" smtClean="0"/>
              <a:t>, den </a:t>
            </a:r>
            <a:r>
              <a:rPr lang="de-DE" sz="3200" dirty="0" smtClean="0"/>
              <a:t>Herr</a:t>
            </a:r>
            <a:r>
              <a:rPr lang="de-DE" sz="3200" dirty="0" smtClean="0">
                <a:solidFill>
                  <a:srgbClr val="FF0000"/>
                </a:solidFill>
              </a:rPr>
              <a:t>n      -&gt; Plural?</a:t>
            </a:r>
            <a:endParaRPr lang="de-DE" sz="3200" dirty="0" smtClean="0">
              <a:solidFill>
                <a:srgbClr val="FF0000"/>
              </a:solidFill>
            </a:endParaRPr>
          </a:p>
          <a:p>
            <a:pPr marL="0" indent="0">
              <a:buNone/>
            </a:pPr>
            <a:endParaRPr lang="de-DE" sz="3200" dirty="0"/>
          </a:p>
        </p:txBody>
      </p:sp>
    </p:spTree>
    <p:extLst>
      <p:ext uri="{BB962C8B-B14F-4D97-AF65-F5344CB8AC3E}">
        <p14:creationId xmlns:p14="http://schemas.microsoft.com/office/powerpoint/2010/main" val="4742112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5400" b="1" dirty="0" smtClean="0"/>
              <a:t>38 </a:t>
            </a:r>
            <a:r>
              <a:rPr lang="de-DE" sz="5400" b="1" dirty="0" smtClean="0"/>
              <a:t>Kongruenz im </a:t>
            </a:r>
            <a:r>
              <a:rPr lang="de-DE" sz="5400" b="1" dirty="0" smtClean="0"/>
              <a:t>Numerus heißt…</a:t>
            </a:r>
            <a:endParaRPr lang="de-DE" sz="5400" b="1" dirty="0"/>
          </a:p>
        </p:txBody>
      </p:sp>
      <p:sp>
        <p:nvSpPr>
          <p:cNvPr id="3" name="Inhaltsplatzhalter 2"/>
          <p:cNvSpPr>
            <a:spLocks noGrp="1"/>
          </p:cNvSpPr>
          <p:nvPr>
            <p:ph idx="1"/>
          </p:nvPr>
        </p:nvSpPr>
        <p:spPr/>
        <p:txBody>
          <a:bodyPr>
            <a:normAutofit/>
          </a:bodyPr>
          <a:lstStyle/>
          <a:p>
            <a:pPr marL="0" indent="0">
              <a:buNone/>
            </a:pPr>
            <a:r>
              <a:rPr lang="de-DE" sz="4400" dirty="0" smtClean="0"/>
              <a:t>= Übereinstimmung zwischen Nomen</a:t>
            </a:r>
          </a:p>
          <a:p>
            <a:pPr marL="0" indent="0">
              <a:buNone/>
            </a:pPr>
            <a:r>
              <a:rPr lang="de-DE" sz="4400" dirty="0" smtClean="0"/>
              <a:t>(als Subjekt) und Verb (als Prädikat) im Satz!</a:t>
            </a:r>
            <a:endParaRPr lang="de-DE" sz="4400" dirty="0"/>
          </a:p>
        </p:txBody>
      </p:sp>
    </p:spTree>
    <p:extLst>
      <p:ext uri="{BB962C8B-B14F-4D97-AF65-F5344CB8AC3E}">
        <p14:creationId xmlns:p14="http://schemas.microsoft.com/office/powerpoint/2010/main" val="19688652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5400" b="1" dirty="0" smtClean="0"/>
              <a:t>39</a:t>
            </a:r>
            <a:r>
              <a:rPr lang="de-DE" sz="5400" b="1" dirty="0" smtClean="0"/>
              <a:t> </a:t>
            </a:r>
            <a:r>
              <a:rPr lang="de-DE" sz="5400" b="1" dirty="0" smtClean="0"/>
              <a:t>die drei Genera</a:t>
            </a:r>
            <a:endParaRPr lang="de-DE" sz="5400" b="1" dirty="0"/>
          </a:p>
        </p:txBody>
      </p:sp>
      <p:sp>
        <p:nvSpPr>
          <p:cNvPr id="3" name="Inhaltsplatzhalter 2"/>
          <p:cNvSpPr>
            <a:spLocks noGrp="1"/>
          </p:cNvSpPr>
          <p:nvPr>
            <p:ph idx="1"/>
          </p:nvPr>
        </p:nvSpPr>
        <p:spPr>
          <a:xfrm>
            <a:off x="838200" y="1799499"/>
            <a:ext cx="10515600" cy="4351338"/>
          </a:xfrm>
        </p:spPr>
        <p:txBody>
          <a:bodyPr>
            <a:normAutofit fontScale="92500" lnSpcReduction="10000"/>
          </a:bodyPr>
          <a:lstStyle/>
          <a:p>
            <a:pPr marL="0" indent="0">
              <a:buNone/>
            </a:pPr>
            <a:r>
              <a:rPr lang="de-DE" sz="4400" dirty="0" smtClean="0"/>
              <a:t>Maskulinum, Femininum, Neutrum</a:t>
            </a:r>
          </a:p>
          <a:p>
            <a:pPr marL="0" indent="0">
              <a:buNone/>
            </a:pPr>
            <a:r>
              <a:rPr lang="de-DE" sz="4400" dirty="0" smtClean="0"/>
              <a:t>-&gt;  das Genus ist inhärent !</a:t>
            </a:r>
          </a:p>
          <a:p>
            <a:pPr marL="0" indent="0">
              <a:buNone/>
            </a:pPr>
            <a:r>
              <a:rPr lang="de-DE" sz="4400" dirty="0" smtClean="0"/>
              <a:t>-&gt;  aber sichtbar durch Artikel</a:t>
            </a:r>
          </a:p>
          <a:p>
            <a:pPr marL="0" indent="0">
              <a:buNone/>
            </a:pPr>
            <a:r>
              <a:rPr lang="de-DE" sz="4400" dirty="0" smtClean="0"/>
              <a:t>-&gt;  Plural: keine Untersch. nach Genus</a:t>
            </a:r>
            <a:endParaRPr lang="de-DE" sz="4400" dirty="0" smtClean="0"/>
          </a:p>
          <a:p>
            <a:pPr marL="0" indent="0">
              <a:buNone/>
            </a:pPr>
            <a:endParaRPr lang="de-DE" sz="4400" dirty="0" smtClean="0"/>
          </a:p>
          <a:p>
            <a:pPr marL="0" indent="0">
              <a:buNone/>
            </a:pPr>
            <a:r>
              <a:rPr lang="de-DE" sz="3200" dirty="0" smtClean="0">
                <a:solidFill>
                  <a:srgbClr val="FF0000"/>
                </a:solidFill>
              </a:rPr>
              <a:t>Achtung: gramm. Genus ǂ natürliches </a:t>
            </a:r>
            <a:r>
              <a:rPr lang="de-DE" sz="3200" dirty="0" smtClean="0">
                <a:solidFill>
                  <a:srgbClr val="FF0000"/>
                </a:solidFill>
              </a:rPr>
              <a:t>Geschlecht (Sexus) Bsp.? </a:t>
            </a:r>
            <a:r>
              <a:rPr lang="de-DE" sz="3200" dirty="0" smtClean="0">
                <a:solidFill>
                  <a:schemeClr val="bg1"/>
                </a:solidFill>
              </a:rPr>
              <a:t>Mädchen, Raubkatze, Licht, Heft (russ.: weibl. z.B.), der Baum/die Pflanze, das Sofa/die Liege …</a:t>
            </a:r>
            <a:endParaRPr lang="de-DE" sz="3200" dirty="0">
              <a:solidFill>
                <a:schemeClr val="bg1"/>
              </a:solidFill>
            </a:endParaRPr>
          </a:p>
        </p:txBody>
      </p:sp>
    </p:spTree>
    <p:extLst>
      <p:ext uri="{BB962C8B-B14F-4D97-AF65-F5344CB8AC3E}">
        <p14:creationId xmlns:p14="http://schemas.microsoft.com/office/powerpoint/2010/main" val="379505165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p:cNvSpPr>
            <a:spLocks noGrp="1"/>
          </p:cNvSpPr>
          <p:nvPr>
            <p:ph type="title"/>
          </p:nvPr>
        </p:nvSpPr>
        <p:spPr/>
        <p:txBody>
          <a:bodyPr/>
          <a:lstStyle/>
          <a:p>
            <a:pPr algn="ctr"/>
            <a:r>
              <a:rPr lang="de-DE" b="1" dirty="0" smtClean="0"/>
              <a:t>40 </a:t>
            </a:r>
            <a:r>
              <a:rPr lang="de-DE" b="1" dirty="0" smtClean="0"/>
              <a:t>„Regeln“ zur Genus-Erkennung:</a:t>
            </a:r>
            <a:endParaRPr lang="de-DE" b="1" dirty="0"/>
          </a:p>
        </p:txBody>
      </p:sp>
      <p:sp>
        <p:nvSpPr>
          <p:cNvPr id="4" name="Inhaltsplatzhalter 3"/>
          <p:cNvSpPr>
            <a:spLocks noGrp="1"/>
          </p:cNvSpPr>
          <p:nvPr>
            <p:ph idx="1"/>
          </p:nvPr>
        </p:nvSpPr>
        <p:spPr/>
        <p:txBody>
          <a:bodyPr>
            <a:normAutofit fontScale="92500"/>
          </a:bodyPr>
          <a:lstStyle/>
          <a:p>
            <a:r>
              <a:rPr lang="de-DE" sz="4400" dirty="0" smtClean="0"/>
              <a:t>Substantive mit der Endung –e häufig feminin (die Rose, die Straße, die Sonne – aber: das Auge)</a:t>
            </a:r>
          </a:p>
          <a:p>
            <a:r>
              <a:rPr lang="de-DE" sz="4400" dirty="0" smtClean="0"/>
              <a:t>festes Genus bei Wortbildungssuffixen:                      -</a:t>
            </a:r>
            <a:r>
              <a:rPr lang="de-DE" sz="4400" dirty="0" err="1" smtClean="0"/>
              <a:t>ung</a:t>
            </a:r>
            <a:r>
              <a:rPr lang="de-DE" sz="4400" dirty="0" smtClean="0"/>
              <a:t>, -</a:t>
            </a:r>
            <a:r>
              <a:rPr lang="de-DE" sz="4400" dirty="0" err="1" smtClean="0"/>
              <a:t>heit</a:t>
            </a:r>
            <a:r>
              <a:rPr lang="de-DE" sz="4400" dirty="0" smtClean="0"/>
              <a:t>, … -</a:t>
            </a:r>
            <a:r>
              <a:rPr lang="de-DE" sz="4400" dirty="0" err="1" smtClean="0"/>
              <a:t>chen</a:t>
            </a:r>
            <a:r>
              <a:rPr lang="de-DE" sz="4400" dirty="0" smtClean="0"/>
              <a:t>, -lein</a:t>
            </a:r>
          </a:p>
          <a:p>
            <a:r>
              <a:rPr lang="de-DE" sz="4400" dirty="0" smtClean="0"/>
              <a:t>Anzeige von Genus und Kasus v.a. am Artikel, </a:t>
            </a:r>
            <a:r>
              <a:rPr lang="de-DE" sz="3000" dirty="0" smtClean="0">
                <a:solidFill>
                  <a:srgbClr val="FF0000"/>
                </a:solidFill>
              </a:rPr>
              <a:t>daher: stets gesamte Substantivgruppe (Nominalphrase) betrachten!</a:t>
            </a:r>
            <a:endParaRPr lang="de-DE" sz="3000" dirty="0">
              <a:solidFill>
                <a:srgbClr val="FF0000"/>
              </a:solidFill>
            </a:endParaRPr>
          </a:p>
        </p:txBody>
      </p:sp>
    </p:spTree>
    <p:extLst>
      <p:ext uri="{BB962C8B-B14F-4D97-AF65-F5344CB8AC3E}">
        <p14:creationId xmlns:p14="http://schemas.microsoft.com/office/powerpoint/2010/main" val="29692191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de-DE" b="1" dirty="0" smtClean="0"/>
              <a:t>41 Genus commune - Verwendungsweise</a:t>
            </a:r>
            <a:endParaRPr lang="de-DE" b="1" dirty="0"/>
          </a:p>
        </p:txBody>
      </p:sp>
      <p:sp>
        <p:nvSpPr>
          <p:cNvPr id="3" name="Inhaltsplatzhalter 2"/>
          <p:cNvSpPr>
            <a:spLocks noGrp="1"/>
          </p:cNvSpPr>
          <p:nvPr>
            <p:ph idx="1"/>
          </p:nvPr>
        </p:nvSpPr>
        <p:spPr/>
        <p:txBody>
          <a:bodyPr/>
          <a:lstStyle/>
          <a:p>
            <a:r>
              <a:rPr lang="de-DE" dirty="0" smtClean="0"/>
              <a:t>Bsp.: Fahrer (=maskuline Form) meint Fahrerin + Fahrer</a:t>
            </a:r>
          </a:p>
          <a:p>
            <a:pPr marL="0" indent="0">
              <a:buNone/>
            </a:pPr>
            <a:r>
              <a:rPr lang="de-DE" dirty="0" smtClean="0"/>
              <a:t>Das heißt, das maskuline Genus dient als gemeinsames Genus.</a:t>
            </a:r>
          </a:p>
          <a:p>
            <a:pPr marL="0" indent="0">
              <a:buNone/>
            </a:pPr>
            <a:endParaRPr lang="de-DE" dirty="0" smtClean="0"/>
          </a:p>
          <a:p>
            <a:pPr marL="0" indent="0">
              <a:buNone/>
            </a:pPr>
            <a:r>
              <a:rPr lang="de-DE" dirty="0" smtClean="0"/>
              <a:t>Es gibt das Genus commune auch im Plural:</a:t>
            </a:r>
          </a:p>
          <a:p>
            <a:pPr marL="0" indent="0">
              <a:buNone/>
            </a:pPr>
            <a:r>
              <a:rPr lang="de-DE" dirty="0" smtClean="0"/>
              <a:t>die Benutzer, die Verkehrsteilnehmer, die Fußgänger, …                     </a:t>
            </a:r>
          </a:p>
          <a:p>
            <a:pPr marL="0" indent="0">
              <a:buNone/>
            </a:pPr>
            <a:r>
              <a:rPr lang="de-DE" dirty="0" smtClean="0"/>
              <a:t>Achtung: die Anwesenden, die  Reisenden (hier gibt es keine besondere Singular-Form des Femininums!)</a:t>
            </a:r>
          </a:p>
          <a:p>
            <a:pPr marL="0" indent="0">
              <a:buNone/>
            </a:pPr>
            <a:r>
              <a:rPr lang="de-DE" dirty="0" smtClean="0"/>
              <a:t>(Genderdiskussion! -&gt; Schüler/-innen, Schüler(innen), SchülerInnen, alle Schülerinnen und Schüler???) -&gt; konsequente Verwendung!</a:t>
            </a:r>
            <a:endParaRPr lang="de-DE" dirty="0"/>
          </a:p>
        </p:txBody>
      </p:sp>
    </p:spTree>
    <p:extLst>
      <p:ext uri="{BB962C8B-B14F-4D97-AF65-F5344CB8AC3E}">
        <p14:creationId xmlns:p14="http://schemas.microsoft.com/office/powerpoint/2010/main" val="26467466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pPr algn="ctr"/>
            <a:r>
              <a:rPr lang="de-DE" sz="5400" b="1" dirty="0" smtClean="0"/>
              <a:t>42 Singularetantum / Pluraletantum ?</a:t>
            </a:r>
            <a:endParaRPr lang="de-DE" sz="5400" b="1" dirty="0"/>
          </a:p>
        </p:txBody>
      </p:sp>
      <p:sp>
        <p:nvSpPr>
          <p:cNvPr id="3" name="Inhaltsplatzhalter 2"/>
          <p:cNvSpPr>
            <a:spLocks noGrp="1"/>
          </p:cNvSpPr>
          <p:nvPr>
            <p:ph idx="1"/>
          </p:nvPr>
        </p:nvSpPr>
        <p:spPr/>
        <p:txBody>
          <a:bodyPr>
            <a:normAutofit/>
          </a:bodyPr>
          <a:lstStyle/>
          <a:p>
            <a:pPr marL="0" indent="0">
              <a:buNone/>
            </a:pPr>
            <a:r>
              <a:rPr lang="de-DE" sz="3600" dirty="0" smtClean="0"/>
              <a:t>Sortieren Sie die Beispiele:</a:t>
            </a:r>
          </a:p>
          <a:p>
            <a:pPr marL="0" indent="0">
              <a:buNone/>
            </a:pPr>
            <a:r>
              <a:rPr lang="de-DE" sz="3600" dirty="0" smtClean="0"/>
              <a:t>das Getreide, die Leute, die Butter, das Obst, die Eltern, die Tropen, die Alpen, das Vieh, der Schnee, die Kosten, der Rauch, die Einkünfte, der Schmutz, die Arbeiterschaft, die Geistlichkeit, die Masern,                                die Geschwister, das Weltall, der Atem</a:t>
            </a:r>
          </a:p>
          <a:p>
            <a:pPr marL="0" indent="0">
              <a:buNone/>
            </a:pPr>
            <a:r>
              <a:rPr lang="de-DE" sz="3600" dirty="0">
                <a:solidFill>
                  <a:srgbClr val="FF0000"/>
                </a:solidFill>
              </a:rPr>
              <a:t>G</a:t>
            </a:r>
            <a:r>
              <a:rPr lang="de-DE" sz="3600" dirty="0" smtClean="0">
                <a:solidFill>
                  <a:srgbClr val="FF0000"/>
                </a:solidFill>
              </a:rPr>
              <a:t>ibt es Alternativen?</a:t>
            </a:r>
          </a:p>
          <a:p>
            <a:pPr marL="0" indent="0">
              <a:buNone/>
            </a:pPr>
            <a:endParaRPr lang="de-DE" sz="4000" dirty="0"/>
          </a:p>
        </p:txBody>
      </p:sp>
    </p:spTree>
    <p:extLst>
      <p:ext uri="{BB962C8B-B14F-4D97-AF65-F5344CB8AC3E}">
        <p14:creationId xmlns:p14="http://schemas.microsoft.com/office/powerpoint/2010/main" val="25221120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0</TotalTime>
  <Words>880</Words>
  <Application>Microsoft Office PowerPoint</Application>
  <PresentationFormat>Breitbild</PresentationFormat>
  <Paragraphs>79</Paragraphs>
  <Slides>14</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14</vt:i4>
      </vt:variant>
    </vt:vector>
  </HeadingPairs>
  <TitlesOfParts>
    <vt:vector size="18" baseType="lpstr">
      <vt:lpstr>Arial</vt:lpstr>
      <vt:lpstr>Calibri</vt:lpstr>
      <vt:lpstr>Calibri Light</vt:lpstr>
      <vt:lpstr>Office</vt:lpstr>
      <vt:lpstr>34 Die deklinierbaren Wortarten</vt:lpstr>
      <vt:lpstr>35 Abstrakta</vt:lpstr>
      <vt:lpstr>36 Konkreta</vt:lpstr>
      <vt:lpstr>37 Formenbildung der Nomen</vt:lpstr>
      <vt:lpstr>38 Kongruenz im Numerus heißt…</vt:lpstr>
      <vt:lpstr>39 die drei Genera</vt:lpstr>
      <vt:lpstr>40 „Regeln“ zur Genus-Erkennung:</vt:lpstr>
      <vt:lpstr>41 Genus commune - Verwendungsweise</vt:lpstr>
      <vt:lpstr>42 Singularetantum / Pluraletantum ?</vt:lpstr>
      <vt:lpstr>43 Artikel</vt:lpstr>
      <vt:lpstr>44 Bestimmter Artikel - Verwendung</vt:lpstr>
      <vt:lpstr>45 Unbestimmter Artikel - Verwendung</vt:lpstr>
      <vt:lpstr>46 Wechsel vom unbestimmten zum bestimmten Artikel</vt:lpstr>
      <vt:lpstr>Zusätzliche Artikel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Wortarten Überblick</dc:title>
  <dc:creator>User10</dc:creator>
  <cp:lastModifiedBy>User10</cp:lastModifiedBy>
  <cp:revision>78</cp:revision>
  <dcterms:created xsi:type="dcterms:W3CDTF">2022-04-24T14:04:49Z</dcterms:created>
  <dcterms:modified xsi:type="dcterms:W3CDTF">2023-10-25T22:04:02Z</dcterms:modified>
</cp:coreProperties>
</file>