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97" r:id="rId6"/>
    <p:sldId id="257" r:id="rId7"/>
    <p:sldId id="262" r:id="rId8"/>
    <p:sldId id="321" r:id="rId9"/>
    <p:sldId id="322" r:id="rId10"/>
    <p:sldId id="323" r:id="rId11"/>
    <p:sldId id="313" r:id="rId12"/>
    <p:sldId id="324" r:id="rId13"/>
    <p:sldId id="315" r:id="rId14"/>
    <p:sldId id="298" r:id="rId15"/>
    <p:sldId id="289" r:id="rId16"/>
    <p:sldId id="287" r:id="rId17"/>
    <p:sldId id="276" r:id="rId18"/>
    <p:sldId id="299" r:id="rId19"/>
    <p:sldId id="304" r:id="rId20"/>
    <p:sldId id="300" r:id="rId21"/>
    <p:sldId id="301" r:id="rId22"/>
    <p:sldId id="303" r:id="rId23"/>
    <p:sldId id="306" r:id="rId24"/>
    <p:sldId id="318" r:id="rId25"/>
    <p:sldId id="319" r:id="rId26"/>
    <p:sldId id="325" r:id="rId27"/>
    <p:sldId id="317" r:id="rId28"/>
    <p:sldId id="320" r:id="rId29"/>
    <p:sldId id="316" r:id="rId30"/>
    <p:sldId id="277" r:id="rId31"/>
    <p:sldId id="278" r:id="rId32"/>
    <p:sldId id="279" r:id="rId33"/>
    <p:sldId id="280" r:id="rId34"/>
    <p:sldId id="281" r:id="rId35"/>
    <p:sldId id="291" r:id="rId36"/>
    <p:sldId id="292" r:id="rId37"/>
    <p:sldId id="263" r:id="rId38"/>
    <p:sldId id="269" r:id="rId39"/>
    <p:sldId id="264" r:id="rId40"/>
    <p:sldId id="267" r:id="rId41"/>
    <p:sldId id="305" r:id="rId42"/>
    <p:sldId id="272" r:id="rId43"/>
    <p:sldId id="271" r:id="rId44"/>
    <p:sldId id="265" r:id="rId45"/>
    <p:sldId id="270" r:id="rId46"/>
    <p:sldId id="268" r:id="rId47"/>
    <p:sldId id="273" r:id="rId48"/>
    <p:sldId id="27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4CEF7-FC2C-6B23-E816-7BBD7F8C2AA9}" v="7" dt="2024-10-09T08:53:24.030"/>
    <p1510:client id="{A0ACAC93-B557-442D-B20F-2647F384AE98}" v="33" dt="2024-10-07T19:39:51.215"/>
    <p1510:client id="{FD140969-51F7-2A8E-462A-62E9046854C4}" v="1" dt="2024-10-09T11:42:36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3508" autoAdjust="0"/>
  </p:normalViewPr>
  <p:slideViewPr>
    <p:cSldViewPr snapToGrid="0" showGuides="1">
      <p:cViewPr>
        <p:scale>
          <a:sx n="81" d="100"/>
          <a:sy n="81" d="100"/>
        </p:scale>
        <p:origin x="1760" y="9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Magdalena Deyerl" userId="S::veronika-magdalena.deyerl@stud.uni-bamberg.de::3f403fb8-e3ed-4be6-b51c-1b4f6b2ba7b0" providerId="AD" clId="Web-{88A4CEF7-FC2C-6B23-E816-7BBD7F8C2AA9}"/>
    <pc:docChg chg="modSld">
      <pc:chgData name="Veronika Magdalena Deyerl" userId="S::veronika-magdalena.deyerl@stud.uni-bamberg.de::3f403fb8-e3ed-4be6-b51c-1b4f6b2ba7b0" providerId="AD" clId="Web-{88A4CEF7-FC2C-6B23-E816-7BBD7F8C2AA9}" dt="2024-10-09T08:53:24.030" v="6"/>
      <pc:docMkLst>
        <pc:docMk/>
      </pc:docMkLst>
      <pc:sldChg chg="delAnim">
        <pc:chgData name="Veronika Magdalena Deyerl" userId="S::veronika-magdalena.deyerl@stud.uni-bamberg.de::3f403fb8-e3ed-4be6-b51c-1b4f6b2ba7b0" providerId="AD" clId="Web-{88A4CEF7-FC2C-6B23-E816-7BBD7F8C2AA9}" dt="2024-10-09T08:53:24.030" v="6"/>
        <pc:sldMkLst>
          <pc:docMk/>
          <pc:sldMk cId="2855284973" sldId="257"/>
        </pc:sldMkLst>
      </pc:sldChg>
    </pc:docChg>
  </pc:docChgLst>
  <pc:docChgLst>
    <pc:chgData name="Merle Bögeholz" userId="6ed60119-5846-44ed-9bc1-c7f0b46e46cb" providerId="ADAL" clId="{5E56ADAF-D7DA-4E4D-A8A6-42B48BDF7209}"/>
    <pc:docChg chg="custSel addSld delSld modSld">
      <pc:chgData name="Merle Bögeholz" userId="6ed60119-5846-44ed-9bc1-c7f0b46e46cb" providerId="ADAL" clId="{5E56ADAF-D7DA-4E4D-A8A6-42B48BDF7209}" dt="2024-09-18T14:06:55.792" v="70" actId="1038"/>
      <pc:docMkLst>
        <pc:docMk/>
      </pc:docMkLst>
      <pc:sldChg chg="modSp mod">
        <pc:chgData name="Merle Bögeholz" userId="6ed60119-5846-44ed-9bc1-c7f0b46e46cb" providerId="ADAL" clId="{5E56ADAF-D7DA-4E4D-A8A6-42B48BDF7209}" dt="2024-09-18T13:51:05.832" v="38" actId="20577"/>
        <pc:sldMkLst>
          <pc:docMk/>
          <pc:sldMk cId="1765626693" sldId="256"/>
        </pc:sldMkLst>
        <pc:spChg chg="mod">
          <ac:chgData name="Merle Bögeholz" userId="6ed60119-5846-44ed-9bc1-c7f0b46e46cb" providerId="ADAL" clId="{5E56ADAF-D7DA-4E4D-A8A6-42B48BDF7209}" dt="2024-09-18T13:51:05.832" v="38" actId="20577"/>
          <ac:spMkLst>
            <pc:docMk/>
            <pc:sldMk cId="1765626693" sldId="256"/>
            <ac:spMk id="4" creationId="{842C9479-5E31-8735-7C5E-B20A3E5FE9F8}"/>
          </ac:spMkLst>
        </pc:spChg>
      </pc:sldChg>
      <pc:sldChg chg="addSp delSp modSp mod modAnim">
        <pc:chgData name="Merle Bögeholz" userId="6ed60119-5846-44ed-9bc1-c7f0b46e46cb" providerId="ADAL" clId="{5E56ADAF-D7DA-4E4D-A8A6-42B48BDF7209}" dt="2024-09-18T13:50:17.101" v="13" actId="1076"/>
        <pc:sldMkLst>
          <pc:docMk/>
          <pc:sldMk cId="2855284973" sldId="257"/>
        </pc:sldMkLst>
        <pc:spChg chg="add mod">
          <ac:chgData name="Merle Bögeholz" userId="6ed60119-5846-44ed-9bc1-c7f0b46e46cb" providerId="ADAL" clId="{5E56ADAF-D7DA-4E4D-A8A6-42B48BDF7209}" dt="2024-09-18T13:50:17.101" v="13" actId="1076"/>
          <ac:spMkLst>
            <pc:docMk/>
            <pc:sldMk cId="2855284973" sldId="257"/>
            <ac:spMk id="2" creationId="{BC93685C-3F97-F331-AB3E-31C97131EFC3}"/>
          </ac:spMkLst>
        </pc:spChg>
        <pc:spChg chg="add mod">
          <ac:chgData name="Merle Bögeholz" userId="6ed60119-5846-44ed-9bc1-c7f0b46e46cb" providerId="ADAL" clId="{5E56ADAF-D7DA-4E4D-A8A6-42B48BDF7209}" dt="2024-09-18T13:49:35.467" v="12" actId="207"/>
          <ac:spMkLst>
            <pc:docMk/>
            <pc:sldMk cId="2855284973" sldId="257"/>
            <ac:spMk id="3" creationId="{7B0B10E7-2B18-EC29-F286-24D2DD93AEC6}"/>
          </ac:spMkLst>
        </pc:spChg>
        <pc:spChg chg="del">
          <ac:chgData name="Merle Bögeholz" userId="6ed60119-5846-44ed-9bc1-c7f0b46e46cb" providerId="ADAL" clId="{5E56ADAF-D7DA-4E4D-A8A6-42B48BDF7209}" dt="2024-09-18T13:47:49.887" v="4" actId="478"/>
          <ac:spMkLst>
            <pc:docMk/>
            <pc:sldMk cId="2855284973" sldId="257"/>
            <ac:spMk id="7" creationId="{400332EF-4177-FA52-64B1-AF90263D77F0}"/>
          </ac:spMkLst>
        </pc:spChg>
        <pc:spChg chg="del">
          <ac:chgData name="Merle Bögeholz" userId="6ed60119-5846-44ed-9bc1-c7f0b46e46cb" providerId="ADAL" clId="{5E56ADAF-D7DA-4E4D-A8A6-42B48BDF7209}" dt="2024-09-18T13:47:47.983" v="3" actId="478"/>
          <ac:spMkLst>
            <pc:docMk/>
            <pc:sldMk cId="2855284973" sldId="257"/>
            <ac:spMk id="9" creationId="{C48E3869-528B-9AD9-5CC8-181581C52612}"/>
          </ac:spMkLst>
        </pc:spChg>
        <pc:spChg chg="del mod">
          <ac:chgData name="Merle Bögeholz" userId="6ed60119-5846-44ed-9bc1-c7f0b46e46cb" providerId="ADAL" clId="{5E56ADAF-D7DA-4E4D-A8A6-42B48BDF7209}" dt="2024-09-18T13:47:46.287" v="2" actId="478"/>
          <ac:spMkLst>
            <pc:docMk/>
            <pc:sldMk cId="2855284973" sldId="257"/>
            <ac:spMk id="11" creationId="{C9A6600D-14F8-492B-C5B7-75EA25CD4D72}"/>
          </ac:spMkLst>
        </pc:spChg>
      </pc:sldChg>
      <pc:sldChg chg="addSp modSp mod">
        <pc:chgData name="Merle Bögeholz" userId="6ed60119-5846-44ed-9bc1-c7f0b46e46cb" providerId="ADAL" clId="{5E56ADAF-D7DA-4E4D-A8A6-42B48BDF7209}" dt="2024-09-18T14:06:55.792" v="70" actId="1038"/>
        <pc:sldMkLst>
          <pc:docMk/>
          <pc:sldMk cId="3468093537" sldId="275"/>
        </pc:sldMkLst>
        <pc:picChg chg="add mod">
          <ac:chgData name="Merle Bögeholz" userId="6ed60119-5846-44ed-9bc1-c7f0b46e46cb" providerId="ADAL" clId="{5E56ADAF-D7DA-4E4D-A8A6-42B48BDF7209}" dt="2024-09-18T14:06:55.792" v="70" actId="1038"/>
          <ac:picMkLst>
            <pc:docMk/>
            <pc:sldMk cId="3468093537" sldId="275"/>
            <ac:picMk id="2" creationId="{ABB22319-8B93-75F8-CE3A-7C2896DE1A90}"/>
          </ac:picMkLst>
        </pc:picChg>
      </pc:sldChg>
      <pc:sldChg chg="modSp del mod">
        <pc:chgData name="Merle Bögeholz" userId="6ed60119-5846-44ed-9bc1-c7f0b46e46cb" providerId="ADAL" clId="{5E56ADAF-D7DA-4E4D-A8A6-42B48BDF7209}" dt="2024-09-18T13:54:35.299" v="54" actId="2696"/>
        <pc:sldMkLst>
          <pc:docMk/>
          <pc:sldMk cId="2387091942" sldId="286"/>
        </pc:sldMkLst>
        <pc:spChg chg="mod">
          <ac:chgData name="Merle Bögeholz" userId="6ed60119-5846-44ed-9bc1-c7f0b46e46cb" providerId="ADAL" clId="{5E56ADAF-D7DA-4E4D-A8A6-42B48BDF7209}" dt="2024-09-18T13:51:42.653" v="43" actId="20577"/>
          <ac:spMkLst>
            <pc:docMk/>
            <pc:sldMk cId="2387091942" sldId="286"/>
            <ac:spMk id="5" creationId="{5CCB50D4-1C90-0DA7-1F13-A1FB4068F6E7}"/>
          </ac:spMkLst>
        </pc:spChg>
      </pc:sldChg>
      <pc:sldChg chg="modSp add del modAnim">
        <pc:chgData name="Merle Bögeholz" userId="6ed60119-5846-44ed-9bc1-c7f0b46e46cb" providerId="ADAL" clId="{5E56ADAF-D7DA-4E4D-A8A6-42B48BDF7209}" dt="2024-09-18T13:54:50.850" v="57" actId="2696"/>
        <pc:sldMkLst>
          <pc:docMk/>
          <pc:sldMk cId="4291051000" sldId="288"/>
        </pc:sldMkLst>
        <pc:spChg chg="mod">
          <ac:chgData name="Merle Bögeholz" userId="6ed60119-5846-44ed-9bc1-c7f0b46e46cb" providerId="ADAL" clId="{5E56ADAF-D7DA-4E4D-A8A6-42B48BDF7209}" dt="2024-09-18T13:48:31.960" v="7" actId="20577"/>
          <ac:spMkLst>
            <pc:docMk/>
            <pc:sldMk cId="4291051000" sldId="288"/>
            <ac:spMk id="7" creationId="{2ABBC3D1-9E6C-3BD2-592E-B2DB4F937878}"/>
          </ac:spMkLst>
        </pc:spChg>
      </pc:sldChg>
      <pc:sldChg chg="addSp delSp modSp new mod modClrScheme chgLayout">
        <pc:chgData name="Merle Bögeholz" userId="6ed60119-5846-44ed-9bc1-c7f0b46e46cb" providerId="ADAL" clId="{5E56ADAF-D7DA-4E4D-A8A6-42B48BDF7209}" dt="2024-09-18T13:54:19.626" v="53" actId="1076"/>
        <pc:sldMkLst>
          <pc:docMk/>
          <pc:sldMk cId="3080829658" sldId="289"/>
        </pc:sldMkLst>
        <pc:spChg chg="del">
          <ac:chgData name="Merle Bögeholz" userId="6ed60119-5846-44ed-9bc1-c7f0b46e46cb" providerId="ADAL" clId="{5E56ADAF-D7DA-4E4D-A8A6-42B48BDF7209}" dt="2024-09-18T13:53:03.909" v="45" actId="700"/>
          <ac:spMkLst>
            <pc:docMk/>
            <pc:sldMk cId="3080829658" sldId="289"/>
            <ac:spMk id="2" creationId="{4D382925-C86B-89A0-5DE1-08D95A97F236}"/>
          </ac:spMkLst>
        </pc:spChg>
        <pc:picChg chg="add mod">
          <ac:chgData name="Merle Bögeholz" userId="6ed60119-5846-44ed-9bc1-c7f0b46e46cb" providerId="ADAL" clId="{5E56ADAF-D7DA-4E4D-A8A6-42B48BDF7209}" dt="2024-09-18T13:54:19.626" v="53" actId="1076"/>
          <ac:picMkLst>
            <pc:docMk/>
            <pc:sldMk cId="3080829658" sldId="289"/>
            <ac:picMk id="4" creationId="{1CC6A6E7-B316-794C-BA31-E51F3CDD176B}"/>
          </ac:picMkLst>
        </pc:picChg>
      </pc:sldChg>
      <pc:sldChg chg="add del">
        <pc:chgData name="Merle Bögeholz" userId="6ed60119-5846-44ed-9bc1-c7f0b46e46cb" providerId="ADAL" clId="{5E56ADAF-D7DA-4E4D-A8A6-42B48BDF7209}" dt="2024-09-18T13:54:49.860" v="56" actId="2696"/>
        <pc:sldMkLst>
          <pc:docMk/>
          <pc:sldMk cId="3278899099" sldId="290"/>
        </pc:sldMkLst>
      </pc:sldChg>
    </pc:docChg>
  </pc:docChgLst>
  <pc:docChgLst>
    <pc:chgData name="Dorothea Vogel" userId="S::dorothea.vogel@stud.uni-bamberg.de::00e7ba11-0f0a-4af4-8cea-3d631d3869d3" providerId="AD" clId="Web-{A0ACAC93-B557-442D-B20F-2647F384AE98}"/>
    <pc:docChg chg="modSld">
      <pc:chgData name="Dorothea Vogel" userId="S::dorothea.vogel@stud.uni-bamberg.de::00e7ba11-0f0a-4af4-8cea-3d631d3869d3" providerId="AD" clId="Web-{A0ACAC93-B557-442D-B20F-2647F384AE98}" dt="2024-10-07T19:39:50.449" v="28" actId="20577"/>
      <pc:docMkLst>
        <pc:docMk/>
      </pc:docMkLst>
      <pc:sldChg chg="modSp">
        <pc:chgData name="Dorothea Vogel" userId="S::dorothea.vogel@stud.uni-bamberg.de::00e7ba11-0f0a-4af4-8cea-3d631d3869d3" providerId="AD" clId="Web-{A0ACAC93-B557-442D-B20F-2647F384AE98}" dt="2024-10-07T19:39:50.449" v="28" actId="20577"/>
        <pc:sldMkLst>
          <pc:docMk/>
          <pc:sldMk cId="2497566036" sldId="279"/>
        </pc:sldMkLst>
        <pc:spChg chg="mod">
          <ac:chgData name="Dorothea Vogel" userId="S::dorothea.vogel@stud.uni-bamberg.de::00e7ba11-0f0a-4af4-8cea-3d631d3869d3" providerId="AD" clId="Web-{A0ACAC93-B557-442D-B20F-2647F384AE98}" dt="2024-10-07T19:39:50.449" v="28" actId="20577"/>
          <ac:spMkLst>
            <pc:docMk/>
            <pc:sldMk cId="2497566036" sldId="279"/>
            <ac:spMk id="5" creationId="{3486AF0B-2AA4-B832-2DF5-A85EBC7154A0}"/>
          </ac:spMkLst>
        </pc:spChg>
      </pc:sldChg>
      <pc:sldChg chg="modSp">
        <pc:chgData name="Dorothea Vogel" userId="S::dorothea.vogel@stud.uni-bamberg.de::00e7ba11-0f0a-4af4-8cea-3d631d3869d3" providerId="AD" clId="Web-{A0ACAC93-B557-442D-B20F-2647F384AE98}" dt="2024-10-07T19:39:35.948" v="18" actId="20577"/>
        <pc:sldMkLst>
          <pc:docMk/>
          <pc:sldMk cId="3806775743" sldId="280"/>
        </pc:sldMkLst>
        <pc:spChg chg="mod">
          <ac:chgData name="Dorothea Vogel" userId="S::dorothea.vogel@stud.uni-bamberg.de::00e7ba11-0f0a-4af4-8cea-3d631d3869d3" providerId="AD" clId="Web-{A0ACAC93-B557-442D-B20F-2647F384AE98}" dt="2024-10-07T19:39:35.948" v="18" actId="20577"/>
          <ac:spMkLst>
            <pc:docMk/>
            <pc:sldMk cId="3806775743" sldId="280"/>
            <ac:spMk id="5" creationId="{9056511E-FD56-AAD6-ADC3-922F968CE1BC}"/>
          </ac:spMkLst>
        </pc:spChg>
      </pc:sldChg>
      <pc:sldChg chg="modSp">
        <pc:chgData name="Dorothea Vogel" userId="S::dorothea.vogel@stud.uni-bamberg.de::00e7ba11-0f0a-4af4-8cea-3d631d3869d3" providerId="AD" clId="Web-{A0ACAC93-B557-442D-B20F-2647F384AE98}" dt="2024-10-07T19:38:54.260" v="3" actId="20577"/>
        <pc:sldMkLst>
          <pc:docMk/>
          <pc:sldMk cId="585050413" sldId="290"/>
        </pc:sldMkLst>
        <pc:spChg chg="mod">
          <ac:chgData name="Dorothea Vogel" userId="S::dorothea.vogel@stud.uni-bamberg.de::00e7ba11-0f0a-4af4-8cea-3d631d3869d3" providerId="AD" clId="Web-{A0ACAC93-B557-442D-B20F-2647F384AE98}" dt="2024-10-07T19:38:54.260" v="3" actId="20577"/>
          <ac:spMkLst>
            <pc:docMk/>
            <pc:sldMk cId="585050413" sldId="290"/>
            <ac:spMk id="5" creationId="{60DA5017-9FB6-7B7F-8EBE-9633039D1EDA}"/>
          </ac:spMkLst>
        </pc:spChg>
      </pc:sldChg>
    </pc:docChg>
  </pc:docChgLst>
  <pc:docChgLst>
    <pc:chgData name="Veronika Magdalena Deyerl" userId="S::veronika-magdalena.deyerl@stud.uni-bamberg.de::3f403fb8-e3ed-4be6-b51c-1b4f6b2ba7b0" providerId="AD" clId="Web-{FD140969-51F7-2A8E-462A-62E9046854C4}"/>
    <pc:docChg chg="modSld">
      <pc:chgData name="Veronika Magdalena Deyerl" userId="S::veronika-magdalena.deyerl@stud.uni-bamberg.de::3f403fb8-e3ed-4be6-b51c-1b4f6b2ba7b0" providerId="AD" clId="Web-{FD140969-51F7-2A8E-462A-62E9046854C4}" dt="2024-10-09T11:42:36.502" v="0" actId="20577"/>
      <pc:docMkLst>
        <pc:docMk/>
      </pc:docMkLst>
      <pc:sldChg chg="modSp">
        <pc:chgData name="Veronika Magdalena Deyerl" userId="S::veronika-magdalena.deyerl@stud.uni-bamberg.de::3f403fb8-e3ed-4be6-b51c-1b4f6b2ba7b0" providerId="AD" clId="Web-{FD140969-51F7-2A8E-462A-62E9046854C4}" dt="2024-10-09T11:42:36.502" v="0" actId="20577"/>
        <pc:sldMkLst>
          <pc:docMk/>
          <pc:sldMk cId="1945574995" sldId="265"/>
        </pc:sldMkLst>
        <pc:spChg chg="mod">
          <ac:chgData name="Veronika Magdalena Deyerl" userId="S::veronika-magdalena.deyerl@stud.uni-bamberg.de::3f403fb8-e3ed-4be6-b51c-1b4f6b2ba7b0" providerId="AD" clId="Web-{FD140969-51F7-2A8E-462A-62E9046854C4}" dt="2024-10-09T11:42:36.502" v="0" actId="20577"/>
          <ac:spMkLst>
            <pc:docMk/>
            <pc:sldMk cId="1945574995" sldId="265"/>
            <ac:spMk id="5" creationId="{FE3C7575-C780-AEB5-DC7B-B578BE4E54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C8B6-67E5-4101-9D2D-4DB5B4D758D0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EE6A-BA39-468F-B725-400B21807A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4DF8-2ACC-699D-494A-AEB800CA0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4DE96C-313F-C7E6-DA1B-E57FB12B7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86FCDBC-7340-6253-973C-4C88EE0DB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55BE39-DE07-A724-394E-9958C61AC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22B7D-AAD3-7F6E-98AB-DEB86BB5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96ADD0-3C27-6432-332E-54A85D185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E5CED7-0246-79B3-1BFD-1E524F5C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5CF445-344A-8EB4-4EB0-FB4460AF2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9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321F8-F9CB-2AB5-101B-BF6DC56E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94EFE39-BA17-6BD5-B314-35785958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9DD198-09AB-F35B-D6AD-FF9039BA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87523C-F784-9A45-0275-1C5936739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6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Macht vielleicht einen Beispielstundenplan einmal vorne vor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2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13CFD-2354-C38A-8BD9-5A70B9A64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3DC3F7-6C63-148F-0C25-7E3325F04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4EC037-5F37-9206-86A9-3F70A8FE7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Macht vielleicht einen Beispielstundenplan einmal vorne vor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DB13E4-2D18-2D2D-2B95-ECDE4014A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7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dafür sorgen, dass das bei allen Leuten geht!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3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Öffnet an der Stelle bitte einmal VC und zeigt, wie man Sachen sucht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6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0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5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7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1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7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0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8" y="0"/>
            <a:ext cx="5136367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EBFF060-4F9D-A36E-C092-AB2284AA9106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C2D4F-ECA2-EEAD-B597-7178A56007C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7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F9C81-13B4-0E7A-9023-2C78E36B66DC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A75A929-5DE7-50D2-1D98-599F92157B5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3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7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9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833878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793371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5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14/04/2025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C12767-EA1F-491E-414A-2A8A1FBD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4D9F4-48E8-C131-5BCE-E3FB3EE7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DB8B1-3F99-0841-D520-AA7C5F512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2A831-0C14-8DDC-55A7-8635224A3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E189328-B2AA-0F7E-7927-F50CC7A45D4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857"/>
            <a:ext cx="1359074" cy="1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3" r:id="rId5"/>
    <p:sldLayoutId id="2147483651" r:id="rId6"/>
    <p:sldLayoutId id="2147483666" r:id="rId7"/>
    <p:sldLayoutId id="2147483662" r:id="rId8"/>
    <p:sldLayoutId id="2147483667" r:id="rId9"/>
    <p:sldLayoutId id="2147483652" r:id="rId10"/>
    <p:sldLayoutId id="2147483668" r:id="rId11"/>
    <p:sldLayoutId id="2147483653" r:id="rId12"/>
    <p:sldLayoutId id="2147483669" r:id="rId13"/>
    <p:sldLayoutId id="2147483654" r:id="rId14"/>
    <p:sldLayoutId id="2147483670" r:id="rId15"/>
    <p:sldLayoutId id="2147483659" r:id="rId16"/>
    <p:sldLayoutId id="2147483671" r:id="rId17"/>
    <p:sldLayoutId id="2147483660" r:id="rId18"/>
    <p:sldLayoutId id="2147483672" r:id="rId19"/>
    <p:sldLayoutId id="2147483661" r:id="rId20"/>
    <p:sldLayoutId id="2147483658" r:id="rId21"/>
    <p:sldLayoutId id="2147483656" r:id="rId22"/>
    <p:sldLayoutId id="2147483673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owi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international-office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ka-magdalena.deyerl@stud.uni-bamberg.de" TargetMode="External"/><Relationship Id="rId7" Type="http://schemas.openxmlformats.org/officeDocument/2006/relationships/hyperlink" Target="mailto:amon-leonhardt.engelhardt@stud.uni-bamberg.de" TargetMode="External"/><Relationship Id="rId2" Type="http://schemas.openxmlformats.org/officeDocument/2006/relationships/hyperlink" Target="https://vc.uni-bamberg.de/enrol/index.php?id=5178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ilo.olschewski@stud.uni-bamberg.de" TargetMode="External"/><Relationship Id="rId5" Type="http://schemas.openxmlformats.org/officeDocument/2006/relationships/hyperlink" Target="mailto:dorothea.vogel@stud.uni-bamberg.de" TargetMode="External"/><Relationship Id="rId4" Type="http://schemas.openxmlformats.org/officeDocument/2006/relationships/hyperlink" Target="mailto:adrian-elias.greiner@stud.uni-bamberg.d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ts/dienstleistungen/netz/wlan/eduroa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lexnow.uni-bamberg.de/FN2AUTH/FN2AuthServlet?op=Login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is.uni-bamberg.de/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&amp;category=menu.browse&amp;breadCrumbSource=portal&amp;startpage=portal.vm&amp;chco=y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c.uni-bamberg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&amp;category=menu.browse&amp;breadCrumbSource=portal&amp;startpage=portal.vm&amp;chco=y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campusprint/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ub.uni-bamberg.de/TouchPoint/start.do?View=ubg&amp;Language=de&amp;StartPage=UserAccount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ts/dienstleistungen/netz/vpn/einrichten/macos/" TargetMode="External"/><Relationship Id="rId2" Type="http://schemas.openxmlformats.org/officeDocument/2006/relationships/hyperlink" Target="https://www.uni-bamberg.de/its/dienstleistungen/netz/vpn/einrichten/wi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ni-bamberg.de/its/dienstleistungen/netz/vpn/einrichten/ios/" TargetMode="External"/><Relationship Id="rId5" Type="http://schemas.openxmlformats.org/officeDocument/2006/relationships/hyperlink" Target="https://www.uni-bamberg.de/its/dienstleistungen/netz/vpn/einrichten/linux/" TargetMode="External"/><Relationship Id="rId4" Type="http://schemas.openxmlformats.org/officeDocument/2006/relationships/hyperlink" Target="https://www.uni-bamberg.de/its/dienstleistungen/netz/vpn/einrichten/android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42C9479-5E31-8735-7C5E-B20A3E5FE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imes"/>
                <a:cs typeface="Times"/>
              </a:rPr>
              <a:t>EET-Tutorium Sommersemester 2025</a:t>
            </a:r>
            <a:endParaRPr lang="en-GB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4BD05E6-AA0E-F6AA-EDA5-26891C07E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Times" pitchFamily="2" charset="0"/>
              </a:rPr>
              <a:t>Otto-Friedrich Universität Bamberg</a:t>
            </a:r>
          </a:p>
          <a:p>
            <a:r>
              <a:rPr lang="en-GB" dirty="0">
                <a:latin typeface="Times" pitchFamily="2" charset="0"/>
              </a:rPr>
              <a:t>Fakultät für </a:t>
            </a:r>
            <a:r>
              <a:rPr lang="en-GB" dirty="0" err="1">
                <a:latin typeface="Times" pitchFamily="2" charset="0"/>
              </a:rPr>
              <a:t>Sozial</a:t>
            </a:r>
            <a:r>
              <a:rPr lang="en-GB" dirty="0">
                <a:latin typeface="Times" pitchFamily="2" charset="0"/>
              </a:rPr>
              <a:t>- und </a:t>
            </a:r>
            <a:r>
              <a:rPr lang="en-GB" dirty="0" err="1">
                <a:latin typeface="Times" pitchFamily="2" charset="0"/>
              </a:rPr>
              <a:t>Wirtschaftswissenschaften</a:t>
            </a:r>
            <a:r>
              <a:rPr lang="en-GB" dirty="0">
                <a:latin typeface="Times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6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B30C51-7A7A-A939-E807-B7FA10B5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Deine Fachschaft</a:t>
            </a:r>
            <a:endParaRPr lang="en-GB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EB5186-50BE-2083-68E8-9C44CDFBE29A}"/>
              </a:ext>
            </a:extLst>
          </p:cNvPr>
          <p:cNvSpPr txBox="1"/>
          <p:nvPr/>
        </p:nvSpPr>
        <p:spPr>
          <a:xfrm>
            <a:off x="653143" y="2248678"/>
            <a:ext cx="18707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sz="1700" b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Hochschulpolitik</a:t>
            </a:r>
            <a:endParaRPr lang="en-GB" sz="1700" b="1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5AE6BE-7AB3-B2CB-9B35-1DFE3025A1B6}"/>
              </a:ext>
            </a:extLst>
          </p:cNvPr>
          <p:cNvSpPr txBox="1"/>
          <p:nvPr/>
        </p:nvSpPr>
        <p:spPr>
          <a:xfrm>
            <a:off x="2962470" y="2248678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Events</a:t>
            </a:r>
            <a:endParaRPr lang="en-GB" b="1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507476-93EC-78C5-9CAC-8E44CCC70B0D}"/>
              </a:ext>
            </a:extLst>
          </p:cNvPr>
          <p:cNvSpPr txBox="1"/>
          <p:nvPr/>
        </p:nvSpPr>
        <p:spPr>
          <a:xfrm>
            <a:off x="5271797" y="2252084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>
                <a:latin typeface="Times" panose="02020603050405020304" pitchFamily="18" charset="0"/>
                <a:cs typeface="Times" panose="02020603050405020304" pitchFamily="18" charset="0"/>
              </a:rPr>
              <a:t>EETs</a:t>
            </a:r>
            <a:endParaRPr lang="en-GB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A5BAF2-37B6-DC08-97EB-54400B838ADB}"/>
              </a:ext>
            </a:extLst>
          </p:cNvPr>
          <p:cNvSpPr txBox="1"/>
          <p:nvPr/>
        </p:nvSpPr>
        <p:spPr>
          <a:xfrm>
            <a:off x="7581124" y="2248677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>
                <a:latin typeface="Times" panose="02020603050405020304" pitchFamily="18" charset="0"/>
                <a:cs typeface="Times" panose="02020603050405020304" pitchFamily="18" charset="0"/>
              </a:rPr>
              <a:t>Kommunikation</a:t>
            </a:r>
            <a:endParaRPr lang="en-GB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33D1C7-12C2-34FD-A4D2-2FFF33BE64FC}"/>
              </a:ext>
            </a:extLst>
          </p:cNvPr>
          <p:cNvSpPr txBox="1"/>
          <p:nvPr/>
        </p:nvSpPr>
        <p:spPr>
          <a:xfrm>
            <a:off x="9890451" y="2248677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>
                <a:latin typeface="Times" panose="02020603050405020304" pitchFamily="18" charset="0"/>
                <a:cs typeface="Times" panose="02020603050405020304" pitchFamily="18" charset="0"/>
              </a:rPr>
              <a:t>Finanzen</a:t>
            </a:r>
            <a:endParaRPr lang="en-GB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B0F7660-527B-A7B5-4B07-6AB6BE9E5033}"/>
              </a:ext>
            </a:extLst>
          </p:cNvPr>
          <p:cNvSpPr txBox="1"/>
          <p:nvPr/>
        </p:nvSpPr>
        <p:spPr>
          <a:xfrm>
            <a:off x="653143" y="3498980"/>
            <a:ext cx="1870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Mitbestimmung</a:t>
            </a:r>
          </a:p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Repräsentation</a:t>
            </a:r>
          </a:p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Gremienarbeit</a:t>
            </a:r>
            <a:endParaRPr lang="en-GB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2A0C17-5D26-2966-58CD-17FFAD23C0F2}"/>
              </a:ext>
            </a:extLst>
          </p:cNvPr>
          <p:cNvSpPr txBox="1"/>
          <p:nvPr/>
        </p:nvSpPr>
        <p:spPr>
          <a:xfrm>
            <a:off x="2962470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Kreativität</a:t>
            </a:r>
          </a:p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Koordination</a:t>
            </a:r>
          </a:p>
          <a:p>
            <a:endParaRPr lang="de-DE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Management</a:t>
            </a:r>
            <a:endParaRPr lang="en-GB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A259E8-06D0-6653-7300-0F93E3B0CBA7}"/>
              </a:ext>
            </a:extLst>
          </p:cNvPr>
          <p:cNvSpPr txBox="1"/>
          <p:nvPr/>
        </p:nvSpPr>
        <p:spPr>
          <a:xfrm>
            <a:off x="5271797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Planung</a:t>
            </a:r>
          </a:p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Vernetzung</a:t>
            </a:r>
          </a:p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Betreuung</a:t>
            </a:r>
            <a:endParaRPr lang="en-GB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C04CED0-75C4-A9BB-C6FC-CC3A430A0623}"/>
              </a:ext>
            </a:extLst>
          </p:cNvPr>
          <p:cNvSpPr txBox="1"/>
          <p:nvPr/>
        </p:nvSpPr>
        <p:spPr>
          <a:xfrm>
            <a:off x="7581124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Konzeption</a:t>
            </a:r>
          </a:p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Design</a:t>
            </a:r>
          </a:p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Umsetzung</a:t>
            </a:r>
            <a:endParaRPr lang="en-GB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628E2F3-469D-3164-120B-DB11B0818512}"/>
              </a:ext>
            </a:extLst>
          </p:cNvPr>
          <p:cNvSpPr txBox="1"/>
          <p:nvPr/>
        </p:nvSpPr>
        <p:spPr>
          <a:xfrm>
            <a:off x="9890451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Verwaltung</a:t>
            </a:r>
          </a:p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Beratung</a:t>
            </a:r>
          </a:p>
          <a:p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Kalkulation</a:t>
            </a:r>
            <a:endParaRPr lang="en-GB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7A9BCB-4AF7-0F69-F314-C939974A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Fachschaft</a:t>
            </a:r>
            <a:b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Studierendenvertretung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DA5017-9FB6-7B7F-8EBE-9633039D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Ihr habt Fragen, Probleme?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Fachschaft SoWi ist eure Anlaufstelle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Studierendenvertretung der Fakultät SoWi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Das findet ihr auf unserer Webseite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Unsere Teams und Aufgaben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Infos zu allen Studiengängen und Fakultäten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Prüfungsan- und abmeldephasen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Sitzt in Gremien, Berufungskommissionen (Auswahl neuer 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Professor:innen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Veranstaltungen dieses Semester: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Kneipenquiz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Spieleabend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Sommergrillen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Und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vieles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…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1" name="Picture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57E78CA-71CE-331C-15C9-1F731892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255"/>
          <a:stretch/>
        </p:blipFill>
        <p:spPr bwMode="auto">
          <a:xfrm>
            <a:off x="9139238" y="2168326"/>
            <a:ext cx="454705" cy="4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48B2A-04A4-6C30-0C75-52DFF165E429}"/>
              </a:ext>
            </a:extLst>
          </p:cNvPr>
          <p:cNvSpPr txBox="1"/>
          <p:nvPr/>
        </p:nvSpPr>
        <p:spPr>
          <a:xfrm>
            <a:off x="9593943" y="2211565"/>
            <a:ext cx="1807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Unsere Webseite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3" name="Picture 9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78872F9F-CA9B-EC3A-D082-EED0D6E1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2" y="2580897"/>
            <a:ext cx="1295399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23846BC-A500-310B-36AC-7DB5D2C5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7" y="4485549"/>
            <a:ext cx="454705" cy="4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383B1E8-8716-DC18-7E67-6DBC29F3C50F}"/>
              </a:ext>
            </a:extLst>
          </p:cNvPr>
          <p:cNvSpPr txBox="1"/>
          <p:nvPr/>
        </p:nvSpPr>
        <p:spPr>
          <a:xfrm>
            <a:off x="9562063" y="4528235"/>
            <a:ext cx="187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@fssowibamberg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27DC2EF9-B181-6BBD-42CC-352558437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3915" r="3571" b="5110"/>
          <a:stretch/>
        </p:blipFill>
        <p:spPr bwMode="auto">
          <a:xfrm>
            <a:off x="9826171" y="4897567"/>
            <a:ext cx="1295399" cy="12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0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B4AD8E1-67A2-C704-1E93-9E268A588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7" y="196409"/>
            <a:ext cx="8609206" cy="58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A54F92C5-AD0C-CFF1-A7EF-2D41CB14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Offene Fachschaftssitzung – 05.05.2025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2560AF3-516D-8991-02EC-46929743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Fachschaft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stellt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Kommt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lernt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Fachschaft in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angenehmen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Atmosphäre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kennen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Für Snacks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Getränke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gesorgt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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1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3AFE51-9AB1-B5FC-C5D0-54376C40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Allgemeines zur Uni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781904-F753-B20D-B86D-E052E4119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Hochschulwahlen, Prüfungsausschuss und mehr…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0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E2532F-19F2-3CCC-3DB3-13DED85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Universität und Fakultät​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C225258-7408-86DC-ED00-3749749F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Universität Bamberg hat ca. 13.000 Studierende aufgeteilt auf vier Fakultäten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GuK – Geistes- und Kulturwissenschaften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HuWi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– Humanwissenschaften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WIAI – Wirtschafts- und Angewandte Informatik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SoWi – Sozial- und Wirtschaftswissenschaften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457200" lvl="1" indent="0" fontAlgn="base">
              <a:buNone/>
            </a:pPr>
            <a:endParaRPr lang="de-DE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Fakultät SoWi besteht aus 8 Bachelor- und 11 Masterstudiengängen in 6 Fachbereichen sowie 49 Lehrstühlen und Professuren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400" b="0" i="0" u="sng" strike="noStrike" dirty="0">
                <a:solidFill>
                  <a:srgbClr val="9454C3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(Universität Bamberg - Fakultät SoWi)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E9994-05C7-8DD1-4C8D-647B755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Zeitangaben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B9718-D8DC-6148-4BD9-97B71C1D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Falls nicht anders vermerkt beginnen die Veranstaltungen c.t.,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Latein für cum tempore, bedeutet mit akademischem Viertel.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Beispiel: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 Uhr c.t. 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bedeutet, dass die Veranstaltung um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10:15 Uhr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beginnt.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s.t. bedeutet sin tempore und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 Uhr s.t. 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bedeutet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10:00 Uhr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 algn="l" rtl="0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4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59C186-AE9E-5810-2BB5-84D24C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Gebäude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A2FE11-ED3C-9F46-FF75-824496B4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1: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Innenstadt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2: Feldkirchenstraße 21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	F21,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7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	KÄ7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3: ERBA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Sprachenzentrum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50" name="Picture 2" descr="Ein Bild, das Text, Karte, Uhr, drinnen enthält.&#10;&#10;Automatisch generierte Beschreibung">
            <a:extLst>
              <a:ext uri="{FF2B5EF4-FFF2-40B4-BE49-F238E27FC236}">
                <a16:creationId xmlns:a16="http://schemas.microsoft.com/office/drawing/2014/main" id="{0ED4F760-4AEE-4B08-476A-AC5F7B2A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7" y="1735931"/>
            <a:ext cx="6479373" cy="4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9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942F9B-444F-C93E-BC9E-67AAA03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im Detail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53629A-E465-F7A7-FF9F-467BC589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RZ – Rechenzentrum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FG1 – BA(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mberg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)G(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raduate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)S(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chool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of)S(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ocial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Science),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Vorlesungsraum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FG2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Sporttrakt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FMA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Seminarräume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Lehrstühle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TB3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Teilbibliothek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74" name="Picture 2" descr="Ein Bild, das Karte enthält.&#10;&#10;Beschreibung automatisch generiert.">
            <a:extLst>
              <a:ext uri="{FF2B5EF4-FFF2-40B4-BE49-F238E27FC236}">
                <a16:creationId xmlns:a16="http://schemas.microsoft.com/office/drawing/2014/main" id="{375DD2A9-F2FE-D52D-63D2-B512BEFD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79" y="2002993"/>
            <a:ext cx="3789880" cy="39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9E8E22-98F6-481E-82F0-B1E48EBDFD6D}"/>
              </a:ext>
            </a:extLst>
          </p:cNvPr>
          <p:cNvSpPr/>
          <p:nvPr/>
        </p:nvSpPr>
        <p:spPr>
          <a:xfrm rot="19978710">
            <a:off x="9012470" y="3462440"/>
            <a:ext cx="567860" cy="2503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D3F9D8-241D-4A9A-AFF4-C0A0113B95DA}"/>
              </a:ext>
            </a:extLst>
          </p:cNvPr>
          <p:cNvSpPr/>
          <p:nvPr/>
        </p:nvSpPr>
        <p:spPr>
          <a:xfrm rot="19978710">
            <a:off x="9239427" y="3876113"/>
            <a:ext cx="505830" cy="2503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E45D43-CB52-4DED-BC37-3816D2A7E2FF}"/>
              </a:ext>
            </a:extLst>
          </p:cNvPr>
          <p:cNvSpPr/>
          <p:nvPr/>
        </p:nvSpPr>
        <p:spPr>
          <a:xfrm rot="19911795">
            <a:off x="9815637" y="4898715"/>
            <a:ext cx="607446" cy="53945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9DEFA6-354E-4B1A-8105-F37A3024BEC6}"/>
              </a:ext>
            </a:extLst>
          </p:cNvPr>
          <p:cNvSpPr/>
          <p:nvPr/>
        </p:nvSpPr>
        <p:spPr>
          <a:xfrm rot="19978710">
            <a:off x="9453363" y="4273289"/>
            <a:ext cx="541937" cy="26358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ADAD84-4309-49E1-AECE-6C4B76CA8A06}"/>
              </a:ext>
            </a:extLst>
          </p:cNvPr>
          <p:cNvSpPr/>
          <p:nvPr/>
        </p:nvSpPr>
        <p:spPr>
          <a:xfrm rot="3787758">
            <a:off x="10132568" y="3019883"/>
            <a:ext cx="665366" cy="277056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B2AFB9C-4042-4043-BA53-222E7A5B6609}"/>
              </a:ext>
            </a:extLst>
          </p:cNvPr>
          <p:cNvSpPr/>
          <p:nvPr/>
        </p:nvSpPr>
        <p:spPr>
          <a:xfrm>
            <a:off x="1113453" y="1914331"/>
            <a:ext cx="472751" cy="25037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B6AA52-7CD1-42CC-9C03-F6D6EFD8C032}"/>
              </a:ext>
            </a:extLst>
          </p:cNvPr>
          <p:cNvSpPr/>
          <p:nvPr/>
        </p:nvSpPr>
        <p:spPr>
          <a:xfrm>
            <a:off x="1113453" y="2371531"/>
            <a:ext cx="640702" cy="25037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E67ECF-DF8B-4B49-A7AE-B1EC22CBC92A}"/>
              </a:ext>
            </a:extLst>
          </p:cNvPr>
          <p:cNvSpPr/>
          <p:nvPr/>
        </p:nvSpPr>
        <p:spPr>
          <a:xfrm>
            <a:off x="1113454" y="3267413"/>
            <a:ext cx="640702" cy="25037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EE13BBF-A0CF-4F82-83D0-A0862FE11F61}"/>
              </a:ext>
            </a:extLst>
          </p:cNvPr>
          <p:cNvSpPr/>
          <p:nvPr/>
        </p:nvSpPr>
        <p:spPr>
          <a:xfrm>
            <a:off x="1113454" y="3734838"/>
            <a:ext cx="734008" cy="25037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40142EE-45EC-44EE-87D9-6F3662FE66F8}"/>
              </a:ext>
            </a:extLst>
          </p:cNvPr>
          <p:cNvSpPr/>
          <p:nvPr/>
        </p:nvSpPr>
        <p:spPr>
          <a:xfrm>
            <a:off x="1113453" y="4202263"/>
            <a:ext cx="575388" cy="2503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744614B-BA30-4E6D-A8A8-E588B99709DE}"/>
              </a:ext>
            </a:extLst>
          </p:cNvPr>
          <p:cNvCxnSpPr>
            <a:cxnSpLocks/>
          </p:cNvCxnSpPr>
          <p:nvPr/>
        </p:nvCxnSpPr>
        <p:spPr>
          <a:xfrm flipH="1" flipV="1">
            <a:off x="10465251" y="2117749"/>
            <a:ext cx="225569" cy="828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6BEAB7F-F3B8-8E55-C6BF-3F6EF8D40A65}"/>
              </a:ext>
            </a:extLst>
          </p:cNvPr>
          <p:cNvSpPr txBox="1"/>
          <p:nvPr/>
        </p:nvSpPr>
        <p:spPr>
          <a:xfrm>
            <a:off x="9453896" y="1582613"/>
            <a:ext cx="2570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Richtung 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7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8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11F91D-953C-1934-DD3D-41F91383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Um das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Gebäude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herum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579A8F-3271-9691-69DD-5C7EEC5A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l" rtl="0" fontAlgn="base">
              <a:buNone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Außer dem Universitätsgebäude gibt es hier: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Bäcker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Apotheke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Lidl,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Netto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Edeka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Aldi Süd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Universitätsgebäude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7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1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74CBD2-42A0-FC54-8F86-474C31B8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Rund ums Tutorium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passiert die nächsten Tage?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E6D3DF-B4E5-A1B3-2AA6-14C354B9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Einführung in das Universitätsleben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Bibliotheksführung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Erstellung des Stundenplans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Events, um eure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Kommiliton:innen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kennenzulernen</a:t>
            </a:r>
          </a:p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8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A78818-3271-D0E4-4D90-56C75247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Stundenplanerstellung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D430E1-74AD-7458-ECA0-690F7534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Bei Fragen sind eure Tutor:innen für euch 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098D-F809-77BE-114C-E01C1B6B6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5A172A-2828-2F03-B530-C9CE8439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Stundenplan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erstellen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677D89-D0E2-7CB1-F979-F898FC046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4986" cy="3534651"/>
          </a:xfrm>
        </p:spPr>
        <p:txBody>
          <a:bodyPr>
            <a:normAutofit/>
          </a:bodyPr>
          <a:lstStyle/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Ca. 25 – 30 ECTS </a:t>
            </a:r>
          </a:p>
          <a:p>
            <a:pPr fontAlgn="base"/>
            <a:r>
              <a:rPr lang="de-DE" sz="2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Nicht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Sozialstrukturanalyse II belegen </a:t>
            </a:r>
          </a:p>
          <a:p>
            <a:pPr fontAlgn="base"/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Unterschied Vorlesung vs. Seminar </a:t>
            </a:r>
          </a:p>
          <a:p>
            <a:pPr fontAlgn="base"/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Statistik I und II gleichzeitig belegbar </a:t>
            </a:r>
          </a:p>
          <a:p>
            <a:pPr fontAlgn="base"/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Empfehlung: Tutorium und Übung belegen 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6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2573-3195-C666-7721-1019755EE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0D8DDEB-5DC6-6720-C2BF-F7035082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Beispiel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Stundenplan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B45D9C-5B90-BCAE-D7A6-A160B73DC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2" y="1555136"/>
            <a:ext cx="8070323" cy="4496748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7F9B845E-92EB-5B85-CE5C-47206BD7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235" y="5605156"/>
            <a:ext cx="5477373" cy="1684951"/>
          </a:xfrm>
        </p:spPr>
        <p:txBody>
          <a:bodyPr>
            <a:normAutofit/>
          </a:bodyPr>
          <a:lstStyle/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31 ECTS</a:t>
            </a: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1CE478-A5F2-64A8-E216-42793AF6ABE8}"/>
              </a:ext>
            </a:extLst>
          </p:cNvPr>
          <p:cNvSpPr txBox="1"/>
          <p:nvPr/>
        </p:nvSpPr>
        <p:spPr>
          <a:xfrm>
            <a:off x="4495800" y="3873500"/>
            <a:ext cx="1492250" cy="69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B2C33A-D827-5A12-A886-A77697FBB1A1}"/>
              </a:ext>
            </a:extLst>
          </p:cNvPr>
          <p:cNvSpPr txBox="1"/>
          <p:nvPr/>
        </p:nvSpPr>
        <p:spPr>
          <a:xfrm>
            <a:off x="4495800" y="4565650"/>
            <a:ext cx="1492250" cy="69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A9919-878C-A6CB-DAA0-DB321D45135A}"/>
              </a:ext>
            </a:extLst>
          </p:cNvPr>
          <p:cNvSpPr txBox="1"/>
          <p:nvPr/>
        </p:nvSpPr>
        <p:spPr>
          <a:xfrm>
            <a:off x="3035300" y="4565650"/>
            <a:ext cx="1492250" cy="6921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A399253-A16A-54D9-B71B-DD72284559CA}"/>
              </a:ext>
            </a:extLst>
          </p:cNvPr>
          <p:cNvSpPr txBox="1"/>
          <p:nvPr/>
        </p:nvSpPr>
        <p:spPr>
          <a:xfrm>
            <a:off x="4495800" y="2534624"/>
            <a:ext cx="1492250" cy="6921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07D594C-C049-4D26-E140-519002F66B49}"/>
              </a:ext>
            </a:extLst>
          </p:cNvPr>
          <p:cNvSpPr txBox="1"/>
          <p:nvPr/>
        </p:nvSpPr>
        <p:spPr>
          <a:xfrm>
            <a:off x="7353302" y="3181350"/>
            <a:ext cx="1492250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43A43F8-F572-74AB-38E1-AD02EF3A2CEA}"/>
              </a:ext>
            </a:extLst>
          </p:cNvPr>
          <p:cNvSpPr txBox="1"/>
          <p:nvPr/>
        </p:nvSpPr>
        <p:spPr>
          <a:xfrm>
            <a:off x="5932767" y="2919611"/>
            <a:ext cx="149225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96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1BA2-9D15-F6DA-AA5B-B5E6B7F7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9B8C30-59C8-6833-AB11-BE8379AC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Agenda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6DE8D70-511A-67C5-4EF8-EF407D8666F0}"/>
              </a:ext>
            </a:extLst>
          </p:cNvPr>
          <p:cNvSpPr txBox="1">
            <a:spLocks/>
          </p:cNvSpPr>
          <p:nvPr/>
        </p:nvSpPr>
        <p:spPr>
          <a:xfrm>
            <a:off x="554653" y="2316369"/>
            <a:ext cx="501487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Dienstag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Facheinführung (9:00 – 10:30 Uhr)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Tutorium (10:30 – 13:00 Uhr, Raum RZ/00.05)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Vorstellungsrunde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Bibliotheksführung (11:30 Uhr)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Erstellen des Stundenplans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Stadtrundgang (18:30 Uhr, ZOB) 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Kneipenabend (20:00 Uhr)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F6DEB9F9-3E3E-4896-44B6-72DE027655B6}"/>
              </a:ext>
            </a:extLst>
          </p:cNvPr>
          <p:cNvSpPr txBox="1">
            <a:spLocks/>
          </p:cNvSpPr>
          <p:nvPr/>
        </p:nvSpPr>
        <p:spPr>
          <a:xfrm>
            <a:off x="6096000" y="2316369"/>
            <a:ext cx="62857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latin typeface="Times" panose="02020603050405020304" pitchFamily="18" charset="0"/>
                <a:cs typeface="Times" panose="02020603050405020304" pitchFamily="18" charset="0"/>
              </a:rPr>
              <a:t>Mittwoch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Tutorium (10:00 – 13:30 Uhr, Raum RZ/00.06)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Erstellen des Stundenplans 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Onlinedienste 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Mensa (12:30– 13:30 Uhr) 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Messe der hochschulnahen Gruppen (16:00 – 18:00 Uhr) 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Flunkyball (17:00 Uhr, Konzerthalle) 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Semester Warmup (21:00 Uhr, Live Club) </a:t>
            </a:r>
          </a:p>
          <a:p>
            <a:endParaRPr lang="de-DE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sz="32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5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EC71-D6FE-0560-B616-C58A0F15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49750A-946B-9F48-77C9-379771AD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Stundenplanerstellung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66265A-2CCF-BDF7-4640-1D7AFBED5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Bei Fragen sind eure Tutor:innen für euch 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8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AAD41-2CC2-03F0-6F17-CA92A49B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A48071-83B5-A2A7-5E5A-0355CDAA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Beispiel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Stundenplan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D80536-94E1-A2BD-ADD5-92D2699B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2" y="1555136"/>
            <a:ext cx="8070323" cy="4496748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9A75D516-6F54-A2E5-E995-316854E5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235" y="5610893"/>
            <a:ext cx="2419350" cy="440991"/>
          </a:xfrm>
        </p:spPr>
        <p:txBody>
          <a:bodyPr/>
          <a:lstStyle/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31 ECTS </a:t>
            </a: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5DD18C-AE39-54F7-D64E-58D6E040650E}"/>
              </a:ext>
            </a:extLst>
          </p:cNvPr>
          <p:cNvSpPr txBox="1"/>
          <p:nvPr/>
        </p:nvSpPr>
        <p:spPr>
          <a:xfrm>
            <a:off x="4495800" y="3873500"/>
            <a:ext cx="1492250" cy="69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3CAE2C-3253-D45F-44E6-FE5B42D64986}"/>
              </a:ext>
            </a:extLst>
          </p:cNvPr>
          <p:cNvSpPr txBox="1"/>
          <p:nvPr/>
        </p:nvSpPr>
        <p:spPr>
          <a:xfrm>
            <a:off x="4495800" y="4565650"/>
            <a:ext cx="1492250" cy="69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2BCA62-192C-AECA-F23C-C4BDD7E3B79D}"/>
              </a:ext>
            </a:extLst>
          </p:cNvPr>
          <p:cNvSpPr txBox="1"/>
          <p:nvPr/>
        </p:nvSpPr>
        <p:spPr>
          <a:xfrm>
            <a:off x="3035300" y="4565650"/>
            <a:ext cx="1492250" cy="6921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8F1BE3-F14A-2DD4-9326-E3509CB7D95C}"/>
              </a:ext>
            </a:extLst>
          </p:cNvPr>
          <p:cNvSpPr txBox="1"/>
          <p:nvPr/>
        </p:nvSpPr>
        <p:spPr>
          <a:xfrm>
            <a:off x="4495800" y="2534624"/>
            <a:ext cx="1492250" cy="6921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B2AB16-45F5-E7B9-ACFB-1BD2884845E4}"/>
              </a:ext>
            </a:extLst>
          </p:cNvPr>
          <p:cNvSpPr txBox="1"/>
          <p:nvPr/>
        </p:nvSpPr>
        <p:spPr>
          <a:xfrm>
            <a:off x="7353302" y="3181350"/>
            <a:ext cx="1492250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31BC500-1FCD-405C-55B6-E302D4FCDB7A}"/>
              </a:ext>
            </a:extLst>
          </p:cNvPr>
          <p:cNvSpPr txBox="1"/>
          <p:nvPr/>
        </p:nvSpPr>
        <p:spPr>
          <a:xfrm>
            <a:off x="5932767" y="2919611"/>
            <a:ext cx="149225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857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FF83D-B97E-C3F2-080C-4D430A3D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4E2A966-5F0B-B043-98BE-45BF3B07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Uni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9DE345-C7EB-5CFF-1FB2-81BFC4365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Hochschulwahlen, Prüfungsausschuss und mehr…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EBE12F-AD1B-27B7-D803-976F894A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2B48CB3-76E9-5CCC-BAEC-1F8D3856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Jährliche Wahl der studentischen 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Vertreter:innen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Juni/Juli 2024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 wird gewählt?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neue Fachschaftsvertretung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Das Studierendenparlament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studentischen 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Senator:innen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 darf wählen?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Immatrikulierte Studierende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Jede/r darf überall und jeden wählen, allerdings nur die eigene Fachschaft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Studierendenparlament und 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Senator:innen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sind fakultätsübergreifend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Warum ist wählen wichtig?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Aktive und demokratische Mitbestimmung an dem eigenen studentischen Leben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Möglichkeit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Unterstützung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bestimmter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Initiativen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z.B.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Essensauswahl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 der Mensa)</a:t>
            </a:r>
            <a:endParaRPr lang="de-DE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5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D7BFBF-239A-C4E4-E1D7-02FF876D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Prüfungsausschuss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B2C8A0-4064-0FE0-87FC-688EC0F7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Bestehend aus zwei bis drei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Professor:innen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aus dem Fachbereich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Zuständigkeiten sind unter anderem Genehmigungen für: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Prüfungszeitverlängerung (z.B. Nachteilsausgleich)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Härtefallantrag bei Wiederholungsprüfungen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Fristverlängerung und Fristaussetzung bei Bachelor- und Masterarbeiten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Studienzeitverlängerung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Abschlussarbeiten außerhalb des Fachbereichs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86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37D8AD-BAC4-2E47-2A72-DA7F7843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Ausbildungsanrechnung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86AF0B-2AA4-B832-2DF5-A85EBC71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Falls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eine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Ausbildung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gemacht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habt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aktuelles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nach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Praktikum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verlangt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man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Ausbildungszeit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als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Praktikum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anrechnen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lassen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/>
                <a:cs typeface="Times"/>
              </a:rPr>
              <a:t>Ansprechpersonen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sind</a:t>
            </a:r>
            <a:r>
              <a:rPr lang="en-GB" dirty="0">
                <a:latin typeface="Times"/>
                <a:cs typeface="Times"/>
              </a:rPr>
              <a:t> die </a:t>
            </a:r>
            <a:r>
              <a:rPr lang="en-GB" dirty="0" err="1">
                <a:latin typeface="Times"/>
                <a:cs typeface="Times"/>
              </a:rPr>
              <a:t>Fachstudienberatung</a:t>
            </a:r>
            <a:r>
              <a:rPr lang="en-GB" dirty="0">
                <a:latin typeface="Times"/>
                <a:cs typeface="Times"/>
              </a:rPr>
              <a:t> (Frau Sachse-</a:t>
            </a:r>
            <a:r>
              <a:rPr lang="en-GB" dirty="0" err="1">
                <a:latin typeface="Times"/>
                <a:cs typeface="Times"/>
              </a:rPr>
              <a:t>Thürer</a:t>
            </a:r>
            <a:r>
              <a:rPr lang="en-GB" dirty="0">
                <a:latin typeface="Times"/>
                <a:cs typeface="Times"/>
              </a:rPr>
              <a:t>) </a:t>
            </a:r>
            <a:r>
              <a:rPr lang="en-GB" dirty="0" err="1">
                <a:latin typeface="Times"/>
                <a:cs typeface="Times"/>
              </a:rPr>
              <a:t>oder</a:t>
            </a:r>
            <a:r>
              <a:rPr lang="en-GB" dirty="0">
                <a:latin typeface="Times"/>
                <a:cs typeface="Times"/>
              </a:rPr>
              <a:t> die </a:t>
            </a:r>
            <a:r>
              <a:rPr lang="en-GB" dirty="0" err="1">
                <a:latin typeface="Times"/>
                <a:cs typeface="Times"/>
              </a:rPr>
              <a:t>zentrale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Studienberatung</a:t>
            </a:r>
            <a:endParaRPr lang="en-GB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9756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33FC2B-F381-51A0-D76F-0CF3B4F0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Agenda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C93685C-3F97-F331-AB3E-31C97131EFC3}"/>
              </a:ext>
            </a:extLst>
          </p:cNvPr>
          <p:cNvSpPr txBox="1">
            <a:spLocks/>
          </p:cNvSpPr>
          <p:nvPr/>
        </p:nvSpPr>
        <p:spPr>
          <a:xfrm>
            <a:off x="554653" y="2316369"/>
            <a:ext cx="501487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latin typeface="Times" panose="02020603050405020304" pitchFamily="18" charset="0"/>
                <a:cs typeface="Times" panose="02020603050405020304" pitchFamily="18" charset="0"/>
              </a:rPr>
              <a:t>Dienstag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Facheinführung (9:00 – 10:30 Uhr)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Tutorium (10:30 – 13:00 Uhr, Raum RZ/00.05)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Vorstellungsrunde 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Bibliotheksführung (11:30 Uhr)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Erstellen des Stundenplans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Stadtrundgang (18:30 Uhr, ZOB) 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Kneipenabend (20:00 Uhr)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7B0B10E7-2B18-EC29-F286-24D2DD93AEC6}"/>
              </a:ext>
            </a:extLst>
          </p:cNvPr>
          <p:cNvSpPr txBox="1">
            <a:spLocks/>
          </p:cNvSpPr>
          <p:nvPr/>
        </p:nvSpPr>
        <p:spPr>
          <a:xfrm>
            <a:off x="6096000" y="2316369"/>
            <a:ext cx="62857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Mittwoch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Tutorium (10:00 – 13:30 Uhr, Raum RZ/00.06)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Erstellen des Stundenplans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Onlinedienste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Mensa (12:30– 13:30 Uhr) 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Messe der hochschulnahen Gruppen (16:00 – 18:00 Uhr) 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Flunkyball (17:00 Uhr, Konzerthalle) 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Semester Warmup (21:00 Uhr, Live Club) </a:t>
            </a:r>
          </a:p>
          <a:p>
            <a:endParaRPr lang="de-DE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sz="32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84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D74160-6E3D-AA57-22DB-FA6C89F2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56511E-FD56-AAD6-ADC3-922F968C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/>
                <a:cs typeface="Times"/>
              </a:rPr>
              <a:t>Die </a:t>
            </a:r>
            <a:r>
              <a:rPr lang="en-GB" dirty="0" err="1">
                <a:latin typeface="Times"/>
                <a:cs typeface="Times"/>
              </a:rPr>
              <a:t>Fachstudienberatung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hilft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euch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bei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allem</a:t>
            </a:r>
            <a:r>
              <a:rPr lang="en-GB" dirty="0">
                <a:latin typeface="Times"/>
                <a:cs typeface="Times"/>
              </a:rPr>
              <a:t>, </a:t>
            </a:r>
            <a:r>
              <a:rPr lang="en-GB" dirty="0" err="1">
                <a:latin typeface="Times"/>
                <a:cs typeface="Times"/>
              </a:rPr>
              <a:t>bei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dem</a:t>
            </a:r>
            <a:r>
              <a:rPr lang="en-GB" dirty="0">
                <a:latin typeface="Times"/>
                <a:cs typeface="Times"/>
              </a:rPr>
              <a:t> die </a:t>
            </a:r>
            <a:r>
              <a:rPr lang="en-GB" dirty="0" err="1">
                <a:latin typeface="Times"/>
                <a:cs typeface="Times"/>
              </a:rPr>
              <a:t>Fachschaft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nicht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mehr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helfen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kann</a:t>
            </a:r>
            <a:r>
              <a:rPr lang="en-GB" dirty="0">
                <a:latin typeface="Times"/>
                <a:cs typeface="Times"/>
              </a:rPr>
              <a:t>. </a:t>
            </a:r>
          </a:p>
          <a:p>
            <a:r>
              <a:rPr lang="en-GB" dirty="0">
                <a:latin typeface="Times"/>
                <a:cs typeface="Times"/>
              </a:rPr>
              <a:t>Alle </a:t>
            </a:r>
            <a:r>
              <a:rPr lang="en-GB" dirty="0" err="1">
                <a:latin typeface="Times"/>
                <a:cs typeface="Times"/>
              </a:rPr>
              <a:t>Fragen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rund</a:t>
            </a:r>
            <a:r>
              <a:rPr lang="en-GB" dirty="0">
                <a:latin typeface="Times"/>
                <a:cs typeface="Times"/>
              </a:rPr>
              <a:t> um </a:t>
            </a:r>
            <a:r>
              <a:rPr lang="en-GB" dirty="0" err="1">
                <a:latin typeface="Times"/>
                <a:cs typeface="Times"/>
              </a:rPr>
              <a:t>euern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Studiengang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könnt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ihr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eurer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Fachstudienberatung</a:t>
            </a:r>
            <a:r>
              <a:rPr lang="en-GB" dirty="0">
                <a:latin typeface="Times"/>
                <a:cs typeface="Times"/>
              </a:rPr>
              <a:t> (Frau Sachse-</a:t>
            </a:r>
            <a:r>
              <a:rPr lang="en-GB" dirty="0" err="1">
                <a:latin typeface="Times"/>
                <a:cs typeface="Times"/>
              </a:rPr>
              <a:t>Thürer</a:t>
            </a:r>
            <a:r>
              <a:rPr lang="en-GB" dirty="0">
                <a:latin typeface="Times"/>
                <a:cs typeface="Times"/>
              </a:rPr>
              <a:t>) </a:t>
            </a:r>
            <a:r>
              <a:rPr lang="en-GB" dirty="0" err="1">
                <a:latin typeface="Times"/>
                <a:cs typeface="Times"/>
              </a:rPr>
              <a:t>stellen</a:t>
            </a:r>
            <a:endParaRPr lang="en-GB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06775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5DDE56-46F8-D7AC-7903-EEEA719E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Auslandsaufenthalt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07D187-511C-7604-7793-B7E93447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 Auslandsaufenthalt ist in einigen Studiengängen Pflicht, kann bei anderen aber auch freiwillig absolviert werden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Sowohl ein Auslandsstudium als auch ein Auslandspraktikum sind möglich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Nähere Infos findet ihr beim 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  <a:hlinkClick r:id="rId2"/>
              </a:rPr>
              <a:t>International Office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6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79B6B-4B25-DC9E-AC85-ECBB0033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Qualitätszirkel Soziologie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C7962-DF94-08C3-A18E-77149A30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Der Qualitätszirkel ist ein gewähltes Gremium aus Studierenden 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und Dozierenden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Ziele: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durch Kritik und Anpassungen die Soziologie-Studiengänge 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(B.A. und M.A.) an der Universität Bamberg stetig zu verbessern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Austausch zwischen Dozierenden- und Studierendenseite zu fördern​</a:t>
            </a:r>
          </a:p>
        </p:txBody>
      </p:sp>
    </p:spTree>
    <p:extLst>
      <p:ext uri="{BB962C8B-B14F-4D97-AF65-F5344CB8AC3E}">
        <p14:creationId xmlns:p14="http://schemas.microsoft.com/office/powerpoint/2010/main" val="3448641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BF504-7D1B-9CD8-7C71-905127FC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Qualitätszirkel Soziologie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Kontakt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7260AB-B5DE-B925-44DE-64188959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C0C9AB1-04BE-ACA9-E73A-E4F864949134}"/>
              </a:ext>
            </a:extLst>
          </p:cNvPr>
          <p:cNvSpPr>
            <a:spLocks noGrp="1" noChangeArrowheads="1"/>
            <a:extLst>
              <a:ext uri="smNativeData">
                <pr:smNativeData xmlns="" xmlns:pr="pr" xmlns:lc="http://schemas.openxmlformats.org/drawingml/2006/lockedCanvas" val="SMDATA_12_fx7MYxMAAAAlAAAAZAAAAA0AAAAAkAAAAEgAAACQAAAASAAAAAAAAAAAAAAAAAAAAAEAAABQAAAAAAAAAAAA4D8AAAAAAADgPwAAAAAAAOA/AAAAAAAA4D8AAAAAAADgPwAAAAAAAOA/AAAAAAAA4D8AAAAAAADgPwAAAAAAAOA/AAAAAAAA4D8CAAAAjAAAAAAAAAAAAAAAXX+qDMjQ4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df6oFyNDiAQAAAAAAAAAAAAAAAAAAAAAAAAAAAAAAAAAAAAAAAAAAAAAAAn9/fwCAgIADzMzMAMDA/wB/f38AAAAAAAAAAAAAAAAAAAAAAAAAAAAhAAAAGAAAABQAAABvAgAAUwgAAH00AABWGwAAAAAAAA=="/>
              </a:ext>
            </a:extLst>
          </p:cNvSpPr>
          <p:nvPr/>
        </p:nvSpPr>
        <p:spPr>
          <a:xfrm>
            <a:off x="838200" y="1825625"/>
            <a:ext cx="8136890" cy="46220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de-de" sz="22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§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  <a:defRPr lang="de-de" sz="16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de-de" sz="14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5pPr>
          </a:lstStyle>
          <a:p>
            <a:pPr>
              <a:tabLst>
                <a:tab pos="182880" algn="l"/>
              </a:tabLst>
              <a:defRPr lang="de-de"/>
            </a:pPr>
            <a:r>
              <a:rPr lang="de-de" sz="2800" dirty="0">
                <a:latin typeface="Times" panose="02020603050405020304" pitchFamily="18" charset="0"/>
                <a:cs typeface="Times" panose="02020603050405020304" pitchFamily="18" charset="0"/>
              </a:rPr>
              <a:t>Über den VC:</a:t>
            </a:r>
            <a:br>
              <a:rPr lang="de-de" sz="28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000" dirty="0">
                <a:latin typeface="Times" panose="02020603050405020304" pitchFamily="18" charset="0"/>
                <a:cs typeface="Times" panose="02020603050405020304" pitchFamily="18" charset="0"/>
              </a:rPr>
              <a:t>VC-Kurs Qualitätszirkel Soziologie für Studierende</a:t>
            </a:r>
            <a:b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u="sng" dirty="0">
                <a:solidFill>
                  <a:srgbClr val="0563C1"/>
                </a:solidFill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https://vc.uni-bamberg.de/enrol/index.php?id=51786</a:t>
            </a:r>
            <a:r>
              <a:rPr lang="de-de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713105" lvl="1" indent="0" defTabSz="914400">
              <a:buNone/>
              <a:tabLst>
                <a:tab pos="713105" algn="l"/>
              </a:tabLst>
              <a:defRPr lang="de-de"/>
            </a:pPr>
            <a:endParaRPr lang="de-de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1" indent="-342900">
              <a:defRPr lang="de-de"/>
            </a:pPr>
            <a:r>
              <a:rPr lang="de-de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 E-Mail:</a:t>
            </a:r>
            <a:br>
              <a:rPr lang="de-de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Veronika  	</a:t>
            </a:r>
            <a:r>
              <a:rPr lang="de-de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veronika-magdalena.deyerl@stud.uni-bamberg.de</a:t>
            </a:r>
            <a:r>
              <a:rPr lang="de-de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br>
              <a:rPr lang="de-de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Adrian 	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adrian-elias.greiner@stud.uni-bamberg.de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br>
              <a:rPr lang="de-de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Dorothea 	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dorothea.vogel@stud.uni-bamberg.de</a:t>
            </a:r>
            <a:br>
              <a:rPr lang="de-de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Lilo		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lilo.olschewski@stud.uni-bamberg.de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b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Amon	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  <a:t>amon-leonhardt.engelhardt@stud.uni-bamberg.de</a:t>
            </a:r>
            <a:r>
              <a:rPr lang="de-DE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endParaRPr lang="de-DE" sz="20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2" indent="-457200">
              <a:buFont typeface="Arial" panose="020B0604020202020204" pitchFamily="34" charset="0"/>
              <a:buChar char="•"/>
              <a:tabLst>
                <a:tab pos="713105" algn="l"/>
                <a:tab pos="1792605" algn="l"/>
              </a:tabLst>
              <a:defRPr lang="de-de"/>
            </a:pPr>
            <a:r>
              <a:rPr lang="de-DE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Über die Online-Umfrage während des Semesters</a:t>
            </a:r>
            <a:endParaRPr lang="de-de" sz="28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1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1BE513-30CE-A93F-18EF-62DA0057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Erklärung der Onlinedienste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746E4A-5512-6C82-FC39-FE1263037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Alle Dienste, die ihr braucht, werden hier erklärt</a:t>
            </a:r>
            <a:endParaRPr lang="en-GB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83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D395A3-9F2B-B9EF-E890-C7789F87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</p:spPr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EduRoam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1B26D6-9D9C-407E-8E57-B55B2078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W-Lan an der Uni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Benutzt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vorerst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BayernWlan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sofern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funktioniert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Link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zur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Anleitung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Sucht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nach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“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Eduroam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Uni Bamberg”</a:t>
            </a:r>
          </a:p>
        </p:txBody>
      </p:sp>
    </p:spTree>
    <p:extLst>
      <p:ext uri="{BB962C8B-B14F-4D97-AF65-F5344CB8AC3E}">
        <p14:creationId xmlns:p14="http://schemas.microsoft.com/office/powerpoint/2010/main" val="4021665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95C7C89-FB93-0886-99FB-C35BB9B7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FlexNow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4FF47FF-A841-4344-0EBB-B2DECD9D5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Prüfungs- und Veranstaltungsanmeldung, Notenübersicht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FlexNow Link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Zu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klärende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melde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Veranstaltungen an?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melde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Prüfungen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an?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Wo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sehe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meine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Noten?</a:t>
            </a:r>
          </a:p>
        </p:txBody>
      </p:sp>
    </p:spTree>
    <p:extLst>
      <p:ext uri="{BB962C8B-B14F-4D97-AF65-F5344CB8AC3E}">
        <p14:creationId xmlns:p14="http://schemas.microsoft.com/office/powerpoint/2010/main" val="2339468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F7953E-F630-C8D0-84C2-E9A0BD8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UnivIS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3A50FEF-D06A-EFE0-4DFE-30B57634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Veranstaltungsübersicht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UnivIS Link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 klärende Fragen: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 sehe ich die Veranstaltungen meines Faches?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Woher weiß ich, was ich belegen sollte?</a:t>
            </a:r>
          </a:p>
          <a:p>
            <a:pPr lvl="2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Studienverlaufsplan!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Wofür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stehen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Abkürzungen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21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0C066-0DDF-8EE6-B8EF-A758ADA8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Immatrikulationsbescheinigungen und Bafög Bescheide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Online-Dienste der 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3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679086-5DEA-02CE-795A-80D4542C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Virtueller Campus (VC) 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6D851E-5A18-FD4C-6022-412E0E91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Vorlesungsmaterial und als Organisationstool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Jeder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von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hat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bereits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Zugang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über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BA-Nummer und das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dazugehörige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Passwort</a:t>
            </a: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Kurse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i.d.R.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passwortgeschützt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das Passwort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bekommt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in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Vorlesung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VC Universität Bamberg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9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AD6F47-4AF8-0D00-B28C-28336FC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Kennenlernen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090E4C-70F3-4064-DB01-5FED281C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Name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Alter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Woher kommt ihr?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habt ihr vor dem Studium gemacht? 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Warum Soziologie?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6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0C066-0DDF-8EE6-B8EF-A758ADA8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Immatrikulationsbescheinigungen und Bafög Bescheide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Online-Dienste der 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8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82CB0F-238E-1054-88BE-1A25FDBD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3C7575-C780-AEB5-DC7B-B578BE4E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 Druckservice der Universität für Studierende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Einrichtung und Erklärung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4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A63AF6-00AA-7D16-6D63-B91D6420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3878C8-66FD-9866-F336-772D973F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Bib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hat einen Online-Zugriff zum Verlängern und Verwalten der ausgeliehenen Bücher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Bib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hat einen großen Katalog an e-Büchern, auf die man nur mit VPN zugreifen kann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Online-Zugang zur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Bib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92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0356C8-31DB-D729-58F8-80C0C5E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VPN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8C62A3F-AE58-98F0-CA5C-13467FE3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Zugriff auf das Uni-Netzwerk von zu Hause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Online-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Erklärung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Windows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MacOS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Android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Linux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iOS /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iPadOS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Wofür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wird der VPN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gebraucht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? Online-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Bibliothek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007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5C0DC3-FD69-B4E2-02D6-B95EFC85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Fragerunde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7901B-73B8-8B1C-E8F5-93A4FD9E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ist noch offen?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Braucht ihr noch Hilfe bei etwas?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49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C4EA4D-15B5-D97C-5BB3-C25318B9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Feedback</a:t>
            </a:r>
            <a:endParaRPr lang="en-GB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2EFCB-FBAA-F638-36BB-F2237794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333627" cy="3811588"/>
          </a:xfrm>
        </p:spPr>
        <p:txBody>
          <a:bodyPr>
            <a:noAutofit/>
          </a:bodyPr>
          <a:lstStyle/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Scannt den QR-Code und füllt das Formular aus. Schreibt und bitte so viel wie möglich, damit wir die EETs stetig verbessern können.</a:t>
            </a: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Eine schöne Restwoche und einen guten Start ins Studium!</a:t>
            </a:r>
            <a:endParaRPr lang="en-GB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34DF5F-C654-3368-7409-8903BCE97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5047" y="1351417"/>
            <a:ext cx="4330926" cy="43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2D95-931E-2968-117B-3E52212AB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AE0A3E-81B8-A6B0-13F8-5D5805B6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Kennenlernbingo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Grafik 6" descr="Ein Bild, das Text, Screenshot, Schrift, Quittung enthält.&#10;&#10;KI-generierte Inhalte können fehlerhaft sein.">
            <a:extLst>
              <a:ext uri="{FF2B5EF4-FFF2-40B4-BE49-F238E27FC236}">
                <a16:creationId xmlns:a16="http://schemas.microsoft.com/office/drawing/2014/main" id="{500A0DE8-4924-2316-575E-41FB9E8E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2" y="1581101"/>
            <a:ext cx="8178186" cy="44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8A949-4DB0-9EF0-72C3-10B3FF5D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7AA8E8-CF17-DAD7-0E39-E6D1BC5C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WhatsApp-Gruppe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Inhaltsplatzhalter 6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963B098A-7098-9E36-6179-06E28899E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0" b="30095"/>
          <a:stretch/>
        </p:blipFill>
        <p:spPr>
          <a:xfrm>
            <a:off x="3968483" y="1735931"/>
            <a:ext cx="4255034" cy="4306766"/>
          </a:xfrm>
        </p:spPr>
      </p:pic>
    </p:spTree>
    <p:extLst>
      <p:ext uri="{BB962C8B-B14F-4D97-AF65-F5344CB8AC3E}">
        <p14:creationId xmlns:p14="http://schemas.microsoft.com/office/powerpoint/2010/main" val="325003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47659-DA30-5014-C83A-AF20FABB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06D70E-777E-3DA0-66BC-CE7089DA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Anmeldung Kneipentour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00E44-7C04-8507-C857-68560A5C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47" y="1735931"/>
            <a:ext cx="4262706" cy="42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314A4F-6D84-EE2D-A74C-4FD50B88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Bibliotheksführung 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59BCA6-2D9A-E1C1-5B88-221F783E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11:30 Uhr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Haupteingang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TB3</a:t>
            </a:r>
          </a:p>
        </p:txBody>
      </p:sp>
    </p:spTree>
    <p:extLst>
      <p:ext uri="{BB962C8B-B14F-4D97-AF65-F5344CB8AC3E}">
        <p14:creationId xmlns:p14="http://schemas.microsoft.com/office/powerpoint/2010/main" val="260628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8528-1F37-C465-8858-31DE74F2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31231E-D0E0-35DE-A8BF-50F6682C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die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DE1C5B-D3B6-6932-7D3E-7F5D0C306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imes" panose="02020603050405020304" pitchFamily="18" charset="0"/>
                <a:cs typeface="Times" panose="02020603050405020304" pitchFamily="18" charset="0"/>
              </a:rPr>
              <a:t>Wer ist die Fachschaft? Was macht die Fachschaft?</a:t>
            </a:r>
            <a:endParaRPr lang="en-GB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2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oW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EE599"/>
      </a:accent2>
      <a:accent3>
        <a:srgbClr val="FFF2CC"/>
      </a:accent3>
      <a:accent4>
        <a:srgbClr val="4472C4"/>
      </a:accent4>
      <a:accent5>
        <a:srgbClr val="8EAADB"/>
      </a:accent5>
      <a:accent6>
        <a:srgbClr val="D9E2F3"/>
      </a:accent6>
      <a:hlink>
        <a:srgbClr val="44546A"/>
      </a:hlink>
      <a:folHlink>
        <a:srgbClr val="44546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1A49AC9E84604EB97159DA8D47B1B7" ma:contentTypeVersion="4" ma:contentTypeDescription="Ein neues Dokument erstellen." ma:contentTypeScope="" ma:versionID="1afd35897404c7c050cd223529e976e0">
  <xsd:schema xmlns:xsd="http://www.w3.org/2001/XMLSchema" xmlns:xs="http://www.w3.org/2001/XMLSchema" xmlns:p="http://schemas.microsoft.com/office/2006/metadata/properties" xmlns:ns2="be2b9282-9906-4e92-9513-4f48b42e4850" targetNamespace="http://schemas.microsoft.com/office/2006/metadata/properties" ma:root="true" ma:fieldsID="50f872f083e74be925bd90db97356e9e" ns2:_="">
    <xsd:import namespace="be2b9282-9906-4e92-9513-4f48b42e4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b9282-9906-4e92-9513-4f48b42e4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2ED010-C0DA-4B2B-9807-E817C0797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b9282-9906-4e92-9513-4f48b42e4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8BCCBC-417B-4D53-8F1F-9BEE3E091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805DE7-F748-4977-BB98-B779EC1A93DD}">
  <ds:schemaRefs>
    <ds:schemaRef ds:uri="http://purl.org/dc/terms/"/>
    <ds:schemaRef ds:uri="http://purl.org/dc/elements/1.1/"/>
    <ds:schemaRef ds:uri="http://schemas.openxmlformats.org/package/2006/metadata/core-properties"/>
    <ds:schemaRef ds:uri="cfd0e359-8198-4593-b56d-daa249594f6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1415</Words>
  <Application>Microsoft Macintosh PowerPoint</Application>
  <PresentationFormat>Breitbild</PresentationFormat>
  <Paragraphs>319</Paragraphs>
  <Slides>45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</vt:lpstr>
      <vt:lpstr>Trebuchet MS</vt:lpstr>
      <vt:lpstr>Trebuchet MS (Überschriften)</vt:lpstr>
      <vt:lpstr>Office</vt:lpstr>
      <vt:lpstr>EET-Tutorium Sommersemester 2025</vt:lpstr>
      <vt:lpstr>Rund ums Tutorium Was passiert die nächsten Tage?</vt:lpstr>
      <vt:lpstr>Agenda</vt:lpstr>
      <vt:lpstr>Kennenlernen</vt:lpstr>
      <vt:lpstr>Kennenlernbingo</vt:lpstr>
      <vt:lpstr>WhatsApp-Gruppe</vt:lpstr>
      <vt:lpstr>Anmeldung Kneipentour</vt:lpstr>
      <vt:lpstr>Bibliotheksführung </vt:lpstr>
      <vt:lpstr>Alles rund um die Fachschaft</vt:lpstr>
      <vt:lpstr>Deine Fachschaft</vt:lpstr>
      <vt:lpstr>Die Fachschaft Studierendenvertretung​</vt:lpstr>
      <vt:lpstr>PowerPoint-Präsentation</vt:lpstr>
      <vt:lpstr>Offene Fachschaftssitzung – 05.05.2025</vt:lpstr>
      <vt:lpstr>Allgemeines zur Uni</vt:lpstr>
      <vt:lpstr>Die Universität und Fakultät​</vt:lpstr>
      <vt:lpstr>Zeitangaben</vt:lpstr>
      <vt:lpstr>Die Gebäude</vt:lpstr>
      <vt:lpstr>Feki im Detail</vt:lpstr>
      <vt:lpstr>Um das Gebäude herum​</vt:lpstr>
      <vt:lpstr>Stundenplanerstellung</vt:lpstr>
      <vt:lpstr>Stundenplan erstellen </vt:lpstr>
      <vt:lpstr>Beispiel Stundenplan </vt:lpstr>
      <vt:lpstr>Agenda</vt:lpstr>
      <vt:lpstr>Stundenplanerstellung</vt:lpstr>
      <vt:lpstr>Beispiel Stundenplan </vt:lpstr>
      <vt:lpstr>Alles rund um Uni</vt:lpstr>
      <vt:lpstr>Hochschulwahlen</vt:lpstr>
      <vt:lpstr>Prüfungsausschuss</vt:lpstr>
      <vt:lpstr>Ausbildungsanrechnung</vt:lpstr>
      <vt:lpstr>Fachstudienberatung</vt:lpstr>
      <vt:lpstr>Auslandsaufenthalt</vt:lpstr>
      <vt:lpstr>Qualitätszirkel Soziologie</vt:lpstr>
      <vt:lpstr>Qualitätszirkel Soziologie Kontakt</vt:lpstr>
      <vt:lpstr>Erklärung der Onlinedienste</vt:lpstr>
      <vt:lpstr>EduRoam einrichten</vt:lpstr>
      <vt:lpstr>FlexNow</vt:lpstr>
      <vt:lpstr>UnivIS</vt:lpstr>
      <vt:lpstr>Studierendenkanzlei</vt:lpstr>
      <vt:lpstr>Virtueller Campus (VC) </vt:lpstr>
      <vt:lpstr>Studierendenkanzlei</vt:lpstr>
      <vt:lpstr>CampusPrint</vt:lpstr>
      <vt:lpstr>Bibliothek</vt:lpstr>
      <vt:lpstr>VPN</vt:lpstr>
      <vt:lpstr>Fragerunde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Brenner</dc:creator>
  <cp:lastModifiedBy>Stella Müller</cp:lastModifiedBy>
  <cp:revision>35</cp:revision>
  <dcterms:created xsi:type="dcterms:W3CDTF">2024-02-15T14:20:42Z</dcterms:created>
  <dcterms:modified xsi:type="dcterms:W3CDTF">2025-04-14T14:36:19Z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0x0101005D1A49AC9E84604EB97159DA8D47B1B7</vt:lpwstr>
  </property>
  <property fmtid="{D5CDD505-2E9C-101B-9397-08002B2CF9AE}" pid="3" name="Order">
    <vt:r8>20200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