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57" r:id="rId4"/>
    <p:sldId id="259" r:id="rId5"/>
    <p:sldId id="260" r:id="rId6"/>
    <p:sldId id="258" r:id="rId7"/>
    <p:sldId id="262" r:id="rId8"/>
    <p:sldId id="282" r:id="rId9"/>
    <p:sldId id="273" r:id="rId10"/>
    <p:sldId id="275" r:id="rId11"/>
    <p:sldId id="284" r:id="rId12"/>
    <p:sldId id="285" r:id="rId13"/>
    <p:sldId id="274" r:id="rId14"/>
    <p:sldId id="276" r:id="rId15"/>
    <p:sldId id="277" r:id="rId16"/>
    <p:sldId id="278" r:id="rId17"/>
    <p:sldId id="280" r:id="rId18"/>
    <p:sldId id="263" r:id="rId19"/>
    <p:sldId id="266" r:id="rId20"/>
    <p:sldId id="269" r:id="rId21"/>
    <p:sldId id="264" r:id="rId22"/>
    <p:sldId id="267" r:id="rId23"/>
    <p:sldId id="271" r:id="rId24"/>
    <p:sldId id="27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4" autoAdjust="0"/>
    <p:restoredTop sz="93392" autoAdjust="0"/>
  </p:normalViewPr>
  <p:slideViewPr>
    <p:cSldViewPr snapToGrid="0" showGuides="1">
      <p:cViewPr varScale="1">
        <p:scale>
          <a:sx n="77" d="100"/>
          <a:sy n="77" d="100"/>
        </p:scale>
        <p:origin x="104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C8B6-67E5-4101-9D2D-4DB5B4D758D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EE6A-BA39-468F-B725-400B21807A2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Tutor:innen fangen 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Tutor:innen fangen 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0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8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dafür sorgen, dass das bei allen Leuten geht!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3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 die Tutor:innen: Macht vielleicht einen Beispielstundenplan einmal vorne vor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1EE6A-BA39-468F-B725-400B21807A2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2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3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5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EF6200A-8975-14F0-978F-09CB1058E68E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A78990-DBC5-C4EE-0EEE-1632B979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CEC1C0-8E92-D3DC-5A9E-6928C54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22CCEE-83C2-5D6C-98D4-D09A89FBE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2AAB627-AAF1-F59E-0613-AB7869D20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EBA9E1-2083-9493-D70E-F049CB4B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28F81C-5D34-7BAC-8A8C-52B84B6A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E9F9D0-C095-B00C-E164-37115C8B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6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6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9422A75-2CEE-F399-0303-CA6F41738D95}"/>
              </a:ext>
            </a:extLst>
          </p:cNvPr>
          <p:cNvCxnSpPr>
            <a:cxnSpLocks/>
          </p:cNvCxnSpPr>
          <p:nvPr userDrawn="1"/>
        </p:nvCxnSpPr>
        <p:spPr>
          <a:xfrm>
            <a:off x="-419622" y="19665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5090BC9-5788-51BB-29D3-8847DBD5A3F4}"/>
              </a:ext>
            </a:extLst>
          </p:cNvPr>
          <p:cNvCxnSpPr>
            <a:cxnSpLocks/>
          </p:cNvCxnSpPr>
          <p:nvPr userDrawn="1"/>
        </p:nvCxnSpPr>
        <p:spPr>
          <a:xfrm>
            <a:off x="-267222" y="2118986"/>
            <a:ext cx="1285796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0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9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anstaltung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6367" y="1835064"/>
            <a:ext cx="12294296" cy="50229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Unsere Veranstaltungen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E96B61-AB0E-A979-490B-0226C2B4C45D}"/>
              </a:ext>
            </a:extLst>
          </p:cNvPr>
          <p:cNvSpPr/>
          <p:nvPr userDrawn="1"/>
        </p:nvSpPr>
        <p:spPr>
          <a:xfrm>
            <a:off x="8509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B871E5-6AED-53A9-12F1-2DC16A374793}"/>
              </a:ext>
            </a:extLst>
          </p:cNvPr>
          <p:cNvSpPr/>
          <p:nvPr userDrawn="1"/>
        </p:nvSpPr>
        <p:spPr>
          <a:xfrm>
            <a:off x="26860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25CA23-ED95-270A-8DE8-43E32565934E}"/>
              </a:ext>
            </a:extLst>
          </p:cNvPr>
          <p:cNvSpPr/>
          <p:nvPr userDrawn="1"/>
        </p:nvSpPr>
        <p:spPr>
          <a:xfrm>
            <a:off x="45212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041108-49B7-0C26-3DB4-29BFC61E982E}"/>
              </a:ext>
            </a:extLst>
          </p:cNvPr>
          <p:cNvSpPr/>
          <p:nvPr userDrawn="1"/>
        </p:nvSpPr>
        <p:spPr>
          <a:xfrm>
            <a:off x="63563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8887E5-0222-F6EF-E164-CF602527804A}"/>
              </a:ext>
            </a:extLst>
          </p:cNvPr>
          <p:cNvSpPr/>
          <p:nvPr userDrawn="1"/>
        </p:nvSpPr>
        <p:spPr>
          <a:xfrm>
            <a:off x="819150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2FF134-E949-4641-BCEA-7260AB8E87CF}"/>
              </a:ext>
            </a:extLst>
          </p:cNvPr>
          <p:cNvSpPr/>
          <p:nvPr userDrawn="1"/>
        </p:nvSpPr>
        <p:spPr>
          <a:xfrm>
            <a:off x="10026650" y="2286000"/>
            <a:ext cx="1530350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A963F-D44A-58A9-72FD-1D4AB1726DA5}"/>
              </a:ext>
            </a:extLst>
          </p:cNvPr>
          <p:cNvSpPr/>
          <p:nvPr userDrawn="1"/>
        </p:nvSpPr>
        <p:spPr>
          <a:xfrm>
            <a:off x="680720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93A9F8-9018-B364-30CD-13A0D336E31C}"/>
              </a:ext>
            </a:extLst>
          </p:cNvPr>
          <p:cNvSpPr/>
          <p:nvPr userDrawn="1"/>
        </p:nvSpPr>
        <p:spPr>
          <a:xfrm>
            <a:off x="1301750" y="2122488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C5EF9E-D3AC-C2B1-209E-2FB314D4C26B}"/>
              </a:ext>
            </a:extLst>
          </p:cNvPr>
          <p:cNvSpPr/>
          <p:nvPr userDrawn="1"/>
        </p:nvSpPr>
        <p:spPr>
          <a:xfrm>
            <a:off x="30916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2673F01-82AA-C356-5365-21608AAAEE26}"/>
              </a:ext>
            </a:extLst>
          </p:cNvPr>
          <p:cNvSpPr/>
          <p:nvPr userDrawn="1"/>
        </p:nvSpPr>
        <p:spPr>
          <a:xfrm>
            <a:off x="495215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C206A15-3F2B-1B86-96FD-EE505DBEE2F7}"/>
              </a:ext>
            </a:extLst>
          </p:cNvPr>
          <p:cNvSpPr/>
          <p:nvPr userDrawn="1"/>
        </p:nvSpPr>
        <p:spPr>
          <a:xfrm>
            <a:off x="8642350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CAA000A-6673-090A-A53D-D28A9CFEBA9E}"/>
              </a:ext>
            </a:extLst>
          </p:cNvPr>
          <p:cNvSpPr/>
          <p:nvPr userDrawn="1"/>
        </p:nvSpPr>
        <p:spPr>
          <a:xfrm>
            <a:off x="10432202" y="2106613"/>
            <a:ext cx="719246" cy="247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9B812437-4713-B378-AE14-1318C0E3D152}"/>
              </a:ext>
            </a:extLst>
          </p:cNvPr>
          <p:cNvCxnSpPr>
            <a:cxnSpLocks/>
          </p:cNvCxnSpPr>
          <p:nvPr userDrawn="1"/>
        </p:nvCxnSpPr>
        <p:spPr>
          <a:xfrm>
            <a:off x="8382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DE23888-CA02-5CC3-FF52-6F68081CC2A0}"/>
              </a:ext>
            </a:extLst>
          </p:cNvPr>
          <p:cNvCxnSpPr>
            <a:cxnSpLocks/>
          </p:cNvCxnSpPr>
          <p:nvPr userDrawn="1"/>
        </p:nvCxnSpPr>
        <p:spPr>
          <a:xfrm>
            <a:off x="26860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123F35B-8542-DF5C-E841-A6D053FFC533}"/>
              </a:ext>
            </a:extLst>
          </p:cNvPr>
          <p:cNvCxnSpPr>
            <a:cxnSpLocks/>
          </p:cNvCxnSpPr>
          <p:nvPr userDrawn="1"/>
        </p:nvCxnSpPr>
        <p:spPr>
          <a:xfrm>
            <a:off x="4521200" y="4316551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B7B9223-E6B9-B370-AFDC-EA53EF362DD0}"/>
              </a:ext>
            </a:extLst>
          </p:cNvPr>
          <p:cNvCxnSpPr>
            <a:cxnSpLocks/>
          </p:cNvCxnSpPr>
          <p:nvPr userDrawn="1"/>
        </p:nvCxnSpPr>
        <p:spPr>
          <a:xfrm>
            <a:off x="635635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5A47133-2599-CBD5-72FB-8CBA3877AFD8}"/>
              </a:ext>
            </a:extLst>
          </p:cNvPr>
          <p:cNvCxnSpPr>
            <a:cxnSpLocks/>
          </p:cNvCxnSpPr>
          <p:nvPr userDrawn="1"/>
        </p:nvCxnSpPr>
        <p:spPr>
          <a:xfrm>
            <a:off x="8191500" y="4316086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D538C764-4E19-782A-4835-011B9FEB00AB}"/>
              </a:ext>
            </a:extLst>
          </p:cNvPr>
          <p:cNvCxnSpPr>
            <a:cxnSpLocks/>
          </p:cNvCxnSpPr>
          <p:nvPr userDrawn="1"/>
        </p:nvCxnSpPr>
        <p:spPr>
          <a:xfrm>
            <a:off x="10026650" y="4319609"/>
            <a:ext cx="153035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3DF30BA-2964-CE98-421A-F3E52CE9F491}"/>
              </a:ext>
            </a:extLst>
          </p:cNvPr>
          <p:cNvCxnSpPr>
            <a:cxnSpLocks/>
          </p:cNvCxnSpPr>
          <p:nvPr userDrawn="1"/>
        </p:nvCxnSpPr>
        <p:spPr>
          <a:xfrm>
            <a:off x="850900" y="6284760"/>
            <a:ext cx="10706100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1EEFF28D-C0EF-33DB-1FFC-462F8F1A5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150" y="243046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3455476-CEDB-593E-5DCF-D43B804C5D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2093" y="2425852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7" name="Bildplatzhalter 44">
            <a:extLst>
              <a:ext uri="{FF2B5EF4-FFF2-40B4-BE49-F238E27FC236}">
                <a16:creationId xmlns:a16="http://schemas.microsoft.com/office/drawing/2014/main" id="{8C8B70F7-7165-446C-9301-F983CE6459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7243" y="2421175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8" name="Bildplatzhalter 44">
            <a:extLst>
              <a:ext uri="{FF2B5EF4-FFF2-40B4-BE49-F238E27FC236}">
                <a16:creationId xmlns:a16="http://schemas.microsoft.com/office/drawing/2014/main" id="{90F92E63-B49E-2E00-98CA-D5D3C6C951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47164" y="2425354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49" name="Bildplatzhalter 44">
            <a:extLst>
              <a:ext uri="{FF2B5EF4-FFF2-40B4-BE49-F238E27FC236}">
                <a16:creationId xmlns:a16="http://schemas.microsoft.com/office/drawing/2014/main" id="{AFC9B496-35ED-73F1-0A2E-D1A1653700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3107" y="2420743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0" name="Bildplatzhalter 44">
            <a:extLst>
              <a:ext uri="{FF2B5EF4-FFF2-40B4-BE49-F238E27FC236}">
                <a16:creationId xmlns:a16="http://schemas.microsoft.com/office/drawing/2014/main" id="{2742B852-30DF-3B68-664A-F04598E4A7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18257" y="2416066"/>
            <a:ext cx="1338263" cy="127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B0B365FC-39DE-C1F3-FF7A-75307C0A9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408488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0EB023B1-7086-EB46-FF09-CFEA568A2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86050" y="442916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2C834918-5499-20C6-EBDA-7C01756432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52950" y="4435375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C39B76E4-5109-BB4A-0721-E60819F5F1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0" y="4446680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0B6EE36C-0CDE-3FC1-8109-ECFDCB72D9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04200" y="4467352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49247D85-B2B8-34E6-952D-FD9146A0B6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71100" y="4473567"/>
            <a:ext cx="1543050" cy="17399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5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7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anstaltung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81419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Veranstaltung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254DCF-AC12-40CB-B195-C6280F364F0C}"/>
              </a:ext>
            </a:extLst>
          </p:cNvPr>
          <p:cNvSpPr/>
          <p:nvPr userDrawn="1"/>
        </p:nvSpPr>
        <p:spPr>
          <a:xfrm>
            <a:off x="6100719" y="1070975"/>
            <a:ext cx="5204020" cy="4822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1C1446-9D54-FF88-3C57-C26516E18B47}"/>
              </a:ext>
            </a:extLst>
          </p:cNvPr>
          <p:cNvSpPr/>
          <p:nvPr userDrawn="1"/>
        </p:nvSpPr>
        <p:spPr>
          <a:xfrm>
            <a:off x="7581840" y="574546"/>
            <a:ext cx="2445826" cy="637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ildplatzhalter 44">
            <a:extLst>
              <a:ext uri="{FF2B5EF4-FFF2-40B4-BE49-F238E27FC236}">
                <a16:creationId xmlns:a16="http://schemas.microsoft.com/office/drawing/2014/main" id="{019B5E96-A77E-BD2D-66F7-B119EFB573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752" y="1415853"/>
            <a:ext cx="4550820" cy="3269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1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5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E458F82-4467-58CA-45FB-6108A7995CE9}"/>
              </a:ext>
            </a:extLst>
          </p:cNvPr>
          <p:cNvSpPr/>
          <p:nvPr userDrawn="1"/>
        </p:nvSpPr>
        <p:spPr>
          <a:xfrm>
            <a:off x="-266700" y="3429000"/>
            <a:ext cx="129413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CE6AA-8140-56BD-DAB1-96799CD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ctr">
              <a:defRPr sz="6000">
                <a:latin typeface="Trebuchet MS (Überschriften)"/>
                <a:cs typeface="Aharoni" panose="020F0502020204030204" pitchFamily="2" charset="-79"/>
              </a:defRPr>
            </a:lvl1pPr>
          </a:lstStyle>
          <a:p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F9D0EA-AC25-7B15-DECC-27F176EBF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062" y="35900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rebuchet MS (Überschriften)"/>
                <a:cs typeface="Aharoni" panose="02010803020104030203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0404-5307-470B-4E87-91A8C611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B29A-66A1-03BA-3251-398D85D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07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771E5-34A9-FDA0-04F2-C4018B35853B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87C91-8E7E-7D36-909C-CCFACDF7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76759E-C533-ABB2-6739-7D63E37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0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8" y="0"/>
            <a:ext cx="5136367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EBFF060-4F9D-A36E-C092-AB2284AA9106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C2D4F-ECA2-EEAD-B597-7178A56007C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4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BF5004F-8850-0831-16E8-A3783F7B6EC1}"/>
              </a:ext>
            </a:extLst>
          </p:cNvPr>
          <p:cNvSpPr/>
          <p:nvPr userDrawn="1"/>
        </p:nvSpPr>
        <p:spPr>
          <a:xfrm>
            <a:off x="-56367" y="0"/>
            <a:ext cx="5066778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BAB82-A577-43D3-9202-4B74BAEC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DB7A58-EB03-77A8-4787-C6CC6DF6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6879-98F3-7669-748B-A0BEB4FA0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8313A-4B06-7E29-74C5-C1274A4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7B6886-D223-AB8B-6E0B-FFBF4BD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5F9C81-13B4-0E7A-9023-2C78E36B66DC}"/>
              </a:ext>
            </a:extLst>
          </p:cNvPr>
          <p:cNvCxnSpPr>
            <a:cxnSpLocks/>
          </p:cNvCxnSpPr>
          <p:nvPr userDrawn="1"/>
        </p:nvCxnSpPr>
        <p:spPr>
          <a:xfrm>
            <a:off x="315510" y="-8890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A75A929-5DE7-50D2-1D98-599F92157B56}"/>
              </a:ext>
            </a:extLst>
          </p:cNvPr>
          <p:cNvCxnSpPr>
            <a:cxnSpLocks/>
          </p:cNvCxnSpPr>
          <p:nvPr userDrawn="1"/>
        </p:nvCxnSpPr>
        <p:spPr>
          <a:xfrm>
            <a:off x="467910" y="-31750"/>
            <a:ext cx="0" cy="707390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27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13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8551C0-D111-99D5-33AC-40FBC37330D6}"/>
              </a:ext>
            </a:extLst>
          </p:cNvPr>
          <p:cNvSpPr/>
          <p:nvPr userDrawn="1"/>
        </p:nvSpPr>
        <p:spPr>
          <a:xfrm>
            <a:off x="-56367" y="6250488"/>
            <a:ext cx="12294296" cy="60751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94871A-C0D7-3F7E-D15C-44BDBDE7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5A0766-D973-58A6-2A78-508155ECC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A0134-D745-0593-B642-88D69A80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AC77E-1033-409C-B0A0-573913D3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99ED6-38AA-05C2-DE8D-3D3C7ABB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7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8D0B10D-568E-CC9E-1182-1EFAB560AB8D}"/>
              </a:ext>
            </a:extLst>
          </p:cNvPr>
          <p:cNvSpPr/>
          <p:nvPr userDrawn="1"/>
        </p:nvSpPr>
        <p:spPr>
          <a:xfrm>
            <a:off x="-56367" y="6250488"/>
            <a:ext cx="12294296" cy="607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F5A801-C9E8-4D66-BEAD-3F77A27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40EF6-DA7C-FC40-5B88-140A6E06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CA16-A9AB-BB11-47C7-D5E9BD66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6A67-20D0-4437-BC2B-868A02EC23BD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9FD9F2-B406-CF3A-8D03-AA4467E8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9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8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3B79DB-3C65-3904-AFBE-73DECD1D1443}"/>
              </a:ext>
            </a:extLst>
          </p:cNvPr>
          <p:cNvSpPr/>
          <p:nvPr userDrawn="1"/>
        </p:nvSpPr>
        <p:spPr>
          <a:xfrm>
            <a:off x="-56367" y="4562474"/>
            <a:ext cx="12294296" cy="229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E16B56-7FB8-88F0-5A5E-8E156230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5CBB2C-D63D-685F-1BD8-13EF755C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F45A0-3142-CE7B-A298-B1087A4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1132-2AB0-9C6C-8E52-6F486A7B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833878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ne Fach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1B1109-EFD0-4D73-6157-DBAF90CD43F2}"/>
              </a:ext>
            </a:extLst>
          </p:cNvPr>
          <p:cNvSpPr/>
          <p:nvPr userDrawn="1"/>
        </p:nvSpPr>
        <p:spPr>
          <a:xfrm>
            <a:off x="-50692" y="6309928"/>
            <a:ext cx="12294296" cy="5480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14D2C-2744-ABBD-F756-0AF1138A7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Deine Fachschaft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133F3E-3C21-D42A-FB49-9F241E20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CF650-8456-AF1E-A33C-38692F5F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5E2040-018F-8225-1CFB-93A6C1BC7213}"/>
              </a:ext>
            </a:extLst>
          </p:cNvPr>
          <p:cNvSpPr/>
          <p:nvPr userDrawn="1"/>
        </p:nvSpPr>
        <p:spPr>
          <a:xfrm>
            <a:off x="511157" y="1987826"/>
            <a:ext cx="2163890" cy="379390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C49401A-90D1-FE93-0453-67A54F3C18A3}"/>
              </a:ext>
            </a:extLst>
          </p:cNvPr>
          <p:cNvSpPr/>
          <p:nvPr userDrawn="1"/>
        </p:nvSpPr>
        <p:spPr>
          <a:xfrm>
            <a:off x="2793371" y="1987826"/>
            <a:ext cx="2163890" cy="37939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8E1B293-76CF-B3D1-6BC4-219497F3B717}"/>
              </a:ext>
            </a:extLst>
          </p:cNvPr>
          <p:cNvSpPr/>
          <p:nvPr userDrawn="1"/>
        </p:nvSpPr>
        <p:spPr>
          <a:xfrm>
            <a:off x="5116092" y="1987826"/>
            <a:ext cx="2163890" cy="37939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359617B-49FE-0414-7614-E6C5F7C16777}"/>
              </a:ext>
            </a:extLst>
          </p:cNvPr>
          <p:cNvSpPr/>
          <p:nvPr userDrawn="1"/>
        </p:nvSpPr>
        <p:spPr>
          <a:xfrm>
            <a:off x="7398306" y="1987826"/>
            <a:ext cx="2163890" cy="37939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CB184BE-37D6-50CC-CDE5-B0E373BC21ED}"/>
              </a:ext>
            </a:extLst>
          </p:cNvPr>
          <p:cNvSpPr/>
          <p:nvPr userDrawn="1"/>
        </p:nvSpPr>
        <p:spPr>
          <a:xfrm>
            <a:off x="9680520" y="1987826"/>
            <a:ext cx="2163890" cy="3793908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49CE0C9-CE38-5A48-F333-C13E7AB43331}"/>
              </a:ext>
            </a:extLst>
          </p:cNvPr>
          <p:cNvCxnSpPr>
            <a:cxnSpLocks/>
          </p:cNvCxnSpPr>
          <p:nvPr userDrawn="1"/>
        </p:nvCxnSpPr>
        <p:spPr>
          <a:xfrm flipV="1">
            <a:off x="511157" y="3237316"/>
            <a:ext cx="11333253" cy="4298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5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211DE-EC1E-D889-B17A-AE48FE9DBC71}"/>
              </a:ext>
            </a:extLst>
          </p:cNvPr>
          <p:cNvSpPr/>
          <p:nvPr userDrawn="1"/>
        </p:nvSpPr>
        <p:spPr>
          <a:xfrm>
            <a:off x="-56367" y="6311900"/>
            <a:ext cx="12294296" cy="5460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210AE0-A4C5-C3D2-4AC2-7637D663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47772-2016-6838-DA35-6D0D8BEB8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7F678-938B-5486-434A-18A9CE18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15E76E-42A5-5F90-6B89-7B717643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726A67-20D0-4437-BC2B-868A02EC23BD}" type="datetimeFigureOut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F95B9-17CF-C6E6-93E0-552C6DC2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7DB52-4FB5-42A2-AC48-404CB4B5233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0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C12767-EA1F-491E-414A-2A8A1FBD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F4D9F4-48E8-C131-5BCE-E3FB3EE7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EDB8B1-3F99-0841-D520-AA7C5F512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6A67-20D0-4437-BC2B-868A02EC23BD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2A831-0C14-8DDC-55A7-8635224A3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DB52-4FB5-42A2-AC48-404CB4B5233C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fik 8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E189328-B2AA-0F7E-7927-F50CC7A45D4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857"/>
            <a:ext cx="1359074" cy="13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3" r:id="rId5"/>
    <p:sldLayoutId id="2147483651" r:id="rId6"/>
    <p:sldLayoutId id="2147483666" r:id="rId7"/>
    <p:sldLayoutId id="2147483662" r:id="rId8"/>
    <p:sldLayoutId id="2147483667" r:id="rId9"/>
    <p:sldLayoutId id="2147483652" r:id="rId10"/>
    <p:sldLayoutId id="2147483668" r:id="rId11"/>
    <p:sldLayoutId id="2147483653" r:id="rId12"/>
    <p:sldLayoutId id="2147483669" r:id="rId13"/>
    <p:sldLayoutId id="2147483654" r:id="rId14"/>
    <p:sldLayoutId id="2147483670" r:id="rId15"/>
    <p:sldLayoutId id="2147483659" r:id="rId16"/>
    <p:sldLayoutId id="2147483671" r:id="rId17"/>
    <p:sldLayoutId id="2147483660" r:id="rId18"/>
    <p:sldLayoutId id="2147483672" r:id="rId19"/>
    <p:sldLayoutId id="2147483661" r:id="rId20"/>
    <p:sldLayoutId id="2147483658" r:id="rId21"/>
    <p:sldLayoutId id="2147483656" r:id="rId22"/>
    <p:sldLayoutId id="2147483673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viktoria.berger@stud.uni-bamberg.de" TargetMode="External"/><Relationship Id="rId7" Type="http://schemas.openxmlformats.org/officeDocument/2006/relationships/hyperlink" Target="https://www.uni-bamberg.de/soziologie/studium/fachstudienberatung/qualitaetszirkel-soziologie/" TargetMode="External"/><Relationship Id="rId2" Type="http://schemas.openxmlformats.org/officeDocument/2006/relationships/hyperlink" Target="https://vc.uni-bamberg.de/enrol/index.php?id=5178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orothea.vogel@stud.uni-bamberg.de" TargetMode="External"/><Relationship Id="rId5" Type="http://schemas.openxmlformats.org/officeDocument/2006/relationships/hyperlink" Target="mailto:adrian-elias.greiner@stud.uni-bamberg.de" TargetMode="External"/><Relationship Id="rId10" Type="http://schemas.openxmlformats.org/officeDocument/2006/relationships/image" Target="../media/image13.png"/><Relationship Id="rId4" Type="http://schemas.openxmlformats.org/officeDocument/2006/relationships/hyperlink" Target="mailto:veronika-magdalena.deyerl@stud.uni-bamberg.de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owi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fileadmin/uni/fakultaeten/split_lehrstuehle/englische_literatur/Information/STWB-Mobilitaet-Parken-Uebersicht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ve-bamberg.de/kurzlink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ts/dienstleistungen/netz/wlan/eduroa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lexnow.uni-bamberg.de/FN2AUTH/FN2AuthServlet?op=Logi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is.uni-bamberg.de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qis.uni-bamberg.de/qisserver/rds?state=user&amp;type=0&amp;category=menu.browse&amp;breadCrumbSource=portal&amp;startpage=portal.vm&amp;chco=y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861F1-7240-341C-8D2A-76B1D5E70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Times"/>
                <a:cs typeface="Times"/>
              </a:rPr>
              <a:t>EET-Tutorium Sommersemester 2024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441B9C-8E4C-505A-D3F1-34C1F88C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Times" pitchFamily="2" charset="0"/>
              </a:rPr>
              <a:t>Otto-Friedrich Universität Bamberg</a:t>
            </a:r>
          </a:p>
          <a:p>
            <a:r>
              <a:rPr lang="en-GB" dirty="0">
                <a:latin typeface="Times" pitchFamily="2" charset="0"/>
              </a:rPr>
              <a:t>Fakultät für </a:t>
            </a:r>
            <a:r>
              <a:rPr lang="en-GB" dirty="0" err="1">
                <a:latin typeface="Times" pitchFamily="2" charset="0"/>
              </a:rPr>
              <a:t>Sozial</a:t>
            </a:r>
            <a:r>
              <a:rPr lang="en-GB" dirty="0">
                <a:latin typeface="Times" pitchFamily="2" charset="0"/>
              </a:rPr>
              <a:t>- und </a:t>
            </a:r>
            <a:r>
              <a:rPr lang="en-GB" dirty="0" err="1">
                <a:latin typeface="Times" pitchFamily="2" charset="0"/>
              </a:rPr>
              <a:t>Wirtschaftswissenschaften</a:t>
            </a:r>
            <a:r>
              <a:rPr lang="en-GB" dirty="0">
                <a:latin typeface="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66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37A9BCB-4AF7-0F69-F314-C939974A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Fachschaft</a:t>
            </a:r>
            <a:b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Studierendenvertretung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0DA5017-9FB6-7B7F-8EBE-9633039D1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Ihr habt Fragen, Probleme?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Fachschaft SoWi ist eure Anlaufstelle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Studierendenvertretung der Fakultät SoWi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base"/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Das findet ihr auf unserer Webseite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Unsere Teams und Aufgaben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Infos zu allen Studiengängen und Fakultäten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Prüfungsan- und abmeldephasen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Sitzt in Gremien, Berufungskommissionen (Auswahl neuer </a:t>
            </a:r>
            <a:r>
              <a:rPr lang="de-DE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Professor:innen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Veranstaltungen dieses Semester: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Kneipenquiz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Spieleabend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Sommergrillen</a:t>
            </a:r>
            <a:endParaRPr lang="en-US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fontAlgn="base"/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Und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vieles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mehr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…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1" name="Picture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57E78CA-71CE-331C-15C9-1F731892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255"/>
          <a:stretch/>
        </p:blipFill>
        <p:spPr bwMode="auto">
          <a:xfrm>
            <a:off x="9139238" y="2168326"/>
            <a:ext cx="454705" cy="4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248B2A-04A4-6C30-0C75-52DFF165E429}"/>
              </a:ext>
            </a:extLst>
          </p:cNvPr>
          <p:cNvSpPr txBox="1"/>
          <p:nvPr/>
        </p:nvSpPr>
        <p:spPr>
          <a:xfrm>
            <a:off x="9593943" y="2211565"/>
            <a:ext cx="1807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Unsere Webseite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3" name="Picture 9" descr="Ein Bild, das Muster, Quadrat, Symmetrie, Kunst enthält.&#10;&#10;Automatisch generierte Beschreibung">
            <a:extLst>
              <a:ext uri="{FF2B5EF4-FFF2-40B4-BE49-F238E27FC236}">
                <a16:creationId xmlns:a16="http://schemas.microsoft.com/office/drawing/2014/main" id="{78872F9F-CA9B-EC3A-D082-EED0D6E1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2" y="2580897"/>
            <a:ext cx="1295399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923846BC-A500-310B-36AC-7DB5D2C5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7" y="4485549"/>
            <a:ext cx="454705" cy="4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383B1E8-8716-DC18-7E67-6DBC29F3C50F}"/>
              </a:ext>
            </a:extLst>
          </p:cNvPr>
          <p:cNvSpPr txBox="1"/>
          <p:nvPr/>
        </p:nvSpPr>
        <p:spPr>
          <a:xfrm>
            <a:off x="9562063" y="4528235"/>
            <a:ext cx="187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@fssowibamberg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27DC2EF9-B181-6BBD-42CC-352558437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3915" r="3571" b="5110"/>
          <a:stretch/>
        </p:blipFill>
        <p:spPr bwMode="auto">
          <a:xfrm>
            <a:off x="9826171" y="4897567"/>
            <a:ext cx="1295399" cy="12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5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BA4F0-DA6C-7D17-1D84-950C8152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Qualitätszirkel Soziologie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071C22-ED89-B079-593B-764F5971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Der Qualitätszirkel ist ein Gremium aus Studierenden und Dozierenden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Ziele: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durch Kritik und Anpassungen die Soziologie-Studiengänge (B.A. und M.A.) an der Universität Bamberg stetig zu verbessern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Austausch zwischen Dozierenden und Studierenden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fontAlgn="base"/>
            <a:r>
              <a:rPr lang="de-DE" sz="2400" b="0" i="0" u="none" strike="noStrike" dirty="0">
                <a:solidFill>
                  <a:srgbClr val="242424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Die Studierendenvertretung freut sich auf Anregungen und Fragen der Studierenden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242424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zur formalen Struktur der Studiengänge, zum Lehrveranstaltungs-angebot, 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zur Gestaltung bestimmter Lehrveranstaltungen </a:t>
            </a:r>
            <a:r>
              <a:rPr lang="de-DE" sz="2000" b="0" i="0" u="none" strike="noStrike" dirty="0">
                <a:solidFill>
                  <a:srgbClr val="242424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oder anderen allgemeinen Aspekte zur Lehre der Soziologie</a:t>
            </a:r>
            <a:r>
              <a:rPr lang="de-DE" sz="2000" b="0" i="0" dirty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51183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607EF-FD37-1D93-E0D0-0171D90D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Wie erreicht ihr die Studierenden-vertretung ​des Qualitätszirkels?​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9B91362-0F01-ED39-132C-378D5F95B8E6}"/>
              </a:ext>
            </a:extLst>
          </p:cNvPr>
          <p:cNvSpPr>
            <a:spLocks noGrp="1" noChangeArrowheads="1"/>
            <a:extLst>
              <a:ext uri="smNativeData">
                <pr:smNativeData xmlns:pr="pr" xmlns="" xmlns:lc="http://schemas.openxmlformats.org/drawingml/2006/lockedCanvas" val="SMDATA_12_fx7MYxMAAAAlAAAAZAAAAA0AAAAAkAAAAEgAAACQAAAASAAAAAAAAAAAAAAAAAAAAAEAAABQAAAAAAAAAAAA4D8AAAAAAADgPwAAAAAAAOA/AAAAAAAA4D8AAAAAAADgPwAAAAAAAOA/AAAAAAAA4D8AAAAAAADgPwAAAAAAAOA/AAAAAAAA4D8CAAAAjAAAAAAAAAAAAAAAXX+qDMjQ4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df6oFyNDiAQAAAAAAAAAAAAAAAAAAAAAAAAAAAAAAAAAAAAAAAAAAAAAAAn9/fwCAgIADzMzMAMDA/wB/f38AAAAAAAAAAAAAAAAAAAAAAAAAAAAhAAAAGAAAABQAAABvAgAAUwgAAH00AABWGwAAAAAAAA=="/>
              </a:ext>
            </a:extLst>
          </p:cNvSpPr>
          <p:nvPr>
            <p:ph idx="1"/>
          </p:nvPr>
        </p:nvSpPr>
        <p:spPr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  <a:normAutofit fontScale="92500" lnSpcReduction="10000"/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de-de" sz="22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de-de" sz="20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§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  <a:defRPr lang="de-de" sz="16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de-de" sz="1400" b="0" i="0" u="none" strike="noStrike" kern="1" spc="0" baseline="0">
                <a:solidFill>
                  <a:schemeClr val="tx1"/>
                </a:solidFill>
                <a:effectLst/>
                <a:latin typeface="Arial" charset="0"/>
                <a:ea typeface="Times New Roman" charset="0"/>
                <a:cs typeface="Arial" charset="0"/>
              </a:defRPr>
            </a:lvl5pPr>
          </a:lstStyle>
          <a:p>
            <a:pPr marL="716280" indent="0" defTabSz="914400">
              <a:buNone/>
              <a:tabLst>
                <a:tab pos="182880" algn="l"/>
              </a:tabLst>
              <a:defRPr lang="de-de"/>
            </a:pP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</a:rPr>
              <a:t>Über den VC:</a:t>
            </a:r>
          </a:p>
          <a:p>
            <a:pPr marL="716280" indent="0" defTabSz="914400">
              <a:buNone/>
              <a:tabLst>
                <a:tab pos="182880" algn="l"/>
              </a:tabLst>
              <a:defRPr lang="de-de"/>
            </a:pP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</a:rPr>
              <a:t>VC-Kurs Qualitätszirkel Soziologie für Studierende</a:t>
            </a:r>
          </a:p>
          <a:p>
            <a:pPr marL="713105" lvl="1" indent="0" defTabSz="914400">
              <a:buNone/>
              <a:tabLst>
                <a:tab pos="713105" algn="l"/>
              </a:tabLst>
              <a:defRPr lang="de-de"/>
            </a:pPr>
            <a:r>
              <a:rPr lang="de-de" sz="2400" u="sng" dirty="0">
                <a:solidFill>
                  <a:srgbClr val="0563C1"/>
                </a:solidFill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https://vc.uni-bamberg.de/enrol/index.php?id=51786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713105" lvl="1" indent="0" defTabSz="914400">
              <a:buNone/>
              <a:tabLst>
                <a:tab pos="713105" algn="l"/>
              </a:tabLst>
              <a:defRPr lang="de-de"/>
            </a:pPr>
            <a:endParaRPr lang="de-de" sz="24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13105" lvl="1" indent="0" defTabSz="914400">
              <a:buNone/>
              <a:tabLst>
                <a:tab pos="713105" algn="l"/>
              </a:tabLst>
              <a:defRPr lang="de-de"/>
            </a:pP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 E-Mail:</a:t>
            </a:r>
          </a:p>
          <a:p>
            <a:pPr marL="400050" lvl="2" indent="0">
              <a:buNone/>
              <a:tabLst>
                <a:tab pos="713105" algn="l"/>
                <a:tab pos="1792605" algn="l"/>
              </a:tabLst>
              <a:defRPr lang="de-de"/>
            </a:pP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Viktoria 	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viktoria.berger@stud.uni-bamberg.de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de-de" sz="24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00050" lvl="2" indent="0">
              <a:buNone/>
              <a:tabLst>
                <a:tab pos="713105" algn="l"/>
                <a:tab pos="1792605" algn="l"/>
              </a:tabLst>
              <a:defRPr lang="de-de"/>
            </a:pP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Veronika 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veronika-magdalena.deyerl@stud.uni-bamberg.de </a:t>
            </a:r>
            <a:endParaRPr lang="de-de" sz="24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00050" lvl="2" indent="0">
              <a:buNone/>
              <a:tabLst>
                <a:tab pos="713105" algn="l"/>
                <a:tab pos="1792605" algn="l"/>
              </a:tabLst>
              <a:defRPr lang="de-de"/>
            </a:pP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Adrian 	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adrian-elias.greiner@stud.uni-bamberg.de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de-de" sz="24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00050" lvl="2" indent="0">
              <a:buNone/>
              <a:tabLst>
                <a:tab pos="713105" algn="l"/>
                <a:tab pos="1792605" algn="l"/>
              </a:tabLst>
              <a:defRPr lang="de-de"/>
            </a:pP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Dorothea 	</a:t>
            </a:r>
            <a:r>
              <a:rPr lang="de-de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dorothea.vogel@stud.uni-bamberg.de</a:t>
            </a:r>
            <a:endParaRPr lang="de-DE" sz="24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00050" lvl="2" indent="0">
              <a:buNone/>
              <a:tabLst>
                <a:tab pos="713105" algn="l"/>
                <a:tab pos="1792605" algn="l"/>
              </a:tabLst>
              <a:defRPr lang="de-de"/>
            </a:pP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</a:p>
          <a:p>
            <a:pPr marL="0" lvl="2" indent="0">
              <a:buNone/>
              <a:tabLst>
                <a:tab pos="713105" algn="l"/>
                <a:tab pos="1792605" algn="l"/>
              </a:tabLst>
              <a:defRPr lang="de-de"/>
            </a:pP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</a:rPr>
              <a:t>Weitere Informationen zum Qualitätszirkel: </a:t>
            </a:r>
            <a:br>
              <a:rPr lang="de-de" sz="2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  <a:hlinkClick r:id="rId7"/>
              </a:rPr>
              <a:t>https://www.uni-bamberg.de/soziologie/studium/</a:t>
            </a:r>
            <a:br>
              <a:rPr lang="de-de" sz="2400" dirty="0">
                <a:latin typeface="Times" panose="02020603050405020304" pitchFamily="18" charset="0"/>
                <a:cs typeface="Times" panose="02020603050405020304" pitchFamily="18" charset="0"/>
                <a:hlinkClick r:id="rId7"/>
              </a:rPr>
            </a:br>
            <a:r>
              <a:rPr lang="de-de" sz="2400" dirty="0" err="1">
                <a:latin typeface="Times" panose="02020603050405020304" pitchFamily="18" charset="0"/>
                <a:cs typeface="Times" panose="02020603050405020304" pitchFamily="18" charset="0"/>
                <a:hlinkClick r:id="rId7"/>
              </a:rPr>
              <a:t>fachstudienberatung</a:t>
            </a: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  <a:hlinkClick r:id="rId7"/>
              </a:rPr>
              <a:t>/</a:t>
            </a:r>
            <a:r>
              <a:rPr lang="de-de" sz="2400" dirty="0" err="1">
                <a:latin typeface="Times" panose="02020603050405020304" pitchFamily="18" charset="0"/>
                <a:cs typeface="Times" panose="02020603050405020304" pitchFamily="18" charset="0"/>
                <a:hlinkClick r:id="rId7"/>
              </a:rPr>
              <a:t>qualitaetszirkel</a:t>
            </a: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  <a:hlinkClick r:id="rId7"/>
              </a:rPr>
              <a:t>-soziologie/</a:t>
            </a:r>
            <a:r>
              <a:rPr lang="de-de" sz="24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</a:p>
          <a:p>
            <a:pPr marL="400050" lvl="2" indent="0">
              <a:buNone/>
              <a:tabLst>
                <a:tab pos="713105" algn="l"/>
                <a:tab pos="1792605" algn="l"/>
              </a:tabLst>
              <a:defRPr lang="de-de"/>
            </a:pPr>
            <a:endParaRPr lang="de-de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26" name="Picture 2" descr="Senden Silhouette">
            <a:extLst>
              <a:ext uri="{FF2B5EF4-FFF2-40B4-BE49-F238E27FC236}">
                <a16:creationId xmlns:a16="http://schemas.microsoft.com/office/drawing/2014/main" id="{168440AD-E51B-AF42-0216-174B6327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3" y="360180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03471FB-C3A3-FEFE-5012-FB257B9E4CD7}"/>
              </a:ext>
            </a:extLst>
          </p:cNvPr>
          <p:cNvGrpSpPr>
            <a:extLst>
              <a:ext uri="smNativeData">
                <pr:smNativeData xmlns:pr="pr" xmlns="" xmlns:lc="http://schemas.openxmlformats.org/drawingml/2006/lockedCanvas" val="SMDATA_6_fx7MY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gBAADVBwAAoAUAAJcLAAAAAAAA"/>
              </a:ext>
            </a:extLst>
          </p:cNvGrpSpPr>
          <p:nvPr/>
        </p:nvGrpSpPr>
        <p:grpSpPr>
          <a:xfrm>
            <a:off x="704463" y="2013959"/>
            <a:ext cx="645160" cy="610870"/>
            <a:chOff x="269240" y="1273175"/>
            <a:chExt cx="645160" cy="61087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A2F32027-BD5A-EF97-55CB-47D67F166E03}"/>
                </a:ext>
              </a:extLst>
            </p:cNvPr>
            <p:cNvGrpSpPr>
              <a:extLst>
                <a:ext uri="smNativeData">
                  <pr:smNativeData xmlns:pr="pr" xmlns="" xmlns:lc="http://schemas.openxmlformats.org/drawingml/2006/lockedCanvas" val="SMDATA_6_fx7MYxMAAAAlAAAAAQAAAA8BAAAAkAAAAEgAAACQAAAASAAAAAAAAAAAAAAAAAAAABcAAAAUAAAAAAAAAAAAAAD/fwAA/38AAAAAAAAJAAAABAAAAPkGpAcMAAAAEAAAAAAAAAAAAAAAAAAAAAAAAAAfAAAAVAAAAAAAAAAAAAAAAAAAAAAAAAAAAAAAAAAAAAAAAAAAAAAAAAAAAAAAAAAAAAAAAAAAAAAAAAAAAAAAAAAAAAAAAAAAAAAAAAAAAAAAAAAAAAAAAAAAACEAAAAYAAAAFAAAAKgBAADVBwAAoAUAAJcLAAAAAAAA"/>
                </a:ext>
              </a:extLst>
            </p:cNvGrpSpPr>
            <p:nvPr/>
          </p:nvGrpSpPr>
          <p:grpSpPr>
            <a:xfrm>
              <a:off x="269240" y="1273175"/>
              <a:ext cx="645160" cy="610870"/>
              <a:chOff x="269240" y="1273175"/>
              <a:chExt cx="645160" cy="610870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0E478145-D621-7B05-3F66-AACB79953501}"/>
                  </a:ext>
                </a:extLst>
              </p:cNvPr>
              <p:cNvGrpSpPr>
                <a:extLst>
                  <a:ext uri="smNativeData">
                    <pr:smNativeData xmlns:pr="pr" xmlns="" xmlns:lc="http://schemas.openxmlformats.org/drawingml/2006/lockedCanvas" val="SMDATA_6_fx7MYxMAAAAlAAAAAQAAAA8BAAAAkAAAAEgAAACQAAAASAAAAAAAAAAAAAAAAAAAABcAAAAUAAAAAAAAAAAAAAD/fwAA/38AAAAAAAAJAAAABAAAAPsA9+QMAAAAEAAAAAAAAAAAAAAAAAAAAAAAAAAfAAAAVAAAAAAAAAAAAAAAAAAAAAAAAAAAAAAAAAAAAAAAAAAAAAAAAAAAAAAAAAAAAAAAAAAAAAAAAAAAAAAAAAAAAAAAAAAAAAAAAAAAAAAAAAAAAAAAAAAAACEAAAAYAAAAFAAAAKgBAADVBwAAoAUAAJcLAAAAAAAA"/>
                  </a:ext>
                </a:extLst>
              </p:cNvGrpSpPr>
              <p:nvPr/>
            </p:nvGrpSpPr>
            <p:grpSpPr>
              <a:xfrm>
                <a:off x="269240" y="1273175"/>
                <a:ext cx="645160" cy="610870"/>
                <a:chOff x="269240" y="1273175"/>
                <a:chExt cx="645160" cy="610870"/>
              </a:xfrm>
            </p:grpSpPr>
            <p:grpSp>
              <p:nvGrpSpPr>
                <p:cNvPr id="11" name="Gruppieren 10">
                  <a:extLst>
                    <a:ext uri="{FF2B5EF4-FFF2-40B4-BE49-F238E27FC236}">
                      <a16:creationId xmlns:a16="http://schemas.microsoft.com/office/drawing/2014/main" id="{34C40C4F-122C-331F-A259-97089EB70B73}"/>
                    </a:ext>
                  </a:extLst>
                </p:cNvPr>
                <p:cNvGrpSpPr>
                  <a:extLst>
                    <a:ext uri="smNativeData">
                      <pr:smNativeData xmlns:pr="pr" xmlns="" xmlns:lc="http://schemas.openxmlformats.org/drawingml/2006/lockedCanvas" val="SMDATA_6_fx7MYxMAAAAlAAAAAQAAAA8BAAAAkAAAAEgAAACQAAAASAAAAAAAAAAAAAAAAAAAABcAAAAUAAAAAAAAAAAAAAD/fwAA/38AAAAAAAAJAAAABAAAAPlA+TgMAAAAEAAAAAAAAAAAAAAAAAAAAAAAAAAfAAAAVAAAAAAAAAAAAAAAAAAAAAAAAAAAAAAAAAAAAAAAAAAAAAAAAAAAAAAAAAAAAAAAAAAAAAAAAAAAAAAAAAAAAAAAAAAAAAAAAAAAAAAAAAAAAAAAAAAAACEAAAAYAAAAFAAAAKgBAADVBwAAoAUAAJcLAAAAAAAA"/>
                    </a:ext>
                  </a:extLst>
                </p:cNvGrpSpPr>
                <p:nvPr/>
              </p:nvGrpSpPr>
              <p:grpSpPr>
                <a:xfrm>
                  <a:off x="269240" y="1273175"/>
                  <a:ext cx="645160" cy="610870"/>
                  <a:chOff x="269240" y="1273175"/>
                  <a:chExt cx="645160" cy="610870"/>
                </a:xfrm>
              </p:grpSpPr>
              <p:pic>
                <p:nvPicPr>
                  <p:cNvPr id="13" name="Grafik 12">
                    <a:extLst>
                      <a:ext uri="{FF2B5EF4-FFF2-40B4-BE49-F238E27FC236}">
                        <a16:creationId xmlns:a16="http://schemas.microsoft.com/office/drawing/2014/main" id="{F3EB3503-2BFB-7F4F-85E2-126576181297}"/>
                      </a:ext>
                    </a:extLst>
                  </p:cNvPr>
                  <p:cNvPicPr>
                    <a:picLocks noChangeAspect="1"/>
                    <a:extLst>
                      <a:ext uri="smNativeData">
                        <pr:smNativeData xmlns:pr="pr" xmlns="" xmlns:lc="http://schemas.openxmlformats.org/drawingml/2006/lockedCanvas" val="SMDATA_13_fx7MYxMAAAAlAAAAEQAAAC0AAAAAkAAAAEgAAACQAAAASAAAAAAAAAAAAAAAAAAAAAEAAABQAAAAAAAAAAAA4D8AAAAAAADgPwAAAAAAAOA/AAAAAAAA4D8AAAAAAADgPwAAAAAAAOA/AAAAAAAA4D8AAAAAAADgPwAAAAAAAOA/AAAAAAAA4D8CAAAAjAAAAAAAAAAAAAAA////AMjQ4g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MjQ4gEAAAAAAAAAAAAAAAAAAAAAAAAAAAAAAAAAAAAAAAAAAAAAAAB/f38AgICAA8zMzADAwP8Af39/AAAAAAAAAAAAAAAAAP///wAAAAAAIQAAABgAAAAUAAAAqAEAANUHAACgBQAAlwsAAAAAAAA="/>
                      </a:ext>
                    </a:extLst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9240" y="1273175"/>
                    <a:ext cx="645160" cy="610870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pic>
              <p:sp>
                <p:nvSpPr>
                  <p:cNvPr id="14" name="Rechteck 13">
                    <a:extLst>
                      <a:ext uri="{FF2B5EF4-FFF2-40B4-BE49-F238E27FC236}">
                        <a16:creationId xmlns:a16="http://schemas.microsoft.com/office/drawing/2014/main" id="{21FDDB55-097E-5448-10A4-247300A3831A}"/>
                      </a:ext>
                    </a:extLst>
                  </p:cNvPr>
                  <p:cNvSpPr>
                    <a:extLst>
                      <a:ext uri="smNativeData">
                        <pr:smNativeData xmlns:pr="pr" xmlns="" xmlns:lc="http://schemas.openxmlformats.org/drawingml/2006/lockedCanvas" val="SMDATA_12_fx7MYxMAAAAlAAAAZAAAAA0AAAAAkAAAAEgAAACQAAAASAAAAAAAAAABAAAAAAAAAAEAAABQAAAAAAAAAAAA4D8AAAAAAADgPwAAAAAAAOA/AAAAAAAA4D8AAAAAAADgPwAAAAAAAOA/AAAAAAAA4D8AAAAAAADgPwAAAAAAAOA/AAAAAAAA4D8CAAAAjAAAAAEAAAAAAAAA////AMjQ4ggAAAAAAAAAAAAAAAAAAAAAAAAAAAAAAAAAAAAAZAAAAAEAAABAAAAAAAAAAAAAAAAAAAAAAAAAAAAAAAAAAAAAAAAAAAAAAAAAAAAAAAAAAAAAAAAAAAAAAAAAAAAAAAAAAAAAAAAAAAAAAAAAAAAAAAAAAAAAAAAAAAAAFAAAADwAAAABAAAAAAAAAP///w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yNDiAQAAAAAAAAAAAAAAAAAAAAAAAAAAAAAAAAAAAAAAAAAA////AH9/fwCAgIADzMzMAMDA/wB/f38AAAAAAAAAAAAAAAAAAAAAAAAAAAAhAAAAGAAAABQAAADcAQAAHwgAAOcDAAAnCgAAAAAAAA=="/>
                      </a:ext>
                    </a:extLst>
                  </p:cNvSpPr>
                  <p:nvPr/>
                </p:nvSpPr>
                <p:spPr>
                  <a:xfrm>
                    <a:off x="302260" y="1320165"/>
                    <a:ext cx="332105" cy="33020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anchor="ctr"/>
                  <a:lstStyle/>
                  <a:p>
                    <a:pPr marL="0" marR="0" indent="0" algn="ctr" defTabSz="91440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lang="de-de" sz="2400" b="0" i="0" u="none" strike="noStrike" kern="1" spc="0" baseline="0">
                        <a:solidFill>
                          <a:srgbClr val="C8D0E2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defRPr>
                    </a:pPr>
                    <a:endParaRPr/>
                  </a:p>
                </p:txBody>
              </p:sp>
            </p:grpSp>
            <p:sp>
              <p:nvSpPr>
                <p:cNvPr id="12" name="Rechteck 11">
                  <a:extLst>
                    <a:ext uri="{FF2B5EF4-FFF2-40B4-BE49-F238E27FC236}">
                      <a16:creationId xmlns:a16="http://schemas.microsoft.com/office/drawing/2014/main" id="{BDE88B8F-BFC8-7E61-2A7A-4B89A03B27D5}"/>
                    </a:ext>
                  </a:extLst>
                </p:cNvPr>
                <p:cNvSpPr>
                  <a:extLst>
                    <a:ext uri="smNativeData">
                      <pr:smNativeData xmlns:pr="pr" xmlns="" xmlns:lc="http://schemas.openxmlformats.org/drawingml/2006/lockedCanvas" val="SMDATA_12_fx7MYxMAAAAlAAAAZAAAAA0AAAAAkAAAAEgAAACQAAAASAAAAAAAAAABAAAAAAAAAAEAAABQAAAAAAAAAAAA4D8AAAAAAADgPwAAAAAAAOA/AAAAAAAA4D8AAAAAAADgPwAAAAAAAOA/AAAAAAAA4D8AAAAAAADgPwAAAAAAAOA/AAAAAAAA4D8CAAAAjAAAAAEAAAAAAAAA////AMjQ4ggAAAAAAAAAAAAAAAAAAAAAAAAAAAAAAAAAAAAAZAAAAAEAAABAAAAAAAAAAAAAAAAAAAAAAAAAAAAAAAAAAAAAAAAAAAAAAAAAAAAAAAAAAAAAAAAAAAAAAAAAAAAAAAAAAAAAAAAAAAAAAAAAAAAAAAAAAAAAAAAAAAAAFAAAADwAAAABAAAAAAAAAP///w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yNDiAQAAAAAAAAAAAAAAAAAAAAAAAAAAAAAAAAAAAAAAAAAA////AH9/fwCAgIADzMzMAMDA/wB/f38AAAAAAAAAAAAAAAAAAAAAAAAAAAAhAAAAGAAAABQAAACZAwAABwgAAAcFAAAXCQAAAAAAAA=="/>
                    </a:ext>
                  </a:extLst>
                </p:cNvSpPr>
                <p:nvPr/>
              </p:nvSpPr>
              <p:spPr>
                <a:xfrm>
                  <a:off x="606425" y="1306730"/>
                  <a:ext cx="232410" cy="17272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ctr"/>
                <a:lstStyle/>
                <a:p>
                  <a:pPr marL="0" marR="0" indent="0" algn="ctr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lang="de-de" sz="2400" b="0" i="0" u="none" strike="noStrike" kern="1" spc="0" baseline="0">
                      <a:solidFill>
                        <a:srgbClr val="C8D0E2"/>
                      </a:solidFill>
                      <a:effectLst/>
                      <a:latin typeface="Arial" charset="0"/>
                      <a:ea typeface="Times New Roman" charset="0"/>
                      <a:cs typeface="Arial" charset="0"/>
                    </a:defRPr>
                  </a:pPr>
                  <a:endParaRPr/>
                </a:p>
              </p:txBody>
            </p:sp>
          </p:grp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0598D864-6FB4-719F-6226-A4C005B34DD1}"/>
                  </a:ext>
                </a:extLst>
              </p:cNvPr>
              <p:cNvSpPr>
                <a:extLst>
                  <a:ext uri="smNativeData">
                    <pr:smNativeData xmlns:pr="pr" xmlns="" xmlns:lc="http://schemas.openxmlformats.org/drawingml/2006/lockedCanvas" val="SMDATA_12_fx7MYxMAAAAlAAAAZAAAAA0AAAAAkAAAAEgAAACQAAAASAAAAAAAAAABAAAAAAAAAAEAAABQAAAAAAAAAAAA4D8AAAAAAADgPwAAAAAAAOA/AAAAAAAA4D8AAAAAAADgPwAAAAAAAOA/AAAAAAAA4D8AAAAAAADgPwAAAAAAAOA/AAAAAAAA4D8CAAAAjAAAAAEAAAAAAAAA////AMjQ4ggAAAAAAAAAAAAAAAAAAAAAAAAAAAAAAAAAAAAAZAAAAAEAAABAAAAAAAAAAAAAAAAAAAAAAAAAAAAAAAAAAAAAAAAAAAAAAAAAAAAAAAAAAAAAAAAAAAAAAAAAAAAAAAAAAAAAAAAAAAAAAAAAAAAAAAAAAAAAAAAAAAAAFAAAADwAAAABAAAAAAAAAP///wAo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yNDiAQAAAAAAAAAAAAAAAAAAAAAAAAAAAAAAAAAAAAAAAAAA////AH9/fwCAgIADzMzMAMDA/wB/f38AAAAAAAAAAAAAAAAAAAAAAAAAAAAhAAAAGAAAABQAAAAxBAAA3QkAAFYFAADtCgAAAAAAAA=="/>
                  </a:ext>
                </a:extLst>
              </p:cNvSpPr>
              <p:nvPr/>
            </p:nvSpPr>
            <p:spPr>
              <a:xfrm>
                <a:off x="697230" y="1603375"/>
                <a:ext cx="170180" cy="172720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de-de" sz="2400" b="0" i="0" u="none" strike="noStrike" kern="1" spc="0" baseline="0">
                    <a:solidFill>
                      <a:srgbClr val="C8D0E2"/>
                    </a:solidFill>
                    <a:effectLst/>
                    <a:latin typeface="Arial" charset="0"/>
                    <a:ea typeface="Times New Roman" charset="0"/>
                    <a:cs typeface="Arial" charset="0"/>
                  </a:defRPr>
                </a:pPr>
                <a:endParaRPr/>
              </a:p>
            </p:txBody>
          </p:sp>
        </p:grpSp>
        <p:pic>
          <p:nvPicPr>
            <p:cNvPr id="7" name="Grafik 6" descr="Abschlusshut Silhouette">
              <a:extLst>
                <a:ext uri="{FF2B5EF4-FFF2-40B4-BE49-F238E27FC236}">
                  <a16:creationId xmlns:a16="http://schemas.microsoft.com/office/drawing/2014/main" id="{B315122F-35D6-C2FF-7B8A-8D3E919A318B}"/>
                </a:ext>
              </a:extLst>
            </p:cNvPr>
            <p:cNvPicPr>
              <a:picLocks noChangeAspect="1"/>
              <a:extLst>
                <a:ext uri="smNativeData">
                  <pr:smNativeData xmlns:pr="pr" xmlns="" xmlns:lc="http://schemas.openxmlformats.org/drawingml/2006/lockedCanvas" val="SMDATA_13_fx7MYxMAAAAlAAAAEQAAAC0AAAAAkAAAAEgAAACQAAAASAAAAAAAAAAAAAAAAAAAAAEAAABQAAAAAAAAAAAA4D8AAAAAAADgPwAAAAAAAOA/AAAAAAAA4D8AAAAAAADgPwAAAAAAAOA/AAAAAAAA4D8AAAAAAADgPwAAAAAAAOA/AAAAAAAA4D8CAAAAjAAAAAAAAAAAAAAA////AMjQ4g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MjQ4gEAAAAAAAAAAAAAAAAAAAAAAAAAAAAAAAAAAAAAAAAAAAAAAAB/f38AgICAA8zMzADAwP8Af39/AAAAAAAAAAAAAAAAAP///wAAAAAAIQAAABgAAAAUAAAA0gIAAGIIAAB+BAAA9gkAAAAAAAA="/>
                </a:ext>
              </a:extLst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470" y="1362710"/>
              <a:ext cx="271780" cy="2565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8" name="Grafik 7" descr="Abschlusshut Silhouette">
              <a:extLst>
                <a:ext uri="{FF2B5EF4-FFF2-40B4-BE49-F238E27FC236}">
                  <a16:creationId xmlns:a16="http://schemas.microsoft.com/office/drawing/2014/main" id="{BDF78D7D-C001-796E-F656-504BFC26ED58}"/>
                </a:ext>
              </a:extLst>
            </p:cNvPr>
            <p:cNvPicPr>
              <a:picLocks noChangeAspect="1"/>
              <a:extLst>
                <a:ext uri="smNativeData">
                  <pr:smNativeData xmlns:pr="pr" xmlns="" xmlns:lc="http://schemas.openxmlformats.org/drawingml/2006/lockedCanvas" val="SMDATA_13_fx7MYxMAAAAlAAAAEQAAAC0AAAAAkAAAAEgAAACQAAAASAAAAAAAAAAAAAAAAAAAAAEAAABQAAAAAAAAAAAA4D8AAAAAAADgPwAAAAAAAOA/AAAAAAAA4D8AAAAAAADgPwAAAAAAAOA/AAAAAAAA4D8AAAAAAADgPwAAAAAAAOA/AAAAAAAA4D8CAAAAjAAAAAAAAAAAAAAA////AMjQ4g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MjQ4gEAAAAAAAAAAAAAAAAAAAAAAAAAAAAAAAAAAAAAAAAAAAAAAAB/f38AgICAA8zMzADAwP8Af39/AAAAAAAAAAAAAAAAAP///wAAAAAAIQAAABgAAAAUAAAAMQQAAMgJAAB9BQAAAgsAAAAAAAA="/>
                </a:ext>
              </a:extLst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6860" y="1589305"/>
              <a:ext cx="210820" cy="1993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842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4E2532F-19F2-3CCC-3DB3-13DED85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Die Universität und Fakultät​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C225258-7408-86DC-ED00-3749749F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de-DE" sz="1800" b="0" i="0" u="none" strike="noStrike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Universität Bamberg hat ca. 13.000 Studierende aufgeteilt auf vier Fakultäten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GuK – Geistes- und Kulturwissenschaften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HuWi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– Humanwissenschaften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WIAI – Wirtschafts- und Angewandte Informatik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lvl="1" fontAlgn="base"/>
            <a:r>
              <a:rPr lang="de-DE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SoWi – Sozial- und Wirtschaftswissenschaften 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457200" lvl="1" indent="0" fontAlgn="base">
              <a:buNone/>
            </a:pPr>
            <a:endParaRPr lang="de-DE" sz="20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 Fakultät SoWi besteht aus 8 Bachelor- und 11 Masterstudiengängen in 6 Fachbereichen sowie 49 Lehrstühlen und Professuren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2400" b="0" i="0" u="sng" strike="noStrike" dirty="0">
                <a:solidFill>
                  <a:srgbClr val="9454C3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(Universität Bamberg - Fakultät SoWi)</a:t>
            </a:r>
            <a:endParaRPr lang="de-DE" sz="24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59C186-AE9E-5810-2BB5-84D24C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Gebäude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A2FE11-ED3C-9F46-FF75-824496B4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1: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Innenstadt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2: Feldkirchenstraße 21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	F21,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7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	KÄ7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3: ERBA</a:t>
            </a:r>
          </a:p>
          <a:p>
            <a:pPr marL="0" indent="0">
              <a:buNone/>
            </a:pP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Sprachenzentrum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50" name="Picture 2" descr="Ein Bild, das Text, Karte, Uhr, drinnen enthält.&#10;&#10;Automatisch generierte Beschreibung">
            <a:extLst>
              <a:ext uri="{FF2B5EF4-FFF2-40B4-BE49-F238E27FC236}">
                <a16:creationId xmlns:a16="http://schemas.microsoft.com/office/drawing/2014/main" id="{0ED4F760-4AEE-4B08-476A-AC5F7B2A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7" y="1735931"/>
            <a:ext cx="6479373" cy="4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9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942F9B-444F-C93E-BC9E-67AAA03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Die Gebäude im Detail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53629A-E465-F7A7-FF9F-467BC589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RZ – Rechenzentrum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FG1 – BA(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mberg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)G(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raduate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)S(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chool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of)S(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ocial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Science),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en-GB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Vorlesungsraum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FG2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Sporttrakt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FMA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Seminarräume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Lehrstühle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TB3 –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Teilbibliothek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074" name="Picture 2" descr="Ein Bild, das Karte enthält.&#10;&#10;Beschreibung automatisch generiert.">
            <a:extLst>
              <a:ext uri="{FF2B5EF4-FFF2-40B4-BE49-F238E27FC236}">
                <a16:creationId xmlns:a16="http://schemas.microsoft.com/office/drawing/2014/main" id="{375DD2A9-F2FE-D52D-63D2-B512BEFD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79" y="2002993"/>
            <a:ext cx="3789880" cy="39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39E8E22-98F6-481E-82F0-B1E48EBDFD6D}"/>
              </a:ext>
            </a:extLst>
          </p:cNvPr>
          <p:cNvSpPr/>
          <p:nvPr/>
        </p:nvSpPr>
        <p:spPr>
          <a:xfrm rot="19978710">
            <a:off x="9012470" y="3462440"/>
            <a:ext cx="567860" cy="2503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4D3F9D8-241D-4A9A-AFF4-C0A0113B95DA}"/>
              </a:ext>
            </a:extLst>
          </p:cNvPr>
          <p:cNvSpPr/>
          <p:nvPr/>
        </p:nvSpPr>
        <p:spPr>
          <a:xfrm rot="19978710">
            <a:off x="9239427" y="3876113"/>
            <a:ext cx="505830" cy="2503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E45D43-CB52-4DED-BC37-3816D2A7E2FF}"/>
              </a:ext>
            </a:extLst>
          </p:cNvPr>
          <p:cNvSpPr/>
          <p:nvPr/>
        </p:nvSpPr>
        <p:spPr>
          <a:xfrm rot="19911795">
            <a:off x="9815637" y="4898715"/>
            <a:ext cx="607446" cy="53945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9DEFA6-354E-4B1A-8105-F37A3024BEC6}"/>
              </a:ext>
            </a:extLst>
          </p:cNvPr>
          <p:cNvSpPr/>
          <p:nvPr/>
        </p:nvSpPr>
        <p:spPr>
          <a:xfrm rot="19978710">
            <a:off x="9453363" y="4273289"/>
            <a:ext cx="541937" cy="26358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ADAD84-4309-49E1-AECE-6C4B76CA8A06}"/>
              </a:ext>
            </a:extLst>
          </p:cNvPr>
          <p:cNvSpPr/>
          <p:nvPr/>
        </p:nvSpPr>
        <p:spPr>
          <a:xfrm rot="3787758">
            <a:off x="10132568" y="3019883"/>
            <a:ext cx="665366" cy="277056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B2AFB9C-4042-4043-BA53-222E7A5B6609}"/>
              </a:ext>
            </a:extLst>
          </p:cNvPr>
          <p:cNvSpPr/>
          <p:nvPr/>
        </p:nvSpPr>
        <p:spPr>
          <a:xfrm>
            <a:off x="1113453" y="1914331"/>
            <a:ext cx="472751" cy="25037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B6AA52-7CD1-42CC-9C03-F6D6EFD8C032}"/>
              </a:ext>
            </a:extLst>
          </p:cNvPr>
          <p:cNvSpPr/>
          <p:nvPr/>
        </p:nvSpPr>
        <p:spPr>
          <a:xfrm>
            <a:off x="1113453" y="2371531"/>
            <a:ext cx="640702" cy="25037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E67ECF-DF8B-4B49-A7AE-B1EC22CBC92A}"/>
              </a:ext>
            </a:extLst>
          </p:cNvPr>
          <p:cNvSpPr/>
          <p:nvPr/>
        </p:nvSpPr>
        <p:spPr>
          <a:xfrm>
            <a:off x="1113454" y="3267413"/>
            <a:ext cx="640702" cy="25037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EE13BBF-A0CF-4F82-83D0-A0862FE11F61}"/>
              </a:ext>
            </a:extLst>
          </p:cNvPr>
          <p:cNvSpPr/>
          <p:nvPr/>
        </p:nvSpPr>
        <p:spPr>
          <a:xfrm>
            <a:off x="1113454" y="3734838"/>
            <a:ext cx="734008" cy="25037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40142EE-45EC-44EE-87D9-6F3662FE66F8}"/>
              </a:ext>
            </a:extLst>
          </p:cNvPr>
          <p:cNvSpPr/>
          <p:nvPr/>
        </p:nvSpPr>
        <p:spPr>
          <a:xfrm>
            <a:off x="1113453" y="4202263"/>
            <a:ext cx="575388" cy="25037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744614B-BA30-4E6D-A8A8-E588B99709DE}"/>
              </a:ext>
            </a:extLst>
          </p:cNvPr>
          <p:cNvCxnSpPr>
            <a:cxnSpLocks/>
          </p:cNvCxnSpPr>
          <p:nvPr/>
        </p:nvCxnSpPr>
        <p:spPr>
          <a:xfrm flipH="1" flipV="1">
            <a:off x="10465251" y="2117749"/>
            <a:ext cx="225569" cy="828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6BEAB7F-F3B8-8E55-C6BF-3F6EF8D40A65}"/>
              </a:ext>
            </a:extLst>
          </p:cNvPr>
          <p:cNvSpPr txBox="1"/>
          <p:nvPr/>
        </p:nvSpPr>
        <p:spPr>
          <a:xfrm>
            <a:off x="9453896" y="1582613"/>
            <a:ext cx="2570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Richtung 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7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8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4B2619F-C914-5DCD-6997-DDD2C799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Parkplätze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73E0B2-A6ED-E44D-1497-1D7C728A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Die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Parkplätze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der Universität 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können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kostenlos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genutzt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werden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Übersicht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Parkplätze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in Bamberg (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teilweise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kostenpflichtig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):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b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sz="2400" b="0" i="0" u="sng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(</a:t>
            </a:r>
            <a:r>
              <a:rPr lang="en-GB" sz="2400" b="0" i="0" u="sng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Übersicht</a:t>
            </a:r>
            <a:r>
              <a:rPr lang="en-GB" sz="2400" b="0" i="0" u="sng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 </a:t>
            </a:r>
            <a:r>
              <a:rPr lang="en-GB" sz="2400" b="0" i="0" u="sng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Parkplätze</a:t>
            </a:r>
            <a:r>
              <a:rPr lang="en-GB" sz="2400" b="0" i="0" u="sng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)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ctr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6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11F91D-953C-1934-DD3D-41F91383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Um das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Gebäude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herum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579A8F-3271-9691-69DD-5C7EEC5A1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l" rtl="0" fontAlgn="base">
              <a:buNone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Außer dem Universitätsgebäude gibt es hier: 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Bäcker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Apotheke 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Lidl,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Netto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Edeka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Aldi Süd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Universitätsgebäude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Kärntenstraße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7</a:t>
            </a:r>
            <a:endParaRPr lang="de-DE" sz="2400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1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71BE513-30CE-A93F-18EF-62DA0057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Erklärung der Onlinedienste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746E4A-5512-6C82-FC39-FE1263037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Alle Dienste, die ihr braucht, werden hier erklärt</a:t>
            </a:r>
            <a:endParaRPr lang="en-GB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8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5B8E90-9F31-F4BE-DEB0-3685026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Info zu den Diensten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72A04FC-C749-AD1C-2C82-08583980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Es gibt eine Kurzlinksammlung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StuVe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Bamberg: 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Kurzlinksammlung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9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5DA6B-E84B-D9B5-9967-50E78DC82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76A654-AE42-9067-0DA1-FC9352634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3AA5537-2C73-E64D-1D9F-AF5301BCC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69567"/>
              </p:ext>
            </p:extLst>
          </p:nvPr>
        </p:nvGraphicFramePr>
        <p:xfrm>
          <a:off x="1252733" y="0"/>
          <a:ext cx="968653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686" imgH="4541127" progId="Acrobat.Document.DC">
                  <p:embed/>
                </p:oleObj>
              </mc:Choice>
              <mc:Fallback>
                <p:oleObj name="Acrobat Document" r:id="rId2" imgW="6415686" imgH="45411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2733" y="0"/>
                        <a:ext cx="968653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75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D395A3-9F2B-B9EF-E890-C7789F87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12" y="410368"/>
            <a:ext cx="9069888" cy="1325563"/>
          </a:xfrm>
        </p:spPr>
        <p:txBody>
          <a:bodyPr/>
          <a:lstStyle/>
          <a:p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EduRoam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einrichten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21B26D6-9D9C-407E-8E57-B55B2078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W-Lan an der Uni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Benutzt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vorerst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BayernWlan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sofern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es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funktioniert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Link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zur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Anleitung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Sucht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nach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“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Eduroam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Uni Bamberg”</a:t>
            </a:r>
          </a:p>
        </p:txBody>
      </p:sp>
    </p:spTree>
    <p:extLst>
      <p:ext uri="{BB962C8B-B14F-4D97-AF65-F5344CB8AC3E}">
        <p14:creationId xmlns:p14="http://schemas.microsoft.com/office/powerpoint/2010/main" val="402166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95C7C89-FB93-0886-99FB-C35BB9B7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FlexNow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4FF47FF-A841-4344-0EBB-B2DECD9D5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Prüfungs- und Veranstaltungsanmeldung, Notenübersicht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FlexNow Link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Zu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klärende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Fragen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melde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Veranstaltungen an?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melde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Prüfungen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an?</a:t>
            </a:r>
          </a:p>
          <a:p>
            <a:pPr lvl="1"/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Wo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sehe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ich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meine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Noten?</a:t>
            </a:r>
          </a:p>
        </p:txBody>
      </p:sp>
    </p:spTree>
    <p:extLst>
      <p:ext uri="{BB962C8B-B14F-4D97-AF65-F5344CB8AC3E}">
        <p14:creationId xmlns:p14="http://schemas.microsoft.com/office/powerpoint/2010/main" val="233946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F7953E-F630-C8D0-84C2-E9A0BD8A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UnivIS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3A50FEF-D06A-EFE0-4DFE-30B57634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Veranstaltungsübersicht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UnivIS Link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Zu klärende Fragen: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 sehe ich die Veranstaltungen meines Faches?</a:t>
            </a:r>
          </a:p>
          <a:p>
            <a:pPr lvl="1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Woher weiß ich, was ich belegen sollte?</a:t>
            </a:r>
          </a:p>
          <a:p>
            <a:pPr lvl="2"/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Studienverlaufsplan!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Wofür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stehen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 die </a:t>
            </a:r>
            <a:r>
              <a:rPr lang="en-GB" dirty="0" err="1">
                <a:latin typeface="Times" panose="02020603050405020304" pitchFamily="18" charset="0"/>
                <a:cs typeface="Times" panose="02020603050405020304" pitchFamily="18" charset="0"/>
              </a:rPr>
              <a:t>Abkürzungen</a:t>
            </a:r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2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9E355D-95E7-F646-08E6-4B22AB2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0C066-0DDF-8EE6-B8EF-A758ADA86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Für Immatrikulationsbescheinigungen und Bafög Bescheide</a:t>
            </a:r>
          </a:p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Online-Dienste der Studierendenkanzlei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A78818-3271-D0E4-4D90-56C75247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Stundenplanerstellung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D430E1-74AD-7458-ECA0-690F7534F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Bei Fragen sind eure Tutor:innen für euch da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26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09E355D-95E7-F646-08E6-4B22AB2D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Beispielstundenplan 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A86E77E3-31C9-3034-B76D-4108C57C5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31" y="-11555"/>
            <a:ext cx="11316030" cy="6869555"/>
          </a:xfrm>
        </p:spPr>
      </p:pic>
    </p:spTree>
    <p:extLst>
      <p:ext uri="{BB962C8B-B14F-4D97-AF65-F5344CB8AC3E}">
        <p14:creationId xmlns:p14="http://schemas.microsoft.com/office/powerpoint/2010/main" val="355866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92641DC-8AE4-15BB-F308-71C9A27D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" panose="02020603050405020304" pitchFamily="18" charset="0"/>
                <a:cs typeface="Times" panose="02020603050405020304" pitchFamily="18" charset="0"/>
              </a:rPr>
              <a:t>Agenda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D26753F-34D7-5307-F8A2-48C879C90D3D}"/>
              </a:ext>
            </a:extLst>
          </p:cNvPr>
          <p:cNvSpPr txBox="1">
            <a:spLocks/>
          </p:cNvSpPr>
          <p:nvPr/>
        </p:nvSpPr>
        <p:spPr>
          <a:xfrm>
            <a:off x="566529" y="2458872"/>
            <a:ext cx="343476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Dienstag</a:t>
            </a:r>
          </a:p>
          <a:p>
            <a:r>
              <a:rPr lang="de-DE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Vorstellungsrunde</a:t>
            </a:r>
          </a:p>
          <a:p>
            <a:r>
              <a:rPr lang="de-DE" sz="32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Erstellen des Stundenplans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5572E2F9-5877-B538-B518-3B9127AA0CFD}"/>
              </a:ext>
            </a:extLst>
          </p:cNvPr>
          <p:cNvSpPr txBox="1">
            <a:spLocks/>
          </p:cNvSpPr>
          <p:nvPr/>
        </p:nvSpPr>
        <p:spPr>
          <a:xfrm>
            <a:off x="4556918" y="2458872"/>
            <a:ext cx="388219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Mittwoch</a:t>
            </a:r>
          </a:p>
          <a:p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Willkommens-</a:t>
            </a:r>
            <a:b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veranstaltung</a:t>
            </a:r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der SoWi</a:t>
            </a:r>
          </a:p>
          <a:p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Messe der hochschulnahen Gruppen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B57511-B3CC-9AE1-949B-CB2819BC3292}"/>
              </a:ext>
            </a:extLst>
          </p:cNvPr>
          <p:cNvSpPr txBox="1"/>
          <p:nvPr/>
        </p:nvSpPr>
        <p:spPr>
          <a:xfrm>
            <a:off x="8190708" y="2458872"/>
            <a:ext cx="38821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Donnerstag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Bibliotheksführung und Mensa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Tutorium mit Raum für Fragen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 Olympiade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de-DE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1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374CBD2-42A0-FC54-8F86-474C31B8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" panose="02020603050405020304" pitchFamily="18" charset="0"/>
                <a:cs typeface="Times" panose="02020603050405020304" pitchFamily="18" charset="0"/>
              </a:rPr>
              <a:t>Rund ums Tutorium</a:t>
            </a:r>
            <a:b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Was passiert die nächsten Tage?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E6D3DF-B4E5-A1B3-2AA6-14C354B9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Einführung in das Universitätsleben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Erstellung des Stundenplans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Bibliotheksführung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Events, um eure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Kommiliton:innen</a:t>
            </a:r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 kennenzulernen</a:t>
            </a:r>
          </a:p>
          <a:p>
            <a:pPr marL="0" indent="0">
              <a:buNone/>
            </a:pP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8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559818-7DEE-E901-8F75-6A66ABC0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Times"/>
                <a:cs typeface="Times"/>
              </a:rPr>
              <a:t>Was machen wir heute?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AF28CF8-0B38-58FC-E9CD-598EF689F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Vorstellungsrunde</a:t>
            </a:r>
          </a:p>
          <a:p>
            <a:pPr marL="0" indent="0">
              <a:buNone/>
            </a:pPr>
            <a:endParaRPr lang="de-DE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Erklärung der Onlinedienste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</a:rPr>
              <a:t>FlexNow, UnivIS, VPN,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</a:rPr>
              <a:t>CampusPrint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</a:rPr>
              <a:t>, Studierendenkanzlei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de-DE" dirty="0">
                <a:latin typeface="Times" pitchFamily="2" charset="0"/>
              </a:rPr>
              <a:t>Erstellung des Stundenplans</a:t>
            </a:r>
          </a:p>
          <a:p>
            <a:r>
              <a:rPr lang="de-DE" dirty="0">
                <a:latin typeface="Times" pitchFamily="2" charset="0"/>
              </a:rPr>
              <a:t>Studienverlaufsplan als Orientierung</a:t>
            </a:r>
          </a:p>
          <a:p>
            <a:r>
              <a:rPr lang="de-DE" dirty="0">
                <a:latin typeface="Times" pitchFamily="2" charset="0"/>
              </a:rPr>
              <a:t>Suchen und finden der Lehrveranstaltungen in UnivIS</a:t>
            </a:r>
          </a:p>
          <a:p>
            <a:r>
              <a:rPr lang="de-DE" dirty="0">
                <a:latin typeface="Times" pitchFamily="2" charset="0"/>
              </a:rPr>
              <a:t>Anmelden der Veranstaltungen mit FlexNow</a:t>
            </a:r>
          </a:p>
        </p:txBody>
      </p:sp>
    </p:spTree>
    <p:extLst>
      <p:ext uri="{BB962C8B-B14F-4D97-AF65-F5344CB8AC3E}">
        <p14:creationId xmlns:p14="http://schemas.microsoft.com/office/powerpoint/2010/main" val="97478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3100B51-6E75-ED25-772F-093ABA16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Vorstellungsrunde</a:t>
            </a:r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608E093-D935-FFC4-6D0F-A35B4A08D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Grafik 4" descr="Gruppenerfolg mit einfarbiger Füllung">
            <a:extLst>
              <a:ext uri="{FF2B5EF4-FFF2-40B4-BE49-F238E27FC236}">
                <a16:creationId xmlns:a16="http://schemas.microsoft.com/office/drawing/2014/main" id="{930C94D7-B48A-1376-72E5-E08C87B27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3083" y="4562475"/>
            <a:ext cx="1713134" cy="17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AD6F47-4AF8-0D00-B28C-28336FC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Kennenlernen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090E4C-70F3-4064-DB01-5FED281CE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Name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Alter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Woher kommt ihr?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Wo und in welchem Fach habt ihr euren Bachelor gemacht?</a:t>
            </a:r>
          </a:p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Warum habt ihr euch für den Soziologie-Master in Bamberg entschieden?  </a:t>
            </a: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AD6F47-4AF8-0D00-B28C-28336FC9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Kennenlernen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090E4C-70F3-4064-DB01-5FED281CE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955A97-D52E-88F3-2605-1E64FB97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52" y="1459082"/>
            <a:ext cx="4029637" cy="44964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309F29-4FC7-2D4E-DE3B-E2652E691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655" y="1459082"/>
            <a:ext cx="4115374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35B4AC-5BDA-5C9E-59BB-25AF9710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Einführung ins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Unileben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1BF04F-2DFA-BC3E-057A-945D39678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Times" panose="02020603050405020304" pitchFamily="18" charset="0"/>
                <a:cs typeface="Times" panose="02020603050405020304" pitchFamily="18" charset="0"/>
              </a:rPr>
              <a:t>Alles Rund um Uni, Studium und </a:t>
            </a:r>
            <a:r>
              <a:rPr lang="de-DE" dirty="0" err="1">
                <a:latin typeface="Times" panose="02020603050405020304" pitchFamily="18" charset="0"/>
                <a:cs typeface="Times" panose="02020603050405020304" pitchFamily="18" charset="0"/>
              </a:rPr>
              <a:t>Feki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6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oW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EE599"/>
      </a:accent2>
      <a:accent3>
        <a:srgbClr val="FFF2CC"/>
      </a:accent3>
      <a:accent4>
        <a:srgbClr val="4472C4"/>
      </a:accent4>
      <a:accent5>
        <a:srgbClr val="8EAADB"/>
      </a:accent5>
      <a:accent6>
        <a:srgbClr val="D9E2F3"/>
      </a:accent6>
      <a:hlink>
        <a:srgbClr val="44546A"/>
      </a:hlink>
      <a:folHlink>
        <a:srgbClr val="44546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778</Words>
  <Application>Microsoft Office PowerPoint</Application>
  <PresentationFormat>Breitbild</PresentationFormat>
  <Paragraphs>163</Paragraphs>
  <Slides>25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</vt:lpstr>
      <vt:lpstr>Trebuchet MS</vt:lpstr>
      <vt:lpstr>Trebuchet MS (Überschriften)</vt:lpstr>
      <vt:lpstr>Office</vt:lpstr>
      <vt:lpstr>Adobe Acrobat Document</vt:lpstr>
      <vt:lpstr>EET-Tutorium Sommersemester 2024</vt:lpstr>
      <vt:lpstr>PowerPoint-Präsentation</vt:lpstr>
      <vt:lpstr>Agenda</vt:lpstr>
      <vt:lpstr>Rund ums Tutorium Was passiert die nächsten Tage?</vt:lpstr>
      <vt:lpstr>Was machen wir heute?</vt:lpstr>
      <vt:lpstr>Vorstellungsrunde</vt:lpstr>
      <vt:lpstr>Kennenlernen</vt:lpstr>
      <vt:lpstr>Kennenlernen</vt:lpstr>
      <vt:lpstr>Einführung ins Unileben</vt:lpstr>
      <vt:lpstr>Die Fachschaft Studierendenvertretung​</vt:lpstr>
      <vt:lpstr>Qualitätszirkel Soziologie</vt:lpstr>
      <vt:lpstr>Wie erreicht ihr die Studierenden-vertretung ​des Qualitätszirkels?​</vt:lpstr>
      <vt:lpstr>Die Universität und Fakultät​</vt:lpstr>
      <vt:lpstr>Die Gebäude</vt:lpstr>
      <vt:lpstr>Die Gebäude im Detail</vt:lpstr>
      <vt:lpstr>Parkplätze</vt:lpstr>
      <vt:lpstr>Um das Gebäude herum​</vt:lpstr>
      <vt:lpstr>Erklärung der Onlinedienste</vt:lpstr>
      <vt:lpstr>Info zu den Diensten</vt:lpstr>
      <vt:lpstr>EduRoam einrichten</vt:lpstr>
      <vt:lpstr>FlexNow</vt:lpstr>
      <vt:lpstr>UnivIS</vt:lpstr>
      <vt:lpstr>Studierendenkanzlei</vt:lpstr>
      <vt:lpstr>Stundenplanerstellung</vt:lpstr>
      <vt:lpstr>Beispielstundenplan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Brenner</dc:creator>
  <cp:lastModifiedBy>Veronika Magdalena Deyerl</cp:lastModifiedBy>
  <cp:revision>10</cp:revision>
  <dcterms:created xsi:type="dcterms:W3CDTF">2024-02-15T14:20:42Z</dcterms:created>
  <dcterms:modified xsi:type="dcterms:W3CDTF">2024-04-08T17:24:56Z</dcterms:modified>
</cp:coreProperties>
</file>