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8" r:id="rId3"/>
    <p:sldId id="262" r:id="rId4"/>
    <p:sldId id="263" r:id="rId5"/>
    <p:sldId id="264" r:id="rId6"/>
    <p:sldId id="270" r:id="rId7"/>
    <p:sldId id="265" r:id="rId8"/>
    <p:sldId id="266" r:id="rId9"/>
    <p:sldId id="267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60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8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80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17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280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62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516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724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880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916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88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DF83-F3E5-4E95-B081-891311DA9E01}" type="datetimeFigureOut">
              <a:rPr lang="de-DE" smtClean="0"/>
              <a:t>02.11.2023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522E4-C96D-4B4C-A9F0-99C2C5AB24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004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/>
              <a:t> </a:t>
            </a:r>
            <a:r>
              <a:rPr lang="de-DE" sz="6000" b="1" dirty="0" smtClean="0"/>
              <a:t>Das Adjektiv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Das Adjektiv bezeichnet die Art oder Eigenschaft eines Nomens, Verbs oder weiteren Adjektivs.</a:t>
            </a:r>
          </a:p>
          <a:p>
            <a:r>
              <a:rPr lang="de-DE" dirty="0" smtClean="0"/>
              <a:t>Die meisten Adjektive sind </a:t>
            </a:r>
            <a:r>
              <a:rPr lang="de-DE" b="1" dirty="0" smtClean="0"/>
              <a:t>deklinierbar</a:t>
            </a:r>
            <a:r>
              <a:rPr lang="de-DE" dirty="0" smtClean="0"/>
              <a:t> und </a:t>
            </a:r>
            <a:r>
              <a:rPr lang="de-DE" b="1" dirty="0" smtClean="0"/>
              <a:t>steigerungsfähig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</a:rPr>
              <a:t>Ausnahmen: </a:t>
            </a:r>
            <a:r>
              <a:rPr lang="de-DE" sz="2400" i="1" dirty="0" smtClean="0"/>
              <a:t>lila, rosa, dreierlei, mancherlei, keinerlei</a:t>
            </a:r>
          </a:p>
          <a:p>
            <a:pPr marL="0" indent="0">
              <a:buNone/>
            </a:pPr>
            <a:r>
              <a:rPr lang="de-DE" sz="2400" dirty="0" smtClean="0"/>
              <a:t>	-außerdem wegen </a:t>
            </a:r>
            <a:r>
              <a:rPr lang="de-DE" sz="2400" b="1" dirty="0" smtClean="0"/>
              <a:t>Wortinhalt</a:t>
            </a:r>
            <a:r>
              <a:rPr lang="de-DE" sz="2400" dirty="0" smtClean="0"/>
              <a:t> nicht steigerungsfähig: </a:t>
            </a:r>
            <a:r>
              <a:rPr lang="de-DE" sz="2400" i="1" dirty="0" smtClean="0"/>
              <a:t>dreieckig, rund, leer, 	stumm, schriftlich, mündlich, weiß, tot</a:t>
            </a:r>
          </a:p>
          <a:p>
            <a:pPr marL="0" indent="0">
              <a:buNone/>
            </a:pPr>
            <a:r>
              <a:rPr lang="de-DE" sz="2400" dirty="0" smtClean="0"/>
              <a:t>	-nicht als Adjektiv bestimmbar, sondern nur durch </a:t>
            </a:r>
            <a:r>
              <a:rPr lang="de-DE" sz="2400" b="1" dirty="0" smtClean="0"/>
              <a:t>Ersatzprobe</a:t>
            </a:r>
            <a:r>
              <a:rPr lang="de-DE" sz="2400" dirty="0" smtClean="0"/>
              <a:t> 	erkennbar: Mir ist </a:t>
            </a:r>
            <a:r>
              <a:rPr lang="de-DE" sz="2400" i="1" dirty="0" smtClean="0"/>
              <a:t>angst</a:t>
            </a:r>
            <a:r>
              <a:rPr lang="de-DE" sz="2400" dirty="0" smtClean="0"/>
              <a:t>. Er ist </a:t>
            </a:r>
            <a:r>
              <a:rPr lang="de-DE" sz="2400" i="1" dirty="0" smtClean="0"/>
              <a:t>schuld</a:t>
            </a:r>
            <a:r>
              <a:rPr lang="de-DE" sz="2400" dirty="0" smtClean="0"/>
              <a:t>. Das Kind geht </a:t>
            </a:r>
            <a:r>
              <a:rPr lang="de-DE" sz="2400" i="1" dirty="0" smtClean="0"/>
              <a:t>barfuß</a:t>
            </a:r>
            <a:r>
              <a:rPr lang="de-DE" sz="2400" dirty="0" smtClean="0"/>
              <a:t>.; </a:t>
            </a:r>
            <a:r>
              <a:rPr lang="de-DE" sz="2400" i="1" dirty="0" smtClean="0"/>
              <a:t>fehl</a:t>
            </a:r>
            <a:r>
              <a:rPr lang="de-DE" sz="2400" dirty="0" smtClean="0"/>
              <a:t> (am Platz), 	</a:t>
            </a:r>
            <a:r>
              <a:rPr lang="de-DE" sz="2400" i="1" dirty="0" smtClean="0"/>
              <a:t>schade, leid, gram, quitt, pleite, bange  </a:t>
            </a:r>
            <a:r>
              <a:rPr lang="de-DE" sz="2400" dirty="0" smtClean="0"/>
              <a:t>(meist durch </a:t>
            </a:r>
            <a:r>
              <a:rPr lang="de-DE" sz="2400" b="1" dirty="0" smtClean="0"/>
              <a:t>Denominalisierung</a:t>
            </a:r>
            <a:r>
              <a:rPr lang="de-DE" sz="2400" dirty="0" smtClean="0"/>
              <a:t> 	entstanden: </a:t>
            </a:r>
            <a:r>
              <a:rPr lang="de-DE" sz="2400" i="1" dirty="0" smtClean="0"/>
              <a:t>die Angst, die Schuld, der Schaden</a:t>
            </a:r>
            <a:r>
              <a:rPr lang="de-DE" sz="2400" dirty="0" smtClean="0"/>
              <a:t>)</a:t>
            </a:r>
          </a:p>
          <a:p>
            <a:pPr marL="0" indent="0">
              <a:buNone/>
            </a:pPr>
            <a:r>
              <a:rPr lang="de-DE" sz="2400" i="1" dirty="0"/>
              <a:t>	</a:t>
            </a:r>
            <a:r>
              <a:rPr lang="de-DE" sz="2400" i="1" dirty="0" smtClean="0"/>
              <a:t>-</a:t>
            </a:r>
            <a:r>
              <a:rPr lang="de-DE" sz="2400" dirty="0" smtClean="0"/>
              <a:t>teils deklinierbare </a:t>
            </a:r>
            <a:r>
              <a:rPr lang="de-DE" sz="2400" b="1" dirty="0" smtClean="0"/>
              <a:t>Nebenformen</a:t>
            </a:r>
            <a:r>
              <a:rPr lang="de-DE" sz="2400" dirty="0" smtClean="0"/>
              <a:t>: </a:t>
            </a:r>
            <a:r>
              <a:rPr lang="de-DE" sz="2400" i="1" dirty="0" smtClean="0"/>
              <a:t>das barfüßige Kind (barfüßig)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3843145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Das substantivierte Adjektiv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Adjektive können wie andere Wortarten auch die Wortart wechseln und zu Substantiven werden. Dann zeigen sie Merkmale wie Substantive (Artikel, Großschreibung). </a:t>
            </a:r>
          </a:p>
          <a:p>
            <a:pPr marL="0" indent="0">
              <a:buNone/>
            </a:pPr>
            <a:r>
              <a:rPr lang="de-DE" dirty="0" smtClean="0"/>
              <a:t>Sie behalten aber Kennzeichen der adjektivischen Deklination bei und werden wie attributive Adjektive dekliniert: </a:t>
            </a:r>
          </a:p>
          <a:p>
            <a:pPr marL="0" indent="0">
              <a:buNone/>
            </a:pPr>
            <a:r>
              <a:rPr lang="de-DE" dirty="0" smtClean="0"/>
              <a:t>der kleine Mann -&gt; der Kleine/ Kleiner</a:t>
            </a:r>
          </a:p>
          <a:p>
            <a:pPr marL="0" indent="0">
              <a:buNone/>
            </a:pPr>
            <a:r>
              <a:rPr lang="de-DE" dirty="0" smtClean="0"/>
              <a:t>ein deutscher Mann -&gt; ein Deutscher</a:t>
            </a:r>
          </a:p>
          <a:p>
            <a:pPr marL="0" indent="0">
              <a:buNone/>
            </a:pPr>
            <a:r>
              <a:rPr lang="de-DE" dirty="0" smtClean="0"/>
              <a:t>das leere  Zimmer -&gt; das Leere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6226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Adjektive und Partizipien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Partizipien stehen zwischen Verb und Adjektiv, da sie Aufgaben beider Wortarten  übernehmen können. Das Partizip weist zwei Formen auf: </a:t>
            </a:r>
          </a:p>
          <a:p>
            <a:pPr marL="0" indent="0">
              <a:buNone/>
            </a:pPr>
            <a:r>
              <a:rPr lang="de-DE" dirty="0" smtClean="0"/>
              <a:t>Partizip I (Partizip Präsens): lachend, singend</a:t>
            </a:r>
          </a:p>
          <a:p>
            <a:pPr marL="0" indent="0">
              <a:buNone/>
            </a:pPr>
            <a:r>
              <a:rPr lang="de-DE" dirty="0" smtClean="0"/>
              <a:t>Partizip II (Partizip Perfekt): gesungen, geschrieben, angekommen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attributive Verwendung: die singenden Vögel, das lachende Kind, das gesungene Lied, das gekochte Essen</a:t>
            </a:r>
          </a:p>
          <a:p>
            <a:pPr marL="0" indent="0">
              <a:buNone/>
            </a:pPr>
            <a:r>
              <a:rPr lang="de-DE" dirty="0" smtClean="0"/>
              <a:t>adverbiale Verwendung: sie saß singend am Fenster, er geht lachend davon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996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unterschiedliche Bedeutung: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Das attributive Partizip I hat aktivische Bedeutung: </a:t>
            </a:r>
          </a:p>
          <a:p>
            <a:pPr marL="0" indent="0">
              <a:buNone/>
            </a:pPr>
            <a:r>
              <a:rPr lang="de-DE" dirty="0" smtClean="0"/>
              <a:t>das lachende Kind = ein Kind, das lacht</a:t>
            </a:r>
          </a:p>
          <a:p>
            <a:pPr marL="0" indent="0">
              <a:buNone/>
            </a:pPr>
            <a:r>
              <a:rPr lang="de-DE" dirty="0" smtClean="0"/>
              <a:t>Das attributive Partizip II hat im Allgemeinen passivische Bedeutung:</a:t>
            </a:r>
          </a:p>
          <a:p>
            <a:pPr marL="0" indent="0">
              <a:buNone/>
            </a:pPr>
            <a:r>
              <a:rPr lang="de-DE" dirty="0" smtClean="0"/>
              <a:t>das geliebte Kind = ein Kind, das geliebt wird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bei intransitiven Verben aber auch aktivische Bedeutung:</a:t>
            </a:r>
          </a:p>
          <a:p>
            <a:pPr marL="0" indent="0">
              <a:buNone/>
            </a:pPr>
            <a:r>
              <a:rPr lang="de-DE" dirty="0" smtClean="0"/>
              <a:t>die angekommenen Gäste = Gäste, die angekommen sind</a:t>
            </a:r>
          </a:p>
          <a:p>
            <a:pPr marL="0" indent="0">
              <a:buNone/>
            </a:pPr>
            <a:r>
              <a:rPr lang="de-DE" dirty="0" smtClean="0"/>
              <a:t>Aktivische Partizipien II tragen Vergangenheitsbedeutung.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6002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Zahladjektive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Eine kleine Gruppe von Wörtern, die dazu dienen, Quantitäten anzugeben, kann man ebenfalls zu den Adjektiven rechnen. Sie stehen attributiv vor Substantiven; ihnen kann ein Artikel vorausgehen,  muss aber nicht. In der Flexion verhalten sie sich meist wie Adjektive.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elf Freunde</a:t>
            </a:r>
            <a:r>
              <a:rPr lang="de-DE" smtClean="0"/>
              <a:t>		elf </a:t>
            </a:r>
            <a:r>
              <a:rPr lang="de-DE" dirty="0" smtClean="0"/>
              <a:t>Freunde	</a:t>
            </a:r>
          </a:p>
          <a:p>
            <a:pPr marL="0" indent="0">
              <a:buNone/>
            </a:pPr>
            <a:r>
              <a:rPr lang="de-DE" dirty="0" smtClean="0"/>
              <a:t>die ersten Minuten	erste Minuten	</a:t>
            </a:r>
          </a:p>
          <a:p>
            <a:pPr marL="0" indent="0">
              <a:buNone/>
            </a:pPr>
            <a:r>
              <a:rPr lang="de-DE" dirty="0" smtClean="0"/>
              <a:t>die zahlreichen Fans	zahlreiche Fans</a:t>
            </a:r>
          </a:p>
          <a:p>
            <a:pPr marL="0" indent="0">
              <a:buNone/>
            </a:pPr>
            <a:r>
              <a:rPr lang="de-DE" dirty="0" smtClean="0"/>
              <a:t>die vielen Chancen		viele Chancen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892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Was leisten Adjektive?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Eigenschaften: </a:t>
            </a:r>
          </a:p>
          <a:p>
            <a:r>
              <a:rPr lang="de-DE" dirty="0" smtClean="0"/>
              <a:t>Farbe:</a:t>
            </a:r>
          </a:p>
          <a:p>
            <a:r>
              <a:rPr lang="de-DE" dirty="0" smtClean="0"/>
              <a:t>Form:</a:t>
            </a:r>
          </a:p>
          <a:p>
            <a:r>
              <a:rPr lang="de-DE" dirty="0" smtClean="0"/>
              <a:t>Akustisches:</a:t>
            </a:r>
          </a:p>
          <a:p>
            <a:r>
              <a:rPr lang="de-DE" dirty="0" smtClean="0"/>
              <a:t>Geschmack:</a:t>
            </a:r>
          </a:p>
          <a:p>
            <a:r>
              <a:rPr lang="de-DE" dirty="0" smtClean="0"/>
              <a:t>Temperatur: </a:t>
            </a:r>
          </a:p>
          <a:p>
            <a:r>
              <a:rPr lang="de-DE" dirty="0" smtClean="0"/>
              <a:t>Intellektuelles:</a:t>
            </a:r>
          </a:p>
          <a:p>
            <a:r>
              <a:rPr lang="de-DE" dirty="0" smtClean="0"/>
              <a:t>Moralisches: </a:t>
            </a:r>
          </a:p>
          <a:p>
            <a:r>
              <a:rPr lang="de-DE" dirty="0" smtClean="0"/>
              <a:t>Ästhetisches: </a:t>
            </a:r>
          </a:p>
          <a:p>
            <a:r>
              <a:rPr lang="de-DE" dirty="0" smtClean="0"/>
              <a:t>Beziehungen: </a:t>
            </a:r>
          </a:p>
          <a:p>
            <a:r>
              <a:rPr lang="de-DE" dirty="0" smtClean="0"/>
              <a:t>Quantitäten: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398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Erscheinungsformen </a:t>
            </a:r>
            <a:r>
              <a:rPr lang="de-DE" b="1" dirty="0" smtClean="0"/>
              <a:t>und Leistungen im Satz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b="1" dirty="0" smtClean="0"/>
              <a:t>Adjektiv</a:t>
            </a:r>
          </a:p>
          <a:p>
            <a:pPr marL="0" indent="0" algn="ctr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flektiert  (mit) </a:t>
            </a:r>
            <a:r>
              <a:rPr lang="de-DE" i="1" dirty="0" smtClean="0"/>
              <a:t>frohem</a:t>
            </a:r>
            <a:r>
              <a:rPr lang="de-DE" dirty="0" smtClean="0"/>
              <a:t> (Blick)               unflektiert </a:t>
            </a:r>
            <a:r>
              <a:rPr lang="de-DE" i="1" dirty="0" smtClean="0"/>
              <a:t>froh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b="1" dirty="0" smtClean="0"/>
              <a:t>attributiv		adverbial			prädikativ</a:t>
            </a:r>
          </a:p>
          <a:p>
            <a:pPr marL="0" indent="0">
              <a:buNone/>
            </a:pPr>
            <a:r>
              <a:rPr lang="de-DE" sz="2400" dirty="0" smtClean="0"/>
              <a:t>Claudia blickt mit                1. Claudia blickt ihn                     Claudia ist </a:t>
            </a:r>
            <a:r>
              <a:rPr lang="de-DE" sz="2400" i="1" dirty="0" smtClean="0"/>
              <a:t>froh</a:t>
            </a:r>
            <a:r>
              <a:rPr lang="de-DE" sz="2400" dirty="0" smtClean="0"/>
              <a:t>.                                                                                  </a:t>
            </a:r>
            <a:r>
              <a:rPr lang="de-DE" sz="2400" i="1" dirty="0" smtClean="0"/>
              <a:t>frohem</a:t>
            </a:r>
            <a:r>
              <a:rPr lang="de-DE" sz="2400" dirty="0" smtClean="0"/>
              <a:t> Blick um sich</a:t>
            </a:r>
            <a:r>
              <a:rPr lang="de-DE" sz="2400" i="1" dirty="0" smtClean="0"/>
              <a:t>.              froh </a:t>
            </a:r>
            <a:r>
              <a:rPr lang="de-DE" sz="2400" dirty="0" smtClean="0"/>
              <a:t>an. 		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400" dirty="0" smtClean="0"/>
              <a:t>			        2. Die </a:t>
            </a:r>
            <a:r>
              <a:rPr lang="de-DE" sz="2400" i="1" dirty="0" smtClean="0"/>
              <a:t>froh</a:t>
            </a:r>
            <a:r>
              <a:rPr lang="de-DE" sz="2400" dirty="0" smtClean="0"/>
              <a:t> lächelnde Claudia                                                                                                                                   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400" dirty="0"/>
              <a:t>	</a:t>
            </a:r>
            <a:r>
              <a:rPr lang="de-DE" sz="2400" dirty="0" smtClean="0"/>
              <a:t>		           </a:t>
            </a:r>
            <a:r>
              <a:rPr lang="de-DE" sz="2400" dirty="0"/>
              <a:t> </a:t>
            </a:r>
            <a:r>
              <a:rPr lang="de-DE" sz="2400" dirty="0" smtClean="0"/>
              <a:t>tritt ein. </a:t>
            </a:r>
            <a:endParaRPr lang="de-DE" sz="2400" dirty="0"/>
          </a:p>
        </p:txBody>
      </p:sp>
      <p:cxnSp>
        <p:nvCxnSpPr>
          <p:cNvPr id="5" name="Gerader Verbinder 4"/>
          <p:cNvCxnSpPr/>
          <p:nvPr/>
        </p:nvCxnSpPr>
        <p:spPr>
          <a:xfrm flipH="1">
            <a:off x="2708366" y="2264229"/>
            <a:ext cx="3239588" cy="478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/>
        </p:nvCxnSpPr>
        <p:spPr>
          <a:xfrm>
            <a:off x="6165669" y="2264229"/>
            <a:ext cx="966651" cy="478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>
            <a:off x="2360023" y="3213463"/>
            <a:ext cx="0" cy="41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 flipH="1">
            <a:off x="5782491" y="3213463"/>
            <a:ext cx="2229395" cy="41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8255726" y="3213463"/>
            <a:ext cx="374468" cy="41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49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prädikativer </a:t>
            </a:r>
            <a:r>
              <a:rPr lang="de-DE" b="1" dirty="0" smtClean="0"/>
              <a:t>Gebrauch des Adjektivs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auf den Handelnden bezogen	auf den Betroffenen/ die betroffene 						Sache bezogen</a:t>
            </a:r>
          </a:p>
          <a:p>
            <a:pPr marL="0" indent="0">
              <a:buNone/>
            </a:pPr>
            <a:r>
              <a:rPr lang="de-DE" dirty="0" smtClean="0"/>
              <a:t>1. Herr Schmidt ist </a:t>
            </a:r>
            <a:r>
              <a:rPr lang="de-DE" i="1" dirty="0" smtClean="0"/>
              <a:t>froh</a:t>
            </a:r>
            <a:r>
              <a:rPr lang="de-DE" dirty="0" smtClean="0"/>
              <a:t>.		1. Julia trägt die Haare </a:t>
            </a:r>
            <a:r>
              <a:rPr lang="de-DE" i="1" dirty="0" smtClean="0"/>
              <a:t>kurz</a:t>
            </a:r>
            <a:r>
              <a:rPr lang="de-DE" dirty="0" smtClean="0"/>
              <a:t>.                    2. Maria bleibt </a:t>
            </a:r>
            <a:r>
              <a:rPr lang="de-DE" i="1" dirty="0" smtClean="0"/>
              <a:t>wach</a:t>
            </a:r>
            <a:r>
              <a:rPr lang="de-DE" dirty="0" smtClean="0"/>
              <a:t>.		2. Tom findet das Buch </a:t>
            </a:r>
            <a:r>
              <a:rPr lang="de-DE" i="1" dirty="0" smtClean="0"/>
              <a:t>langweilig</a:t>
            </a:r>
            <a:r>
              <a:rPr lang="de-DE" dirty="0" smtClean="0"/>
              <a:t>.                      3. Lisa wird </a:t>
            </a:r>
            <a:r>
              <a:rPr lang="de-DE" i="1" dirty="0" smtClean="0"/>
              <a:t>müde</a:t>
            </a:r>
            <a:r>
              <a:rPr lang="de-DE" dirty="0" smtClean="0"/>
              <a:t>.                                                                                                        4. Theo scheint </a:t>
            </a:r>
            <a:r>
              <a:rPr lang="de-DE" i="1" dirty="0" smtClean="0"/>
              <a:t>glücklich</a:t>
            </a:r>
            <a:r>
              <a:rPr lang="de-DE" dirty="0" smtClean="0"/>
              <a:t>.                                                                                                 5. Edgar wirkt </a:t>
            </a:r>
            <a:r>
              <a:rPr lang="de-DE" i="1" dirty="0" smtClean="0"/>
              <a:t>traurig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(</a:t>
            </a:r>
            <a:r>
              <a:rPr lang="de-DE" dirty="0" err="1" smtClean="0"/>
              <a:t>Kopulaverben</a:t>
            </a:r>
            <a:r>
              <a:rPr lang="de-DE" dirty="0" smtClean="0"/>
              <a:t>: </a:t>
            </a:r>
            <a:r>
              <a:rPr lang="de-DE" i="1" dirty="0" smtClean="0"/>
              <a:t>sein, bleiben, werden, scheinen, wirken, aussehen </a:t>
            </a:r>
            <a:r>
              <a:rPr lang="de-DE" dirty="0" smtClean="0"/>
              <a:t>-&gt; Adjektiv wird zum Prädikativum = Satzglied)</a:t>
            </a:r>
            <a:endParaRPr lang="de-DE" dirty="0"/>
          </a:p>
        </p:txBody>
      </p:sp>
      <p:cxnSp>
        <p:nvCxnSpPr>
          <p:cNvPr id="5" name="Gerader Verbinder 4"/>
          <p:cNvCxnSpPr/>
          <p:nvPr/>
        </p:nvCxnSpPr>
        <p:spPr>
          <a:xfrm flipH="1">
            <a:off x="2908663" y="1889760"/>
            <a:ext cx="1236617" cy="3396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>
            <a:stCxn id="3" idx="0"/>
          </p:cNvCxnSpPr>
          <p:nvPr/>
        </p:nvCxnSpPr>
        <p:spPr>
          <a:xfrm>
            <a:off x="6096000" y="1825625"/>
            <a:ext cx="1741714" cy="534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30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Parallele </a:t>
            </a:r>
            <a:r>
              <a:rPr lang="de-DE" b="1" dirty="0" smtClean="0"/>
              <a:t>vs. umfassende inhaltliche Zuordnung des Adjektivs zu seinem Bezugswort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	parallel					umfassend</a:t>
            </a:r>
          </a:p>
          <a:p>
            <a:pPr marL="0" indent="0">
              <a:buNone/>
            </a:pPr>
            <a:r>
              <a:rPr lang="de-DE" dirty="0"/>
              <a:t>(</a:t>
            </a:r>
            <a:r>
              <a:rPr lang="de-DE" dirty="0" smtClean="0"/>
              <a:t>Adj. + Adj.) -&gt; Nomen			Adj. -&gt; (Adj. + Nomen)</a:t>
            </a:r>
          </a:p>
          <a:p>
            <a:pPr marL="0" indent="0">
              <a:buNone/>
            </a:pPr>
            <a:r>
              <a:rPr lang="de-DE" dirty="0" smtClean="0"/>
              <a:t>die </a:t>
            </a:r>
            <a:r>
              <a:rPr lang="de-DE" i="1" dirty="0" smtClean="0"/>
              <a:t>große, dunkle </a:t>
            </a:r>
            <a:r>
              <a:rPr lang="de-DE" dirty="0" smtClean="0"/>
              <a:t>Höhle			die </a:t>
            </a:r>
            <a:r>
              <a:rPr lang="de-DE" i="1" dirty="0" smtClean="0"/>
              <a:t>große dunkle </a:t>
            </a:r>
            <a:r>
              <a:rPr lang="de-DE" dirty="0" smtClean="0"/>
              <a:t>Höhle</a:t>
            </a:r>
          </a:p>
          <a:p>
            <a:pPr marL="0" indent="0">
              <a:buNone/>
            </a:pPr>
            <a:r>
              <a:rPr lang="de-DE" dirty="0" smtClean="0"/>
              <a:t>[Die Höhle ist </a:t>
            </a:r>
            <a:r>
              <a:rPr lang="de-DE" i="1" dirty="0" smtClean="0"/>
              <a:t>groß</a:t>
            </a:r>
            <a:r>
              <a:rPr lang="de-DE" dirty="0" smtClean="0"/>
              <a:t> und </a:t>
            </a:r>
            <a:r>
              <a:rPr lang="de-DE" i="1" dirty="0" smtClean="0"/>
              <a:t>dunkel</a:t>
            </a:r>
            <a:r>
              <a:rPr lang="de-DE" dirty="0" smtClean="0"/>
              <a:t>.]		[… und die </a:t>
            </a:r>
            <a:r>
              <a:rPr lang="de-DE" i="1" dirty="0" smtClean="0"/>
              <a:t>kleine dunkle </a:t>
            </a:r>
            <a:r>
              <a:rPr lang="de-DE" dirty="0" smtClean="0"/>
              <a:t>Höhle]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					</a:t>
            </a:r>
            <a:r>
              <a:rPr lang="de-DE" sz="2400" dirty="0" smtClean="0"/>
              <a:t>Das Nomen und das näher beim 							Nomen stehende Adj. geben 								gemeinsam einen Begriff wieder, 							der durch das entfernter stehende A. 						näher bestimmt wird.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8647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Deklination der Adjektive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Ein attributives Adjektiv wird dekliniert, also nach Genus, Kasus und Numerus verändert.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Endungen hängen ab:</a:t>
            </a:r>
          </a:p>
          <a:p>
            <a:pPr marL="514350" indent="-514350">
              <a:buAutoNum type="alphaLcParenR"/>
            </a:pPr>
            <a:r>
              <a:rPr lang="de-DE" dirty="0" smtClean="0"/>
              <a:t>vom Substantiv nach dem Adjektiv und</a:t>
            </a:r>
          </a:p>
          <a:p>
            <a:pPr marL="514350" indent="-514350">
              <a:buAutoNum type="alphaLcParenR"/>
            </a:pPr>
            <a:r>
              <a:rPr lang="de-DE" dirty="0" smtClean="0"/>
              <a:t>vom Artikel vor ihm:</a:t>
            </a:r>
          </a:p>
          <a:p>
            <a:pPr marL="0" indent="0">
              <a:buNone/>
            </a:pPr>
            <a:r>
              <a:rPr lang="de-DE" dirty="0" smtClean="0"/>
              <a:t>-hat der Artikel selbst eine Endung, dann bekommt das A. sogenannte schwache Endungen wie –e oder –en;</a:t>
            </a:r>
          </a:p>
          <a:p>
            <a:pPr marL="0" indent="0">
              <a:buNone/>
            </a:pPr>
            <a:r>
              <a:rPr lang="de-DE" dirty="0" smtClean="0"/>
              <a:t>-hat der Artikel keine Endung oder steht kein Artikel, dann trägt das Adjektiv sogenannte starke Endungen: -e, -en, -er, -es oder –</a:t>
            </a:r>
            <a:r>
              <a:rPr lang="de-DE" dirty="0" err="1" smtClean="0"/>
              <a:t>em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6637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schwache </a:t>
            </a:r>
            <a:r>
              <a:rPr lang="de-DE" b="1" dirty="0" smtClean="0"/>
              <a:t>vs. starke Deklination der Adj.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dirty="0" smtClean="0"/>
              <a:t>der weich</a:t>
            </a:r>
            <a:r>
              <a:rPr lang="de-DE" sz="3200" i="1" dirty="0" smtClean="0"/>
              <a:t>e</a:t>
            </a:r>
            <a:r>
              <a:rPr lang="de-DE" sz="3200" dirty="0" smtClean="0"/>
              <a:t> Stoff			weich</a:t>
            </a:r>
            <a:r>
              <a:rPr lang="de-DE" sz="3200" i="1" dirty="0" smtClean="0"/>
              <a:t>er</a:t>
            </a:r>
            <a:r>
              <a:rPr lang="de-DE" sz="3200" dirty="0" smtClean="0"/>
              <a:t> Stoff</a:t>
            </a:r>
          </a:p>
          <a:p>
            <a:pPr marL="0" indent="0">
              <a:buNone/>
            </a:pPr>
            <a:r>
              <a:rPr lang="de-DE" sz="3200" dirty="0" smtClean="0"/>
              <a:t>des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Stoffes		statt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Stoffes</a:t>
            </a:r>
          </a:p>
          <a:p>
            <a:pPr marL="0" indent="0">
              <a:buNone/>
            </a:pPr>
            <a:r>
              <a:rPr lang="de-DE" sz="3200" dirty="0" smtClean="0"/>
              <a:t>dem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		mit weich</a:t>
            </a:r>
            <a:r>
              <a:rPr lang="de-DE" sz="3200" i="1" dirty="0" smtClean="0"/>
              <a:t>em</a:t>
            </a:r>
            <a:r>
              <a:rPr lang="de-DE" sz="3200" dirty="0" smtClean="0"/>
              <a:t> Stoff</a:t>
            </a:r>
          </a:p>
          <a:p>
            <a:pPr marL="0" indent="0">
              <a:buNone/>
            </a:pPr>
            <a:r>
              <a:rPr lang="de-DE" sz="3200" dirty="0" smtClean="0"/>
              <a:t>den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		für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</a:t>
            </a:r>
          </a:p>
          <a:p>
            <a:pPr marL="0" indent="0">
              <a:buNone/>
            </a:pPr>
            <a:r>
              <a:rPr lang="de-DE" sz="3200" dirty="0" smtClean="0"/>
              <a:t>die weich</a:t>
            </a:r>
            <a:r>
              <a:rPr lang="de-DE" sz="3200" i="1" dirty="0" smtClean="0"/>
              <a:t>en</a:t>
            </a:r>
            <a:r>
              <a:rPr lang="de-DE" sz="3200" dirty="0" smtClean="0"/>
              <a:t> Stoffe		weich</a:t>
            </a:r>
            <a:r>
              <a:rPr lang="de-DE" sz="3200" i="1" dirty="0" smtClean="0"/>
              <a:t>e</a:t>
            </a:r>
            <a:r>
              <a:rPr lang="de-DE" sz="3200" dirty="0" smtClean="0"/>
              <a:t> Stoffe</a:t>
            </a:r>
          </a:p>
          <a:p>
            <a:pPr marL="0" indent="0">
              <a:buNone/>
            </a:pPr>
            <a:r>
              <a:rPr lang="de-DE" sz="1800" dirty="0" smtClean="0"/>
              <a:t>nach unbest. Artikel, </a:t>
            </a:r>
            <a:r>
              <a:rPr lang="de-DE" sz="1800" dirty="0"/>
              <a:t>p</a:t>
            </a:r>
            <a:r>
              <a:rPr lang="de-DE" sz="1800" dirty="0" smtClean="0"/>
              <a:t>oss. Pron. + indef. Pron. </a:t>
            </a:r>
            <a:r>
              <a:rPr lang="de-DE" sz="1800" i="1" dirty="0" smtClean="0"/>
              <a:t>kein	</a:t>
            </a:r>
            <a:r>
              <a:rPr lang="de-DE" sz="1800" dirty="0" smtClean="0"/>
              <a:t>ohne Artikel: Dekl.-Endungen am Adjektiv</a:t>
            </a:r>
          </a:p>
          <a:p>
            <a:pPr marL="0" indent="0">
              <a:buNone/>
            </a:pPr>
            <a:r>
              <a:rPr lang="de-DE" sz="1800" dirty="0" smtClean="0"/>
              <a:t>abweich. Endg. bei Mask. Nom., Neutr. Nom. + Akk</a:t>
            </a:r>
            <a:r>
              <a:rPr lang="de-DE" sz="2000" dirty="0" smtClean="0"/>
              <a:t>.	</a:t>
            </a:r>
            <a:r>
              <a:rPr lang="de-DE" sz="1800" dirty="0" smtClean="0"/>
              <a:t>(Numerus, Genus u. Kasus am Adj. erkennbar)</a:t>
            </a:r>
          </a:p>
          <a:p>
            <a:pPr marL="0" indent="0">
              <a:buNone/>
            </a:pPr>
            <a:r>
              <a:rPr lang="de-DE" sz="1800" dirty="0" smtClean="0"/>
              <a:t>Dekl. mehrerer nebeneinander stehender Adj.: 	das gute bayrische Blockmalz,                                                                   					aber: eine ungewöhnlich lange Nase</a:t>
            </a:r>
            <a:endParaRPr lang="de-DE" sz="1800" dirty="0"/>
          </a:p>
        </p:txBody>
      </p:sp>
      <p:cxnSp>
        <p:nvCxnSpPr>
          <p:cNvPr id="5" name="Gerader Verbinder 4"/>
          <p:cNvCxnSpPr/>
          <p:nvPr/>
        </p:nvCxnSpPr>
        <p:spPr>
          <a:xfrm flipH="1">
            <a:off x="2447109" y="1254034"/>
            <a:ext cx="722811" cy="52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/>
        </p:nvCxnSpPr>
        <p:spPr>
          <a:xfrm>
            <a:off x="5852160" y="1323703"/>
            <a:ext cx="862149" cy="5019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1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Rektionsregeln </a:t>
            </a:r>
            <a:r>
              <a:rPr lang="de-DE" b="1" dirty="0" smtClean="0"/>
              <a:t>für von einem Adjektiv abhängige Wörter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= Valenz der Adj.: </a:t>
            </a:r>
            <a:r>
              <a:rPr lang="de-DE" b="1" dirty="0" smtClean="0"/>
              <a:t>einige</a:t>
            </a:r>
            <a:r>
              <a:rPr lang="de-DE" dirty="0" smtClean="0"/>
              <a:t> A. können mit Ergänzgn. verbunden werden</a:t>
            </a:r>
          </a:p>
          <a:p>
            <a:pPr marL="0" indent="0">
              <a:buNone/>
            </a:pPr>
            <a:r>
              <a:rPr lang="de-DE" dirty="0" smtClean="0"/>
              <a:t>(Rektion = ein Adjektiv regiert einen bestimmten Kasus)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Die Farbe des Pullovers war </a:t>
            </a:r>
            <a:r>
              <a:rPr lang="de-DE" dirty="0" smtClean="0">
                <a:solidFill>
                  <a:srgbClr val="FF0000"/>
                </a:solidFill>
              </a:rPr>
              <a:t>dem grünen Kleid </a:t>
            </a:r>
            <a:r>
              <a:rPr lang="de-DE" i="1" dirty="0" smtClean="0"/>
              <a:t>ähnlich</a:t>
            </a:r>
            <a:r>
              <a:rPr lang="de-DE" dirty="0" smtClean="0"/>
              <a:t>. (Dativ)</a:t>
            </a:r>
          </a:p>
          <a:p>
            <a:pPr marL="0" indent="0">
              <a:buNone/>
            </a:pPr>
            <a:r>
              <a:rPr lang="de-DE" dirty="0" smtClean="0"/>
              <a:t>Claudia war sich </a:t>
            </a:r>
            <a:r>
              <a:rPr lang="de-DE" dirty="0" smtClean="0">
                <a:solidFill>
                  <a:srgbClr val="FF0000"/>
                </a:solidFill>
              </a:rPr>
              <a:t>ihres Erfolges </a:t>
            </a:r>
            <a:r>
              <a:rPr lang="de-DE" i="1" dirty="0" smtClean="0"/>
              <a:t>sicher</a:t>
            </a:r>
            <a:r>
              <a:rPr lang="de-DE" dirty="0" smtClean="0"/>
              <a:t>. (Genitiv)</a:t>
            </a:r>
          </a:p>
          <a:p>
            <a:pPr marL="0" indent="0">
              <a:buNone/>
            </a:pPr>
            <a:r>
              <a:rPr lang="de-DE" dirty="0" smtClean="0"/>
              <a:t>Ihre Taktik war </a:t>
            </a:r>
            <a:r>
              <a:rPr lang="de-DE" dirty="0" smtClean="0">
                <a:solidFill>
                  <a:srgbClr val="FF0000"/>
                </a:solidFill>
              </a:rPr>
              <a:t>ihrem Gegner </a:t>
            </a:r>
            <a:r>
              <a:rPr lang="de-DE" dirty="0" smtClean="0"/>
              <a:t>von Anfang an </a:t>
            </a:r>
            <a:r>
              <a:rPr lang="de-DE" i="1" dirty="0" smtClean="0"/>
              <a:t>gefährlich</a:t>
            </a:r>
            <a:r>
              <a:rPr lang="de-DE" dirty="0" smtClean="0"/>
              <a:t>. (Dativ)</a:t>
            </a:r>
          </a:p>
          <a:p>
            <a:pPr marL="0" indent="0">
              <a:buNone/>
            </a:pPr>
            <a:r>
              <a:rPr lang="de-DE" dirty="0" smtClean="0"/>
              <a:t>Durch diesen Sieg war sie </a:t>
            </a:r>
            <a:r>
              <a:rPr lang="de-DE" dirty="0" smtClean="0">
                <a:solidFill>
                  <a:srgbClr val="FF0000"/>
                </a:solidFill>
              </a:rPr>
              <a:t>ihren stärksten </a:t>
            </a:r>
            <a:r>
              <a:rPr lang="de-DE" dirty="0">
                <a:solidFill>
                  <a:srgbClr val="FF0000"/>
                </a:solidFill>
              </a:rPr>
              <a:t>G</a:t>
            </a:r>
            <a:r>
              <a:rPr lang="de-DE" dirty="0" smtClean="0">
                <a:solidFill>
                  <a:srgbClr val="FF0000"/>
                </a:solidFill>
              </a:rPr>
              <a:t>egner </a:t>
            </a:r>
            <a:r>
              <a:rPr lang="de-DE" i="1" dirty="0" smtClean="0"/>
              <a:t>los</a:t>
            </a:r>
            <a:r>
              <a:rPr lang="de-DE" dirty="0" smtClean="0"/>
              <a:t>. (Akkusativ)</a:t>
            </a:r>
          </a:p>
          <a:p>
            <a:pPr marL="0" indent="0">
              <a:buNone/>
            </a:pPr>
            <a:r>
              <a:rPr lang="de-DE" dirty="0" smtClean="0"/>
              <a:t>Der Zimmermann schnitt das Brett </a:t>
            </a:r>
            <a:r>
              <a:rPr lang="de-DE" dirty="0" smtClean="0">
                <a:solidFill>
                  <a:srgbClr val="FF0000"/>
                </a:solidFill>
              </a:rPr>
              <a:t>einen Meter </a:t>
            </a:r>
            <a:r>
              <a:rPr lang="de-DE" i="1" dirty="0" smtClean="0"/>
              <a:t>breit</a:t>
            </a:r>
            <a:r>
              <a:rPr lang="de-DE" dirty="0" smtClean="0"/>
              <a:t>. (Akkusativ)</a:t>
            </a:r>
          </a:p>
          <a:p>
            <a:pPr marL="0" indent="0">
              <a:buNone/>
            </a:pPr>
            <a:r>
              <a:rPr lang="de-DE" dirty="0" smtClean="0"/>
              <a:t>Sie war </a:t>
            </a:r>
            <a:r>
              <a:rPr lang="de-DE" dirty="0" smtClean="0">
                <a:solidFill>
                  <a:srgbClr val="FF0000"/>
                </a:solidFill>
              </a:rPr>
              <a:t>über diesen Ausgang </a:t>
            </a:r>
            <a:r>
              <a:rPr lang="de-DE" dirty="0" smtClean="0"/>
              <a:t>des Wettkampfes </a:t>
            </a:r>
            <a:r>
              <a:rPr lang="de-DE" i="1" dirty="0" smtClean="0"/>
              <a:t>froh</a:t>
            </a:r>
            <a:r>
              <a:rPr lang="de-DE" dirty="0" smtClean="0"/>
              <a:t>. (</a:t>
            </a:r>
            <a:r>
              <a:rPr lang="de-DE" dirty="0" err="1" smtClean="0"/>
              <a:t>präposit</a:t>
            </a:r>
            <a:r>
              <a:rPr lang="de-DE" dirty="0" smtClean="0"/>
              <a:t>. Kasus)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600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06285"/>
          </a:xfrm>
        </p:spPr>
        <p:txBody>
          <a:bodyPr/>
          <a:lstStyle/>
          <a:p>
            <a:pPr algn="ctr"/>
            <a:r>
              <a:rPr lang="de-DE" b="1" dirty="0" smtClean="0"/>
              <a:t> </a:t>
            </a:r>
            <a:r>
              <a:rPr lang="de-DE" b="1" dirty="0" smtClean="0"/>
              <a:t>Komparation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06285"/>
            <a:ext cx="10515600" cy="4920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3 Stufen: Positiv (</a:t>
            </a:r>
            <a:r>
              <a:rPr lang="de-DE" sz="2400" dirty="0"/>
              <a:t>G</a:t>
            </a:r>
            <a:r>
              <a:rPr lang="de-DE" sz="2400" dirty="0" smtClean="0"/>
              <a:t>rundstufe): ein </a:t>
            </a:r>
            <a:r>
              <a:rPr lang="de-DE" sz="2400" i="1" dirty="0" smtClean="0"/>
              <a:t>lustiges</a:t>
            </a:r>
            <a:r>
              <a:rPr lang="de-DE" sz="2400" dirty="0" smtClean="0"/>
              <a:t> Gesicht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           Komparativ: Jene Burg ist </a:t>
            </a:r>
            <a:r>
              <a:rPr lang="de-DE" sz="2400" i="1" dirty="0" smtClean="0"/>
              <a:t>größer.</a:t>
            </a:r>
          </a:p>
          <a:p>
            <a:pPr marL="0" indent="0">
              <a:buNone/>
            </a:pPr>
            <a:r>
              <a:rPr lang="de-DE" sz="2400" dirty="0" smtClean="0"/>
              <a:t>                 Superlativ: Die Burg ist </a:t>
            </a:r>
            <a:r>
              <a:rPr lang="de-DE" sz="2400" i="1" dirty="0" smtClean="0"/>
              <a:t>die </a:t>
            </a:r>
            <a:r>
              <a:rPr lang="de-DE" sz="2400" i="1" dirty="0"/>
              <a:t>g</a:t>
            </a:r>
            <a:r>
              <a:rPr lang="de-DE" sz="2400" i="1" dirty="0" smtClean="0"/>
              <a:t>rößte </a:t>
            </a:r>
            <a:r>
              <a:rPr lang="de-DE" sz="2400" dirty="0" smtClean="0"/>
              <a:t>von allen. (adverbial: </a:t>
            </a:r>
            <a:r>
              <a:rPr lang="de-DE" sz="2400" i="1" dirty="0" smtClean="0"/>
              <a:t>am größten</a:t>
            </a:r>
            <a:r>
              <a:rPr lang="de-DE" sz="2400" dirty="0" smtClean="0"/>
              <a:t>)</a:t>
            </a:r>
          </a:p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</a:rPr>
              <a:t>unregelmäßige Steigerung: </a:t>
            </a:r>
          </a:p>
          <a:p>
            <a:pPr marL="0" indent="0">
              <a:buNone/>
            </a:pPr>
            <a:r>
              <a:rPr lang="de-DE" sz="2400" dirty="0" smtClean="0"/>
              <a:t>gut, besser, am besten; hoch, höher, am höchsten; viel, mehr, am meisten …</a:t>
            </a:r>
          </a:p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</a:rPr>
              <a:t>nicht komparationsfähig (wegen Wortinhalt):</a:t>
            </a:r>
          </a:p>
          <a:p>
            <a:pPr marL="0" indent="0">
              <a:buNone/>
            </a:pPr>
            <a:r>
              <a:rPr lang="de-DE" sz="2400" dirty="0" smtClean="0"/>
              <a:t>schriftlich, wörtlich, tot, schneeweiß, riesengroß, kinderlos, rosa, ganz, rund, viereckig, jährlich</a:t>
            </a:r>
          </a:p>
          <a:p>
            <a:pPr marL="0" indent="0">
              <a:buNone/>
            </a:pPr>
            <a:r>
              <a:rPr lang="de-DE" sz="2400" dirty="0" err="1" smtClean="0">
                <a:solidFill>
                  <a:srgbClr val="FF0000"/>
                </a:solidFill>
              </a:rPr>
              <a:t>comparativus</a:t>
            </a:r>
            <a:r>
              <a:rPr lang="de-DE" sz="2400" dirty="0" smtClean="0">
                <a:solidFill>
                  <a:srgbClr val="FF0000"/>
                </a:solidFill>
              </a:rPr>
              <a:t> </a:t>
            </a:r>
            <a:r>
              <a:rPr lang="de-DE" sz="2400" smtClean="0">
                <a:solidFill>
                  <a:srgbClr val="FF0000"/>
                </a:solidFill>
              </a:rPr>
              <a:t>diminutivus: </a:t>
            </a:r>
            <a:r>
              <a:rPr lang="de-DE" sz="2400" dirty="0" smtClean="0"/>
              <a:t>Ein </a:t>
            </a:r>
            <a:r>
              <a:rPr lang="de-DE" sz="2400" i="1" dirty="0" smtClean="0"/>
              <a:t>älterer</a:t>
            </a:r>
            <a:r>
              <a:rPr lang="de-DE" sz="2400" dirty="0" smtClean="0"/>
              <a:t> Herr ist jünger als ein </a:t>
            </a:r>
            <a:r>
              <a:rPr lang="de-DE" sz="2400" i="1" dirty="0" smtClean="0"/>
              <a:t>alter</a:t>
            </a:r>
            <a:r>
              <a:rPr lang="de-DE" sz="2400" dirty="0" smtClean="0"/>
              <a:t> Herr.</a:t>
            </a:r>
          </a:p>
          <a:p>
            <a:pPr marL="0" indent="0">
              <a:buNone/>
            </a:pPr>
            <a:r>
              <a:rPr lang="de-DE" sz="2400" dirty="0" smtClean="0"/>
              <a:t>Vergleichspartikel: (gleich) </a:t>
            </a:r>
            <a:r>
              <a:rPr lang="de-DE" sz="2400" i="1" dirty="0" smtClean="0"/>
              <a:t>wie   </a:t>
            </a:r>
            <a:r>
              <a:rPr lang="de-DE" sz="2400" dirty="0" smtClean="0"/>
              <a:t>Lisa fährt nicht mehr so vorsichtig wie bisher., (anders) </a:t>
            </a:r>
            <a:r>
              <a:rPr lang="de-DE" sz="2400" i="1" dirty="0" smtClean="0"/>
              <a:t>als   </a:t>
            </a:r>
            <a:r>
              <a:rPr lang="de-DE" sz="2400" dirty="0" smtClean="0"/>
              <a:t>Das Kurvenverhältnis war anders als erwartet.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09722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Breitbild</PresentationFormat>
  <Paragraphs>106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</vt:lpstr>
      <vt:lpstr> Das Adjektiv</vt:lpstr>
      <vt:lpstr>Was leisten Adjektive?</vt:lpstr>
      <vt:lpstr>Erscheinungsformen und Leistungen im Satz</vt:lpstr>
      <vt:lpstr>prädikativer Gebrauch des Adjektivs</vt:lpstr>
      <vt:lpstr>Parallele vs. umfassende inhaltliche Zuordnung des Adjektivs zu seinem Bezugswort</vt:lpstr>
      <vt:lpstr>Deklination der Adjektive</vt:lpstr>
      <vt:lpstr>schwache vs. starke Deklination der Adj.</vt:lpstr>
      <vt:lpstr>Rektionsregeln für von einem Adjektiv abhängige Wörter</vt:lpstr>
      <vt:lpstr> Komparation</vt:lpstr>
      <vt:lpstr>Das substantivierte Adjektiv</vt:lpstr>
      <vt:lpstr>Adjektive und Partizipien</vt:lpstr>
      <vt:lpstr>unterschiedliche Bedeutung:</vt:lpstr>
      <vt:lpstr>Zahladjektive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Artikel</dc:title>
  <dc:creator>User10</dc:creator>
  <cp:lastModifiedBy>User10</cp:lastModifiedBy>
  <cp:revision>45</cp:revision>
  <dcterms:created xsi:type="dcterms:W3CDTF">2022-05-13T10:07:29Z</dcterms:created>
  <dcterms:modified xsi:type="dcterms:W3CDTF">2023-11-02T09:45:21Z</dcterms:modified>
</cp:coreProperties>
</file>