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408" r:id="rId2"/>
    <p:sldId id="422" r:id="rId3"/>
    <p:sldId id="411" r:id="rId4"/>
    <p:sldId id="421" r:id="rId5"/>
    <p:sldId id="42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13" r:id="rId14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3817" autoAdjust="0"/>
  </p:normalViewPr>
  <p:slideViewPr>
    <p:cSldViewPr snapToGrid="0">
      <p:cViewPr varScale="1">
        <p:scale>
          <a:sx n="61" d="100"/>
          <a:sy n="61" d="100"/>
        </p:scale>
        <p:origin x="9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5ABAF-7C54-4E31-8DA5-16C602A05BDD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BCFB-C56C-4F97-A353-B000A919B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39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BCFB-C56C-4F97-A353-B000A919BC0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38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Bluetooth-Verbindung</a:t>
            </a:r>
            <a:r>
              <a:rPr lang="de-DE" baseline="0" dirty="0" smtClean="0"/>
              <a:t> aufbauen: </a:t>
            </a:r>
            <a:r>
              <a:rPr lang="de-DE" baseline="0" dirty="0" err="1" smtClean="0"/>
              <a:t>A+B+Reset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BCFB-C56C-4F97-A353-B000A919BC0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02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Von </a:t>
            </a:r>
            <a:r>
              <a:rPr lang="de-DE" dirty="0" err="1" smtClean="0"/>
              <a:t>Betzold</a:t>
            </a:r>
            <a:r>
              <a:rPr lang="de-DE" baseline="0" dirty="0" smtClean="0"/>
              <a:t> angedachte Verwendung der Farbsticker: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Blau: Sprache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Rot: Mathematik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Grün: Naturwissenschaften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Lila: Musik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Rosa: Spielen und Lernen</a:t>
            </a:r>
            <a:endParaRPr lang="de-DE" baseline="0" dirty="0"/>
          </a:p>
          <a:p>
            <a:pPr marL="0" indent="0">
              <a:buFontTx/>
              <a:buNone/>
            </a:pPr>
            <a:r>
              <a:rPr lang="de-DE" baseline="0" dirty="0" smtClean="0"/>
              <a:t>Gleiche </a:t>
            </a:r>
            <a:r>
              <a:rPr lang="de-DE" baseline="0" dirty="0" err="1" smtClean="0"/>
              <a:t>Stickernummer</a:t>
            </a:r>
            <a:r>
              <a:rPr lang="de-DE" baseline="0" dirty="0" smtClean="0"/>
              <a:t> = gleiche Aufnahme des Stifts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BCFB-C56C-4F97-A353-B000A919BC0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10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BCFB-C56C-4F97-A353-B000A919BC0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7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70038" y="595313"/>
            <a:ext cx="3632200" cy="2043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71600" lvl="3" indent="0">
              <a:buFontTx/>
              <a:buNone/>
            </a:pPr>
            <a:endParaRPr lang="de-DE" altLang="de-DE" dirty="0">
              <a:latin typeface="Arial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29BA91-3BCF-412B-8A13-2D68CA92A1EB}" type="slidenum">
              <a:rPr lang="de-DE" altLang="de-DE">
                <a:solidFill>
                  <a:srgbClr val="000000"/>
                </a:solidFill>
              </a:rPr>
              <a:pPr/>
              <a:t>6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Beispielprojekt:</a:t>
            </a:r>
            <a:r>
              <a:rPr lang="de-DE" baseline="0" dirty="0" smtClean="0"/>
              <a:t> iPad Nr. 142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BCFB-C56C-4F97-A353-B000A919BC0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36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Beispielprojekt</a:t>
            </a:r>
            <a:r>
              <a:rPr lang="de-DE" baseline="0" dirty="0" smtClean="0"/>
              <a:t> Samsung Tablet Nr. 111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BCFB-C56C-4F97-A353-B000A919BC0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21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381" y="356660"/>
            <a:ext cx="9793088" cy="14700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UB Scala Sans" panose="02000503050000020003" pitchFamily="2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7381" y="211243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UB Scala Sans" panose="02000503050000020003" pitchFamily="2" charset="0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16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9793088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27381" y="1804459"/>
            <a:ext cx="9793088" cy="3552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91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9680" y="348569"/>
            <a:ext cx="986078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9680" y="1601119"/>
            <a:ext cx="4876800" cy="3748095"/>
          </a:xfrm>
          <a:prstGeom prst="rect">
            <a:avLst/>
          </a:prstGeom>
        </p:spPr>
        <p:txBody>
          <a:bodyPr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5539680" y="1601119"/>
            <a:ext cx="4780789" cy="3748095"/>
          </a:xfrm>
          <a:prstGeom prst="rect">
            <a:avLst/>
          </a:prstGeom>
        </p:spPr>
        <p:txBody>
          <a:bodyPr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865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99797" y="260648"/>
            <a:ext cx="972466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99797" y="1521123"/>
            <a:ext cx="50201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99797" y="2160885"/>
            <a:ext cx="5020140" cy="3325827"/>
          </a:xfrm>
          <a:prstGeom prst="rect">
            <a:avLst/>
          </a:prstGeom>
        </p:spPr>
        <p:txBody>
          <a:bodyPr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711959" y="1521123"/>
            <a:ext cx="451250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5711959" y="2160885"/>
            <a:ext cx="4512500" cy="3325827"/>
          </a:xfrm>
          <a:prstGeom prst="rect">
            <a:avLst/>
          </a:prstGeom>
        </p:spPr>
        <p:txBody>
          <a:bodyPr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144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3" y="356659"/>
            <a:ext cx="9601067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92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54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09602" y="45266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766733" y="446845"/>
            <a:ext cx="5553736" cy="5382423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700809"/>
            <a:ext cx="4011084" cy="4119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15642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1" y="452669"/>
            <a:ext cx="9793088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27381" y="1796389"/>
            <a:ext cx="9793088" cy="3552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5938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31371" y="4265645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431371" y="452670"/>
            <a:ext cx="7315200" cy="35845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31371" y="4832383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4835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erade Verbindung 100"/>
          <p:cNvCxnSpPr/>
          <p:nvPr/>
        </p:nvCxnSpPr>
        <p:spPr>
          <a:xfrm>
            <a:off x="203200" y="6309784"/>
            <a:ext cx="11523133" cy="0"/>
          </a:xfrm>
          <a:prstGeom prst="line">
            <a:avLst/>
          </a:prstGeom>
          <a:ln>
            <a:solidFill>
              <a:srgbClr val="2C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23"/>
          <p:cNvSpPr>
            <a:spLocks noChangeArrowheads="1"/>
          </p:cNvSpPr>
          <p:nvPr/>
        </p:nvSpPr>
        <p:spPr bwMode="auto">
          <a:xfrm>
            <a:off x="10416117" y="6309784"/>
            <a:ext cx="142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de-DE" altLang="de-DE" sz="1200" dirty="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AutoShape 8"/>
          <p:cNvSpPr>
            <a:spLocks noChangeAspect="1" noChangeArrowheads="1"/>
          </p:cNvSpPr>
          <p:nvPr/>
        </p:nvSpPr>
        <p:spPr bwMode="auto">
          <a:xfrm>
            <a:off x="10896601" y="165100"/>
            <a:ext cx="1132417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3200"/>
          </a:p>
        </p:txBody>
      </p:sp>
      <p:pic>
        <p:nvPicPr>
          <p:cNvPr id="1030" name="Grafik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884" y="357717"/>
            <a:ext cx="1151467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203201" y="6369051"/>
            <a:ext cx="896408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dirty="0" smtClean="0">
                <a:solidFill>
                  <a:srgbClr val="00407A"/>
                </a:solidFill>
                <a:latin typeface="Arial" charset="0"/>
              </a:rPr>
              <a:t>Zentrum für Lehrerinnen- und Lehrerbildung </a:t>
            </a:r>
            <a:r>
              <a:rPr lang="de-DE" altLang="de-DE" sz="1200" baseline="0" dirty="0" smtClean="0">
                <a:solidFill>
                  <a:srgbClr val="00407A"/>
                </a:solidFill>
                <a:latin typeface="Arial" charset="0"/>
              </a:rPr>
              <a:t>| Kompetenzzentrum für digitales Lehren und Lernen (</a:t>
            </a:r>
            <a:r>
              <a:rPr lang="de-DE" altLang="de-DE" sz="1200" baseline="0" dirty="0" err="1" smtClean="0">
                <a:solidFill>
                  <a:srgbClr val="00407A"/>
                </a:solidFill>
                <a:latin typeface="Arial" charset="0"/>
              </a:rPr>
              <a:t>DigiZ</a:t>
            </a:r>
            <a:r>
              <a:rPr lang="de-DE" altLang="de-DE" sz="1200" baseline="0" dirty="0" smtClean="0">
                <a:solidFill>
                  <a:srgbClr val="00407A"/>
                </a:solidFill>
                <a:latin typeface="Arial" charset="0"/>
              </a:rPr>
              <a:t>) | Dr. Anja Gärtig-Daugs</a:t>
            </a:r>
            <a:endParaRPr lang="de-DE" altLang="de-DE" sz="1200" dirty="0">
              <a:solidFill>
                <a:srgbClr val="00407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3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33">
          <a:solidFill>
            <a:srgbClr val="00407A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407A"/>
          </a:solidFill>
          <a:latin typeface="UB Scala" pitchFamily="2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407A"/>
          </a:solidFill>
          <a:latin typeface="UB Scala" pitchFamily="2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407A"/>
          </a:solidFill>
          <a:latin typeface="UB Scala" pitchFamily="2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00407A"/>
          </a:solidFill>
          <a:latin typeface="UB Scala" pitchFamily="2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2933">
          <a:solidFill>
            <a:schemeClr val="tx1"/>
          </a:solidFill>
          <a:latin typeface="Arial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Arial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+"/>
        <a:defRPr sz="2133">
          <a:solidFill>
            <a:schemeClr val="tx1"/>
          </a:solidFill>
          <a:latin typeface="Arial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Arial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vbf-KxBFZ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CfzcAzpHmc?si=oK8YJDkGA4fnDcr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digital.zlb@uni-bamberg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youtu.be/ivbf-KxBFZk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hyperlink" Target="https://youtu.be/nCfzcAzpHmc?si=oK8YJDkGA4fnDcrY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makecode.calliope.cc/#editor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alliope.cc/los-geht-s/erste-uebungen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lab.open-roberta.org/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0jSdwtUtY0?si=XMPPz2QuXHBLyDB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k.org/fileadmin/Dateien/pdf/PresseUndAktuelles/2017/KMK_Kompetenzen_-_Bildung_in_der_digitalen_Welt_Web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gr%c3%bcner-bildschirm-7687586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0382358" cy="1143000"/>
          </a:xfrm>
        </p:spPr>
        <p:txBody>
          <a:bodyPr/>
          <a:lstStyle/>
          <a:p>
            <a:r>
              <a:rPr lang="de-DE" sz="3200" dirty="0" smtClean="0"/>
              <a:t>Unterricht mit digitalen Medien</a:t>
            </a:r>
            <a:br>
              <a:rPr lang="de-DE" sz="3200" dirty="0" smtClean="0"/>
            </a:br>
            <a:r>
              <a:rPr lang="de-DE" sz="3200" dirty="0" smtClean="0"/>
              <a:t>Einsatz von Green Screen, Mikrocontrollern und Audiostiften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51" b="5025"/>
          <a:stretch/>
        </p:blipFill>
        <p:spPr>
          <a:xfrm>
            <a:off x="4331179" y="2304949"/>
            <a:ext cx="2774762" cy="244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37" y="2353509"/>
            <a:ext cx="2497959" cy="244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24" y="2353509"/>
            <a:ext cx="2448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Postproduktion mit </a:t>
            </a:r>
            <a:r>
              <a:rPr lang="de-DE" dirty="0" err="1"/>
              <a:t>iMovie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27380" y="1804459"/>
            <a:ext cx="10699419" cy="3552844"/>
          </a:xfrm>
        </p:spPr>
        <p:txBody>
          <a:bodyPr/>
          <a:lstStyle/>
          <a:p>
            <a:pPr marL="685783" lvl="1" indent="0">
              <a:buNone/>
            </a:pPr>
            <a:r>
              <a:rPr lang="de-DE" sz="2400" dirty="0" smtClean="0"/>
              <a:t>Arbeitsschritte:</a:t>
            </a:r>
          </a:p>
          <a:p>
            <a:pPr marL="1028683" lvl="1" indent="-342900">
              <a:buAutoNum type="arabicParenR"/>
            </a:pPr>
            <a:r>
              <a:rPr lang="de-DE" sz="2400" dirty="0" smtClean="0"/>
              <a:t>neues Projekt beginnen </a:t>
            </a:r>
            <a:r>
              <a:rPr lang="de-DE" sz="2400" dirty="0" smtClean="0">
                <a:sym typeface="Wingdings" panose="05000000000000000000" pitchFamily="2" charset="2"/>
              </a:rPr>
              <a:t> Film</a:t>
            </a:r>
            <a:r>
              <a:rPr lang="de-DE" sz="2400" dirty="0" smtClean="0"/>
              <a:t> </a:t>
            </a:r>
          </a:p>
          <a:p>
            <a:pPr marL="1028683" lvl="1" indent="-342900">
              <a:buAutoNum type="arabicParenR"/>
            </a:pPr>
            <a:r>
              <a:rPr lang="de-DE" sz="2400" dirty="0" smtClean="0"/>
              <a:t>Hintergrund (Bild oder Video) auswählen</a:t>
            </a:r>
          </a:p>
          <a:p>
            <a:pPr marL="1028683" lvl="1" indent="-342900">
              <a:buAutoNum type="arabicParenR"/>
            </a:pPr>
            <a:r>
              <a:rPr lang="de-DE" sz="2400" dirty="0" smtClean="0"/>
              <a:t>an den Anfang der Timeline gehen</a:t>
            </a:r>
          </a:p>
          <a:p>
            <a:pPr marL="1028683" lvl="1" indent="-342900">
              <a:buAutoNum type="arabicParenR"/>
            </a:pPr>
            <a:r>
              <a:rPr lang="de-DE" sz="2400" dirty="0" smtClean="0"/>
              <a:t>über + </a:t>
            </a:r>
            <a:r>
              <a:rPr lang="de-DE" sz="2400" dirty="0" err="1" smtClean="0"/>
              <a:t>Greenscreen</a:t>
            </a:r>
            <a:r>
              <a:rPr lang="de-DE" sz="2400" dirty="0" smtClean="0"/>
              <a:t>-Video für den Vordergrund auswählen</a:t>
            </a:r>
          </a:p>
          <a:p>
            <a:pPr marL="1028683" lvl="1" indent="-342900">
              <a:buAutoNum type="arabicParenR"/>
            </a:pPr>
            <a:r>
              <a:rPr lang="de-DE" sz="2400" dirty="0" smtClean="0"/>
              <a:t>über … Hinzufügen als Green-/</a:t>
            </a:r>
            <a:r>
              <a:rPr lang="de-DE" sz="2400" dirty="0" err="1" smtClean="0"/>
              <a:t>Bluescreen</a:t>
            </a:r>
            <a:r>
              <a:rPr lang="de-DE" sz="2400" dirty="0" smtClean="0"/>
              <a:t> auswählen</a:t>
            </a:r>
          </a:p>
          <a:p>
            <a:pPr marL="685783" lvl="1" indent="0">
              <a:buNone/>
            </a:pPr>
            <a:endParaRPr lang="de-DE" sz="2400" dirty="0" smtClean="0"/>
          </a:p>
          <a:p>
            <a:pPr marL="685783" lvl="1" indent="0">
              <a:buNone/>
            </a:pPr>
            <a:r>
              <a:rPr lang="de-DE" sz="1800" dirty="0" smtClean="0"/>
              <a:t>kurzes </a:t>
            </a:r>
            <a:r>
              <a:rPr lang="de-DE" sz="1800" dirty="0" err="1" smtClean="0"/>
              <a:t>Erklärvideo</a:t>
            </a:r>
            <a:r>
              <a:rPr lang="de-DE" sz="1800" dirty="0" smtClean="0"/>
              <a:t> zur </a:t>
            </a:r>
            <a:r>
              <a:rPr lang="de-DE" sz="1800" dirty="0" err="1" smtClean="0"/>
              <a:t>Greenscreen</a:t>
            </a:r>
            <a:r>
              <a:rPr lang="de-DE" sz="1800" dirty="0" smtClean="0"/>
              <a:t>-Technik mit </a:t>
            </a:r>
            <a:r>
              <a:rPr lang="de-DE" sz="1800" dirty="0" err="1" smtClean="0"/>
              <a:t>iMovie</a:t>
            </a:r>
            <a:r>
              <a:rPr lang="de-DE" sz="1800" dirty="0" smtClean="0"/>
              <a:t> auf dem iPad</a:t>
            </a:r>
            <a:r>
              <a:rPr lang="de-DE" sz="1800" dirty="0"/>
              <a:t>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hlinkClick r:id="rId3"/>
              </a:rPr>
              <a:t>https</a:t>
            </a:r>
            <a:r>
              <a:rPr lang="de-DE" sz="1800" dirty="0">
                <a:hlinkClick r:id="rId3"/>
              </a:rPr>
              <a:t>://</a:t>
            </a:r>
            <a:r>
              <a:rPr lang="de-DE" sz="1800" dirty="0" smtClean="0">
                <a:hlinkClick r:id="rId3"/>
              </a:rPr>
              <a:t>youtu.be/ivbf-KxBFZk</a:t>
            </a:r>
            <a:r>
              <a:rPr lang="de-DE" sz="1800" dirty="0" smtClean="0"/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10718" t="7574" r="7240" b="8407"/>
          <a:stretch/>
        </p:blipFill>
        <p:spPr>
          <a:xfrm>
            <a:off x="6177278" y="356659"/>
            <a:ext cx="730747" cy="7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22" y="4432554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Postproduktion</a:t>
            </a:r>
            <a:r>
              <a:rPr lang="de-DE" dirty="0"/>
              <a:t> </a:t>
            </a:r>
            <a:r>
              <a:rPr lang="de-DE" dirty="0" smtClean="0"/>
              <a:t>mit </a:t>
            </a:r>
            <a:r>
              <a:rPr lang="de-DE" dirty="0" err="1" smtClean="0"/>
              <a:t>CapCut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2400" dirty="0" smtClean="0"/>
              <a:t>umfangreiche Videobearbeitungsfunktionen</a:t>
            </a:r>
            <a:endParaRPr lang="de-DE" sz="2400" dirty="0"/>
          </a:p>
          <a:p>
            <a:pPr lvl="1"/>
            <a:r>
              <a:rPr lang="de-DE" sz="2400" dirty="0" smtClean="0"/>
              <a:t>nachträgliche Veränderungsmöglichkeit </a:t>
            </a:r>
            <a:r>
              <a:rPr lang="de-DE" sz="2400" dirty="0"/>
              <a:t>der Größe oder Position der Personen/Gegenstände, die im </a:t>
            </a:r>
            <a:r>
              <a:rPr lang="de-DE" sz="2400" dirty="0" err="1"/>
              <a:t>Greenscreen</a:t>
            </a:r>
            <a:r>
              <a:rPr lang="de-DE" sz="2400" dirty="0"/>
              <a:t>-Video </a:t>
            </a:r>
            <a:r>
              <a:rPr lang="de-DE" sz="2400" dirty="0" smtClean="0"/>
              <a:t>gezeigt werden</a:t>
            </a:r>
          </a:p>
          <a:p>
            <a:pPr lvl="1"/>
            <a:r>
              <a:rPr lang="de-DE" sz="2400" dirty="0" smtClean="0"/>
              <a:t>Hinzufügen von Texteinblendungen möglich</a:t>
            </a:r>
            <a:endParaRPr lang="de-DE" sz="2400" dirty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60" y="356659"/>
            <a:ext cx="696968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Postproduktion mit </a:t>
            </a:r>
            <a:r>
              <a:rPr lang="de-DE" dirty="0" err="1" smtClean="0"/>
              <a:t>CapCut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27380" y="1804459"/>
            <a:ext cx="10699419" cy="3552844"/>
          </a:xfrm>
        </p:spPr>
        <p:txBody>
          <a:bodyPr/>
          <a:lstStyle/>
          <a:p>
            <a:pPr marL="685783" lvl="1" indent="0">
              <a:buNone/>
            </a:pPr>
            <a:r>
              <a:rPr lang="de-DE" sz="2400" dirty="0" smtClean="0"/>
              <a:t>Arbeitsschritte:</a:t>
            </a:r>
          </a:p>
          <a:p>
            <a:pPr marL="1028683" lvl="1" indent="-342900">
              <a:buAutoNum type="arabicParenR"/>
            </a:pPr>
            <a:r>
              <a:rPr lang="de-DE" sz="2400" dirty="0" smtClean="0"/>
              <a:t>neues Projekt</a:t>
            </a:r>
          </a:p>
          <a:p>
            <a:pPr marL="1028683" lvl="1" indent="-342900">
              <a:buAutoNum type="arabicParenR"/>
            </a:pPr>
            <a:r>
              <a:rPr lang="de-DE" sz="2400" dirty="0" smtClean="0"/>
              <a:t>Hintergrund (Bild oder Video) auswählen</a:t>
            </a:r>
          </a:p>
          <a:p>
            <a:pPr marL="1028683" lvl="1" indent="-342900">
              <a:buAutoNum type="arabicParenR"/>
            </a:pPr>
            <a:r>
              <a:rPr lang="de-DE" sz="2400" dirty="0" smtClean="0"/>
              <a:t>über </a:t>
            </a:r>
            <a:r>
              <a:rPr lang="de-DE" sz="2400" i="1" dirty="0" smtClean="0"/>
              <a:t>Überlagerung </a:t>
            </a:r>
            <a:r>
              <a:rPr lang="de-DE" sz="2400" i="1" dirty="0" smtClean="0">
                <a:sym typeface="Wingdings" panose="05000000000000000000" pitchFamily="2" charset="2"/>
              </a:rPr>
              <a:t> Überlagerung hinzufügen </a:t>
            </a:r>
            <a:r>
              <a:rPr lang="de-DE" sz="2400" dirty="0" err="1" smtClean="0">
                <a:sym typeface="Wingdings" panose="05000000000000000000" pitchFamily="2" charset="2"/>
              </a:rPr>
              <a:t>Greenscreen</a:t>
            </a:r>
            <a:r>
              <a:rPr lang="de-DE" sz="2400" dirty="0" smtClean="0">
                <a:sym typeface="Wingdings" panose="05000000000000000000" pitchFamily="2" charset="2"/>
              </a:rPr>
              <a:t>-Video für den Vordergrund auswählen</a:t>
            </a:r>
            <a:endParaRPr lang="de-DE" sz="2400" i="1" dirty="0" smtClean="0"/>
          </a:p>
          <a:p>
            <a:pPr marL="1028683" lvl="1" indent="-342900">
              <a:buAutoNum type="arabicParenR"/>
            </a:pPr>
            <a:r>
              <a:rPr lang="de-DE" sz="2400" dirty="0" smtClean="0"/>
              <a:t>über </a:t>
            </a:r>
            <a:r>
              <a:rPr lang="de-DE" sz="2400" i="1" dirty="0" smtClean="0"/>
              <a:t>Ausschneiden </a:t>
            </a:r>
            <a:r>
              <a:rPr lang="de-DE" sz="2400" i="1" dirty="0" smtClean="0">
                <a:sym typeface="Wingdings" panose="05000000000000000000" pitchFamily="2" charset="2"/>
              </a:rPr>
              <a:t> Chroma-Key </a:t>
            </a:r>
            <a:r>
              <a:rPr lang="de-DE" sz="2400" dirty="0" smtClean="0">
                <a:sym typeface="Wingdings" panose="05000000000000000000" pitchFamily="2" charset="2"/>
              </a:rPr>
              <a:t>Farbe, die ausgeschnitten werden soll, auswählen und </a:t>
            </a:r>
            <a:r>
              <a:rPr lang="de-DE" sz="2400" i="1" dirty="0" smtClean="0">
                <a:sym typeface="Wingdings" panose="05000000000000000000" pitchFamily="2" charset="2"/>
              </a:rPr>
              <a:t>Intensität </a:t>
            </a:r>
            <a:r>
              <a:rPr lang="de-DE" sz="2400" dirty="0" smtClean="0">
                <a:sym typeface="Wingdings" panose="05000000000000000000" pitchFamily="2" charset="2"/>
              </a:rPr>
              <a:t>anpassen, bis der </a:t>
            </a:r>
            <a:r>
              <a:rPr lang="de-DE" sz="2400" dirty="0" err="1" smtClean="0">
                <a:sym typeface="Wingdings" panose="05000000000000000000" pitchFamily="2" charset="2"/>
              </a:rPr>
              <a:t>Greenscreen</a:t>
            </a:r>
            <a:r>
              <a:rPr lang="de-DE" sz="2400" dirty="0" smtClean="0">
                <a:sym typeface="Wingdings" panose="05000000000000000000" pitchFamily="2" charset="2"/>
              </a:rPr>
              <a:t> komplett verschwunden ist</a:t>
            </a:r>
            <a:endParaRPr lang="de-DE" sz="2400" dirty="0" smtClean="0"/>
          </a:p>
          <a:p>
            <a:pPr marL="685783" lvl="1" indent="0">
              <a:buNone/>
            </a:pPr>
            <a:endParaRPr lang="de-DE" sz="1600" dirty="0" smtClean="0"/>
          </a:p>
          <a:p>
            <a:pPr marL="685783" lvl="1" indent="0">
              <a:buNone/>
            </a:pPr>
            <a:r>
              <a:rPr lang="de-DE" sz="1800" dirty="0" smtClean="0"/>
              <a:t>kurzes </a:t>
            </a:r>
            <a:r>
              <a:rPr lang="de-DE" sz="1800" dirty="0" err="1" smtClean="0"/>
              <a:t>Erklärvideo</a:t>
            </a:r>
            <a:r>
              <a:rPr lang="de-DE" sz="1800" dirty="0" smtClean="0"/>
              <a:t> zur </a:t>
            </a:r>
            <a:r>
              <a:rPr lang="de-DE" sz="1800" dirty="0" err="1" smtClean="0"/>
              <a:t>Greenscreen</a:t>
            </a:r>
            <a:r>
              <a:rPr lang="de-DE" sz="1800" dirty="0" smtClean="0"/>
              <a:t>-Technik mit </a:t>
            </a:r>
            <a:r>
              <a:rPr lang="de-DE" sz="1800" dirty="0" err="1" smtClean="0"/>
              <a:t>CapCut</a:t>
            </a:r>
            <a:r>
              <a:rPr lang="de-DE" sz="1800" dirty="0" smtClean="0"/>
              <a:t>: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>
                <a:hlinkClick r:id="rId3"/>
              </a:rPr>
              <a:t>https://</a:t>
            </a:r>
            <a:r>
              <a:rPr lang="de-DE" sz="1800" dirty="0" smtClean="0">
                <a:hlinkClick r:id="rId3"/>
              </a:rPr>
              <a:t>youtu.be/nCfzcAzpHmc?si=oK8YJDkGA4fnDcrY</a:t>
            </a:r>
            <a:r>
              <a:rPr lang="de-DE" sz="1800" dirty="0" smtClean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260" y="356659"/>
            <a:ext cx="696968" cy="684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26" y="4898898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2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Fragen? Zeit zum Ausprobieren?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err="1"/>
              <a:t>OpenLLab</a:t>
            </a:r>
            <a:r>
              <a:rPr lang="de-DE" sz="2400" dirty="0"/>
              <a:t>: </a:t>
            </a:r>
          </a:p>
          <a:p>
            <a:pPr marL="400050" lvl="1" indent="0">
              <a:buNone/>
            </a:pPr>
            <a:r>
              <a:rPr lang="de-DE" sz="2400" dirty="0"/>
              <a:t>während der </a:t>
            </a:r>
            <a:r>
              <a:rPr lang="de-DE" sz="2400" dirty="0" smtClean="0"/>
              <a:t>Vorlesungszeit, 14-tägig, dienstags </a:t>
            </a:r>
            <a:r>
              <a:rPr lang="de-DE" sz="2400" dirty="0"/>
              <a:t>von 10 bis 12 Uhr </a:t>
            </a:r>
            <a:r>
              <a:rPr lang="de-DE" sz="2400" dirty="0" smtClean="0"/>
              <a:t>beginnend am 07.11.2023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Kontakt</a:t>
            </a:r>
            <a:r>
              <a:rPr lang="de-DE" sz="2400" dirty="0"/>
              <a:t>: </a:t>
            </a:r>
            <a:r>
              <a:rPr lang="de-DE" sz="2400" dirty="0">
                <a:hlinkClick r:id="rId2"/>
              </a:rPr>
              <a:t>digital.zlb@uni-bamberg.de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Telefon</a:t>
            </a:r>
            <a:r>
              <a:rPr lang="de-DE" sz="2400" dirty="0"/>
              <a:t>: </a:t>
            </a:r>
          </a:p>
          <a:p>
            <a:pPr lvl="1"/>
            <a:r>
              <a:rPr lang="de-DE" sz="2400" dirty="0" smtClean="0"/>
              <a:t>Dr</a:t>
            </a:r>
            <a:r>
              <a:rPr lang="de-DE" sz="2400" dirty="0"/>
              <a:t>. Anja Gärtig-Daugs </a:t>
            </a:r>
            <a:r>
              <a:rPr lang="de-DE" sz="2400" dirty="0" smtClean="0"/>
              <a:t>0951/863 - 3026</a:t>
            </a:r>
          </a:p>
          <a:p>
            <a:pPr lvl="1"/>
            <a:r>
              <a:rPr lang="de-DE" sz="2400" dirty="0"/>
              <a:t>Pascal Gutjahr (Technik </a:t>
            </a:r>
            <a:r>
              <a:rPr lang="de-DE" sz="2400" dirty="0" err="1"/>
              <a:t>DigiZ</a:t>
            </a:r>
            <a:r>
              <a:rPr lang="de-DE" sz="2400" dirty="0"/>
              <a:t>) </a:t>
            </a:r>
            <a:r>
              <a:rPr lang="de-DE" sz="2400" dirty="0" smtClean="0"/>
              <a:t>0951/863 - </a:t>
            </a:r>
            <a:r>
              <a:rPr lang="de-DE" sz="2400" dirty="0"/>
              <a:t>2495</a:t>
            </a:r>
          </a:p>
          <a:p>
            <a:pPr marL="609585" lvl="1" indent="0"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91" y="2825598"/>
            <a:ext cx="2082733" cy="20827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713076" y="4966910"/>
            <a:ext cx="2091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+mn-lt"/>
              </a:rPr>
              <a:t>Abbildung: </a:t>
            </a:r>
            <a:r>
              <a:rPr lang="de-DE" sz="1000" dirty="0" err="1" smtClean="0">
                <a:latin typeface="+mn-lt"/>
              </a:rPr>
              <a:t>Good</a:t>
            </a:r>
            <a:r>
              <a:rPr lang="de-DE" sz="1000" dirty="0" smtClean="0">
                <a:latin typeface="+mn-lt"/>
              </a:rPr>
              <a:t> Ware - </a:t>
            </a:r>
            <a:r>
              <a:rPr lang="de-DE" sz="1000" dirty="0" err="1" smtClean="0">
                <a:latin typeface="+mn-lt"/>
              </a:rPr>
              <a:t>Flaticon</a:t>
            </a:r>
            <a:endParaRPr lang="de-DE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135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Green Screen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380" y="1804459"/>
            <a:ext cx="10865833" cy="3552844"/>
          </a:xfrm>
        </p:spPr>
        <p:txBody>
          <a:bodyPr/>
          <a:lstStyle/>
          <a:p>
            <a:r>
              <a:rPr lang="de-DE" sz="2400" dirty="0" smtClean="0"/>
              <a:t>geeignet ab Vorschule/1. Klasse</a:t>
            </a:r>
          </a:p>
          <a:p>
            <a:r>
              <a:rPr lang="de-DE" sz="2400" dirty="0" smtClean="0"/>
              <a:t>Ersatz des grünen Hintergrunds bei Foto- und Videoaufnahmen, </a:t>
            </a:r>
            <a:br>
              <a:rPr lang="de-DE" sz="2400" dirty="0" smtClean="0"/>
            </a:br>
            <a:r>
              <a:rPr lang="de-DE" sz="2400" dirty="0" smtClean="0"/>
              <a:t>z. B. für digitale (Fantasie-)Reisen, </a:t>
            </a:r>
            <a:r>
              <a:rPr lang="de-DE" sz="2400" dirty="0" err="1" smtClean="0"/>
              <a:t>Erklärvideos</a:t>
            </a:r>
            <a:endParaRPr lang="de-DE" sz="2400" dirty="0" smtClean="0"/>
          </a:p>
          <a:p>
            <a:r>
              <a:rPr lang="de-DE" sz="2400" dirty="0" smtClean="0"/>
              <a:t>Unterrichtsbeispiel: Büchervorstellung</a:t>
            </a:r>
          </a:p>
          <a:p>
            <a:r>
              <a:rPr lang="de-DE" sz="2400" dirty="0" smtClean="0"/>
              <a:t>Geeignete Apps:</a:t>
            </a:r>
          </a:p>
          <a:p>
            <a:pPr lvl="1"/>
            <a:r>
              <a:rPr lang="de-DE" sz="2134" dirty="0" smtClean="0"/>
              <a:t>Green Screen </a:t>
            </a:r>
            <a:r>
              <a:rPr lang="de-DE" sz="2134" dirty="0" err="1" smtClean="0"/>
              <a:t>by</a:t>
            </a:r>
            <a:r>
              <a:rPr lang="de-DE" sz="2134" dirty="0" smtClean="0"/>
              <a:t> Do </a:t>
            </a:r>
            <a:r>
              <a:rPr lang="de-DE" sz="2134" dirty="0" err="1" smtClean="0"/>
              <a:t>Ink</a:t>
            </a:r>
            <a:r>
              <a:rPr lang="de-DE" sz="2134" dirty="0" smtClean="0"/>
              <a:t> (kostenpflichtig)</a:t>
            </a:r>
          </a:p>
          <a:p>
            <a:pPr lvl="1"/>
            <a:r>
              <a:rPr lang="de-DE" sz="2134" dirty="0" err="1" smtClean="0"/>
              <a:t>iMovie</a:t>
            </a:r>
            <a:endParaRPr lang="de-DE" sz="2134" dirty="0" smtClean="0"/>
          </a:p>
          <a:p>
            <a:pPr lvl="1"/>
            <a:r>
              <a:rPr lang="de-DE" sz="2134" dirty="0" err="1" smtClean="0"/>
              <a:t>CapCut</a:t>
            </a:r>
            <a:endParaRPr lang="de-DE" sz="2134" dirty="0" smtClean="0"/>
          </a:p>
          <a:p>
            <a:pPr marL="0" indent="0">
              <a:buNone/>
            </a:pPr>
            <a:endParaRPr lang="de-DE" sz="1200" dirty="0" smtClean="0"/>
          </a:p>
          <a:p>
            <a:pPr marL="0" indent="0">
              <a:buNone/>
            </a:pPr>
            <a:r>
              <a:rPr lang="de-DE" sz="1800" dirty="0" smtClean="0"/>
              <a:t>Zum </a:t>
            </a:r>
            <a:r>
              <a:rPr lang="de-DE" sz="1800" dirty="0"/>
              <a:t>Einstieg</a:t>
            </a:r>
            <a:r>
              <a:rPr lang="de-DE" sz="1800" dirty="0" smtClean="0"/>
              <a:t>:</a:t>
            </a:r>
          </a:p>
          <a:p>
            <a:pPr>
              <a:buFontTx/>
              <a:buChar char="-"/>
            </a:pPr>
            <a:r>
              <a:rPr lang="de-DE" sz="1800" dirty="0" err="1" smtClean="0"/>
              <a:t>iMovie</a:t>
            </a:r>
            <a:r>
              <a:rPr lang="de-DE" sz="1800" dirty="0" smtClean="0"/>
              <a:t> (iPad): </a:t>
            </a:r>
            <a:r>
              <a:rPr lang="de-DE" sz="1800" dirty="0">
                <a:hlinkClick r:id="rId3"/>
              </a:rPr>
              <a:t>https://youtu.be/ivbf-KxBFZk</a:t>
            </a:r>
            <a:endParaRPr lang="de-DE" sz="1800" dirty="0"/>
          </a:p>
          <a:p>
            <a:pPr>
              <a:buFontTx/>
              <a:buChar char="-"/>
            </a:pPr>
            <a:r>
              <a:rPr lang="de-DE" sz="1800" dirty="0" err="1" smtClean="0"/>
              <a:t>CapCut</a:t>
            </a:r>
            <a:r>
              <a:rPr lang="de-DE" sz="1800" dirty="0" smtClean="0"/>
              <a:t> (Samsung Tablet): </a:t>
            </a:r>
            <a:r>
              <a:rPr lang="de-DE" sz="1800" dirty="0">
                <a:hlinkClick r:id="rId4"/>
              </a:rPr>
              <a:t>https://youtu.be/nCfzcAzpHmc?si=oK8YJDkGA4fnDcrY</a:t>
            </a:r>
            <a:r>
              <a:rPr lang="de-DE" sz="1800" dirty="0"/>
              <a:t>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61" y="356176"/>
            <a:ext cx="881553" cy="86392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" b="2284"/>
          <a:stretch/>
        </p:blipFill>
        <p:spPr>
          <a:xfrm>
            <a:off x="7872248" y="2785240"/>
            <a:ext cx="3205655" cy="173488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43" y="3832331"/>
            <a:ext cx="484533" cy="468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8"/>
          <a:srcRect l="10718" t="7574" r="7240" b="8407"/>
          <a:stretch/>
        </p:blipFill>
        <p:spPr>
          <a:xfrm>
            <a:off x="638644" y="4249418"/>
            <a:ext cx="474985" cy="468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724" y="4688367"/>
            <a:ext cx="476873" cy="468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/>
          <a:stretch/>
        </p:blipFill>
        <p:spPr>
          <a:xfrm>
            <a:off x="9522371" y="4824075"/>
            <a:ext cx="1243013" cy="133200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9706311" y="6002186"/>
            <a:ext cx="709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</a:rPr>
              <a:t>iMovie</a:t>
            </a:r>
            <a:endParaRPr lang="de-DE" sz="1400" dirty="0">
              <a:latin typeface="+mn-lt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022" y="4810438"/>
            <a:ext cx="1332000" cy="13320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0972817" y="6005169"/>
            <a:ext cx="91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</a:rPr>
              <a:t>CapCut</a:t>
            </a:r>
            <a:endParaRPr lang="de-DE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8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Calliope</a:t>
            </a:r>
            <a:r>
              <a:rPr lang="de-DE" sz="3200" dirty="0" smtClean="0"/>
              <a:t> mini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380" y="1804459"/>
            <a:ext cx="10865833" cy="3552844"/>
          </a:xfrm>
        </p:spPr>
        <p:txBody>
          <a:bodyPr/>
          <a:lstStyle/>
          <a:p>
            <a:r>
              <a:rPr lang="de-DE" sz="2400" dirty="0" smtClean="0"/>
              <a:t>geeignet ab 3./4. Klasse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blockbasierte Programmierung über App </a:t>
            </a:r>
            <a:br>
              <a:rPr lang="de-DE" sz="2400" dirty="0" smtClean="0"/>
            </a:br>
            <a:r>
              <a:rPr lang="de-DE" sz="2400" dirty="0" smtClean="0"/>
              <a:t>oder browserbasierte Editoren, z. B.</a:t>
            </a:r>
          </a:p>
          <a:p>
            <a:pPr lvl="1">
              <a:spcBef>
                <a:spcPts val="1200"/>
              </a:spcBef>
            </a:pPr>
            <a:r>
              <a:rPr lang="de-DE" sz="2400" dirty="0" err="1" smtClean="0"/>
              <a:t>MakeCode</a:t>
            </a:r>
            <a:r>
              <a:rPr lang="de-DE" sz="2400" dirty="0" smtClean="0"/>
              <a:t>-Editor </a:t>
            </a:r>
            <a:r>
              <a:rPr lang="de-DE" sz="2400" dirty="0">
                <a:hlinkClick r:id="rId3"/>
              </a:rPr>
              <a:t>https://makecode.calliope.cc/#</a:t>
            </a:r>
            <a:r>
              <a:rPr lang="de-DE" sz="2400" dirty="0" smtClean="0">
                <a:hlinkClick r:id="rId3"/>
              </a:rPr>
              <a:t>editor</a:t>
            </a:r>
            <a:endParaRPr lang="de-DE" sz="2400" dirty="0"/>
          </a:p>
          <a:p>
            <a:pPr lvl="1">
              <a:spcBef>
                <a:spcPts val="1200"/>
              </a:spcBef>
            </a:pPr>
            <a:r>
              <a:rPr lang="de-DE" sz="2400" dirty="0" smtClean="0"/>
              <a:t>Open Roberta Lab </a:t>
            </a:r>
            <a:r>
              <a:rPr lang="de-DE" sz="2400" dirty="0">
                <a:hlinkClick r:id="rId4"/>
              </a:rPr>
              <a:t>https://lab.open-roberta.org/</a:t>
            </a:r>
            <a:r>
              <a:rPr lang="de-DE" sz="2400" dirty="0"/>
              <a:t> </a:t>
            </a:r>
          </a:p>
          <a:p>
            <a:r>
              <a:rPr lang="de-DE" sz="2400" dirty="0" smtClean="0"/>
              <a:t>Unterrichtsbeispiel: Diebstahlsicherung für Rucksack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1800" dirty="0" smtClean="0"/>
              <a:t>Zum </a:t>
            </a:r>
            <a:r>
              <a:rPr lang="de-DE" sz="1800" dirty="0"/>
              <a:t>Einstieg: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hlinkClick r:id="rId5"/>
              </a:rPr>
              <a:t>https</a:t>
            </a:r>
            <a:r>
              <a:rPr lang="de-DE" sz="1800" dirty="0">
                <a:hlinkClick r:id="rId5"/>
              </a:rPr>
              <a:t>://</a:t>
            </a:r>
            <a:r>
              <a:rPr lang="de-DE" sz="1800" dirty="0" smtClean="0">
                <a:hlinkClick r:id="rId5"/>
              </a:rPr>
              <a:t>calliope.cc/los-geht-s/erste-uebungen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112" y="326371"/>
            <a:ext cx="1186577" cy="11732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776" y="2121936"/>
            <a:ext cx="612000" cy="612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14" y="4908042"/>
            <a:ext cx="1332000" cy="133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99" y="3081408"/>
            <a:ext cx="1332000" cy="1332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30" y="3081408"/>
            <a:ext cx="1332000" cy="1332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720563" y="4392655"/>
            <a:ext cx="166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</a:rPr>
              <a:t>Make</a:t>
            </a:r>
            <a:r>
              <a:rPr lang="de-DE" sz="1400" dirty="0" smtClean="0">
                <a:latin typeface="+mn-lt"/>
              </a:rPr>
              <a:t> Code Editor</a:t>
            </a:r>
            <a:endParaRPr lang="de-DE" sz="14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296436" y="4387530"/>
            <a:ext cx="1669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Open Roberta Lab</a:t>
            </a:r>
            <a:endParaRPr lang="de-DE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97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Audiostifte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380" y="1804459"/>
            <a:ext cx="10865833" cy="3552844"/>
          </a:xfrm>
        </p:spPr>
        <p:txBody>
          <a:bodyPr/>
          <a:lstStyle/>
          <a:p>
            <a:r>
              <a:rPr lang="de-DE" sz="2400" dirty="0" smtClean="0"/>
              <a:t>geeignet für Kindergarten, Grundschule, Sprachförderung, Inklusion, Differenzierung, Wochenplan- oder Stationenarbeit, Freiarbeit</a:t>
            </a:r>
          </a:p>
          <a:p>
            <a:r>
              <a:rPr lang="de-DE" sz="2400" dirty="0" smtClean="0"/>
              <a:t>Aufnahmezeit von bis zu 5 min je Sticker, Gesamtaufnahmedauer 4 h</a:t>
            </a:r>
          </a:p>
          <a:p>
            <a:r>
              <a:rPr lang="de-DE" sz="2400" dirty="0" smtClean="0"/>
              <a:t>Unterrichtsbeispiel: </a:t>
            </a:r>
          </a:p>
          <a:p>
            <a:pPr lvl="1"/>
            <a:r>
              <a:rPr lang="de-DE" sz="2134" dirty="0" smtClean="0"/>
              <a:t>Selbstkontrolle von gelösten Aufgaben, </a:t>
            </a:r>
          </a:p>
          <a:p>
            <a:pPr lvl="1"/>
            <a:r>
              <a:rPr lang="de-DE" sz="2134" dirty="0" smtClean="0"/>
              <a:t>unterschiedliche Sticker zur Kennzeichnung </a:t>
            </a:r>
            <a:br>
              <a:rPr lang="de-DE" sz="2134" dirty="0" smtClean="0"/>
            </a:br>
            <a:r>
              <a:rPr lang="de-DE" sz="2134" dirty="0" smtClean="0"/>
              <a:t>unterschiedlich schwerer Aufgaben oder </a:t>
            </a:r>
            <a:br>
              <a:rPr lang="de-DE" sz="2134" dirty="0" smtClean="0"/>
            </a:br>
            <a:r>
              <a:rPr lang="de-DE" sz="2134" dirty="0" smtClean="0"/>
              <a:t>verschiedener Sprachniveaus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1800" dirty="0" smtClean="0"/>
              <a:t>Zum </a:t>
            </a:r>
            <a:r>
              <a:rPr lang="de-DE" sz="1800" dirty="0"/>
              <a:t>Einstieg: 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>
                <a:hlinkClick r:id="rId3"/>
              </a:rPr>
              <a:t>https://</a:t>
            </a:r>
            <a:r>
              <a:rPr lang="de-DE" sz="1800" dirty="0" smtClean="0">
                <a:hlinkClick r:id="rId3"/>
              </a:rPr>
              <a:t>youtu.be/30jSdwtUtY0?si=XMPPz2QuXHBLyDBs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95" y="147802"/>
            <a:ext cx="934764" cy="93476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t="7528" b="7560"/>
          <a:stretch/>
        </p:blipFill>
        <p:spPr>
          <a:xfrm>
            <a:off x="8022686" y="3121572"/>
            <a:ext cx="3009883" cy="209155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r="8608" b="6378"/>
          <a:stretch/>
        </p:blipFill>
        <p:spPr>
          <a:xfrm>
            <a:off x="6444705" y="4960884"/>
            <a:ext cx="1217337" cy="11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Zeit zum Ausprobieren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380" y="1804459"/>
            <a:ext cx="10865833" cy="3552844"/>
          </a:xfrm>
        </p:spPr>
        <p:txBody>
          <a:bodyPr/>
          <a:lstStyle/>
          <a:p>
            <a:r>
              <a:rPr lang="de-DE" sz="2400" dirty="0" smtClean="0"/>
              <a:t>Wählen Sie eines der vorgestellten digitalen Tools!</a:t>
            </a:r>
          </a:p>
          <a:p>
            <a:r>
              <a:rPr lang="de-DE" sz="2400" dirty="0" smtClean="0"/>
              <a:t>Überlegen Sie, welcher KMK-Kompetenzen in der digitalen Welt damit gefördert werden </a:t>
            </a:r>
            <a:r>
              <a:rPr lang="de-DE" sz="2400" dirty="0"/>
              <a:t>können.</a:t>
            </a:r>
            <a:br>
              <a:rPr lang="de-DE" sz="2400" dirty="0"/>
            </a:br>
            <a:r>
              <a:rPr lang="de-DE" sz="1800" dirty="0">
                <a:hlinkClick r:id="rId3"/>
              </a:rPr>
              <a:t>https://www.kmk.org/fileadmin/Dateien/pdf/PresseUndAktuelles/2017/KMK_Kompetenzen_-_</a:t>
            </a:r>
            <a:r>
              <a:rPr lang="de-DE" sz="1800" dirty="0" smtClean="0">
                <a:hlinkClick r:id="rId3"/>
              </a:rPr>
              <a:t>Bildung_in_der_digitalen_Welt_Web.html</a:t>
            </a:r>
            <a:r>
              <a:rPr lang="de-DE" sz="1800" dirty="0" smtClean="0"/>
              <a:t> </a:t>
            </a:r>
          </a:p>
          <a:p>
            <a:r>
              <a:rPr lang="de-DE" sz="2400" dirty="0" smtClean="0"/>
              <a:t>Überlegen Sie sich eine Einsatzmöglichkeit für den fachbezogenen Unterricht, bei der</a:t>
            </a:r>
            <a:r>
              <a:rPr lang="de-DE" sz="2134" dirty="0"/>
              <a:t> </a:t>
            </a:r>
            <a:r>
              <a:rPr lang="de-DE" sz="2134" dirty="0" smtClean="0"/>
              <a:t>Inhalte</a:t>
            </a:r>
          </a:p>
          <a:p>
            <a:pPr lvl="1"/>
            <a:r>
              <a:rPr lang="de-DE" sz="2134" dirty="0" smtClean="0"/>
              <a:t>entweder durch die Lehrkraft</a:t>
            </a:r>
          </a:p>
          <a:p>
            <a:pPr lvl="1"/>
            <a:r>
              <a:rPr lang="de-DE" sz="2134" dirty="0" smtClean="0"/>
              <a:t>oder durch Schülerinnen und Schüler erstellt werden</a:t>
            </a:r>
          </a:p>
          <a:p>
            <a:r>
              <a:rPr lang="de-DE" sz="2400" dirty="0" smtClean="0"/>
              <a:t>Setzen Sie Ihre Idee um und stellen Sie Ihre Ergebnisse vor!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29" y="2638060"/>
            <a:ext cx="1405102" cy="14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911349" y="1988840"/>
            <a:ext cx="92315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07A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07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07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07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07A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07A"/>
                </a:solidFill>
                <a:latin typeface="UB Scal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07A"/>
                </a:solidFill>
                <a:latin typeface="UB Scal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07A"/>
                </a:solidFill>
                <a:latin typeface="UB Scal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07A"/>
                </a:solidFill>
                <a:latin typeface="UB Scala" pitchFamily="2" charset="0"/>
              </a:defRPr>
            </a:lvl9pPr>
          </a:lstStyle>
          <a:p>
            <a:endParaRPr lang="de-DE" altLang="de-DE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7BFD42F-33E7-4039-9099-E5C0A98D24EA}"/>
              </a:ext>
            </a:extLst>
          </p:cNvPr>
          <p:cNvSpPr/>
          <p:nvPr/>
        </p:nvSpPr>
        <p:spPr>
          <a:xfrm>
            <a:off x="5260675" y="5855007"/>
            <a:ext cx="1670650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sz="1000" dirty="0">
                <a:solidFill>
                  <a:srgbClr val="000000"/>
                </a:solidFill>
                <a:latin typeface="Arial"/>
              </a:rPr>
              <a:t>Bild von </a:t>
            </a:r>
            <a:r>
              <a:rPr lang="de-DE" sz="1000" dirty="0">
                <a:solidFill>
                  <a:srgbClr val="000000"/>
                </a:solidFill>
                <a:latin typeface="Arial"/>
                <a:hlinkClick r:id="rId3"/>
              </a:rPr>
              <a:t>Anna</a:t>
            </a:r>
            <a:r>
              <a:rPr lang="de-DE" sz="1000" dirty="0">
                <a:solidFill>
                  <a:srgbClr val="000000"/>
                </a:solidFill>
                <a:latin typeface="Arial"/>
              </a:rPr>
              <a:t> auf </a:t>
            </a:r>
            <a:r>
              <a:rPr lang="de-DE" sz="1000" dirty="0" err="1">
                <a:solidFill>
                  <a:srgbClr val="000000"/>
                </a:solidFill>
                <a:latin typeface="Arial"/>
              </a:rPr>
              <a:t>Pixabay</a:t>
            </a:r>
            <a:endParaRPr lang="de-DE" sz="1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08" y="1499659"/>
            <a:ext cx="3964147" cy="4039895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750" dirty="0" err="1"/>
              <a:t>Erklärvideos</a:t>
            </a:r>
            <a:r>
              <a:rPr lang="de-DE" altLang="de-DE" sz="3200" dirty="0"/>
              <a:t> </a:t>
            </a:r>
            <a:r>
              <a:rPr lang="de-DE" altLang="de-DE" sz="3750" dirty="0"/>
              <a:t>mit </a:t>
            </a:r>
            <a:r>
              <a:rPr lang="de-DE" altLang="de-DE" sz="3750" dirty="0" err="1"/>
              <a:t>Greenscreen</a:t>
            </a:r>
            <a:r>
              <a:rPr lang="de-DE" altLang="de-DE" sz="3750" dirty="0"/>
              <a:t>-Technik</a:t>
            </a:r>
            <a:endParaRPr lang="de-DE" sz="3750" dirty="0"/>
          </a:p>
        </p:txBody>
      </p:sp>
    </p:spTree>
    <p:extLst>
      <p:ext uri="{BB962C8B-B14F-4D97-AF65-F5344CB8AC3E}">
        <p14:creationId xmlns:p14="http://schemas.microsoft.com/office/powerpoint/2010/main" val="26633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 Vorgehensweise	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27380" y="1804459"/>
            <a:ext cx="11319180" cy="3552844"/>
          </a:xfrm>
        </p:spPr>
        <p:txBody>
          <a:bodyPr/>
          <a:lstStyle/>
          <a:p>
            <a:pPr marL="514350" lvl="1" indent="-514350">
              <a:buFont typeface="+mj-lt"/>
              <a:buAutoNum type="arabicParenR"/>
            </a:pPr>
            <a:r>
              <a:rPr lang="de-DE" sz="2400" dirty="0">
                <a:ea typeface="+mn-ea"/>
                <a:cs typeface="+mn-cs"/>
              </a:rPr>
              <a:t>Drehen des </a:t>
            </a:r>
            <a:r>
              <a:rPr lang="de-DE" sz="2400" dirty="0" err="1">
                <a:ea typeface="+mn-ea"/>
                <a:cs typeface="+mn-cs"/>
              </a:rPr>
              <a:t>Greenscreen</a:t>
            </a:r>
            <a:r>
              <a:rPr lang="de-DE" sz="2400" dirty="0">
                <a:ea typeface="+mn-ea"/>
                <a:cs typeface="+mn-cs"/>
              </a:rPr>
              <a:t>-Videos, </a:t>
            </a:r>
            <a:r>
              <a:rPr lang="de-DE" sz="2400" dirty="0" smtClean="0">
                <a:ea typeface="+mn-ea"/>
                <a:cs typeface="+mn-cs"/>
              </a:rPr>
              <a:t>z</a:t>
            </a:r>
            <a:r>
              <a:rPr lang="de-DE" sz="2400" dirty="0">
                <a:ea typeface="+mn-ea"/>
                <a:cs typeface="+mn-cs"/>
              </a:rPr>
              <a:t>. B. mit integrierter Kamera-App</a:t>
            </a:r>
          </a:p>
          <a:p>
            <a:pPr marL="514350" lvl="1" indent="-514350">
              <a:buFont typeface="+mj-lt"/>
              <a:buAutoNum type="arabicParenR"/>
            </a:pPr>
            <a:r>
              <a:rPr lang="de-DE" sz="2400" dirty="0">
                <a:ea typeface="+mn-ea"/>
                <a:cs typeface="+mn-cs"/>
              </a:rPr>
              <a:t>Auswahl der Bilder/Dreh des Videos für den Hintergrund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6003" t="6027"/>
          <a:stretch/>
        </p:blipFill>
        <p:spPr>
          <a:xfrm>
            <a:off x="10320469" y="1717040"/>
            <a:ext cx="68596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Apps für die Postproduktion	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27380" y="1804459"/>
            <a:ext cx="10414939" cy="3552844"/>
          </a:xfrm>
        </p:spPr>
        <p:txBody>
          <a:bodyPr/>
          <a:lstStyle/>
          <a:p>
            <a:pPr lvl="1"/>
            <a:r>
              <a:rPr lang="de-DE" sz="2400" dirty="0" err="1">
                <a:ea typeface="+mn-ea"/>
                <a:cs typeface="+mn-cs"/>
              </a:rPr>
              <a:t>iMovie</a:t>
            </a:r>
            <a:r>
              <a:rPr lang="de-DE" sz="2400" dirty="0">
                <a:ea typeface="+mn-ea"/>
                <a:cs typeface="+mn-cs"/>
              </a:rPr>
              <a:t> (iOS, Mac, kostenlos) </a:t>
            </a:r>
          </a:p>
          <a:p>
            <a:pPr lvl="1"/>
            <a:r>
              <a:rPr lang="de-DE" sz="2400" dirty="0" err="1">
                <a:ea typeface="+mn-ea"/>
                <a:cs typeface="+mn-cs"/>
              </a:rPr>
              <a:t>CapCut</a:t>
            </a:r>
            <a:r>
              <a:rPr lang="de-DE" sz="2400" dirty="0">
                <a:ea typeface="+mn-ea"/>
                <a:cs typeface="+mn-cs"/>
              </a:rPr>
              <a:t> </a:t>
            </a:r>
            <a:r>
              <a:rPr lang="de-DE" sz="2400" dirty="0" smtClean="0"/>
              <a:t>(Windows, Android, iOS, Mac, kostenlos)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0718" t="7574" r="7240" b="8407"/>
          <a:stretch/>
        </p:blipFill>
        <p:spPr>
          <a:xfrm>
            <a:off x="5577838" y="1531499"/>
            <a:ext cx="730747" cy="72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272" y="2170219"/>
            <a:ext cx="696968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Postproduktion</a:t>
            </a:r>
            <a:r>
              <a:rPr lang="de-DE" dirty="0"/>
              <a:t> </a:t>
            </a:r>
            <a:r>
              <a:rPr lang="de-DE" dirty="0" smtClean="0"/>
              <a:t>mit </a:t>
            </a:r>
            <a:r>
              <a:rPr lang="de-DE" dirty="0" err="1" smtClean="0"/>
              <a:t>iMovie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2400" dirty="0">
                <a:ea typeface="+mn-ea"/>
                <a:cs typeface="+mn-cs"/>
              </a:rPr>
              <a:t>einfache Bedienbarkeit</a:t>
            </a:r>
          </a:p>
          <a:p>
            <a:pPr lvl="1"/>
            <a:r>
              <a:rPr lang="de-DE" sz="2400" dirty="0">
                <a:ea typeface="+mn-ea"/>
                <a:cs typeface="+mn-cs"/>
              </a:rPr>
              <a:t>Austausch des grünen Hintergrunds durch (mehrere) Bild(er) oder Video(s) </a:t>
            </a:r>
          </a:p>
          <a:p>
            <a:pPr lvl="1"/>
            <a:r>
              <a:rPr lang="de-DE" sz="2400" dirty="0">
                <a:ea typeface="+mn-ea"/>
                <a:cs typeface="+mn-cs"/>
              </a:rPr>
              <a:t>keine nachträgliche Veränderung der Größe oder Position der Personen/Gegenstände, die im </a:t>
            </a:r>
            <a:r>
              <a:rPr lang="de-DE" sz="2400" dirty="0" err="1" smtClean="0">
                <a:ea typeface="+mn-ea"/>
                <a:cs typeface="+mn-cs"/>
              </a:rPr>
              <a:t>Greenscreen</a:t>
            </a:r>
            <a:r>
              <a:rPr lang="de-DE" sz="2400" dirty="0" smtClean="0">
                <a:ea typeface="+mn-ea"/>
                <a:cs typeface="+mn-cs"/>
              </a:rPr>
              <a:t>-Video gezeigt werden</a:t>
            </a:r>
          </a:p>
          <a:p>
            <a:pPr lvl="1"/>
            <a:r>
              <a:rPr lang="de-DE" sz="2400" dirty="0"/>
              <a:t>Hinzufügen von Texteinblendungen möglich</a:t>
            </a:r>
          </a:p>
          <a:p>
            <a:pPr marL="609585" lvl="1" indent="0">
              <a:buNone/>
            </a:pPr>
            <a:endParaRPr lang="de-DE" sz="2400" dirty="0"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0718" t="7574" r="7240" b="8407"/>
          <a:stretch/>
        </p:blipFill>
        <p:spPr>
          <a:xfrm>
            <a:off x="6177278" y="356659"/>
            <a:ext cx="73074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2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2" id="{F9D240DF-B9A6-4513-B87F-57832E077D49}" vid="{07D69A19-43C4-4563-9950-7C60E860657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582</Words>
  <Application>Microsoft Office PowerPoint</Application>
  <PresentationFormat>Breitbild</PresentationFormat>
  <Paragraphs>103</Paragraphs>
  <Slides>13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UB Scala</vt:lpstr>
      <vt:lpstr>UB Scala Sans</vt:lpstr>
      <vt:lpstr>Wingdings</vt:lpstr>
      <vt:lpstr>Design2</vt:lpstr>
      <vt:lpstr>Unterricht mit digitalen Medien Einsatz von Green Screen, Mikrocontrollern und Audiostiften</vt:lpstr>
      <vt:lpstr>Green Screen</vt:lpstr>
      <vt:lpstr>Calliope mini</vt:lpstr>
      <vt:lpstr>Audiostifte</vt:lpstr>
      <vt:lpstr>Zeit zum Ausprobieren</vt:lpstr>
      <vt:lpstr>Erklärvideos mit Greenscreen-Technik</vt:lpstr>
      <vt:lpstr>Allgemeine Vorgehensweise </vt:lpstr>
      <vt:lpstr>Apps für die Postproduktion </vt:lpstr>
      <vt:lpstr>Postproduktion mit iMovie</vt:lpstr>
      <vt:lpstr>Postproduktion mit iMovie </vt:lpstr>
      <vt:lpstr>Postproduktion mit CapCut</vt:lpstr>
      <vt:lpstr>Postproduktion mit CapCut </vt:lpstr>
      <vt:lpstr>Fragen? Zeit zum Ausprobieren?</vt:lpstr>
    </vt:vector>
  </TitlesOfParts>
  <Company>Uni-Bamberg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Fischer, Erika</dc:creator>
  <cp:lastModifiedBy>Gärtig-Daugs, Anja</cp:lastModifiedBy>
  <cp:revision>231</cp:revision>
  <cp:lastPrinted>2023-11-07T09:18:29Z</cp:lastPrinted>
  <dcterms:created xsi:type="dcterms:W3CDTF">2019-10-10T11:48:25Z</dcterms:created>
  <dcterms:modified xsi:type="dcterms:W3CDTF">2023-11-07T12:52:52Z</dcterms:modified>
</cp:coreProperties>
</file>