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E0A"/>
    <a:srgbClr val="BBDE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65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88" y="6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AEFFA31-CFE6-D2AA-934E-55FA9AA09F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de-D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CD2F2168-B761-39AE-32FC-546A6EAC21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de-D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D3F2A2DD-D442-A8A6-544A-D67CEAF53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67EA37BE-C7C4-CF5B-D4E3-3B4ECFEAD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377CCD7D-468C-111A-0BE2-1E646AA15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7360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E0BCA51-D0B1-93D4-FFA0-617DC4C5B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de-D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5C47BD5B-036A-8BDF-A6E0-91C610DA19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B5CB14BC-FB72-32BD-DD17-64EB99C1D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0A973B40-5036-4F00-4E42-3D3DA4DA2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7AE2D080-5170-9D43-BE1D-20CEE8D64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70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519D13D4-0D75-1EBE-74CD-6FD3D8C3BB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de-D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3AC9CCF4-41C1-708F-62B9-015737494E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EF07E841-52DC-2919-3C27-CD341EC07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F988FE3F-EBA3-035B-20B5-565C781AD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8B128AFF-9F64-0953-3459-AF5032B8F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044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231F15D-6360-D959-FEE5-758CA0850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de-D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5C6EA3EC-AD81-E52D-CDD2-D06733C28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9E535BDB-58A4-BC2D-2BE5-2C66B879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B1292988-EFF1-19D5-AFD9-F2C5144D0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FBFA417B-866A-C6AE-4389-8CB1AF579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915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27F578E-E89C-7597-7840-FE21E2917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de-D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B6753A5D-A988-55D9-7ADB-04FD05FE0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976EA671-2078-5B7C-AECE-11981D301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4D598CFA-1EC4-4FAA-294F-C6A6B6BFF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B4DB8FCE-D8B0-44E7-5CED-E871A6A86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745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1B1438B-6361-5ADB-A50C-58188CBB0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de-D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DC40DEDA-2D11-E308-EA0E-D92A3C2F3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55FC71BC-1634-CCB8-B6FD-050E21113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6C18CB76-877B-DD96-4DA4-69A2AD467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47BDB6B5-2B70-A8DE-41AD-C0624BF4C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82466B9F-4CE1-B8DC-CF84-46AD6CDCF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3980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F01E2D6-2881-141D-BFC5-9CE6C907A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de-D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7D3A76E6-5AC6-FFC4-0C85-4F0764530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EE2DE766-4776-FA8A-652A-3F2522BAC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EAED5935-7C29-7348-871D-657302CCA1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5A6D1E8F-73C4-6748-DDD6-B96BFA2DAF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D9042428-83B2-434F-11DE-DAE6E9D5F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333759DA-D359-6F5A-B324-980585763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A4088F8B-7966-8A4F-759A-DFD28E74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57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49F67D3-ECEC-367D-F1E4-A0F7E9434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de-D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F08556A6-9D94-3810-9D4C-E4AA77054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ECF34920-F476-095B-1E8B-982ED2DD7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DB1E6A8C-A0F8-95C3-9162-85F10583A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9982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481EE60E-594A-864F-D2FB-B0787A1D6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80C05841-2088-49FF-BE11-E16B08F12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B98996A5-7821-7387-EA12-14BF31304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8020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5C04BD8-8EC7-329C-5942-C26474C6F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de-D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30922DE8-B910-3EB9-3256-A7B60FC69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B65C1886-ACD2-E74E-250E-EBB7F1E54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97F312CC-59ED-CF1E-2718-FE66988E8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6F8D8F07-A4CE-E829-45C9-9202CD1BD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FE270696-E3E6-7E38-5818-14C616BEA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5334BC8-0043-B38E-121E-A1FEBF09F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de-D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9BF98957-679F-D690-D911-4CEA2CA529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B3DF584B-7446-5732-7196-C29702935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0FDD4E3A-FB62-D3C3-B1F9-F82F5C77C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08C150CE-F3E7-2FE2-5B4A-476F60E49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B2D90EB9-5997-48B5-99A7-D364ACCAE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702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D33FCDC9-501C-D8C8-EF9C-322ADEE9C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de-D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7A44CE88-6E9B-E14D-DF24-2A6273C38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DB561030-DDC1-376E-F36E-63A96E3E0F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B3054-B75A-4BD7-8B3E-8DC0F614FAF3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C471530C-6BB6-CECE-C714-0D28A1FF98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F6AFA7AB-ABB5-FBC0-E6F3-8E1A89B53C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3548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a-ET" dirty="0">
                <a:latin typeface="Abadi Extra Light" panose="020B0204020104020204" pitchFamily="34" charset="0"/>
              </a:rPr>
              <a:t>Simple View of Reading</a:t>
            </a:r>
            <a:endParaRPr lang="de-DE" dirty="0">
              <a:latin typeface="Abadi Extra Light" panose="020B0204020104020204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a-ET" dirty="0">
                <a:latin typeface="Abadi Extra Light" panose="020B0204020104020204" pitchFamily="34" charset="0"/>
              </a:rPr>
              <a:t>Gough &amp; </a:t>
            </a:r>
            <a:r>
              <a:rPr lang="aa-ET" dirty="0" err="1">
                <a:latin typeface="Abadi Extra Light" panose="020B0204020104020204" pitchFamily="34" charset="0"/>
              </a:rPr>
              <a:t>Tunmer</a:t>
            </a:r>
            <a:endParaRPr lang="de-DE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49988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1194A54D-1D51-11AD-7AEF-869901640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886" y="125333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aa-ET" dirty="0">
              <a:latin typeface="Abadi Extra Light" panose="020B0204020104020204" pitchFamily="34" charset="0"/>
            </a:endParaRPr>
          </a:p>
          <a:p>
            <a:r>
              <a:rPr lang="aa-ET" dirty="0">
                <a:latin typeface="Abadi Extra Light" panose="020B0204020104020204" pitchFamily="34" charset="0"/>
              </a:rPr>
              <a:t>1986 &amp; 1990</a:t>
            </a:r>
            <a:br>
              <a:rPr lang="aa-ET" dirty="0">
                <a:latin typeface="Abadi Extra Light" panose="020B0204020104020204" pitchFamily="34" charset="0"/>
              </a:rPr>
            </a:br>
            <a:endParaRPr lang="aa-ET" dirty="0">
              <a:latin typeface="Abadi Extra Light" panose="020B0204020104020204" pitchFamily="34" charset="0"/>
            </a:endParaRPr>
          </a:p>
          <a:p>
            <a:r>
              <a:rPr lang="de-DE" dirty="0">
                <a:latin typeface="Abadi Extra Light" panose="020B0204020104020204" pitchFamily="34" charset="0"/>
              </a:rPr>
              <a:t>A</a:t>
            </a:r>
            <a:r>
              <a:rPr lang="aa-ET" dirty="0" err="1">
                <a:latin typeface="Abadi Extra Light" panose="020B0204020104020204" pitchFamily="34" charset="0"/>
              </a:rPr>
              <a:t>ssess</a:t>
            </a:r>
            <a:r>
              <a:rPr lang="aa-ET" dirty="0">
                <a:latin typeface="Abadi Extra Light" panose="020B0204020104020204" pitchFamily="34" charset="0"/>
              </a:rPr>
              <a:t> reading difficulties and offer appropriate instruction</a:t>
            </a:r>
          </a:p>
          <a:p>
            <a:pPr marL="0" indent="0" algn="ctr">
              <a:buNone/>
            </a:pPr>
            <a:endParaRPr lang="aa-ET" dirty="0">
              <a:latin typeface="Abadi Extra Light" panose="020B0204020104020204" pitchFamily="34" charset="0"/>
            </a:endParaRPr>
          </a:p>
          <a:p>
            <a:r>
              <a:rPr lang="aa-ET" dirty="0">
                <a:latin typeface="Abadi Extra Light" panose="020B0204020104020204" pitchFamily="34" charset="0"/>
              </a:rPr>
              <a:t>“Reading equals the performance of </a:t>
            </a:r>
            <a:r>
              <a:rPr lang="aa-ET" dirty="0" err="1">
                <a:latin typeface="Abadi Extra Light" panose="020B0204020104020204" pitchFamily="34" charset="0"/>
              </a:rPr>
              <a:t>symph</a:t>
            </a:r>
            <a:r>
              <a:rPr lang="de-DE" dirty="0">
                <a:latin typeface="Abadi Extra Light" panose="020B0204020104020204" pitchFamily="34" charset="0"/>
              </a:rPr>
              <a:t>o</a:t>
            </a:r>
            <a:r>
              <a:rPr lang="aa-ET" dirty="0" err="1">
                <a:latin typeface="Abadi Extra Light" panose="020B0204020104020204" pitchFamily="34" charset="0"/>
              </a:rPr>
              <a:t>ny</a:t>
            </a:r>
            <a:r>
              <a:rPr lang="aa-ET" dirty="0">
                <a:latin typeface="Abadi Extra Light" panose="020B0204020104020204" pitchFamily="34" charset="0"/>
              </a:rPr>
              <a:t> orchestra”</a:t>
            </a:r>
          </a:p>
          <a:p>
            <a:pPr marL="0" indent="0">
              <a:buNone/>
            </a:pPr>
            <a:endParaRPr lang="aa-ET" dirty="0">
              <a:latin typeface="Abadi Extra Light" panose="020B0204020104020204" pitchFamily="34" charset="0"/>
            </a:endParaRPr>
          </a:p>
          <a:p>
            <a:pPr marL="0" indent="0" algn="ctr">
              <a:buNone/>
            </a:pPr>
            <a:endParaRPr lang="aa-ET" dirty="0">
              <a:latin typeface="Abadi Extra Light" panose="020B0204020104020204" pitchFamily="34" charset="0"/>
            </a:endParaRPr>
          </a:p>
          <a:p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401683234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BD0BD82E-81BD-6B1B-5792-174139926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4368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a-ET" sz="4000" dirty="0">
                <a:latin typeface="Abadi Extra Light" panose="020B0204020104020204" pitchFamily="34" charset="0"/>
              </a:rPr>
              <a:t/>
            </a:r>
            <a:br>
              <a:rPr lang="aa-ET" sz="4000" dirty="0">
                <a:latin typeface="Abadi Extra Light" panose="020B0204020104020204" pitchFamily="34" charset="0"/>
              </a:rPr>
            </a:br>
            <a:endParaRPr lang="de-DE" sz="4000" dirty="0">
              <a:latin typeface="Abadi Extra Light" panose="020B0204020104020204" pitchFamily="34" charset="0"/>
            </a:endParaRPr>
          </a:p>
        </p:txBody>
      </p:sp>
      <p:pic>
        <p:nvPicPr>
          <p:cNvPr id="2050" name="Picture 2" descr="Literacy - Setting Foundations for Learning - St Peter's Woodlands">
            <a:extLst>
              <a:ext uri="{FF2B5EF4-FFF2-40B4-BE49-F238E27FC236}">
                <a16:creationId xmlns:a16="http://schemas.microsoft.com/office/drawing/2014/main" xmlns="" id="{A1315A1F-DDD6-DDC8-93DD-CC0EFFDFBD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774" y="1153560"/>
            <a:ext cx="8090452" cy="455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68139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81ED99E-E3E2-4109-973B-A642664F6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a-ET" sz="5400">
                <a:latin typeface="Abadi Extra Light" panose="020B0204020104020204" pitchFamily="34" charset="0"/>
              </a:rPr>
              <a:t>Example</a:t>
            </a:r>
            <a:endParaRPr lang="de-DE" sz="5400" dirty="0">
              <a:latin typeface="Abadi Extra Light" panose="020B0204020104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7A5B3A79-FBC1-FAD2-F2DA-C18227C7B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538" y="1960352"/>
            <a:ext cx="10082924" cy="34700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a-ET" b="1" dirty="0">
                <a:latin typeface="Abadi Extra Light" panose="020B0204020104020204" pitchFamily="34" charset="0"/>
              </a:rPr>
              <a:t/>
            </a:r>
            <a:br>
              <a:rPr lang="aa-ET" b="1" dirty="0">
                <a:latin typeface="Abadi Extra Light" panose="020B0204020104020204" pitchFamily="34" charset="0"/>
              </a:rPr>
            </a:br>
            <a:r>
              <a:rPr lang="en-US" b="1" dirty="0">
                <a:latin typeface="Abadi Extra Light" panose="020B0204020104020204" pitchFamily="34" charset="0"/>
              </a:rPr>
              <a:t>"Surely Sylvia swims!" shrieked Sammy, surprised. "Someone should show Sylvia some strokes so she shall not sink.“</a:t>
            </a:r>
            <a:endParaRPr lang="aa-ET" b="1" dirty="0">
              <a:latin typeface="Abadi Extra Light" panose="020B0204020104020204" pitchFamily="34" charset="0"/>
            </a:endParaRPr>
          </a:p>
          <a:p>
            <a:pPr marL="0" indent="0" algn="ctr">
              <a:buNone/>
            </a:pPr>
            <a:endParaRPr lang="aa-ET" b="1" dirty="0">
              <a:solidFill>
                <a:schemeClr val="accent5">
                  <a:lumMod val="75000"/>
                </a:schemeClr>
              </a:solidFill>
              <a:latin typeface="Abadi Extra Light" panose="020B0204020104020204" pitchFamily="34" charset="0"/>
            </a:endParaRPr>
          </a:p>
          <a:p>
            <a:pPr marL="0" indent="0" algn="ctr">
              <a:buNone/>
            </a:pPr>
            <a:r>
              <a:rPr lang="aa-ET" b="1" dirty="0">
                <a:solidFill>
                  <a:schemeClr val="accent5">
                    <a:lumMod val="75000"/>
                  </a:schemeClr>
                </a:solidFill>
                <a:latin typeface="Abadi Extra Light" panose="020B0204020104020204" pitchFamily="34" charset="0"/>
              </a:rPr>
              <a:t>Decoding: </a:t>
            </a:r>
            <a:r>
              <a:rPr lang="aa-ET" b="1" dirty="0">
                <a:latin typeface="Abadi Extra Light" panose="020B0204020104020204" pitchFamily="34" charset="0"/>
              </a:rPr>
              <a:t>0,25x1=0.25</a:t>
            </a:r>
          </a:p>
          <a:p>
            <a:pPr marL="0" indent="0" algn="ctr">
              <a:buNone/>
            </a:pPr>
            <a:r>
              <a:rPr lang="aa-ET" b="1" dirty="0">
                <a:solidFill>
                  <a:schemeClr val="accent5">
                    <a:lumMod val="75000"/>
                  </a:schemeClr>
                </a:solidFill>
                <a:latin typeface="Abadi Extra Light" panose="020B0204020104020204" pitchFamily="34" charset="0"/>
              </a:rPr>
              <a:t>Language Comprehension:</a:t>
            </a:r>
            <a:r>
              <a:rPr lang="aa-ET" b="1" dirty="0">
                <a:latin typeface="Abadi Extra Light" panose="020B0204020104020204" pitchFamily="34" charset="0"/>
              </a:rPr>
              <a:t> 0,25x0,75=0,1857</a:t>
            </a:r>
            <a:endParaRPr lang="aa-ET" dirty="0">
              <a:latin typeface="Abadi Extra Light" panose="020B020402010402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0094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2B97F24A-32CE-4C1C-A50D-3016B394D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FBB929AE-041C-A165-91F1-D9F6FABEB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aa-ET" sz="5400" dirty="0">
                <a:latin typeface="Abadi Extra Light" panose="020B0204020104020204" pitchFamily="34" charset="0"/>
              </a:rPr>
              <a:t>3 Learning Difficulties</a:t>
            </a:r>
            <a:endParaRPr lang="de-DE" sz="5400" dirty="0">
              <a:latin typeface="Abadi Extra Light" panose="020B0204020104020204" pitchFamily="34" charset="0"/>
            </a:endParaRPr>
          </a:p>
        </p:txBody>
      </p:sp>
      <p:sp>
        <p:nvSpPr>
          <p:cNvPr id="73" name="sketch line">
            <a:extLst>
              <a:ext uri="{FF2B5EF4-FFF2-40B4-BE49-F238E27FC236}">
                <a16:creationId xmlns:a16="http://schemas.microsoft.com/office/drawing/2014/main" xmlns="" id="{CD8B4F24-440B-49E9-B85D-733523DC06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98F71EE4-7E3E-5FE2-EEA6-0DF36DED3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r>
              <a:rPr lang="de-DE" sz="2400" dirty="0">
                <a:latin typeface="Abadi Extra Light" panose="020B0204020104020204" pitchFamily="34" charset="0"/>
              </a:rPr>
              <a:t>D</a:t>
            </a:r>
            <a:r>
              <a:rPr lang="aa-ET" sz="2400" dirty="0" err="1">
                <a:latin typeface="Abadi Extra Light" panose="020B0204020104020204" pitchFamily="34" charset="0"/>
              </a:rPr>
              <a:t>yslexia</a:t>
            </a:r>
            <a:endParaRPr lang="aa-ET" sz="2400" dirty="0">
              <a:latin typeface="Abadi Extra Light" panose="020B0204020104020204" pitchFamily="34" charset="0"/>
            </a:endParaRPr>
          </a:p>
          <a:p>
            <a:r>
              <a:rPr lang="de-DE" sz="2400" dirty="0">
                <a:latin typeface="Abadi Extra Light" panose="020B0204020104020204" pitchFamily="34" charset="0"/>
              </a:rPr>
              <a:t>H</a:t>
            </a:r>
            <a:r>
              <a:rPr lang="aa-ET" sz="2400" dirty="0" err="1">
                <a:latin typeface="Abadi Extra Light" panose="020B0204020104020204" pitchFamily="34" charset="0"/>
              </a:rPr>
              <a:t>yperlexia</a:t>
            </a:r>
            <a:endParaRPr lang="aa-ET" sz="2400" dirty="0">
              <a:latin typeface="Abadi Extra Light" panose="020B0204020104020204" pitchFamily="34" charset="0"/>
            </a:endParaRPr>
          </a:p>
          <a:p>
            <a:r>
              <a:rPr lang="aa-ET" sz="2400" dirty="0">
                <a:latin typeface="Abadi Extra Light" panose="020B0204020104020204" pitchFamily="34" charset="0"/>
              </a:rPr>
              <a:t>“Garden Variety”</a:t>
            </a:r>
          </a:p>
          <a:p>
            <a:endParaRPr lang="aa-ET" sz="24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aa-ET" sz="2400" dirty="0">
              <a:latin typeface="Abadi Extra Light" panose="020B0204020104020204" pitchFamily="34" charset="0"/>
            </a:endParaRPr>
          </a:p>
          <a:p>
            <a:r>
              <a:rPr lang="aa-ET" sz="2400" dirty="0">
                <a:latin typeface="Abadi Extra Light" panose="020B0204020104020204" pitchFamily="34" charset="0"/>
              </a:rPr>
              <a:t>Literacy</a:t>
            </a:r>
            <a:endParaRPr lang="de-DE" sz="2400" dirty="0">
              <a:latin typeface="Abadi Extra Light" panose="020B0204020104020204" pitchFamily="34" charset="0"/>
            </a:endParaRPr>
          </a:p>
        </p:txBody>
      </p:sp>
      <p:pic>
        <p:nvPicPr>
          <p:cNvPr id="1026" name="Picture 2" descr="The Simple View of Reading with associated patterns of performance in... |  Download Scientific Diagram">
            <a:extLst>
              <a:ext uri="{FF2B5EF4-FFF2-40B4-BE49-F238E27FC236}">
                <a16:creationId xmlns:a16="http://schemas.microsoft.com/office/drawing/2014/main" xmlns="" id="{CE07044D-DC10-3E96-AD11-D922BA2F28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1175138"/>
            <a:ext cx="6903720" cy="4507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6984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48DE60C-FC87-B05A-A6A6-8A2C7EE03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a-ET" dirty="0">
                <a:latin typeface="Abadi Extra Light" panose="020B0204020104020204" pitchFamily="34" charset="0"/>
              </a:rPr>
              <a:t>Conclusion</a:t>
            </a:r>
            <a:endParaRPr lang="de-DE" dirty="0">
              <a:latin typeface="Abadi Extra Light" panose="020B0204020104020204" pitchFamily="34" charset="0"/>
            </a:endParaRPr>
          </a:p>
        </p:txBody>
      </p:sp>
      <p:pic>
        <p:nvPicPr>
          <p:cNvPr id="4" name="Tijdelijke aanduiding voor inhoud 3" descr="Afbeelding met tekst&#10;&#10;Automatisch gegenereerde beschrijving">
            <a:extLst>
              <a:ext uri="{FF2B5EF4-FFF2-40B4-BE49-F238E27FC236}">
                <a16:creationId xmlns:a16="http://schemas.microsoft.com/office/drawing/2014/main" xmlns="" id="{A8CE3DAF-E2DF-0D59-A36F-ACA5352E66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148" y="2183363"/>
            <a:ext cx="6057397" cy="2976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37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CF76B75-0BA6-489B-0A09-39F22BE27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a-ET" dirty="0" err="1">
                <a:latin typeface="Abadi Extra Light" panose="020B0204020104020204" pitchFamily="34" charset="0"/>
              </a:rPr>
              <a:t>Diskussionsfragen</a:t>
            </a:r>
            <a:endParaRPr lang="de-DE" dirty="0">
              <a:latin typeface="Abadi Extra Light" panose="020B0204020104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C50EF32C-13F8-3984-0AEA-31131FC06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a-ET" dirty="0" err="1">
                <a:latin typeface="Abadi Extra Light" panose="020B0204020104020204" pitchFamily="34" charset="0"/>
              </a:rPr>
              <a:t>Glaubt</a:t>
            </a:r>
            <a:r>
              <a:rPr lang="aa-ET" dirty="0">
                <a:latin typeface="Abadi Extra Light" panose="020B0204020104020204" pitchFamily="34" charset="0"/>
              </a:rPr>
              <a:t> </a:t>
            </a:r>
            <a:r>
              <a:rPr lang="aa-ET" dirty="0" err="1">
                <a:latin typeface="Abadi Extra Light" panose="020B0204020104020204" pitchFamily="34" charset="0"/>
              </a:rPr>
              <a:t>ihr</a:t>
            </a:r>
            <a:r>
              <a:rPr lang="aa-ET" dirty="0">
                <a:latin typeface="Abadi Extra Light" panose="020B0204020104020204" pitchFamily="34" charset="0"/>
              </a:rPr>
              <a:t> die </a:t>
            </a:r>
            <a:r>
              <a:rPr lang="aa-ET" dirty="0" err="1">
                <a:latin typeface="Abadi Extra Light" panose="020B0204020104020204" pitchFamily="34" charset="0"/>
              </a:rPr>
              <a:t>Theorie</a:t>
            </a:r>
            <a:r>
              <a:rPr lang="aa-ET" dirty="0">
                <a:latin typeface="Abadi Extra Light" panose="020B0204020104020204" pitchFamily="34" charset="0"/>
              </a:rPr>
              <a:t> </a:t>
            </a:r>
            <a:r>
              <a:rPr lang="aa-ET" dirty="0" err="1">
                <a:latin typeface="Abadi Extra Light" panose="020B0204020104020204" pitchFamily="34" charset="0"/>
              </a:rPr>
              <a:t>ist</a:t>
            </a:r>
            <a:r>
              <a:rPr lang="aa-ET" dirty="0">
                <a:latin typeface="Abadi Extra Light" panose="020B0204020104020204" pitchFamily="34" charset="0"/>
              </a:rPr>
              <a:t> </a:t>
            </a:r>
            <a:r>
              <a:rPr lang="aa-ET" dirty="0" err="1">
                <a:latin typeface="Abadi Extra Light" panose="020B0204020104020204" pitchFamily="34" charset="0"/>
              </a:rPr>
              <a:t>umfassend</a:t>
            </a:r>
            <a:r>
              <a:rPr lang="aa-ET" dirty="0">
                <a:latin typeface="Abadi Extra Light" panose="020B0204020104020204" pitchFamily="34" charset="0"/>
              </a:rPr>
              <a:t> </a:t>
            </a:r>
            <a:r>
              <a:rPr lang="aa-ET" dirty="0" err="1">
                <a:latin typeface="Abadi Extra Light" panose="020B0204020104020204" pitchFamily="34" charset="0"/>
              </a:rPr>
              <a:t>genug</a:t>
            </a:r>
            <a:r>
              <a:rPr lang="aa-ET" dirty="0">
                <a:latin typeface="Abadi Extra Light" panose="020B0204020104020204" pitchFamily="34" charset="0"/>
              </a:rPr>
              <a:t> um </a:t>
            </a:r>
            <a:r>
              <a:rPr lang="aa-ET" dirty="0" err="1">
                <a:latin typeface="Abadi Extra Light" panose="020B0204020104020204" pitchFamily="34" charset="0"/>
              </a:rPr>
              <a:t>Leseverstehen</a:t>
            </a:r>
            <a:r>
              <a:rPr lang="aa-ET" dirty="0">
                <a:latin typeface="Abadi Extra Light" panose="020B0204020104020204" pitchFamily="34" charset="0"/>
              </a:rPr>
              <a:t> </a:t>
            </a:r>
            <a:r>
              <a:rPr lang="aa-ET" dirty="0" err="1">
                <a:latin typeface="Abadi Extra Light" panose="020B0204020104020204" pitchFamily="34" charset="0"/>
              </a:rPr>
              <a:t>beurteilen</a:t>
            </a:r>
            <a:r>
              <a:rPr lang="aa-ET" dirty="0">
                <a:latin typeface="Abadi Extra Light" panose="020B0204020104020204" pitchFamily="34" charset="0"/>
              </a:rPr>
              <a:t> und </a:t>
            </a:r>
            <a:r>
              <a:rPr lang="aa-ET" dirty="0" err="1">
                <a:latin typeface="Abadi Extra Light" panose="020B0204020104020204" pitchFamily="34" charset="0"/>
              </a:rPr>
              <a:t>Leseschwierigkeiten</a:t>
            </a:r>
            <a:r>
              <a:rPr lang="aa-ET" dirty="0">
                <a:latin typeface="Abadi Extra Light" panose="020B0204020104020204" pitchFamily="34" charset="0"/>
              </a:rPr>
              <a:t> </a:t>
            </a:r>
            <a:r>
              <a:rPr lang="aa-ET" dirty="0" err="1">
                <a:latin typeface="Abadi Extra Light" panose="020B0204020104020204" pitchFamily="34" charset="0"/>
              </a:rPr>
              <a:t>überwinden</a:t>
            </a:r>
            <a:r>
              <a:rPr lang="aa-ET" dirty="0">
                <a:latin typeface="Abadi Extra Light" panose="020B0204020104020204" pitchFamily="34" charset="0"/>
              </a:rPr>
              <a:t> </a:t>
            </a:r>
            <a:r>
              <a:rPr lang="aa-ET" dirty="0" err="1">
                <a:latin typeface="Abadi Extra Light" panose="020B0204020104020204" pitchFamily="34" charset="0"/>
              </a:rPr>
              <a:t>zu</a:t>
            </a:r>
            <a:r>
              <a:rPr lang="aa-ET" dirty="0">
                <a:latin typeface="Abadi Extra Light" panose="020B0204020104020204" pitchFamily="34" charset="0"/>
              </a:rPr>
              <a:t> </a:t>
            </a:r>
            <a:r>
              <a:rPr lang="aa-ET" dirty="0" err="1">
                <a:latin typeface="Abadi Extra Light" panose="020B0204020104020204" pitchFamily="34" charset="0"/>
              </a:rPr>
              <a:t>können</a:t>
            </a:r>
            <a:r>
              <a:rPr lang="aa-ET" dirty="0">
                <a:latin typeface="Abadi Extra Light" panose="020B0204020104020204" pitchFamily="34" charset="0"/>
              </a:rPr>
              <a:t>?</a:t>
            </a:r>
          </a:p>
          <a:p>
            <a:pPr marL="0" indent="0">
              <a:buNone/>
            </a:pPr>
            <a:endParaRPr lang="aa-ET" dirty="0">
              <a:latin typeface="Abadi Extra Light" panose="020B0204020104020204" pitchFamily="34" charset="0"/>
            </a:endParaRPr>
          </a:p>
          <a:p>
            <a:r>
              <a:rPr lang="aa-ET" dirty="0" err="1">
                <a:latin typeface="Abadi Extra Light" panose="020B0204020104020204" pitchFamily="34" charset="0"/>
              </a:rPr>
              <a:t>Brauchen</a:t>
            </a:r>
            <a:r>
              <a:rPr lang="aa-ET" dirty="0">
                <a:latin typeface="Abadi Extra Light" panose="020B0204020104020204" pitchFamily="34" charset="0"/>
              </a:rPr>
              <a:t> </a:t>
            </a:r>
            <a:r>
              <a:rPr lang="aa-ET" dirty="0" err="1">
                <a:latin typeface="Abadi Extra Light" panose="020B0204020104020204" pitchFamily="34" charset="0"/>
              </a:rPr>
              <a:t>wir</a:t>
            </a:r>
            <a:r>
              <a:rPr lang="aa-ET" dirty="0">
                <a:latin typeface="Abadi Extra Light" panose="020B0204020104020204" pitchFamily="34" charset="0"/>
              </a:rPr>
              <a:t> </a:t>
            </a:r>
            <a:r>
              <a:rPr lang="aa-ET" dirty="0" err="1">
                <a:latin typeface="Abadi Extra Light" panose="020B0204020104020204" pitchFamily="34" charset="0"/>
              </a:rPr>
              <a:t>noch</a:t>
            </a:r>
            <a:r>
              <a:rPr lang="aa-ET" dirty="0">
                <a:latin typeface="Abadi Extra Light" panose="020B0204020104020204" pitchFamily="34" charset="0"/>
              </a:rPr>
              <a:t> </a:t>
            </a:r>
            <a:r>
              <a:rPr lang="aa-ET" dirty="0" err="1">
                <a:latin typeface="Abadi Extra Light" panose="020B0204020104020204" pitchFamily="34" charset="0"/>
              </a:rPr>
              <a:t>andere</a:t>
            </a:r>
            <a:r>
              <a:rPr lang="aa-ET" dirty="0">
                <a:latin typeface="Abadi Extra Light" panose="020B0204020104020204" pitchFamily="34" charset="0"/>
              </a:rPr>
              <a:t> </a:t>
            </a:r>
            <a:r>
              <a:rPr lang="aa-ET" dirty="0" err="1">
                <a:latin typeface="Abadi Extra Light" panose="020B0204020104020204" pitchFamily="34" charset="0"/>
              </a:rPr>
              <a:t>Aspekte</a:t>
            </a:r>
            <a:r>
              <a:rPr lang="aa-ET" dirty="0">
                <a:latin typeface="Abadi Extra Light" panose="020B0204020104020204" pitchFamily="34" charset="0"/>
              </a:rPr>
              <a:t> </a:t>
            </a:r>
            <a:r>
              <a:rPr lang="aa-ET" dirty="0" err="1">
                <a:latin typeface="Abadi Extra Light" panose="020B0204020104020204" pitchFamily="34" charset="0"/>
              </a:rPr>
              <a:t>zu</a:t>
            </a:r>
            <a:r>
              <a:rPr lang="aa-ET" dirty="0">
                <a:latin typeface="Abadi Extra Light" panose="020B0204020104020204" pitchFamily="34" charset="0"/>
              </a:rPr>
              <a:t> </a:t>
            </a:r>
            <a:r>
              <a:rPr lang="aa-ET" dirty="0" err="1">
                <a:latin typeface="Abadi Extra Light" panose="020B0204020104020204" pitchFamily="34" charset="0"/>
              </a:rPr>
              <a:t>beobachten</a:t>
            </a:r>
            <a:r>
              <a:rPr lang="aa-ET" dirty="0">
                <a:latin typeface="Abadi Extra Light" panose="020B0204020104020204" pitchFamily="34" charset="0"/>
              </a:rPr>
              <a:t>?</a:t>
            </a:r>
          </a:p>
          <a:p>
            <a:endParaRPr lang="aa-ET" dirty="0">
              <a:latin typeface="Abadi Extra Light" panose="020B0204020104020204" pitchFamily="34" charset="0"/>
            </a:endParaRPr>
          </a:p>
          <a:p>
            <a:r>
              <a:rPr lang="aa-ET" dirty="0" err="1">
                <a:latin typeface="Abadi Extra Light" panose="020B0204020104020204" pitchFamily="34" charset="0"/>
              </a:rPr>
              <a:t>Kann</a:t>
            </a:r>
            <a:r>
              <a:rPr lang="aa-ET" dirty="0">
                <a:latin typeface="Abadi Extra Light" panose="020B0204020104020204" pitchFamily="34" charset="0"/>
              </a:rPr>
              <a:t> </a:t>
            </a:r>
            <a:r>
              <a:rPr lang="aa-ET" dirty="0" err="1">
                <a:latin typeface="Abadi Extra Light" panose="020B0204020104020204" pitchFamily="34" charset="0"/>
              </a:rPr>
              <a:t>diese</a:t>
            </a:r>
            <a:r>
              <a:rPr lang="aa-ET" dirty="0">
                <a:latin typeface="Abadi Extra Light" panose="020B0204020104020204" pitchFamily="34" charset="0"/>
              </a:rPr>
              <a:t> </a:t>
            </a:r>
            <a:r>
              <a:rPr lang="aa-ET" dirty="0" err="1">
                <a:latin typeface="Abadi Extra Light" panose="020B0204020104020204" pitchFamily="34" charset="0"/>
              </a:rPr>
              <a:t>Theorie</a:t>
            </a:r>
            <a:r>
              <a:rPr lang="aa-ET" dirty="0">
                <a:latin typeface="Abadi Extra Light" panose="020B0204020104020204" pitchFamily="34" charset="0"/>
              </a:rPr>
              <a:t> </a:t>
            </a:r>
            <a:r>
              <a:rPr lang="aa-ET" dirty="0" err="1">
                <a:latin typeface="Abadi Extra Light" panose="020B0204020104020204" pitchFamily="34" charset="0"/>
              </a:rPr>
              <a:t>eingesetzt</a:t>
            </a:r>
            <a:r>
              <a:rPr lang="aa-ET" dirty="0">
                <a:latin typeface="Abadi Extra Light" panose="020B0204020104020204" pitchFamily="34" charset="0"/>
              </a:rPr>
              <a:t> </a:t>
            </a:r>
            <a:r>
              <a:rPr lang="aa-ET" dirty="0" err="1">
                <a:latin typeface="Abadi Extra Light" panose="020B0204020104020204" pitchFamily="34" charset="0"/>
              </a:rPr>
              <a:t>werden</a:t>
            </a:r>
            <a:r>
              <a:rPr lang="aa-ET" dirty="0">
                <a:latin typeface="Abadi Extra Light" panose="020B0204020104020204" pitchFamily="34" charset="0"/>
              </a:rPr>
              <a:t>, um </a:t>
            </a:r>
            <a:r>
              <a:rPr lang="aa-ET" dirty="0" err="1">
                <a:latin typeface="Abadi Extra Light" panose="020B0204020104020204" pitchFamily="34" charset="0"/>
              </a:rPr>
              <a:t>Spracherwerb</a:t>
            </a:r>
            <a:r>
              <a:rPr lang="aa-ET" dirty="0">
                <a:latin typeface="Abadi Extra Light" panose="020B0204020104020204" pitchFamily="34" charset="0"/>
              </a:rPr>
              <a:t> von </a:t>
            </a:r>
            <a:r>
              <a:rPr lang="aa-ET" dirty="0" err="1">
                <a:latin typeface="Abadi Extra Light" panose="020B0204020104020204" pitchFamily="34" charset="0"/>
              </a:rPr>
              <a:t>Zuwanderen</a:t>
            </a:r>
            <a:r>
              <a:rPr lang="aa-ET" dirty="0">
                <a:latin typeface="Abadi Extra Light" panose="020B0204020104020204" pitchFamily="34" charset="0"/>
              </a:rPr>
              <a:t> </a:t>
            </a:r>
            <a:r>
              <a:rPr lang="aa-ET" dirty="0" err="1">
                <a:latin typeface="Abadi Extra Light" panose="020B0204020104020204" pitchFamily="34" charset="0"/>
              </a:rPr>
              <a:t>zu</a:t>
            </a:r>
            <a:r>
              <a:rPr lang="aa-ET" dirty="0">
                <a:latin typeface="Abadi Extra Light" panose="020B0204020104020204" pitchFamily="34" charset="0"/>
              </a:rPr>
              <a:t> </a:t>
            </a:r>
            <a:r>
              <a:rPr lang="aa-ET" dirty="0" err="1">
                <a:latin typeface="Abadi Extra Light" panose="020B0204020104020204" pitchFamily="34" charset="0"/>
              </a:rPr>
              <a:t>beurteilen</a:t>
            </a:r>
            <a:r>
              <a:rPr lang="aa-ET" dirty="0">
                <a:latin typeface="Abadi Extra Light" panose="020B0204020104020204" pitchFamily="34" charset="0"/>
              </a:rPr>
              <a:t>?</a:t>
            </a:r>
            <a:endParaRPr lang="de-DE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76665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</Words>
  <Application>Microsoft Office PowerPoint</Application>
  <PresentationFormat>Breitbild</PresentationFormat>
  <Paragraphs>28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Abadi Extra Light</vt:lpstr>
      <vt:lpstr>Arial</vt:lpstr>
      <vt:lpstr>Calibri</vt:lpstr>
      <vt:lpstr>Calibri Light</vt:lpstr>
      <vt:lpstr>Kantoorthema</vt:lpstr>
      <vt:lpstr>Simple View of Reading</vt:lpstr>
      <vt:lpstr>PowerPoint-Präsentation</vt:lpstr>
      <vt:lpstr>PowerPoint-Präsentation</vt:lpstr>
      <vt:lpstr>Example</vt:lpstr>
      <vt:lpstr>3 Learning Difficulties</vt:lpstr>
      <vt:lpstr>Conclusion</vt:lpstr>
      <vt:lpstr>Diskussionsfragen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Alexandra Oseledec</dc:creator>
  <cp:lastModifiedBy>Alexandra Oseledec</cp:lastModifiedBy>
  <cp:revision>6</cp:revision>
  <dcterms:created xsi:type="dcterms:W3CDTF">2022-05-11T11:15:59Z</dcterms:created>
  <dcterms:modified xsi:type="dcterms:W3CDTF">2022-05-19T08:55:56Z</dcterms:modified>
</cp:coreProperties>
</file>