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8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670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506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468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582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315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596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3401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461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867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776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714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EF372-E6FD-4E59-A192-A931D8BCCB8F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C239B-E880-4F0D-906E-E52AA176D7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026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80 Die unflektierbaren Wortarten:</a:t>
            </a:r>
            <a:r>
              <a:rPr lang="de-DE" dirty="0"/>
              <a:t> </a:t>
            </a:r>
            <a:r>
              <a:rPr lang="de-DE" dirty="0" smtClean="0"/>
              <a:t>                       </a:t>
            </a:r>
            <a:r>
              <a:rPr lang="de-DE" b="1" dirty="0" smtClean="0"/>
              <a:t>Partikeln </a:t>
            </a:r>
            <a:r>
              <a:rPr lang="de-DE" b="1" dirty="0"/>
              <a:t>und Interjektionen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sz="3200" dirty="0" smtClean="0"/>
          </a:p>
          <a:p>
            <a:pPr marL="0" indent="0">
              <a:buNone/>
            </a:pPr>
            <a:r>
              <a:rPr lang="de-DE" sz="3200" dirty="0" smtClean="0"/>
              <a:t>Zu den Partikeln zählen </a:t>
            </a:r>
          </a:p>
          <a:p>
            <a:pPr marL="742950" indent="-742950">
              <a:buAutoNum type="arabicPeriod"/>
            </a:pPr>
            <a:r>
              <a:rPr lang="de-DE" sz="3200" dirty="0" smtClean="0"/>
              <a:t>Adverbien </a:t>
            </a:r>
            <a:r>
              <a:rPr lang="de-DE" sz="2400" dirty="0" smtClean="0"/>
              <a:t>(Die Nacht war </a:t>
            </a:r>
            <a:r>
              <a:rPr lang="de-DE" sz="2400" i="1" dirty="0" smtClean="0">
                <a:solidFill>
                  <a:srgbClr val="FF0000"/>
                </a:solidFill>
              </a:rPr>
              <a:t>um</a:t>
            </a:r>
            <a:r>
              <a:rPr lang="de-DE" sz="2400" dirty="0" smtClean="0"/>
              <a:t>.)</a:t>
            </a:r>
          </a:p>
          <a:p>
            <a:pPr marL="742950" indent="-742950">
              <a:buAutoNum type="arabicPeriod"/>
            </a:pPr>
            <a:r>
              <a:rPr lang="de-DE" sz="3200" dirty="0" smtClean="0"/>
              <a:t>Präpositionen </a:t>
            </a:r>
            <a:r>
              <a:rPr lang="de-DE" sz="2400" dirty="0" smtClean="0"/>
              <a:t>(Die Indianer hatten sich </a:t>
            </a:r>
            <a:r>
              <a:rPr lang="de-DE" sz="2400" i="1" dirty="0" smtClean="0">
                <a:solidFill>
                  <a:srgbClr val="FF0000"/>
                </a:solidFill>
              </a:rPr>
              <a:t>um</a:t>
            </a:r>
            <a:r>
              <a:rPr lang="de-DE" sz="2400" dirty="0" smtClean="0"/>
              <a:t> das Lager verteilt.)</a:t>
            </a:r>
          </a:p>
          <a:p>
            <a:pPr marL="742950" indent="-742950">
              <a:buAutoNum type="arabicPeriod"/>
            </a:pPr>
            <a:r>
              <a:rPr lang="de-DE" sz="3200" dirty="0" smtClean="0"/>
              <a:t>Konjunktionen </a:t>
            </a:r>
            <a:r>
              <a:rPr lang="de-DE" sz="2400" dirty="0" smtClean="0"/>
              <a:t>(Sie waren gekommen, </a:t>
            </a:r>
            <a:r>
              <a:rPr lang="de-DE" sz="2400" i="1" dirty="0" smtClean="0">
                <a:solidFill>
                  <a:srgbClr val="FF0000"/>
                </a:solidFill>
              </a:rPr>
              <a:t>um</a:t>
            </a:r>
            <a:r>
              <a:rPr lang="de-DE" sz="2400" dirty="0" smtClean="0"/>
              <a:t> Waren zu tauschen.)</a:t>
            </a:r>
          </a:p>
          <a:p>
            <a:pPr marL="742950" indent="-742950">
              <a:buAutoNum type="arabicPeriod"/>
            </a:pPr>
            <a:r>
              <a:rPr lang="de-DE" sz="3200" dirty="0" smtClean="0"/>
              <a:t>Verbfügwörter </a:t>
            </a:r>
            <a:r>
              <a:rPr lang="de-DE" sz="2400" dirty="0" smtClean="0"/>
              <a:t>(um </a:t>
            </a:r>
            <a:r>
              <a:rPr lang="de-DE" sz="2400" i="1" dirty="0" smtClean="0">
                <a:solidFill>
                  <a:srgbClr val="FF0000"/>
                </a:solidFill>
              </a:rPr>
              <a:t>zu</a:t>
            </a:r>
            <a:r>
              <a:rPr lang="de-DE" sz="2400" dirty="0" smtClean="0"/>
              <a:t> tauschen)</a:t>
            </a:r>
          </a:p>
          <a:p>
            <a:pPr marL="742950" indent="-742950">
              <a:buAutoNum type="arabicPeriod"/>
            </a:pPr>
            <a:r>
              <a:rPr lang="de-DE" sz="3200" dirty="0" smtClean="0"/>
              <a:t>Vergleichspartikeln </a:t>
            </a:r>
            <a:r>
              <a:rPr lang="de-DE" sz="2400" dirty="0" smtClean="0"/>
              <a:t>(Sie waren friedlicher </a:t>
            </a:r>
            <a:r>
              <a:rPr lang="de-DE" sz="2400" i="1" dirty="0" smtClean="0">
                <a:solidFill>
                  <a:srgbClr val="FF0000"/>
                </a:solidFill>
              </a:rPr>
              <a:t>als</a:t>
            </a:r>
            <a:r>
              <a:rPr lang="de-DE" sz="2400" dirty="0" smtClean="0"/>
              <a:t> ihre Nachbarn.)</a:t>
            </a:r>
          </a:p>
        </p:txBody>
      </p:sp>
    </p:spTree>
    <p:extLst>
      <p:ext uri="{BB962C8B-B14F-4D97-AF65-F5344CB8AC3E}">
        <p14:creationId xmlns:p14="http://schemas.microsoft.com/office/powerpoint/2010/main" val="343165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88 Gradpartikeln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Gradpartikeln </a:t>
            </a:r>
            <a:r>
              <a:rPr lang="de-DE" b="1" dirty="0" smtClean="0"/>
              <a:t>heben</a:t>
            </a:r>
            <a:r>
              <a:rPr lang="de-DE" dirty="0" smtClean="0"/>
              <a:t> im Satz </a:t>
            </a:r>
            <a:r>
              <a:rPr lang="de-DE" b="1" dirty="0" smtClean="0"/>
              <a:t>bestimmte Satzglieder besonders hervor</a:t>
            </a:r>
            <a:r>
              <a:rPr lang="de-DE" dirty="0" smtClean="0"/>
              <a:t>. Dabei </a:t>
            </a:r>
            <a:r>
              <a:rPr lang="de-DE" b="1" dirty="0" smtClean="0"/>
              <a:t>stehen</a:t>
            </a:r>
            <a:r>
              <a:rPr lang="de-DE" dirty="0" smtClean="0"/>
              <a:t> sie manchmal </a:t>
            </a:r>
            <a:r>
              <a:rPr lang="de-DE" b="1" dirty="0" smtClean="0"/>
              <a:t>wie eine </a:t>
            </a:r>
            <a:r>
              <a:rPr lang="de-DE" b="1" dirty="0"/>
              <a:t>P</a:t>
            </a:r>
            <a:r>
              <a:rPr lang="de-DE" b="1" dirty="0" smtClean="0"/>
              <a:t>räposition vor</a:t>
            </a:r>
            <a:r>
              <a:rPr lang="de-DE" dirty="0" smtClean="0"/>
              <a:t> einem </a:t>
            </a:r>
            <a:r>
              <a:rPr lang="de-DE" b="1" dirty="0" smtClean="0"/>
              <a:t>Nomen oder Pronomen</a:t>
            </a:r>
            <a:r>
              <a:rPr lang="de-DE" dirty="0" smtClean="0"/>
              <a:t>, sind aber </a:t>
            </a:r>
            <a:r>
              <a:rPr lang="de-DE" b="1" dirty="0" smtClean="0"/>
              <a:t>keine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sogar, auch, nur, bloß, allein, selbst, erst, sehr, schon, gar, überhaupt, äußerst, ziemlich, so [z. B. in </a:t>
            </a:r>
            <a:r>
              <a:rPr lang="de-DE" i="1" dirty="0" smtClean="0">
                <a:solidFill>
                  <a:srgbClr val="FF0000"/>
                </a:solidFill>
              </a:rPr>
              <a:t>so</a:t>
            </a:r>
            <a:r>
              <a:rPr lang="de-DE" dirty="0" smtClean="0">
                <a:solidFill>
                  <a:srgbClr val="FF0000"/>
                </a:solidFill>
              </a:rPr>
              <a:t> groß, </a:t>
            </a:r>
            <a:r>
              <a:rPr lang="de-DE" i="1" dirty="0" smtClean="0">
                <a:solidFill>
                  <a:srgbClr val="FF0000"/>
                </a:solidFill>
              </a:rPr>
              <a:t>so</a:t>
            </a:r>
            <a:r>
              <a:rPr lang="de-DE" dirty="0" smtClean="0">
                <a:solidFill>
                  <a:srgbClr val="FF0000"/>
                </a:solidFill>
              </a:rPr>
              <a:t> viel, </a:t>
            </a:r>
            <a:r>
              <a:rPr lang="de-DE" i="1" dirty="0" smtClean="0">
                <a:solidFill>
                  <a:srgbClr val="FF0000"/>
                </a:solidFill>
              </a:rPr>
              <a:t>so</a:t>
            </a:r>
            <a:r>
              <a:rPr lang="de-DE" dirty="0" smtClean="0">
                <a:solidFill>
                  <a:srgbClr val="FF0000"/>
                </a:solidFill>
              </a:rPr>
              <a:t> wichtig]</a:t>
            </a:r>
          </a:p>
          <a:p>
            <a:pPr marL="0" indent="0">
              <a:buNone/>
            </a:pPr>
            <a:r>
              <a:rPr lang="de-DE" dirty="0" smtClean="0"/>
              <a:t>Beispiel: </a:t>
            </a:r>
          </a:p>
          <a:p>
            <a:pPr marL="0" indent="0">
              <a:buNone/>
            </a:pPr>
            <a:r>
              <a:rPr lang="de-DE" dirty="0" smtClean="0"/>
              <a:t>Ich habe den Star </a:t>
            </a:r>
            <a:r>
              <a:rPr lang="de-DE" i="1" dirty="0" smtClean="0"/>
              <a:t>auch</a:t>
            </a:r>
            <a:r>
              <a:rPr lang="de-DE" dirty="0" smtClean="0"/>
              <a:t> gesehen [und nicht allein die Stimme gehört].</a:t>
            </a:r>
          </a:p>
          <a:p>
            <a:pPr marL="0" indent="0">
              <a:buNone/>
            </a:pPr>
            <a:r>
              <a:rPr lang="de-DE" i="1" dirty="0" smtClean="0"/>
              <a:t>Auch</a:t>
            </a:r>
            <a:r>
              <a:rPr lang="de-DE" dirty="0" smtClean="0"/>
              <a:t> ich habe den Filmstar gesehen [und nicht bloß du].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896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89 Negationspartikel „nicht“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dirty="0" smtClean="0"/>
              <a:t>… zählt zu den Adverbien!</a:t>
            </a:r>
          </a:p>
          <a:p>
            <a:pPr marL="0" indent="0" algn="ctr">
              <a:buNone/>
            </a:pPr>
            <a:r>
              <a:rPr lang="de-DE" dirty="0" smtClean="0"/>
              <a:t>Sie kann sich auf einen </a:t>
            </a:r>
            <a:r>
              <a:rPr lang="de-DE" b="1" dirty="0" smtClean="0"/>
              <a:t>Satz</a:t>
            </a:r>
            <a:r>
              <a:rPr lang="de-DE" dirty="0" smtClean="0"/>
              <a:t> beziehen (Ich habe Lisa </a:t>
            </a:r>
            <a:r>
              <a:rPr lang="de-DE" i="1" dirty="0" smtClean="0"/>
              <a:t>nicht </a:t>
            </a:r>
            <a:r>
              <a:rPr lang="de-DE" dirty="0" smtClean="0"/>
              <a:t>gesehen.)</a:t>
            </a:r>
          </a:p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dirty="0" smtClean="0"/>
              <a:t>oder auf einen </a:t>
            </a:r>
            <a:r>
              <a:rPr lang="de-DE" b="1" dirty="0" smtClean="0"/>
              <a:t>Teil des Satzes </a:t>
            </a:r>
            <a:r>
              <a:rPr lang="de-DE" dirty="0" smtClean="0"/>
              <a:t>(Satzglied-Negation: </a:t>
            </a:r>
            <a:r>
              <a:rPr lang="de-DE" i="1" dirty="0" smtClean="0"/>
              <a:t>Nicht</a:t>
            </a:r>
            <a:r>
              <a:rPr lang="de-DE" dirty="0" smtClean="0"/>
              <a:t> ich habe Lisa angerufen [,sondern du</a:t>
            </a:r>
            <a:r>
              <a:rPr lang="de-DE" dirty="0" smtClean="0"/>
              <a:t>].</a:t>
            </a:r>
          </a:p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dirty="0" smtClean="0"/>
              <a:t>Inhaltlich </a:t>
            </a:r>
            <a:r>
              <a:rPr lang="de-DE" b="1" dirty="0" smtClean="0"/>
              <a:t>verwandte Negationswörter </a:t>
            </a:r>
            <a:r>
              <a:rPr lang="de-DE" dirty="0" smtClean="0"/>
              <a:t>gehören zu </a:t>
            </a:r>
            <a:r>
              <a:rPr lang="de-DE" b="1" dirty="0" smtClean="0"/>
              <a:t>anderen Wortklassen</a:t>
            </a:r>
            <a:r>
              <a:rPr lang="de-DE" dirty="0" smtClean="0"/>
              <a:t>: Pronomen </a:t>
            </a:r>
            <a:r>
              <a:rPr lang="de-DE" i="1" dirty="0" smtClean="0"/>
              <a:t>kein, </a:t>
            </a:r>
            <a:r>
              <a:rPr lang="de-DE" dirty="0" smtClean="0"/>
              <a:t>Konjunktionen</a:t>
            </a:r>
            <a:r>
              <a:rPr lang="de-DE" i="1" dirty="0" smtClean="0"/>
              <a:t> weder … noch.</a:t>
            </a:r>
          </a:p>
        </p:txBody>
      </p:sp>
    </p:spTree>
    <p:extLst>
      <p:ext uri="{BB962C8B-B14F-4D97-AF65-F5344CB8AC3E}">
        <p14:creationId xmlns:p14="http://schemas.microsoft.com/office/powerpoint/2010/main" val="175841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90 Andere Adverbien mit negativer Bedeutung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Andere Adverbien mit negativer Bedeutung </a:t>
            </a:r>
            <a:r>
              <a:rPr lang="de-DE" dirty="0"/>
              <a:t>lassen sich den </a:t>
            </a:r>
            <a:r>
              <a:rPr lang="de-DE" b="1" dirty="0"/>
              <a:t>unterschiedlichen Gruppen </a:t>
            </a:r>
            <a:r>
              <a:rPr lang="de-DE" dirty="0"/>
              <a:t>der Adverbien zuordnen.                                   </a:t>
            </a:r>
            <a:r>
              <a:rPr lang="de-DE" sz="2400" dirty="0"/>
              <a:t>(nirgends, nirgendwo, nirgendwohin, nirgendwoher, nirgendwann, nie, niemals, nimmer)</a:t>
            </a:r>
          </a:p>
          <a:p>
            <a:r>
              <a:rPr lang="de-DE" dirty="0" smtClean="0"/>
              <a:t>Zu </a:t>
            </a:r>
            <a:r>
              <a:rPr lang="de-DE" i="1" dirty="0" smtClean="0"/>
              <a:t>nirgends</a:t>
            </a:r>
            <a:r>
              <a:rPr lang="de-DE" dirty="0" smtClean="0"/>
              <a:t> gibt es das </a:t>
            </a:r>
            <a:r>
              <a:rPr lang="de-DE" b="1" dirty="0" smtClean="0"/>
              <a:t>Gegenwort</a:t>
            </a:r>
            <a:r>
              <a:rPr lang="de-DE" dirty="0" smtClean="0"/>
              <a:t> </a:t>
            </a:r>
            <a:r>
              <a:rPr lang="de-DE" i="1" dirty="0" smtClean="0"/>
              <a:t>irgend. </a:t>
            </a:r>
            <a:r>
              <a:rPr lang="de-DE" dirty="0" smtClean="0"/>
              <a:t>Es kann selbstständig als </a:t>
            </a:r>
            <a:r>
              <a:rPr lang="de-DE" b="1" dirty="0" smtClean="0"/>
              <a:t>modales Adverb </a:t>
            </a:r>
            <a:r>
              <a:rPr lang="de-DE" dirty="0" smtClean="0"/>
              <a:t>auftreten. (Ich komme, wenn ich </a:t>
            </a:r>
            <a:r>
              <a:rPr lang="de-DE" i="1" dirty="0" smtClean="0"/>
              <a:t>irgend</a:t>
            </a:r>
            <a:r>
              <a:rPr lang="de-DE" dirty="0" smtClean="0"/>
              <a:t> kann.)</a:t>
            </a:r>
          </a:p>
          <a:p>
            <a:endParaRPr lang="de-DE" dirty="0"/>
          </a:p>
          <a:p>
            <a:r>
              <a:rPr lang="de-DE" dirty="0" smtClean="0"/>
              <a:t>In den meisten Fällen wird </a:t>
            </a:r>
            <a:r>
              <a:rPr lang="de-DE" i="1" dirty="0" smtClean="0"/>
              <a:t>irgend</a:t>
            </a:r>
            <a:r>
              <a:rPr lang="de-DE" dirty="0" smtClean="0"/>
              <a:t> als Bestandteil von </a:t>
            </a:r>
            <a:r>
              <a:rPr lang="de-DE" b="1" dirty="0" smtClean="0"/>
              <a:t>zusammengesetzten Wörtern </a:t>
            </a:r>
            <a:r>
              <a:rPr lang="de-DE" dirty="0" smtClean="0"/>
              <a:t>gebraucht. (irgendwo, irgendwohin, irgendwoher, irgendwann, irgendwer, irgendwas)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048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b="1" dirty="0" smtClean="0"/>
              <a:t>91 Die Abtönungspartikeln (auch Modalpartikeln)</a:t>
            </a:r>
            <a:endParaRPr lang="de-DE" sz="40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… dienen dazu, eine </a:t>
            </a:r>
            <a:r>
              <a:rPr lang="de-DE" b="1" dirty="0" smtClean="0"/>
              <a:t>Aussage</a:t>
            </a:r>
            <a:r>
              <a:rPr lang="de-DE" dirty="0" smtClean="0"/>
              <a:t> </a:t>
            </a:r>
            <a:r>
              <a:rPr lang="de-DE" b="1" dirty="0" smtClean="0"/>
              <a:t>zu</a:t>
            </a:r>
            <a:r>
              <a:rPr lang="de-DE" dirty="0" smtClean="0"/>
              <a:t> „</a:t>
            </a:r>
            <a:r>
              <a:rPr lang="de-DE" b="1" dirty="0" smtClean="0"/>
              <a:t>färben</a:t>
            </a:r>
            <a:r>
              <a:rPr lang="de-DE" dirty="0" smtClean="0"/>
              <a:t>“ und </a:t>
            </a:r>
            <a:r>
              <a:rPr lang="de-DE" b="1" dirty="0" smtClean="0"/>
              <a:t>abzutönen</a:t>
            </a:r>
            <a:r>
              <a:rPr lang="de-DE" dirty="0" smtClean="0"/>
              <a:t>. </a:t>
            </a:r>
          </a:p>
          <a:p>
            <a:pPr marL="0" indent="0">
              <a:buNone/>
            </a:pPr>
            <a:r>
              <a:rPr lang="de-DE" dirty="0" smtClean="0"/>
              <a:t>(aber, doch, denn, einmal, ja, auch, nur, bloß, etwa, eben, wohl, vielleicht)</a:t>
            </a:r>
          </a:p>
          <a:p>
            <a:r>
              <a:rPr lang="de-DE" dirty="0" smtClean="0"/>
              <a:t>-&gt; häufiger </a:t>
            </a:r>
            <a:r>
              <a:rPr lang="de-DE" b="1" dirty="0" smtClean="0"/>
              <a:t>mündlich</a:t>
            </a:r>
            <a:r>
              <a:rPr lang="de-DE" dirty="0" smtClean="0"/>
              <a:t> als schriftlich: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Warum habe ich </a:t>
            </a:r>
            <a:r>
              <a:rPr lang="de-DE" i="1" dirty="0" smtClean="0">
                <a:solidFill>
                  <a:srgbClr val="FF0000"/>
                </a:solidFill>
              </a:rPr>
              <a:t>auch/bloß/nur </a:t>
            </a:r>
            <a:r>
              <a:rPr lang="de-DE" dirty="0" smtClean="0">
                <a:solidFill>
                  <a:srgbClr val="FF0000"/>
                </a:solidFill>
              </a:rPr>
              <a:t>nicht aufgepasst?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Ist das </a:t>
            </a:r>
            <a:r>
              <a:rPr lang="de-DE" i="1" dirty="0" smtClean="0">
                <a:solidFill>
                  <a:srgbClr val="FF0000"/>
                </a:solidFill>
              </a:rPr>
              <a:t>denn</a:t>
            </a:r>
            <a:r>
              <a:rPr lang="de-DE" dirty="0" smtClean="0">
                <a:solidFill>
                  <a:srgbClr val="FF0000"/>
                </a:solidFill>
              </a:rPr>
              <a:t> wichtig?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Das war </a:t>
            </a:r>
            <a:r>
              <a:rPr lang="de-DE" i="1" dirty="0" smtClean="0">
                <a:solidFill>
                  <a:srgbClr val="FF0000"/>
                </a:solidFill>
              </a:rPr>
              <a:t>aber</a:t>
            </a:r>
            <a:r>
              <a:rPr lang="de-DE" dirty="0" smtClean="0">
                <a:solidFill>
                  <a:srgbClr val="FF0000"/>
                </a:solidFill>
              </a:rPr>
              <a:t> knapp!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93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92 Die Präposition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 smtClean="0"/>
              <a:t>Präpositionen sind Funktionswörter. Ihre grammatische Funktion besteht darin, Beziehungen zwischen Wörtern und Wortgruppen herzustellen.</a:t>
            </a:r>
            <a:endParaRPr lang="de-DE" dirty="0"/>
          </a:p>
          <a:p>
            <a:r>
              <a:rPr lang="de-DE" dirty="0" smtClean="0"/>
              <a:t>Sie </a:t>
            </a:r>
            <a:r>
              <a:rPr lang="de-DE" dirty="0"/>
              <a:t>stehen </a:t>
            </a:r>
            <a:r>
              <a:rPr lang="de-DE" dirty="0" smtClean="0"/>
              <a:t>im Allgemeinen vor einer Nominalphrase und bilden mit dieser zusammen eine Präpositionalphrase.</a:t>
            </a:r>
            <a:endParaRPr lang="de-DE" dirty="0"/>
          </a:p>
          <a:p>
            <a:r>
              <a:rPr lang="de-DE" dirty="0" smtClean="0"/>
              <a:t>Selten stehen sie auch hinter einem Nomen: den Berg hinauf, des Wetters wegen, dem Rhein zu, dem Gesetz zufolge</a:t>
            </a:r>
            <a:endParaRPr lang="de-DE" dirty="0"/>
          </a:p>
          <a:p>
            <a:r>
              <a:rPr lang="de-DE" dirty="0" smtClean="0"/>
              <a:t>Sie verschmelzen oft mit dem Artikel.</a:t>
            </a:r>
          </a:p>
          <a:p>
            <a:r>
              <a:rPr lang="de-DE" dirty="0" smtClean="0"/>
              <a:t>Manche bilden mit einem Adjektiv oder Adverb ein mehrwortiges Adverb.</a:t>
            </a:r>
          </a:p>
          <a:p>
            <a:r>
              <a:rPr lang="de-DE" dirty="0" smtClean="0"/>
              <a:t>Die meisten regieren </a:t>
            </a:r>
            <a:r>
              <a:rPr lang="de-DE" dirty="0" smtClean="0">
                <a:solidFill>
                  <a:srgbClr val="FF0000"/>
                </a:solidFill>
              </a:rPr>
              <a:t>einen</a:t>
            </a:r>
            <a:r>
              <a:rPr lang="de-DE" dirty="0" smtClean="0"/>
              <a:t> Kasus, manche </a:t>
            </a:r>
            <a:r>
              <a:rPr lang="de-DE" dirty="0" smtClean="0">
                <a:solidFill>
                  <a:srgbClr val="FF0000"/>
                </a:solidFill>
              </a:rPr>
              <a:t>zwei</a:t>
            </a:r>
            <a:r>
              <a:rPr lang="de-DE" dirty="0" smtClean="0"/>
              <a:t> Kasus.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027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93 die richtige Rektion der Präpositionen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Genitiv:  dank, infolge, inmitten, mangels, trotz, während, wegen</a:t>
            </a:r>
          </a:p>
          <a:p>
            <a:pPr marL="0" indent="0">
              <a:buNone/>
            </a:pPr>
            <a:r>
              <a:rPr lang="de-DE" dirty="0" smtClean="0"/>
              <a:t>	(</a:t>
            </a:r>
            <a:r>
              <a:rPr lang="de-DE" dirty="0"/>
              <a:t>Dativ hier umgangssprachlich)</a:t>
            </a:r>
            <a:endParaRPr lang="de-DE" dirty="0" smtClean="0"/>
          </a:p>
          <a:p>
            <a:r>
              <a:rPr lang="de-DE" dirty="0" smtClean="0"/>
              <a:t>Dativ: binnen, entgegen, entsprechend, gegenüber, gemäß, nahe</a:t>
            </a:r>
          </a:p>
          <a:p>
            <a:r>
              <a:rPr lang="de-DE" dirty="0" smtClean="0"/>
              <a:t>Akkusativ: entlang (nachgestellt)</a:t>
            </a:r>
          </a:p>
          <a:p>
            <a:r>
              <a:rPr lang="de-DE" dirty="0" smtClean="0"/>
              <a:t>Wechselpräpositionen (Akk. oder Dat.): Akk. bei Bewegung/Richtung, Dat. bei Position/Ruhelage</a:t>
            </a:r>
          </a:p>
          <a:p>
            <a:r>
              <a:rPr lang="de-DE" dirty="0" smtClean="0"/>
              <a:t>kasusungebundene </a:t>
            </a:r>
            <a:r>
              <a:rPr lang="de-DE" dirty="0" err="1" smtClean="0"/>
              <a:t>Präp</a:t>
            </a:r>
            <a:r>
              <a:rPr lang="de-DE" dirty="0" smtClean="0"/>
              <a:t>. (=Satzteilkonjunktionen): als, wie</a:t>
            </a:r>
          </a:p>
          <a:p>
            <a:pPr marL="0" indent="0">
              <a:buNone/>
            </a:pPr>
            <a:r>
              <a:rPr lang="de-DE" dirty="0" smtClean="0"/>
              <a:t>(Du </a:t>
            </a:r>
            <a:r>
              <a:rPr lang="de-DE" i="1" dirty="0" smtClean="0"/>
              <a:t>als </a:t>
            </a:r>
            <a:r>
              <a:rPr lang="de-DE" dirty="0" smtClean="0"/>
              <a:t>sein Vater musst es doch wissen. Der Verteidiger war genauso froh </a:t>
            </a:r>
            <a:r>
              <a:rPr lang="de-DE" i="1" dirty="0" smtClean="0"/>
              <a:t>wie</a:t>
            </a:r>
            <a:r>
              <a:rPr lang="de-DE" dirty="0" smtClean="0"/>
              <a:t> der Torwart)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! Zu einigen Präpositionen gibt es gleichlautende Adverbien: Die Nacht war </a:t>
            </a:r>
            <a:r>
              <a:rPr lang="de-DE" i="1" dirty="0" smtClean="0">
                <a:solidFill>
                  <a:srgbClr val="FF0000"/>
                </a:solidFill>
              </a:rPr>
              <a:t>um</a:t>
            </a:r>
            <a:r>
              <a:rPr lang="de-DE" dirty="0" smtClean="0">
                <a:solidFill>
                  <a:srgbClr val="FF0000"/>
                </a:solidFill>
              </a:rPr>
              <a:t>. Der Knopf ist </a:t>
            </a:r>
            <a:r>
              <a:rPr lang="de-DE" i="1" dirty="0" smtClean="0">
                <a:solidFill>
                  <a:srgbClr val="FF0000"/>
                </a:solidFill>
              </a:rPr>
              <a:t>ab</a:t>
            </a:r>
            <a:r>
              <a:rPr lang="de-DE" dirty="0" smtClean="0">
                <a:solidFill>
                  <a:srgbClr val="FF0000"/>
                </a:solidFill>
              </a:rPr>
              <a:t>., nach wie vor, auf und ab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57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Bedeutung und  Gebrauch von Präpositionen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freier Gebrauch (nicht  von einem Element im Satz bestimmt): lokale, temporale, modale, kausale oder andere Beziehungen -&gt; adverbiale Präpositionalphrasen</a:t>
            </a:r>
          </a:p>
          <a:p>
            <a:r>
              <a:rPr lang="de-DE" dirty="0" smtClean="0"/>
              <a:t>abhängiger Gebrauch/ von Elementen im Satz gefordert -&gt; </a:t>
            </a:r>
            <a:r>
              <a:rPr lang="de-DE" dirty="0" err="1" smtClean="0"/>
              <a:t>Präp</a:t>
            </a:r>
            <a:r>
              <a:rPr lang="de-DE" dirty="0" smtClean="0"/>
              <a:t>.-Obj. (unveränderlich und in der Bedeutung nicht bestimmbar): </a:t>
            </a:r>
          </a:p>
          <a:p>
            <a:pPr marL="0" indent="0">
              <a:buNone/>
            </a:pPr>
            <a:r>
              <a:rPr lang="de-DE" dirty="0" smtClean="0"/>
              <a:t>von </a:t>
            </a:r>
            <a:r>
              <a:rPr lang="de-DE" b="1" dirty="0" smtClean="0"/>
              <a:t>Verben</a:t>
            </a:r>
            <a:r>
              <a:rPr lang="de-DE" dirty="0" smtClean="0"/>
              <a:t> abhängig: warten auf, glauben an, nachdenken über, sich freuen auf, sich drücken vor, sich streiten um</a:t>
            </a:r>
          </a:p>
          <a:p>
            <a:pPr marL="0" indent="0">
              <a:buNone/>
            </a:pPr>
            <a:r>
              <a:rPr lang="de-DE" dirty="0" smtClean="0"/>
              <a:t>von </a:t>
            </a:r>
            <a:r>
              <a:rPr lang="de-DE" b="1" dirty="0" smtClean="0"/>
              <a:t>Substantiven</a:t>
            </a:r>
            <a:r>
              <a:rPr lang="de-DE" dirty="0" smtClean="0"/>
              <a:t> abhängig: Angst vor, Liebe zu, Glaube an, Hoffnung auf</a:t>
            </a:r>
          </a:p>
          <a:p>
            <a:pPr marL="0" indent="0">
              <a:buNone/>
            </a:pPr>
            <a:r>
              <a:rPr lang="de-DE" dirty="0" smtClean="0"/>
              <a:t>von </a:t>
            </a:r>
            <a:r>
              <a:rPr lang="de-DE" b="1" dirty="0" smtClean="0"/>
              <a:t>Adjektiven</a:t>
            </a:r>
            <a:r>
              <a:rPr lang="de-DE" dirty="0" smtClean="0"/>
              <a:t>: froh über, stolz auf, ärgerlich über </a:t>
            </a:r>
          </a:p>
        </p:txBody>
      </p:sp>
    </p:spTree>
    <p:extLst>
      <p:ext uri="{BB962C8B-B14F-4D97-AF65-F5344CB8AC3E}">
        <p14:creationId xmlns:p14="http://schemas.microsoft.com/office/powerpoint/2010/main" val="2762031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81 Die Partikeln – das Adverb(</a:t>
            </a:r>
            <a:r>
              <a:rPr lang="de-DE" b="1" dirty="0" err="1" smtClean="0"/>
              <a:t>ium</a:t>
            </a:r>
            <a:r>
              <a:rPr lang="de-DE" b="1" dirty="0" smtClean="0"/>
              <a:t>)                               </a:t>
            </a:r>
            <a:r>
              <a:rPr lang="de-DE" sz="2400" b="1" dirty="0" smtClean="0"/>
              <a:t>(Pl.: die Adverbien)</a:t>
            </a:r>
            <a:endParaRPr lang="de-DE" sz="24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Adverbien bezeichnen die Umstände eines Sachverhaltes oder bestimmen sie näher. Sie kommen </a:t>
            </a:r>
            <a:r>
              <a:rPr lang="de-DE" b="1" dirty="0" smtClean="0"/>
              <a:t>häufig als Satzglied </a:t>
            </a:r>
            <a:r>
              <a:rPr lang="de-DE" dirty="0" smtClean="0"/>
              <a:t>vor, </a:t>
            </a:r>
          </a:p>
          <a:p>
            <a:pPr marL="0" indent="0">
              <a:buNone/>
            </a:pPr>
            <a:r>
              <a:rPr lang="de-DE" dirty="0" smtClean="0"/>
              <a:t>-zumeist als </a:t>
            </a:r>
            <a:r>
              <a:rPr lang="de-DE" b="1" dirty="0" smtClean="0"/>
              <a:t>Adverbiale</a:t>
            </a:r>
            <a:r>
              <a:rPr lang="de-DE" dirty="0" smtClean="0"/>
              <a:t>. (Ich würde </a:t>
            </a:r>
            <a:r>
              <a:rPr lang="de-DE" i="1" dirty="0" smtClean="0"/>
              <a:t>gerne</a:t>
            </a:r>
            <a:r>
              <a:rPr lang="de-DE" dirty="0" smtClean="0"/>
              <a:t> </a:t>
            </a:r>
            <a:r>
              <a:rPr lang="de-DE" i="1" dirty="0" smtClean="0"/>
              <a:t>dort</a:t>
            </a:r>
            <a:r>
              <a:rPr lang="de-DE" dirty="0" smtClean="0"/>
              <a:t> wohnen.)</a:t>
            </a:r>
          </a:p>
          <a:p>
            <a:pPr marL="0" indent="0">
              <a:buNone/>
            </a:pPr>
            <a:r>
              <a:rPr lang="de-DE" dirty="0" smtClean="0"/>
              <a:t>-auch als </a:t>
            </a:r>
            <a:r>
              <a:rPr lang="de-DE" b="1" dirty="0" err="1" smtClean="0"/>
              <a:t>präpos</a:t>
            </a:r>
            <a:r>
              <a:rPr lang="de-DE" b="1" dirty="0" smtClean="0"/>
              <a:t>. Objekt </a:t>
            </a:r>
            <a:r>
              <a:rPr lang="de-DE" dirty="0" smtClean="0"/>
              <a:t>(Ich freue mich </a:t>
            </a:r>
            <a:r>
              <a:rPr lang="de-DE" i="1" dirty="0" smtClean="0"/>
              <a:t>darüber</a:t>
            </a:r>
            <a:r>
              <a:rPr lang="de-DE" dirty="0" smtClean="0"/>
              <a:t>.)</a:t>
            </a:r>
          </a:p>
          <a:p>
            <a:pPr marL="0" indent="0">
              <a:buNone/>
            </a:pPr>
            <a:r>
              <a:rPr lang="de-DE" dirty="0" smtClean="0"/>
              <a:t>-auch als </a:t>
            </a:r>
            <a:r>
              <a:rPr lang="de-DE" b="1" dirty="0" smtClean="0"/>
              <a:t>Attribut</a:t>
            </a:r>
            <a:r>
              <a:rPr lang="de-DE" dirty="0" smtClean="0"/>
              <a:t>, d.h. zur näheren Bestimmung                                                       zu einem Nomen: Das Haus </a:t>
            </a:r>
            <a:r>
              <a:rPr lang="de-DE" i="1" dirty="0" smtClean="0"/>
              <a:t>drüben</a:t>
            </a:r>
            <a:r>
              <a:rPr lang="de-DE" dirty="0" smtClean="0"/>
              <a:t> ist neu.                                                              zu einem Adjektiv: Es scheint </a:t>
            </a:r>
            <a:r>
              <a:rPr lang="de-DE" i="1" dirty="0" smtClean="0"/>
              <a:t>sehr</a:t>
            </a:r>
            <a:r>
              <a:rPr lang="de-DE" dirty="0" smtClean="0"/>
              <a:t> geräumig zu sein.                                             zu einem Adverb: Ich sehe es </a:t>
            </a:r>
            <a:r>
              <a:rPr lang="de-DE" i="1" dirty="0" smtClean="0"/>
              <a:t>sehr</a:t>
            </a:r>
            <a:r>
              <a:rPr lang="de-DE" dirty="0" smtClean="0"/>
              <a:t> gern.</a:t>
            </a:r>
          </a:p>
          <a:p>
            <a:pPr marL="0" indent="0">
              <a:buNone/>
            </a:pPr>
            <a:r>
              <a:rPr lang="de-DE" dirty="0" smtClean="0"/>
              <a:t>-als </a:t>
            </a:r>
            <a:r>
              <a:rPr lang="de-DE" b="1" dirty="0" smtClean="0"/>
              <a:t>Attribut vor Nomen oder Pronomen </a:t>
            </a:r>
            <a:r>
              <a:rPr lang="de-DE" dirty="0" smtClean="0"/>
              <a:t>wie ein </a:t>
            </a:r>
            <a:r>
              <a:rPr lang="de-DE" b="1" dirty="0" smtClean="0"/>
              <a:t>Begleiter</a:t>
            </a:r>
            <a:r>
              <a:rPr lang="de-DE" dirty="0" smtClean="0"/>
              <a:t>:                     </a:t>
            </a:r>
            <a:r>
              <a:rPr lang="de-DE" i="1" dirty="0" smtClean="0"/>
              <a:t>Nur</a:t>
            </a:r>
            <a:r>
              <a:rPr lang="de-DE" dirty="0" smtClean="0"/>
              <a:t> Tom hat es noch nicht gesehen. </a:t>
            </a:r>
            <a:r>
              <a:rPr lang="de-DE" i="1" dirty="0" smtClean="0"/>
              <a:t>Auch</a:t>
            </a:r>
            <a:r>
              <a:rPr lang="de-DE" dirty="0" smtClean="0"/>
              <a:t> ihr kennt es.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61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82 Ausnahmen der Steigerung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Adverbien sind </a:t>
            </a:r>
            <a:r>
              <a:rPr lang="de-DE" b="1" dirty="0" smtClean="0"/>
              <a:t>nur ausnahmsweise steigerungsfähig</a:t>
            </a:r>
            <a:r>
              <a:rPr lang="de-DE" dirty="0" smtClean="0"/>
              <a:t>, z. T. mit unregelmäßigen Steigerungsformen:</a:t>
            </a:r>
          </a:p>
          <a:p>
            <a:pPr marL="0" indent="0">
              <a:buNone/>
            </a:pPr>
            <a:r>
              <a:rPr lang="de-DE" dirty="0" smtClean="0"/>
              <a:t>oft, öfter, am öftesten (auch: des Öfteren)/am häufigsten</a:t>
            </a:r>
          </a:p>
          <a:p>
            <a:pPr marL="0" indent="0">
              <a:buNone/>
            </a:pPr>
            <a:r>
              <a:rPr lang="de-DE" dirty="0" smtClean="0"/>
              <a:t>gern, lieber, am liebsten</a:t>
            </a:r>
          </a:p>
          <a:p>
            <a:pPr marL="0" indent="0">
              <a:buNone/>
            </a:pPr>
            <a:r>
              <a:rPr lang="de-DE" dirty="0" smtClean="0"/>
              <a:t>sehr, mehr, am meisten</a:t>
            </a:r>
          </a:p>
          <a:p>
            <a:pPr marL="0" indent="0">
              <a:buNone/>
            </a:pPr>
            <a:r>
              <a:rPr lang="de-DE" dirty="0" smtClean="0"/>
              <a:t>bald, eher, am ehesten</a:t>
            </a:r>
          </a:p>
          <a:p>
            <a:pPr marL="0" indent="0">
              <a:buNone/>
            </a:pPr>
            <a:r>
              <a:rPr lang="de-DE" dirty="0" smtClean="0"/>
              <a:t>wohl, besser, am besten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Beispiele?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80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83 keine Ableitung der Adverbien im Deutschen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smtClean="0"/>
              <a:t>Anders als in anderen europäischen Sprachen </a:t>
            </a:r>
            <a:r>
              <a:rPr lang="de-DE" dirty="0" smtClean="0"/>
              <a:t>bildet das heutige Deutsch keine abgeleiteten, d. h. durch Anhängen eines Suffixes an ein Adjektiv entstandenen (derivierten) Adverbien mehr.</a:t>
            </a:r>
          </a:p>
          <a:p>
            <a:pPr marL="0" indent="0">
              <a:buNone/>
            </a:pPr>
            <a:r>
              <a:rPr lang="de-DE" dirty="0" smtClean="0"/>
              <a:t>	z. B. Englisch: </a:t>
            </a:r>
            <a:r>
              <a:rPr lang="de-DE" dirty="0" err="1" smtClean="0"/>
              <a:t>quickly</a:t>
            </a:r>
            <a:r>
              <a:rPr lang="de-DE" dirty="0" smtClean="0"/>
              <a:t> (quick + -</a:t>
            </a:r>
            <a:r>
              <a:rPr lang="de-DE" dirty="0" err="1" smtClean="0"/>
              <a:t>ly</a:t>
            </a:r>
            <a:r>
              <a:rPr lang="de-DE" dirty="0" smtClean="0"/>
              <a:t>)</a:t>
            </a:r>
          </a:p>
          <a:p>
            <a:pPr marL="0" indent="0">
              <a:buNone/>
            </a:pPr>
            <a:r>
              <a:rPr lang="de-DE" dirty="0"/>
              <a:t>	 </a:t>
            </a:r>
            <a:r>
              <a:rPr lang="de-DE" dirty="0" smtClean="0"/>
              <a:t>        Französisch: </a:t>
            </a:r>
            <a:r>
              <a:rPr lang="de-DE" dirty="0" err="1" smtClean="0"/>
              <a:t>précisément</a:t>
            </a:r>
            <a:r>
              <a:rPr lang="de-DE" dirty="0" smtClean="0"/>
              <a:t> (</a:t>
            </a:r>
            <a:r>
              <a:rPr lang="de-DE" dirty="0" err="1" smtClean="0"/>
              <a:t>précis</a:t>
            </a:r>
            <a:r>
              <a:rPr lang="de-DE" dirty="0" smtClean="0"/>
              <a:t> + -</a:t>
            </a:r>
            <a:r>
              <a:rPr lang="de-DE" dirty="0" err="1" smtClean="0"/>
              <a:t>ément</a:t>
            </a:r>
            <a:r>
              <a:rPr lang="de-DE" dirty="0" smtClean="0"/>
              <a:t>)</a:t>
            </a:r>
          </a:p>
          <a:p>
            <a:pPr marL="0" indent="0">
              <a:buNone/>
            </a:pPr>
            <a:r>
              <a:rPr lang="de-DE" dirty="0" smtClean="0"/>
              <a:t>An Stellen, an denen </a:t>
            </a:r>
            <a:r>
              <a:rPr lang="de-DE" b="1" dirty="0" smtClean="0"/>
              <a:t>Fremdsprachen derivierte Adverbien </a:t>
            </a:r>
            <a:r>
              <a:rPr lang="de-DE" dirty="0" smtClean="0"/>
              <a:t>verwenden, benutzt </a:t>
            </a:r>
            <a:r>
              <a:rPr lang="de-DE" dirty="0" smtClean="0">
                <a:solidFill>
                  <a:srgbClr val="FF0000"/>
                </a:solidFill>
              </a:rPr>
              <a:t>das Deutsche unflektierte Adjektive</a:t>
            </a:r>
            <a:r>
              <a:rPr lang="de-DE" dirty="0" smtClean="0"/>
              <a:t>:                                                             Leni läuft </a:t>
            </a:r>
            <a:r>
              <a:rPr lang="de-DE" i="1" dirty="0" smtClean="0"/>
              <a:t>schnell</a:t>
            </a:r>
            <a:r>
              <a:rPr lang="de-DE" dirty="0" smtClean="0"/>
              <a:t>. Mehmet singt </a:t>
            </a:r>
            <a:r>
              <a:rPr lang="de-DE" i="1" dirty="0" smtClean="0"/>
              <a:t>laut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067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84 verschiedenartige Erscheinungsformen der Adverbien: 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smtClean="0"/>
              <a:t>häufig –s</a:t>
            </a:r>
            <a:r>
              <a:rPr lang="de-DE" dirty="0" smtClean="0"/>
              <a:t> als Schlusslaut, </a:t>
            </a:r>
            <a:r>
              <a:rPr lang="de-DE" b="1" dirty="0" err="1" smtClean="0"/>
              <a:t>zweiwortige</a:t>
            </a:r>
            <a:r>
              <a:rPr lang="de-DE" dirty="0" smtClean="0"/>
              <a:t> oder </a:t>
            </a:r>
            <a:r>
              <a:rPr lang="de-DE" b="1" dirty="0" err="1" smtClean="0"/>
              <a:t>mehrwortige</a:t>
            </a:r>
            <a:r>
              <a:rPr lang="de-DE" dirty="0" smtClean="0"/>
              <a:t> Adverbien, Adverbien </a:t>
            </a:r>
            <a:r>
              <a:rPr lang="de-DE" b="1" dirty="0" smtClean="0"/>
              <a:t>mit besonderer Valenz</a:t>
            </a:r>
            <a:r>
              <a:rPr lang="de-DE" dirty="0" smtClean="0"/>
              <a:t>: </a:t>
            </a:r>
            <a:r>
              <a:rPr lang="de-DE" dirty="0" smtClean="0">
                <a:solidFill>
                  <a:srgbClr val="FF0000"/>
                </a:solidFill>
              </a:rPr>
              <a:t>Ordnen Sie zu!</a:t>
            </a:r>
          </a:p>
          <a:p>
            <a:pPr marL="0" indent="0">
              <a:buNone/>
            </a:pPr>
            <a:r>
              <a:rPr lang="de-DE" b="1" dirty="0" smtClean="0"/>
              <a:t>da</a:t>
            </a:r>
            <a:r>
              <a:rPr lang="de-DE" dirty="0" smtClean="0"/>
              <a:t>, </a:t>
            </a:r>
            <a:r>
              <a:rPr lang="de-DE" b="1" dirty="0" smtClean="0"/>
              <a:t>dort</a:t>
            </a:r>
            <a:r>
              <a:rPr lang="de-DE" dirty="0" smtClean="0"/>
              <a:t>, </a:t>
            </a:r>
            <a:r>
              <a:rPr lang="de-DE" b="1" dirty="0" smtClean="0"/>
              <a:t>draußen</a:t>
            </a:r>
            <a:r>
              <a:rPr lang="de-DE" dirty="0" smtClean="0"/>
              <a:t>, oft, nie, gerne, alleine, oftmals, trotzdem, abends, überhaupt, zuweilen, zeitweise, zurzeit, derzeit, unterwegs, zusammen, auseinander, morgens, anfangs, rechts, vorwärts, niemals, vergebens, seit langem, vor kurzem, seit alters, seit neuestem, von ferne, über kurz oder lang, durch dick und dünn, aus und ein, </a:t>
            </a:r>
            <a:r>
              <a:rPr lang="de-DE" b="1" dirty="0" smtClean="0"/>
              <a:t>hier</a:t>
            </a:r>
            <a:r>
              <a:rPr lang="de-DE" dirty="0" smtClean="0"/>
              <a:t>, …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Zu manchen Adverbien gibt es </a:t>
            </a:r>
            <a:r>
              <a:rPr lang="de-DE" b="1" dirty="0" smtClean="0"/>
              <a:t>gleichlautende Wörter anderer Wortart</a:t>
            </a:r>
            <a:r>
              <a:rPr lang="de-DE" dirty="0" smtClean="0"/>
              <a:t>: gleich = Adverb (,sofort´) gleich = Adjektiv (,identisch´)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1213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85 inhaltliche Gesichtspunkte der Gruppierung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lokal</a:t>
            </a:r>
            <a:r>
              <a:rPr lang="de-DE" dirty="0" smtClean="0"/>
              <a:t>: hier, da, dort, draußen, oben, vorn, nirgends, nirgendwo, irgendwo, überall, links, innen, aufwärts, herunter, daran, darin, …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temporal</a:t>
            </a:r>
            <a:r>
              <a:rPr lang="de-DE" dirty="0" smtClean="0"/>
              <a:t>: dann, danach, damals, irgendwann, heute, gestern, morgen, abends, morgens, neulich, anfangs, vorher, seitdem, nun, niemals, bald, nie, immer, oft, manchmal, zeitweise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modal</a:t>
            </a:r>
            <a:r>
              <a:rPr lang="de-DE" dirty="0" smtClean="0"/>
              <a:t>: gern, anders, genug, so, sehr, zu, besonders, insbesondere, vielleicht, wohl, nur, kaum, sogar, übrigens, auch, irgendwie, nebenbei, nicht, vielmals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logisch (kausal)</a:t>
            </a:r>
            <a:r>
              <a:rPr lang="de-DE" dirty="0" smtClean="0"/>
              <a:t>: deshalb, daher, deswegen, folglich, demnach, darum, mithin, somit, also, demzufolge, trotzdem, dennoch, jedoch, gleichwohl, dafür, dazu, außerdem, insofern, sonst, dagegen, zwar, nein, ja,                           selbst =(‚sogar</a:t>
            </a:r>
            <a:r>
              <a:rPr lang="de-DE" smtClean="0"/>
              <a:t>´)                                                                                    (AB Gr7a)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662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Untergruppe Modalwörter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Sie bilden eine weitere große Gruppe der Adverbien und dienen dazu, eine </a:t>
            </a:r>
            <a:r>
              <a:rPr lang="de-DE" b="1" dirty="0" smtClean="0"/>
              <a:t>subjektive Einschätzung des Sprechers </a:t>
            </a:r>
            <a:r>
              <a:rPr lang="de-DE" dirty="0" smtClean="0"/>
              <a:t>– bezogen auf </a:t>
            </a:r>
            <a:r>
              <a:rPr lang="de-DE" b="1" dirty="0" smtClean="0"/>
              <a:t>Realitätsgrad</a:t>
            </a:r>
            <a:r>
              <a:rPr lang="de-DE" dirty="0" smtClean="0"/>
              <a:t> (</a:t>
            </a:r>
            <a:r>
              <a:rPr lang="de-DE" i="1" dirty="0" smtClean="0"/>
              <a:t>wahrscheinlich, vermutlich, sicher</a:t>
            </a:r>
            <a:r>
              <a:rPr lang="de-DE" dirty="0" smtClean="0"/>
              <a:t>) oder auf </a:t>
            </a:r>
            <a:r>
              <a:rPr lang="de-DE" b="1" dirty="0" smtClean="0"/>
              <a:t>Einstellung</a:t>
            </a:r>
            <a:r>
              <a:rPr lang="de-DE" dirty="0" smtClean="0"/>
              <a:t> (</a:t>
            </a:r>
            <a:r>
              <a:rPr lang="de-DE" i="1" dirty="0" smtClean="0"/>
              <a:t>hoffentlich, leider, unglücklicherweise</a:t>
            </a:r>
            <a:r>
              <a:rPr lang="de-DE" dirty="0" smtClean="0"/>
              <a:t>) – auszudrücken.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Beispiele: </a:t>
            </a:r>
            <a:r>
              <a:rPr lang="de-DE" i="1" dirty="0" smtClean="0"/>
              <a:t>Vermutlich</a:t>
            </a:r>
            <a:r>
              <a:rPr lang="de-DE" dirty="0" smtClean="0"/>
              <a:t> kommen wir etwas später, aber bis 10 Uhr sind wir </a:t>
            </a:r>
            <a:r>
              <a:rPr lang="de-DE" i="1" dirty="0" smtClean="0"/>
              <a:t>sicher</a:t>
            </a:r>
            <a:r>
              <a:rPr lang="de-DE" dirty="0" smtClean="0"/>
              <a:t> da. </a:t>
            </a:r>
            <a:r>
              <a:rPr lang="de-DE" i="1" dirty="0" smtClean="0"/>
              <a:t>Hoffentlich</a:t>
            </a:r>
            <a:r>
              <a:rPr lang="de-DE" dirty="0" smtClean="0"/>
              <a:t> reich</a:t>
            </a:r>
            <a:r>
              <a:rPr lang="de-DE" sz="2400" dirty="0" smtClean="0"/>
              <a:t>t</a:t>
            </a:r>
            <a:r>
              <a:rPr lang="de-DE" dirty="0" smtClean="0"/>
              <a:t> das noch.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304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86 Frageadverbien und Relativadverbien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de-DE" dirty="0" smtClean="0"/>
              <a:t>(auch Interrogativadverbien)</a:t>
            </a:r>
          </a:p>
          <a:p>
            <a:pPr marL="0" indent="0">
              <a:buNone/>
            </a:pPr>
            <a:r>
              <a:rPr lang="de-DE" dirty="0" smtClean="0"/>
              <a:t>Wohin? Wo? Wann? Wie? Wieso? Warum? Weshalb? Wozu? Womit? Wodurch? Wie viel? Wie lange? (FA und RA sind gleichlautend)</a:t>
            </a:r>
          </a:p>
          <a:p>
            <a:pPr marL="0" indent="0">
              <a:buNone/>
            </a:pPr>
            <a:r>
              <a:rPr lang="de-DE" b="1" dirty="0" smtClean="0"/>
              <a:t>Relativadverbien</a:t>
            </a:r>
            <a:r>
              <a:rPr lang="de-DE" dirty="0" smtClean="0"/>
              <a:t> </a:t>
            </a:r>
            <a:r>
              <a:rPr lang="de-DE" b="1" dirty="0" smtClean="0"/>
              <a:t>leiten</a:t>
            </a:r>
            <a:r>
              <a:rPr lang="de-DE" dirty="0" smtClean="0"/>
              <a:t> einen </a:t>
            </a:r>
            <a:r>
              <a:rPr lang="de-DE" b="1" dirty="0" smtClean="0"/>
              <a:t>Nebensatz ein </a:t>
            </a:r>
            <a:r>
              <a:rPr lang="de-DE" dirty="0" smtClean="0"/>
              <a:t>und beziehen diesen auf den </a:t>
            </a:r>
            <a:r>
              <a:rPr lang="de-DE" b="1" dirty="0" smtClean="0"/>
              <a:t>übergeordneten Satz </a:t>
            </a:r>
            <a:r>
              <a:rPr lang="de-DE" dirty="0" smtClean="0"/>
              <a:t>oder auf ein </a:t>
            </a:r>
            <a:r>
              <a:rPr lang="de-DE" b="1" dirty="0" smtClean="0"/>
              <a:t>Wort im übergeordneten Satz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Gulliver wusste nicht, </a:t>
            </a:r>
            <a:r>
              <a:rPr lang="de-DE" i="1" dirty="0" smtClean="0"/>
              <a:t>woher</a:t>
            </a:r>
            <a:r>
              <a:rPr lang="de-DE" dirty="0" smtClean="0"/>
              <a:t> die vielen Menschen kamen.</a:t>
            </a:r>
          </a:p>
          <a:p>
            <a:pPr marL="0" indent="0">
              <a:buNone/>
            </a:pPr>
            <a:r>
              <a:rPr lang="de-DE" dirty="0" smtClean="0"/>
              <a:t>Kemal hat mir nicht gesagt, </a:t>
            </a:r>
            <a:r>
              <a:rPr lang="de-DE" i="1" dirty="0" smtClean="0"/>
              <a:t>weshalb</a:t>
            </a:r>
            <a:r>
              <a:rPr lang="de-DE" dirty="0" smtClean="0"/>
              <a:t> er noch einmal in die Stadt fahren wollte.</a:t>
            </a:r>
          </a:p>
          <a:p>
            <a:pPr marL="0" indent="0">
              <a:buNone/>
            </a:pPr>
            <a:r>
              <a:rPr lang="de-DE" dirty="0" smtClean="0"/>
              <a:t>Auch Susanne kannte den Grund nicht, </a:t>
            </a:r>
            <a:r>
              <a:rPr lang="de-DE" i="1" dirty="0" smtClean="0"/>
              <a:t>weshalb</a:t>
            </a:r>
            <a:r>
              <a:rPr lang="de-DE" dirty="0" smtClean="0"/>
              <a:t> Kemal in die Stadt gefahren ist.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251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87 Pronominaladverbien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… verknüpfen einen Hauptsatz oder ein Satzgefüge mit einem vorangegangenen Satz. Es handelt sich um zusammengesetzte Wörter, die eine Präposition enthalten.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daran, dabei, dafür, damit, danach, darunter, davor, dazu, hierzu</a:t>
            </a:r>
          </a:p>
          <a:p>
            <a:pPr marL="0" indent="0">
              <a:buNone/>
            </a:pPr>
            <a:r>
              <a:rPr lang="de-DE" dirty="0" smtClean="0"/>
              <a:t>Als Kind habe ich jeden Herbst Pilze gesammelt. </a:t>
            </a:r>
            <a:r>
              <a:rPr lang="de-DE" i="1" dirty="0" smtClean="0"/>
              <a:t>Daran</a:t>
            </a:r>
            <a:r>
              <a:rPr lang="de-DE" dirty="0" smtClean="0"/>
              <a:t> erinnere ich mich  noch gut.</a:t>
            </a:r>
          </a:p>
          <a:p>
            <a:pPr marL="0" indent="0">
              <a:buNone/>
            </a:pPr>
            <a:r>
              <a:rPr lang="de-DE" dirty="0" smtClean="0"/>
              <a:t>Eine Variante des COVID-Virus ist die Omega-Variante. </a:t>
            </a:r>
            <a:r>
              <a:rPr lang="de-DE" i="1" dirty="0" smtClean="0"/>
              <a:t>Darunter </a:t>
            </a:r>
            <a:r>
              <a:rPr lang="de-DE" dirty="0" smtClean="0"/>
              <a:t>versteht man eine besonders ansteckende Form.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780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1343</Words>
  <Application>Microsoft Office PowerPoint</Application>
  <PresentationFormat>Breitbild</PresentationFormat>
  <Paragraphs>101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</vt:lpstr>
      <vt:lpstr>80 Die unflektierbaren Wortarten:                        Partikeln und Interjektionen</vt:lpstr>
      <vt:lpstr>81 Die Partikeln – das Adverb(ium)                               (Pl.: die Adverbien)</vt:lpstr>
      <vt:lpstr>82 Ausnahmen der Steigerung</vt:lpstr>
      <vt:lpstr>83 keine Ableitung der Adverbien im Deutschen</vt:lpstr>
      <vt:lpstr>84 verschiedenartige Erscheinungsformen der Adverbien: </vt:lpstr>
      <vt:lpstr>85 inhaltliche Gesichtspunkte der Gruppierung</vt:lpstr>
      <vt:lpstr>Untergruppe Modalwörter</vt:lpstr>
      <vt:lpstr>86 Frageadverbien und Relativadverbien</vt:lpstr>
      <vt:lpstr>87 Pronominaladverbien</vt:lpstr>
      <vt:lpstr>88 Gradpartikeln</vt:lpstr>
      <vt:lpstr>89 Negationspartikel „nicht“</vt:lpstr>
      <vt:lpstr>90 Andere Adverbien mit negativer Bedeutung</vt:lpstr>
      <vt:lpstr>91 Die Abtönungspartikeln (auch Modalpartikeln)</vt:lpstr>
      <vt:lpstr>92 Die Präposition</vt:lpstr>
      <vt:lpstr>93 die richtige Rektion der Präpositionen</vt:lpstr>
      <vt:lpstr>Bedeutung und  Gebrauch von Präpositionen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71 Das Numerale</dc:title>
  <dc:creator>User10</dc:creator>
  <cp:lastModifiedBy>User10</cp:lastModifiedBy>
  <cp:revision>64</cp:revision>
  <dcterms:created xsi:type="dcterms:W3CDTF">2022-05-29T12:15:01Z</dcterms:created>
  <dcterms:modified xsi:type="dcterms:W3CDTF">2023-11-22T15:03:58Z</dcterms:modified>
</cp:coreProperties>
</file>