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4"/>
  </p:notesMasterIdLst>
  <p:sldIdLst>
    <p:sldId id="256" r:id="rId2"/>
    <p:sldId id="259" r:id="rId3"/>
    <p:sldId id="267" r:id="rId4"/>
    <p:sldId id="268" r:id="rId5"/>
    <p:sldId id="260" r:id="rId6"/>
    <p:sldId id="261" r:id="rId7"/>
    <p:sldId id="257" r:id="rId8"/>
    <p:sldId id="263" r:id="rId9"/>
    <p:sldId id="258" r:id="rId10"/>
    <p:sldId id="262" r:id="rId11"/>
    <p:sldId id="264" r:id="rId12"/>
    <p:sldId id="265" r:id="rId13"/>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ilena Schmittlutz" initials="MS" lastIdx="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480" autoAdjust="0"/>
    <p:restoredTop sz="64813" autoAdjust="0"/>
  </p:normalViewPr>
  <p:slideViewPr>
    <p:cSldViewPr>
      <p:cViewPr varScale="1">
        <p:scale>
          <a:sx n="47" d="100"/>
          <a:sy n="47" d="100"/>
        </p:scale>
        <p:origin x="2130" y="4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B78A293-69BA-4D25-A26D-BB7E86C46537}" type="datetimeFigureOut">
              <a:rPr lang="de-DE" smtClean="0"/>
              <a:t>11.12.2023</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C0A20D4-4298-4220-8BCB-5A210133293F}" type="slidenum">
              <a:rPr lang="de-DE" smtClean="0"/>
              <a:t>‹Nr.›</a:t>
            </a:fld>
            <a:endParaRPr lang="de-DE"/>
          </a:p>
        </p:txBody>
      </p:sp>
    </p:spTree>
    <p:extLst>
      <p:ext uri="{BB962C8B-B14F-4D97-AF65-F5344CB8AC3E}">
        <p14:creationId xmlns:p14="http://schemas.microsoft.com/office/powerpoint/2010/main" val="2993652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indent="0">
              <a:buFont typeface="Wingdings"/>
              <a:buNone/>
            </a:pPr>
            <a:r>
              <a:rPr lang="en-GB" baseline="0" dirty="0">
                <a:sym typeface="Wingdings" panose="05000000000000000000" pitchFamily="2" charset="2"/>
              </a:rPr>
              <a:t>But before we deal with transculturality in the buddha of suburbia I want to talk about the rainbow sign for a second</a:t>
            </a:r>
          </a:p>
          <a:p>
            <a:pPr marL="0" indent="0">
              <a:buFont typeface="Wingdings"/>
              <a:buNone/>
            </a:pPr>
            <a:r>
              <a:rPr lang="en-GB" baseline="0" dirty="0">
                <a:sym typeface="Wingdings" panose="05000000000000000000" pitchFamily="2" charset="2"/>
              </a:rPr>
              <a:t>Because it deals with an interesting aspect about transculturality and hybridity that is not really talked about in the novel</a:t>
            </a:r>
          </a:p>
          <a:p>
            <a:pPr marL="0" indent="0">
              <a:buFont typeface="Wingdings"/>
              <a:buNone/>
            </a:pPr>
            <a:endParaRPr lang="en-GB" baseline="0" dirty="0">
              <a:sym typeface="Wingdings" panose="05000000000000000000" pitchFamily="2" charset="2"/>
            </a:endParaRPr>
          </a:p>
          <a:p>
            <a:pPr marL="0" indent="0">
              <a:buFont typeface="Wingdings"/>
              <a:buNone/>
            </a:pPr>
            <a:r>
              <a:rPr lang="en-GB" baseline="0" dirty="0">
                <a:sym typeface="Wingdings" panose="05000000000000000000" pitchFamily="2" charset="2"/>
              </a:rPr>
              <a:t>The second generation of immigrants (like Karim and Jamila) often struggles with similar problems that these to quotes summarize quite well:</a:t>
            </a:r>
          </a:p>
          <a:p>
            <a:pPr marL="0" indent="0">
              <a:buFont typeface="Wingdings"/>
              <a:buNone/>
            </a:pPr>
            <a:r>
              <a:rPr lang="en-GB" baseline="0" dirty="0">
                <a:sym typeface="Wingdings" panose="05000000000000000000" pitchFamily="2" charset="2"/>
              </a:rPr>
              <a:t>…</a:t>
            </a:r>
          </a:p>
          <a:p>
            <a:pPr marL="0" indent="0">
              <a:buFont typeface="Wingdings"/>
              <a:buNone/>
            </a:pPr>
            <a:endParaRPr lang="en-GB" baseline="0" dirty="0">
              <a:sym typeface="Wingdings" panose="05000000000000000000" pitchFamily="2" charset="2"/>
            </a:endParaRPr>
          </a:p>
          <a:p>
            <a:pPr marL="0" indent="0">
              <a:buFont typeface="Wingdings"/>
              <a:buNone/>
            </a:pPr>
            <a:r>
              <a:rPr lang="en-GB" baseline="0" noProof="0" dirty="0">
                <a:sym typeface="Wingdings" panose="05000000000000000000" pitchFamily="2" charset="2"/>
              </a:rPr>
              <a:t>They (visibly) belong to a culture they might only know from their parents “performing it” </a:t>
            </a:r>
          </a:p>
          <a:p>
            <a:pPr marL="0" indent="0">
              <a:buFont typeface="Wingdings"/>
              <a:buNone/>
            </a:pPr>
            <a:r>
              <a:rPr lang="en-GB" baseline="0" noProof="0" dirty="0">
                <a:sym typeface="Wingdings" panose="05000000000000000000" pitchFamily="2" charset="2"/>
              </a:rPr>
              <a:t>So they might not feel very connected to it</a:t>
            </a:r>
          </a:p>
          <a:p>
            <a:pPr marL="0" indent="0">
              <a:buFont typeface="Wingdings"/>
              <a:buNone/>
            </a:pPr>
            <a:r>
              <a:rPr lang="en-GB" baseline="0" noProof="0" dirty="0">
                <a:sym typeface="Wingdings" panose="05000000000000000000" pitchFamily="2" charset="2"/>
              </a:rPr>
              <a:t>Additionally they experience very negative things because they “belong” to that Culture (othering and racism)</a:t>
            </a:r>
          </a:p>
          <a:p>
            <a:pPr marL="0" indent="0">
              <a:buFont typeface="Wingdings"/>
              <a:buNone/>
            </a:pPr>
            <a:endParaRPr lang="en-GB" baseline="0" noProof="0" dirty="0">
              <a:sym typeface="Wingdings" panose="05000000000000000000" pitchFamily="2" charset="2"/>
            </a:endParaRPr>
          </a:p>
          <a:p>
            <a:pPr marL="171450" indent="-171450">
              <a:buFont typeface="Wingdings"/>
              <a:buChar char="à"/>
            </a:pPr>
            <a:r>
              <a:rPr lang="en-GB" baseline="0" noProof="0" dirty="0">
                <a:sym typeface="Wingdings" panose="05000000000000000000" pitchFamily="2" charset="2"/>
              </a:rPr>
              <a:t>Because of these two things they mostly associate the culture of their origin negatively</a:t>
            </a:r>
          </a:p>
          <a:p>
            <a:pPr marL="0" indent="0">
              <a:buFont typeface="Wingdings"/>
              <a:buNone/>
            </a:pPr>
            <a:endParaRPr lang="en-GB" baseline="0" noProof="0" dirty="0">
              <a:sym typeface="Wingdings" panose="05000000000000000000" pitchFamily="2" charset="2"/>
            </a:endParaRPr>
          </a:p>
          <a:p>
            <a:pPr marL="0" indent="0">
              <a:buFont typeface="Wingdings"/>
              <a:buNone/>
            </a:pPr>
            <a:r>
              <a:rPr lang="en-GB" baseline="0" noProof="0" dirty="0">
                <a:sym typeface="Wingdings" panose="05000000000000000000" pitchFamily="2" charset="2"/>
              </a:rPr>
              <a:t>That can change when they visit their country of origin they are able to actually see their actual heritage and get a better understanding of the culture</a:t>
            </a:r>
          </a:p>
          <a:p>
            <a:pPr marL="0" indent="0">
              <a:buFont typeface="Wingdings"/>
              <a:buNone/>
            </a:pPr>
            <a:r>
              <a:rPr lang="en-GB" baseline="0" noProof="0" dirty="0">
                <a:sym typeface="Wingdings" panose="05000000000000000000" pitchFamily="2" charset="2"/>
              </a:rPr>
              <a:t>They accumulate positive experiences with it, which brings them closer to this culture</a:t>
            </a:r>
          </a:p>
          <a:p>
            <a:pPr marL="0" indent="0">
              <a:buFont typeface="Wingdings"/>
              <a:buNone/>
            </a:pPr>
            <a:r>
              <a:rPr lang="en-GB" baseline="0" noProof="0" dirty="0">
                <a:sym typeface="Wingdings" panose="05000000000000000000" pitchFamily="2" charset="2"/>
              </a:rPr>
              <a:t>according to the rainbow sign</a:t>
            </a:r>
          </a:p>
          <a:p>
            <a:pPr marL="0" indent="0">
              <a:buFont typeface="Wingdings"/>
              <a:buNone/>
            </a:pPr>
            <a:endParaRPr lang="en-GB" baseline="0" noProof="0" dirty="0">
              <a:sym typeface="Wingdings" panose="05000000000000000000" pitchFamily="2" charset="2"/>
            </a:endParaRPr>
          </a:p>
          <a:p>
            <a:pPr marL="0" indent="0">
              <a:buFont typeface="Wingdings"/>
              <a:buNone/>
            </a:pPr>
            <a:endParaRPr lang="en-GB" baseline="0" noProof="0" dirty="0">
              <a:sym typeface="Wingdings" panose="05000000000000000000" pitchFamily="2" charset="2"/>
            </a:endParaRPr>
          </a:p>
          <a:p>
            <a:pPr marL="0" indent="0">
              <a:buFont typeface="Wingdings"/>
              <a:buNone/>
            </a:pPr>
            <a:r>
              <a:rPr lang="en-GB" baseline="0" noProof="0" dirty="0">
                <a:sym typeface="Wingdings" panose="05000000000000000000" pitchFamily="2" charset="2"/>
              </a:rPr>
              <a:t>But here they are also viewed as “the other” just like in the country they grew up in (which is show in the second quote)</a:t>
            </a:r>
          </a:p>
          <a:p>
            <a:pPr marL="0" indent="0">
              <a:buFont typeface="Wingdings"/>
              <a:buNone/>
            </a:pPr>
            <a:r>
              <a:rPr lang="en-GB" baseline="0" noProof="0" dirty="0">
                <a:sym typeface="Wingdings" panose="05000000000000000000" pitchFamily="2" charset="2"/>
              </a:rPr>
              <a:t>+ they might even form a better connection to their (in this case) Englishness while being abroad because they are able to recognize their English sides </a:t>
            </a:r>
          </a:p>
          <a:p>
            <a:pPr marL="0" indent="0">
              <a:buFont typeface="Wingdings"/>
              <a:buNone/>
            </a:pPr>
            <a:r>
              <a:rPr lang="en-GB" baseline="0" noProof="0" dirty="0">
                <a:sym typeface="Wingdings" panose="05000000000000000000" pitchFamily="2" charset="2"/>
              </a:rPr>
              <a:t>And that they might like that about themselves</a:t>
            </a:r>
          </a:p>
          <a:p>
            <a:pPr marL="0" indent="0">
              <a:buFont typeface="Wingdings"/>
              <a:buNone/>
            </a:pPr>
            <a:endParaRPr lang="en-GB" baseline="0" noProof="0" dirty="0">
              <a:sym typeface="Wingdings" panose="05000000000000000000" pitchFamily="2" charset="2"/>
            </a:endParaRPr>
          </a:p>
          <a:p>
            <a:pPr marL="0" indent="0">
              <a:buFont typeface="Wingdings"/>
              <a:buNone/>
            </a:pPr>
            <a:r>
              <a:rPr lang="en-GB" baseline="0" noProof="0" dirty="0">
                <a:sym typeface="Wingdings" panose="05000000000000000000" pitchFamily="2" charset="2"/>
              </a:rPr>
              <a:t>So when they come back they have a better connection to both their cultures while being othered by both of them</a:t>
            </a:r>
          </a:p>
          <a:p>
            <a:pPr marL="0" indent="0">
              <a:buFont typeface="Wingdings"/>
              <a:buNone/>
            </a:pPr>
            <a:endParaRPr lang="en-GB" baseline="0" noProof="0" dirty="0">
              <a:sym typeface="Wingdings" panose="05000000000000000000" pitchFamily="2" charset="2"/>
            </a:endParaRPr>
          </a:p>
          <a:p>
            <a:pPr marL="0" indent="0">
              <a:buFont typeface="Wingdings"/>
              <a:buNone/>
            </a:pPr>
            <a:endParaRPr lang="en-GB" baseline="0" noProof="0" dirty="0">
              <a:sym typeface="Wingdings" panose="05000000000000000000" pitchFamily="2" charset="2"/>
            </a:endParaRPr>
          </a:p>
          <a:p>
            <a:pPr marL="0" indent="0">
              <a:buFont typeface="Wingdings"/>
              <a:buNone/>
            </a:pPr>
            <a:endParaRPr lang="en-GB" baseline="0" noProof="0" dirty="0">
              <a:sym typeface="Wingdings" panose="05000000000000000000" pitchFamily="2" charset="2"/>
            </a:endParaRPr>
          </a:p>
          <a:p>
            <a:pPr marL="171450" indent="-171450">
              <a:buFont typeface="Wingdings"/>
              <a:buChar char="à"/>
            </a:pPr>
            <a:endParaRPr lang="de-DE" baseline="0" dirty="0"/>
          </a:p>
          <a:p>
            <a:endParaRPr lang="de-DE" baseline="0" dirty="0"/>
          </a:p>
          <a:p>
            <a:endParaRPr lang="de-DE" dirty="0"/>
          </a:p>
        </p:txBody>
      </p:sp>
      <p:sp>
        <p:nvSpPr>
          <p:cNvPr id="4" name="Foliennummernplatzhalter 3"/>
          <p:cNvSpPr>
            <a:spLocks noGrp="1"/>
          </p:cNvSpPr>
          <p:nvPr>
            <p:ph type="sldNum" sz="quarter" idx="10"/>
          </p:nvPr>
        </p:nvSpPr>
        <p:spPr/>
        <p:txBody>
          <a:bodyPr/>
          <a:lstStyle/>
          <a:p>
            <a:fld id="{AC0A20D4-4298-4220-8BCB-5A210133293F}" type="slidenum">
              <a:rPr lang="de-DE" smtClean="0"/>
              <a:t>3</a:t>
            </a:fld>
            <a:endParaRPr lang="de-DE"/>
          </a:p>
        </p:txBody>
      </p:sp>
    </p:spTree>
    <p:extLst>
      <p:ext uri="{BB962C8B-B14F-4D97-AF65-F5344CB8AC3E}">
        <p14:creationId xmlns:p14="http://schemas.microsoft.com/office/powerpoint/2010/main" val="14704396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en-GB" noProof="0" dirty="0"/>
              <a:t>Example: Even Anwar who is portrayed</a:t>
            </a:r>
            <a:r>
              <a:rPr lang="en-GB" baseline="0" noProof="0" dirty="0"/>
              <a:t> as very strict Muslim (maybe even extreme) has transcultural aspects: It is mentioned at one point that even he sometimes eats </a:t>
            </a:r>
            <a:r>
              <a:rPr lang="en-GB" baseline="0" noProof="0" dirty="0" err="1"/>
              <a:t>prok</a:t>
            </a:r>
            <a:r>
              <a:rPr lang="en-GB" baseline="0" noProof="0" dirty="0"/>
              <a:t> when his wife is not watching</a:t>
            </a:r>
          </a:p>
          <a:p>
            <a:endParaRPr lang="de-DE" baseline="0" dirty="0"/>
          </a:p>
          <a:p>
            <a:endParaRPr lang="de-DE" dirty="0"/>
          </a:p>
        </p:txBody>
      </p:sp>
      <p:sp>
        <p:nvSpPr>
          <p:cNvPr id="4" name="Foliennummernplatzhalter 3"/>
          <p:cNvSpPr>
            <a:spLocks noGrp="1"/>
          </p:cNvSpPr>
          <p:nvPr>
            <p:ph type="sldNum" sz="quarter" idx="10"/>
          </p:nvPr>
        </p:nvSpPr>
        <p:spPr/>
        <p:txBody>
          <a:bodyPr/>
          <a:lstStyle/>
          <a:p>
            <a:fld id="{AC0A20D4-4298-4220-8BCB-5A210133293F}" type="slidenum">
              <a:rPr lang="de-DE" smtClean="0"/>
              <a:t>5</a:t>
            </a:fld>
            <a:endParaRPr lang="de-DE"/>
          </a:p>
        </p:txBody>
      </p:sp>
    </p:spTree>
    <p:extLst>
      <p:ext uri="{BB962C8B-B14F-4D97-AF65-F5344CB8AC3E}">
        <p14:creationId xmlns:p14="http://schemas.microsoft.com/office/powerpoint/2010/main" val="4270048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en-GB" noProof="0" dirty="0"/>
              <a:t>We never</a:t>
            </a:r>
            <a:r>
              <a:rPr lang="en-GB" baseline="0" noProof="0" dirty="0"/>
              <a:t> really see him relate to the cultural practices other Indians are performing</a:t>
            </a:r>
          </a:p>
          <a:p>
            <a:endParaRPr lang="en-GB" baseline="0" noProof="0" dirty="0"/>
          </a:p>
          <a:p>
            <a:r>
              <a:rPr lang="en-GB" baseline="0" noProof="0" dirty="0"/>
              <a:t>So when he sees the opportunity to use his Indian-ness to his advantage he does „use it“ </a:t>
            </a:r>
          </a:p>
          <a:p>
            <a:r>
              <a:rPr lang="en-GB" baseline="0" noProof="0" dirty="0"/>
              <a:t>In his job as this example shows or in his private life will </a:t>
            </a:r>
            <a:r>
              <a:rPr lang="en-GB" baseline="0" noProof="0" dirty="0" err="1"/>
              <a:t>will</a:t>
            </a:r>
            <a:r>
              <a:rPr lang="en-GB" baseline="0" noProof="0" dirty="0"/>
              <a:t> talk about that in a minute</a:t>
            </a:r>
          </a:p>
          <a:p>
            <a:endParaRPr lang="en-GB" baseline="0" noProof="0" dirty="0"/>
          </a:p>
          <a:p>
            <a:endParaRPr lang="de-DE" baseline="0" dirty="0"/>
          </a:p>
          <a:p>
            <a:endParaRPr lang="de-DE" dirty="0"/>
          </a:p>
        </p:txBody>
      </p:sp>
      <p:sp>
        <p:nvSpPr>
          <p:cNvPr id="4" name="Foliennummernplatzhalter 3"/>
          <p:cNvSpPr>
            <a:spLocks noGrp="1"/>
          </p:cNvSpPr>
          <p:nvPr>
            <p:ph type="sldNum" sz="quarter" idx="10"/>
          </p:nvPr>
        </p:nvSpPr>
        <p:spPr/>
        <p:txBody>
          <a:bodyPr/>
          <a:lstStyle/>
          <a:p>
            <a:fld id="{AC0A20D4-4298-4220-8BCB-5A210133293F}" type="slidenum">
              <a:rPr lang="de-DE" smtClean="0"/>
              <a:t>6</a:t>
            </a:fld>
            <a:endParaRPr lang="de-DE"/>
          </a:p>
        </p:txBody>
      </p:sp>
    </p:spTree>
    <p:extLst>
      <p:ext uri="{BB962C8B-B14F-4D97-AF65-F5344CB8AC3E}">
        <p14:creationId xmlns:p14="http://schemas.microsoft.com/office/powerpoint/2010/main" val="6496046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en-GB" noProof="0" dirty="0"/>
              <a:t>Spectator</a:t>
            </a:r>
            <a:r>
              <a:rPr lang="en-GB" baseline="0" noProof="0" dirty="0"/>
              <a:t> can also be the performer himself (no other person has to be involved necessarily)</a:t>
            </a:r>
            <a:endParaRPr lang="en-GB" noProof="0" dirty="0"/>
          </a:p>
        </p:txBody>
      </p:sp>
      <p:sp>
        <p:nvSpPr>
          <p:cNvPr id="4" name="Foliennummernplatzhalter 3"/>
          <p:cNvSpPr>
            <a:spLocks noGrp="1"/>
          </p:cNvSpPr>
          <p:nvPr>
            <p:ph type="sldNum" sz="quarter" idx="10"/>
          </p:nvPr>
        </p:nvSpPr>
        <p:spPr/>
        <p:txBody>
          <a:bodyPr/>
          <a:lstStyle/>
          <a:p>
            <a:fld id="{AC0A20D4-4298-4220-8BCB-5A210133293F}" type="slidenum">
              <a:rPr lang="de-DE" smtClean="0"/>
              <a:t>7</a:t>
            </a:fld>
            <a:endParaRPr lang="de-DE"/>
          </a:p>
        </p:txBody>
      </p:sp>
    </p:spTree>
    <p:extLst>
      <p:ext uri="{BB962C8B-B14F-4D97-AF65-F5344CB8AC3E}">
        <p14:creationId xmlns:p14="http://schemas.microsoft.com/office/powerpoint/2010/main" val="20913219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en-GB" noProof="0" dirty="0"/>
              <a:t>It</a:t>
            </a:r>
            <a:r>
              <a:rPr lang="en-GB" baseline="0" noProof="0" dirty="0"/>
              <a:t> is mentioned that Jamila reads </a:t>
            </a:r>
            <a:r>
              <a:rPr lang="en-GB" noProof="0" dirty="0"/>
              <a:t>Simone de Beauvoir </a:t>
            </a:r>
          </a:p>
          <a:p>
            <a:endParaRPr lang="en-GB" noProof="0" dirty="0"/>
          </a:p>
          <a:p>
            <a:r>
              <a:rPr lang="en-GB" noProof="0" dirty="0"/>
              <a:t>Judith</a:t>
            </a:r>
            <a:r>
              <a:rPr lang="en-GB" baseline="0" noProof="0" dirty="0"/>
              <a:t> Butler says that everybody constantly performs their gender</a:t>
            </a:r>
          </a:p>
          <a:p>
            <a:r>
              <a:rPr lang="en-GB" baseline="0" noProof="0" dirty="0"/>
              <a:t>But not consciously, so not on purpose</a:t>
            </a:r>
          </a:p>
          <a:p>
            <a:r>
              <a:rPr lang="en-GB" baseline="0" noProof="0" dirty="0"/>
              <a:t>So did not look for an example in the book where that is visible because when listening to her every character is always doing it</a:t>
            </a:r>
          </a:p>
          <a:p>
            <a:endParaRPr lang="en-GB" baseline="0" noProof="0" dirty="0"/>
          </a:p>
          <a:p>
            <a:r>
              <a:rPr lang="en-GB" baseline="0" noProof="0" dirty="0"/>
              <a:t>When Performativity is something that pushes something forward or even creates </a:t>
            </a:r>
            <a:r>
              <a:rPr lang="en-GB" baseline="0" noProof="0" dirty="0" err="1"/>
              <a:t>somethig</a:t>
            </a:r>
            <a:r>
              <a:rPr lang="en-GB" baseline="0" noProof="0" dirty="0"/>
              <a:t> then culture is performative too</a:t>
            </a:r>
          </a:p>
          <a:p>
            <a:endParaRPr lang="en-GB" baseline="0" noProof="0" dirty="0"/>
          </a:p>
          <a:p>
            <a:r>
              <a:rPr lang="en-GB" baseline="0" noProof="0" dirty="0"/>
              <a:t>Culture is </a:t>
            </a:r>
            <a:r>
              <a:rPr lang="en-GB" baseline="0" noProof="0" dirty="0" err="1"/>
              <a:t>performes</a:t>
            </a:r>
            <a:r>
              <a:rPr lang="en-GB" baseline="0" noProof="0" dirty="0"/>
              <a:t> in a similar way to Gender</a:t>
            </a:r>
          </a:p>
          <a:p>
            <a:endParaRPr lang="en-GB" baseline="0" noProof="0" dirty="0"/>
          </a:p>
          <a:p>
            <a:r>
              <a:rPr lang="en-GB" baseline="0" noProof="0" dirty="0"/>
              <a:t>You could say for example that Anwar does </a:t>
            </a:r>
            <a:r>
              <a:rPr lang="en-GB" baseline="0" noProof="0" dirty="0" err="1"/>
              <a:t>Musilm</a:t>
            </a:r>
            <a:r>
              <a:rPr lang="en-GB" baseline="0" noProof="0" dirty="0"/>
              <a:t>-ness while arranging a marriage for Jamila (I am mot saying that arranged marriages are the essence if Islam)</a:t>
            </a:r>
          </a:p>
          <a:p>
            <a:r>
              <a:rPr lang="en-GB" baseline="0" noProof="0" dirty="0"/>
              <a:t>And that pushes forward specific Muslim values</a:t>
            </a:r>
          </a:p>
          <a:p>
            <a:endParaRPr lang="en-GB" baseline="0" noProof="0" dirty="0"/>
          </a:p>
          <a:p>
            <a:r>
              <a:rPr lang="en-GB" baseline="0" noProof="0" dirty="0"/>
              <a:t>Similar to this: When many women act in a stereotypical womanly way, than that pushes forward the idea that women generally act like this</a:t>
            </a:r>
          </a:p>
          <a:p>
            <a:endParaRPr lang="en-GB" baseline="0" noProof="0" dirty="0"/>
          </a:p>
          <a:p>
            <a:endParaRPr lang="de-DE" baseline="0" dirty="0"/>
          </a:p>
        </p:txBody>
      </p:sp>
      <p:sp>
        <p:nvSpPr>
          <p:cNvPr id="4" name="Foliennummernplatzhalter 3"/>
          <p:cNvSpPr>
            <a:spLocks noGrp="1"/>
          </p:cNvSpPr>
          <p:nvPr>
            <p:ph type="sldNum" sz="quarter" idx="10"/>
          </p:nvPr>
        </p:nvSpPr>
        <p:spPr/>
        <p:txBody>
          <a:bodyPr/>
          <a:lstStyle/>
          <a:p>
            <a:fld id="{AC0A20D4-4298-4220-8BCB-5A210133293F}" type="slidenum">
              <a:rPr lang="de-DE" smtClean="0"/>
              <a:t>8</a:t>
            </a:fld>
            <a:endParaRPr lang="de-DE"/>
          </a:p>
        </p:txBody>
      </p:sp>
    </p:spTree>
    <p:extLst>
      <p:ext uri="{BB962C8B-B14F-4D97-AF65-F5344CB8AC3E}">
        <p14:creationId xmlns:p14="http://schemas.microsoft.com/office/powerpoint/2010/main" val="25657041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en-GB" noProof="0" dirty="0"/>
              <a:t>Performs</a:t>
            </a:r>
            <a:r>
              <a:rPr lang="en-GB" baseline="0" noProof="0" dirty="0"/>
              <a:t> his Indian-ness to get ahead in real life whenever he thinks it could help him (here at Eva`s party because he thinks that will make her like him more) even though he usually does not dress stereotypically „Indian“</a:t>
            </a:r>
          </a:p>
          <a:p>
            <a:r>
              <a:rPr lang="en-GB" baseline="0" noProof="0" dirty="0"/>
              <a:t>And it works: Eva says to him:“ Karim Amir, you are so exotic, so original! It`s such a contribution! It`s so you!“</a:t>
            </a:r>
          </a:p>
          <a:p>
            <a:r>
              <a:rPr lang="en-GB" baseline="0" noProof="0" dirty="0"/>
              <a:t>Or </a:t>
            </a:r>
          </a:p>
          <a:p>
            <a:endParaRPr lang="en-GB" baseline="0" noProof="0" dirty="0"/>
          </a:p>
          <a:p>
            <a:r>
              <a:rPr lang="en-GB" baseline="0" noProof="0" dirty="0"/>
              <a:t>And at his Job: in Theatre he is performing a very stereotypical Indian person (</a:t>
            </a:r>
            <a:r>
              <a:rPr lang="en-GB" baseline="0" noProof="0" dirty="0" err="1"/>
              <a:t>mowgli</a:t>
            </a:r>
            <a:r>
              <a:rPr lang="en-GB" baseline="0" noProof="0" dirty="0"/>
              <a:t> and later </a:t>
            </a:r>
            <a:r>
              <a:rPr lang="en-GB" baseline="0" noProof="0" dirty="0" err="1"/>
              <a:t>Changez</a:t>
            </a:r>
            <a:r>
              <a:rPr lang="en-GB" baseline="0" noProof="0" dirty="0"/>
              <a:t>) to get ahead in his career even though he does not feel it is right/portrays Indians accurately</a:t>
            </a:r>
          </a:p>
          <a:p>
            <a:endParaRPr lang="en-GB" baseline="0" noProof="0" dirty="0"/>
          </a:p>
          <a:p>
            <a:r>
              <a:rPr lang="en-GB" noProof="0" dirty="0"/>
              <a:t>Thought: It is easier for him to use this culture like that because he does not really identify with it</a:t>
            </a:r>
          </a:p>
          <a:p>
            <a:endParaRPr lang="en-GB" noProof="0" dirty="0"/>
          </a:p>
          <a:p>
            <a:r>
              <a:rPr lang="en-GB" noProof="0" dirty="0"/>
              <a:t>The less your culture is part of your identity the more conscious it is an act</a:t>
            </a:r>
          </a:p>
          <a:p>
            <a:r>
              <a:rPr lang="en-GB" noProof="0" dirty="0"/>
              <a:t>That is why Karim can use the performance of his culture as a tool</a:t>
            </a:r>
          </a:p>
          <a:p>
            <a:r>
              <a:rPr lang="en-GB" noProof="0" dirty="0"/>
              <a:t>Jamila acts like a Muslim by marrying </a:t>
            </a:r>
            <a:r>
              <a:rPr lang="en-GB" noProof="0" dirty="0" err="1"/>
              <a:t>Changez</a:t>
            </a:r>
            <a:r>
              <a:rPr lang="en-GB" noProof="0" dirty="0"/>
              <a:t> .. </a:t>
            </a:r>
          </a:p>
          <a:p>
            <a:endParaRPr lang="en-GB" noProof="0" dirty="0"/>
          </a:p>
          <a:p>
            <a:endParaRPr lang="en-GB" noProof="0" dirty="0"/>
          </a:p>
          <a:p>
            <a:r>
              <a:rPr lang="en-GB" noProof="0" dirty="0"/>
              <a:t>The more you identify with your Culture the more it is part of your true self and it does not feel like a performance anymore </a:t>
            </a:r>
            <a:r>
              <a:rPr lang="en-GB" noProof="0" dirty="0">
                <a:sym typeface="Wingdings" panose="05000000000000000000" pitchFamily="2" charset="2"/>
              </a:rPr>
              <a:t> similar to Judith Butlers Gender Performativity</a:t>
            </a:r>
          </a:p>
          <a:p>
            <a:r>
              <a:rPr lang="en-GB" noProof="0" dirty="0">
                <a:sym typeface="Wingdings" panose="05000000000000000000" pitchFamily="2" charset="2"/>
              </a:rPr>
              <a:t>That does not make it less performative </a:t>
            </a:r>
            <a:r>
              <a:rPr lang="en-GB" noProof="0" dirty="0" err="1">
                <a:sym typeface="Wingdings" panose="05000000000000000000" pitchFamily="2" charset="2"/>
              </a:rPr>
              <a:t>tho</a:t>
            </a:r>
            <a:endParaRPr lang="en-GB" noProof="0" dirty="0">
              <a:sym typeface="Wingdings" panose="05000000000000000000" pitchFamily="2" charset="2"/>
            </a:endParaRPr>
          </a:p>
          <a:p>
            <a:r>
              <a:rPr lang="en-GB" noProof="0" dirty="0">
                <a:sym typeface="Wingdings" panose="05000000000000000000" pitchFamily="2" charset="2"/>
              </a:rPr>
              <a:t>You just don`t do it consciously/on purpose</a:t>
            </a:r>
            <a:endParaRPr lang="en-GB" noProof="0" dirty="0"/>
          </a:p>
        </p:txBody>
      </p:sp>
      <p:sp>
        <p:nvSpPr>
          <p:cNvPr id="4" name="Foliennummernplatzhalter 3"/>
          <p:cNvSpPr>
            <a:spLocks noGrp="1"/>
          </p:cNvSpPr>
          <p:nvPr>
            <p:ph type="sldNum" sz="quarter" idx="10"/>
          </p:nvPr>
        </p:nvSpPr>
        <p:spPr/>
        <p:txBody>
          <a:bodyPr/>
          <a:lstStyle/>
          <a:p>
            <a:fld id="{AC0A20D4-4298-4220-8BCB-5A210133293F}" type="slidenum">
              <a:rPr lang="de-DE" smtClean="0"/>
              <a:t>9</a:t>
            </a:fld>
            <a:endParaRPr lang="de-DE"/>
          </a:p>
        </p:txBody>
      </p:sp>
    </p:spTree>
    <p:extLst>
      <p:ext uri="{BB962C8B-B14F-4D97-AF65-F5344CB8AC3E}">
        <p14:creationId xmlns:p14="http://schemas.microsoft.com/office/powerpoint/2010/main" val="226748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en-GB" noProof="0" dirty="0"/>
              <a:t>The theatre is a metaphor for the active performing of Karim`s culture</a:t>
            </a:r>
          </a:p>
          <a:p>
            <a:r>
              <a:rPr lang="en-GB" noProof="0" dirty="0"/>
              <a:t>And the Subconscious performance everybody is doing in everyday life that Judith Butler talks about</a:t>
            </a:r>
          </a:p>
          <a:p>
            <a:endParaRPr lang="de-DE" dirty="0"/>
          </a:p>
          <a:p>
            <a:endParaRPr lang="de-DE" dirty="0"/>
          </a:p>
        </p:txBody>
      </p:sp>
      <p:sp>
        <p:nvSpPr>
          <p:cNvPr id="4" name="Foliennummernplatzhalter 3"/>
          <p:cNvSpPr>
            <a:spLocks noGrp="1"/>
          </p:cNvSpPr>
          <p:nvPr>
            <p:ph type="sldNum" sz="quarter" idx="5"/>
          </p:nvPr>
        </p:nvSpPr>
        <p:spPr/>
        <p:txBody>
          <a:bodyPr/>
          <a:lstStyle/>
          <a:p>
            <a:fld id="{AC0A20D4-4298-4220-8BCB-5A210133293F}" type="slidenum">
              <a:rPr lang="de-DE" smtClean="0"/>
              <a:t>10</a:t>
            </a:fld>
            <a:endParaRPr lang="de-DE"/>
          </a:p>
        </p:txBody>
      </p:sp>
    </p:spTree>
    <p:extLst>
      <p:ext uri="{BB962C8B-B14F-4D97-AF65-F5344CB8AC3E}">
        <p14:creationId xmlns:p14="http://schemas.microsoft.com/office/powerpoint/2010/main" val="8331107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8" name="TextBox 7"/>
          <p:cNvSpPr txBox="1"/>
          <p:nvPr/>
        </p:nvSpPr>
        <p:spPr>
          <a:xfrm>
            <a:off x="1828800" y="3159760"/>
            <a:ext cx="457200" cy="1034129"/>
          </a:xfrm>
          <a:prstGeom prst="rect">
            <a:avLst/>
          </a:prstGeom>
          <a:noFill/>
        </p:spPr>
        <p:txBody>
          <a:bodyPr wrap="square" lIns="0" tIns="9144" rIns="0" bIns="9144" rtlCol="0" anchor="ctr" anchorCtr="0">
            <a:spAutoFit/>
          </a:bodyPr>
          <a:lstStyle/>
          <a:p>
            <a:r>
              <a:rPr lang="en-US" sz="6600" dirty="0">
                <a:effectLst>
                  <a:outerShdw blurRad="38100" dist="38100" dir="2700000" algn="tl">
                    <a:srgbClr val="000000">
                      <a:alpha val="43137"/>
                    </a:srgbClr>
                  </a:outerShdw>
                </a:effectLst>
                <a:latin typeface="+mn-lt"/>
              </a:rPr>
              <a:t>{</a:t>
            </a:r>
          </a:p>
        </p:txBody>
      </p:sp>
      <p:sp>
        <p:nvSpPr>
          <p:cNvPr id="2" name="Title 1"/>
          <p:cNvSpPr>
            <a:spLocks noGrp="1"/>
          </p:cNvSpPr>
          <p:nvPr>
            <p:ph type="ctrTitle"/>
          </p:nvPr>
        </p:nvSpPr>
        <p:spPr>
          <a:xfrm>
            <a:off x="777240" y="1219200"/>
            <a:ext cx="7543800" cy="2152650"/>
          </a:xfrm>
        </p:spPr>
        <p:txBody>
          <a:bodyPr>
            <a:noAutofit/>
          </a:bodyPr>
          <a:lstStyle>
            <a:lvl1pPr>
              <a:defRPr sz="6000">
                <a:solidFill>
                  <a:schemeClr val="tx1"/>
                </a:solidFill>
              </a:defRPr>
            </a:lvl1pPr>
          </a:lstStyle>
          <a:p>
            <a:r>
              <a:rPr lang="de-DE"/>
              <a:t>Titelmasterformat durch Klicken bearbeiten</a:t>
            </a:r>
            <a:endParaRPr lang="en-US" dirty="0"/>
          </a:p>
        </p:txBody>
      </p:sp>
      <p:sp>
        <p:nvSpPr>
          <p:cNvPr id="3" name="Subtitle 2"/>
          <p:cNvSpPr>
            <a:spLocks noGrp="1"/>
          </p:cNvSpPr>
          <p:nvPr>
            <p:ph type="subTitle" idx="1"/>
          </p:nvPr>
        </p:nvSpPr>
        <p:spPr>
          <a:xfrm>
            <a:off x="2133600" y="3375491"/>
            <a:ext cx="6172200" cy="685800"/>
          </a:xfrm>
        </p:spPr>
        <p:txBody>
          <a:bodyPr anchor="ctr"/>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Formatvorlage des Untertitelmasters durch Klicken bearbeiten</a:t>
            </a:r>
            <a:endParaRPr lang="en-US" dirty="0"/>
          </a:p>
        </p:txBody>
      </p:sp>
      <p:sp>
        <p:nvSpPr>
          <p:cNvPr id="15" name="Date Placeholder 14"/>
          <p:cNvSpPr>
            <a:spLocks noGrp="1"/>
          </p:cNvSpPr>
          <p:nvPr>
            <p:ph type="dt" sz="half" idx="10"/>
          </p:nvPr>
        </p:nvSpPr>
        <p:spPr/>
        <p:txBody>
          <a:bodyPr/>
          <a:lstStyle/>
          <a:p>
            <a:fld id="{9CA7EA94-7F3E-4E6D-AB4C-4545C73035B8}" type="datetimeFigureOut">
              <a:rPr lang="de-DE" smtClean="0"/>
              <a:t>11.12.2023</a:t>
            </a:fld>
            <a:endParaRPr lang="de-DE"/>
          </a:p>
        </p:txBody>
      </p:sp>
      <p:sp>
        <p:nvSpPr>
          <p:cNvPr id="16" name="Slide Number Placeholder 15"/>
          <p:cNvSpPr>
            <a:spLocks noGrp="1"/>
          </p:cNvSpPr>
          <p:nvPr>
            <p:ph type="sldNum" sz="quarter" idx="11"/>
          </p:nvPr>
        </p:nvSpPr>
        <p:spPr/>
        <p:txBody>
          <a:bodyPr/>
          <a:lstStyle/>
          <a:p>
            <a:fld id="{45CB6919-0C27-4C46-AE8E-0D55A1627187}" type="slidenum">
              <a:rPr lang="de-DE" smtClean="0"/>
              <a:t>‹Nr.›</a:t>
            </a:fld>
            <a:endParaRPr lang="de-DE"/>
          </a:p>
        </p:txBody>
      </p:sp>
      <p:sp>
        <p:nvSpPr>
          <p:cNvPr id="17" name="Footer Placeholder 16"/>
          <p:cNvSpPr>
            <a:spLocks noGrp="1"/>
          </p:cNvSpPr>
          <p:nvPr>
            <p:ph type="ftr" sz="quarter" idx="12"/>
          </p:nvPr>
        </p:nvSpPr>
        <p:spPr/>
        <p:txBody>
          <a:bodyPr/>
          <a:lstStyle/>
          <a:p>
            <a:endParaRPr lang="de-D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Vertical Text Placeholder 2"/>
          <p:cNvSpPr>
            <a:spLocks noGrp="1"/>
          </p:cNvSpPr>
          <p:nvPr>
            <p:ph type="body" orient="vert" idx="1"/>
          </p:nvPr>
        </p:nvSpPr>
        <p:spPr>
          <a:xfrm>
            <a:off x="2133600" y="685801"/>
            <a:ext cx="5791200" cy="3505199"/>
          </a:xfrm>
        </p:spPr>
        <p:txBody>
          <a:bodyPr vert="eaVert" ancho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4" name="Date Placeholder 3"/>
          <p:cNvSpPr>
            <a:spLocks noGrp="1"/>
          </p:cNvSpPr>
          <p:nvPr>
            <p:ph type="dt" sz="half" idx="10"/>
          </p:nvPr>
        </p:nvSpPr>
        <p:spPr/>
        <p:txBody>
          <a:bodyPr/>
          <a:lstStyle/>
          <a:p>
            <a:fld id="{9CA7EA94-7F3E-4E6D-AB4C-4545C73035B8}" type="datetimeFigureOut">
              <a:rPr lang="de-DE" smtClean="0"/>
              <a:t>11.12.2023</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45CB6919-0C27-4C46-AE8E-0D55A1627187}" type="slidenum">
              <a:rPr lang="de-DE" smtClean="0"/>
              <a:t>‹Nr.›</a:t>
            </a:fld>
            <a:endParaRPr lang="de-D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09600" y="609601"/>
            <a:ext cx="2133600" cy="5181600"/>
          </a:xfrm>
        </p:spPr>
        <p:txBody>
          <a:bodyPr vert="eaVert"/>
          <a:lstStyle/>
          <a:p>
            <a:r>
              <a:rPr lang="de-DE"/>
              <a:t>Titelmasterformat durch Klicken bearbeiten</a:t>
            </a:r>
            <a:endParaRPr lang="en-US" dirty="0"/>
          </a:p>
        </p:txBody>
      </p:sp>
      <p:sp>
        <p:nvSpPr>
          <p:cNvPr id="3" name="Vertical Text Placeholder 2"/>
          <p:cNvSpPr>
            <a:spLocks noGrp="1"/>
          </p:cNvSpPr>
          <p:nvPr>
            <p:ph type="body" orient="vert" idx="1"/>
          </p:nvPr>
        </p:nvSpPr>
        <p:spPr>
          <a:xfrm>
            <a:off x="2895600" y="685801"/>
            <a:ext cx="5029200" cy="4572000"/>
          </a:xfrm>
        </p:spPr>
        <p:txBody>
          <a:bodyPr vert="eaVert" ancho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9CA7EA94-7F3E-4E6D-AB4C-4545C73035B8}" type="datetimeFigureOut">
              <a:rPr lang="de-DE" smtClean="0"/>
              <a:t>11.12.2023</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45CB6919-0C27-4C46-AE8E-0D55A1627187}" type="slidenum">
              <a:rPr lang="de-DE" smtClean="0"/>
              <a:t>‹Nr.›</a:t>
            </a:fld>
            <a:endParaRPr lang="de-D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13" name="Title 12"/>
          <p:cNvSpPr>
            <a:spLocks noGrp="1"/>
          </p:cNvSpPr>
          <p:nvPr>
            <p:ph type="title"/>
          </p:nvPr>
        </p:nvSpPr>
        <p:spPr/>
        <p:txBody>
          <a:bodyPr/>
          <a:lstStyle/>
          <a:p>
            <a:r>
              <a:rPr lang="de-DE"/>
              <a:t>Titelmasterformat durch Klicken bearbeiten</a:t>
            </a:r>
            <a:endParaRPr lang="en-US"/>
          </a:p>
        </p:txBody>
      </p:sp>
      <p:sp>
        <p:nvSpPr>
          <p:cNvPr id="14" name="Date Placeholder 13"/>
          <p:cNvSpPr>
            <a:spLocks noGrp="1"/>
          </p:cNvSpPr>
          <p:nvPr>
            <p:ph type="dt" sz="half" idx="10"/>
          </p:nvPr>
        </p:nvSpPr>
        <p:spPr/>
        <p:txBody>
          <a:bodyPr/>
          <a:lstStyle/>
          <a:p>
            <a:fld id="{9CA7EA94-7F3E-4E6D-AB4C-4545C73035B8}" type="datetimeFigureOut">
              <a:rPr lang="de-DE" smtClean="0"/>
              <a:t>11.12.2023</a:t>
            </a:fld>
            <a:endParaRPr lang="de-DE"/>
          </a:p>
        </p:txBody>
      </p:sp>
      <p:sp>
        <p:nvSpPr>
          <p:cNvPr id="15" name="Slide Number Placeholder 14"/>
          <p:cNvSpPr>
            <a:spLocks noGrp="1"/>
          </p:cNvSpPr>
          <p:nvPr>
            <p:ph type="sldNum" sz="quarter" idx="11"/>
          </p:nvPr>
        </p:nvSpPr>
        <p:spPr/>
        <p:txBody>
          <a:bodyPr/>
          <a:lstStyle/>
          <a:p>
            <a:fld id="{45CB6919-0C27-4C46-AE8E-0D55A1627187}" type="slidenum">
              <a:rPr lang="de-DE" smtClean="0"/>
              <a:t>‹Nr.›</a:t>
            </a:fld>
            <a:endParaRPr lang="de-DE"/>
          </a:p>
        </p:txBody>
      </p:sp>
      <p:sp>
        <p:nvSpPr>
          <p:cNvPr id="16" name="Footer Placeholder 15"/>
          <p:cNvSpPr>
            <a:spLocks noGrp="1"/>
          </p:cNvSpPr>
          <p:nvPr>
            <p:ph type="ftr" sz="quarter" idx="12"/>
          </p:nvPr>
        </p:nvSpPr>
        <p:spPr/>
        <p:txBody>
          <a:bodyPr/>
          <a:lstStyle/>
          <a:p>
            <a:endParaRPr lang="de-D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8" name="TextBox 7"/>
          <p:cNvSpPr txBox="1"/>
          <p:nvPr/>
        </p:nvSpPr>
        <p:spPr>
          <a:xfrm>
            <a:off x="4267200" y="4074497"/>
            <a:ext cx="457200" cy="1015663"/>
          </a:xfrm>
          <a:prstGeom prst="rect">
            <a:avLst/>
          </a:prstGeom>
          <a:noFill/>
        </p:spPr>
        <p:txBody>
          <a:bodyPr wrap="square" lIns="0" tIns="0" rIns="0" bIns="0" rtlCol="0" anchor="t" anchorCtr="0">
            <a:spAutoFit/>
          </a:bodyPr>
          <a:lstStyle/>
          <a:p>
            <a:r>
              <a:rPr lang="en-US" sz="6600" dirty="0">
                <a:effectLst>
                  <a:outerShdw blurRad="38100" dist="38100" dir="2700000" algn="tl">
                    <a:srgbClr val="000000">
                      <a:alpha val="43137"/>
                    </a:srgbClr>
                  </a:outerShdw>
                </a:effectLst>
                <a:latin typeface="+mn-lt"/>
              </a:rPr>
              <a:t>{</a:t>
            </a:r>
          </a:p>
        </p:txBody>
      </p:sp>
      <p:sp>
        <p:nvSpPr>
          <p:cNvPr id="3" name="Text Placeholder 2"/>
          <p:cNvSpPr>
            <a:spLocks noGrp="1"/>
          </p:cNvSpPr>
          <p:nvPr>
            <p:ph type="body" idx="1"/>
          </p:nvPr>
        </p:nvSpPr>
        <p:spPr>
          <a:xfrm>
            <a:off x="4572000" y="4267368"/>
            <a:ext cx="3733800" cy="731520"/>
          </a:xfrm>
        </p:spPr>
        <p:txBody>
          <a:bodyPr anchor="ctr">
            <a:normAutofit/>
          </a:bodyPr>
          <a:lstStyle>
            <a:lvl1pPr marL="0" indent="0">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12" name="Date Placeholder 11"/>
          <p:cNvSpPr>
            <a:spLocks noGrp="1"/>
          </p:cNvSpPr>
          <p:nvPr>
            <p:ph type="dt" sz="half" idx="10"/>
          </p:nvPr>
        </p:nvSpPr>
        <p:spPr/>
        <p:txBody>
          <a:bodyPr/>
          <a:lstStyle/>
          <a:p>
            <a:fld id="{9CA7EA94-7F3E-4E6D-AB4C-4545C73035B8}" type="datetimeFigureOut">
              <a:rPr lang="de-DE" smtClean="0"/>
              <a:t>11.12.2023</a:t>
            </a:fld>
            <a:endParaRPr lang="de-DE"/>
          </a:p>
        </p:txBody>
      </p:sp>
      <p:sp>
        <p:nvSpPr>
          <p:cNvPr id="13" name="Slide Number Placeholder 12"/>
          <p:cNvSpPr>
            <a:spLocks noGrp="1"/>
          </p:cNvSpPr>
          <p:nvPr>
            <p:ph type="sldNum" sz="quarter" idx="11"/>
          </p:nvPr>
        </p:nvSpPr>
        <p:spPr/>
        <p:txBody>
          <a:bodyPr/>
          <a:lstStyle/>
          <a:p>
            <a:fld id="{45CB6919-0C27-4C46-AE8E-0D55A1627187}" type="slidenum">
              <a:rPr lang="de-DE" smtClean="0"/>
              <a:t>‹Nr.›</a:t>
            </a:fld>
            <a:endParaRPr lang="de-DE"/>
          </a:p>
        </p:txBody>
      </p:sp>
      <p:sp>
        <p:nvSpPr>
          <p:cNvPr id="14" name="Footer Placeholder 13"/>
          <p:cNvSpPr>
            <a:spLocks noGrp="1"/>
          </p:cNvSpPr>
          <p:nvPr>
            <p:ph type="ftr" sz="quarter" idx="12"/>
          </p:nvPr>
        </p:nvSpPr>
        <p:spPr/>
        <p:txBody>
          <a:bodyPr/>
          <a:lstStyle/>
          <a:p>
            <a:endParaRPr lang="de-DE"/>
          </a:p>
        </p:txBody>
      </p:sp>
      <p:sp>
        <p:nvSpPr>
          <p:cNvPr id="4" name="Title 3"/>
          <p:cNvSpPr>
            <a:spLocks noGrp="1"/>
          </p:cNvSpPr>
          <p:nvPr>
            <p:ph type="title"/>
          </p:nvPr>
        </p:nvSpPr>
        <p:spPr>
          <a:xfrm>
            <a:off x="2286000" y="1905000"/>
            <a:ext cx="6035040" cy="2350008"/>
          </a:xfrm>
        </p:spPr>
        <p:txBody>
          <a:bodyPr/>
          <a:lstStyle>
            <a:lvl1pPr marL="0" algn="l" defTabSz="914400" rtl="0" eaLnBrk="1" latinLnBrk="0" hangingPunct="1">
              <a:spcBef>
                <a:spcPct val="0"/>
              </a:spcBef>
              <a:buNone/>
              <a:defRPr lang="en-US" sz="5400" b="0" kern="1200" cap="none" dirty="0" smtClean="0">
                <a:solidFill>
                  <a:schemeClr val="tx1"/>
                </a:solidFill>
                <a:effectLst>
                  <a:outerShdw blurRad="38100" dist="38100" dir="2700000" algn="tl">
                    <a:srgbClr val="000000">
                      <a:alpha val="43137"/>
                    </a:srgbClr>
                  </a:outerShdw>
                </a:effectLst>
                <a:latin typeface="+mj-lt"/>
                <a:ea typeface="+mj-ea"/>
                <a:cs typeface="+mj-cs"/>
              </a:defRPr>
            </a:lvl1pPr>
          </a:lstStyle>
          <a:p>
            <a:r>
              <a:rPr lang="de-DE"/>
              <a:t>Titelmasterformat durch Klicken bearbeiten</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8" name="Date Placeholder 7"/>
          <p:cNvSpPr>
            <a:spLocks noGrp="1"/>
          </p:cNvSpPr>
          <p:nvPr>
            <p:ph type="dt" sz="half" idx="10"/>
          </p:nvPr>
        </p:nvSpPr>
        <p:spPr/>
        <p:txBody>
          <a:bodyPr/>
          <a:lstStyle/>
          <a:p>
            <a:fld id="{9CA7EA94-7F3E-4E6D-AB4C-4545C73035B8}" type="datetimeFigureOut">
              <a:rPr lang="de-DE" smtClean="0"/>
              <a:t>11.12.2023</a:t>
            </a:fld>
            <a:endParaRPr lang="de-DE"/>
          </a:p>
        </p:txBody>
      </p:sp>
      <p:sp>
        <p:nvSpPr>
          <p:cNvPr id="9" name="Slide Number Placeholder 8"/>
          <p:cNvSpPr>
            <a:spLocks noGrp="1"/>
          </p:cNvSpPr>
          <p:nvPr>
            <p:ph type="sldNum" sz="quarter" idx="11"/>
          </p:nvPr>
        </p:nvSpPr>
        <p:spPr/>
        <p:txBody>
          <a:bodyPr/>
          <a:lstStyle/>
          <a:p>
            <a:fld id="{45CB6919-0C27-4C46-AE8E-0D55A1627187}" type="slidenum">
              <a:rPr lang="de-DE" smtClean="0"/>
              <a:t>‹Nr.›</a:t>
            </a:fld>
            <a:endParaRPr lang="de-DE"/>
          </a:p>
        </p:txBody>
      </p:sp>
      <p:sp>
        <p:nvSpPr>
          <p:cNvPr id="10" name="Footer Placeholder 9"/>
          <p:cNvSpPr>
            <a:spLocks noGrp="1"/>
          </p:cNvSpPr>
          <p:nvPr>
            <p:ph type="ftr" sz="quarter" idx="12"/>
          </p:nvPr>
        </p:nvSpPr>
        <p:spPr/>
        <p:txBody>
          <a:bodyPr/>
          <a:lstStyle/>
          <a:p>
            <a:endParaRPr lang="de-DE"/>
          </a:p>
        </p:txBody>
      </p:sp>
      <p:sp>
        <p:nvSpPr>
          <p:cNvPr id="11" name="Title 10"/>
          <p:cNvSpPr>
            <a:spLocks noGrp="1"/>
          </p:cNvSpPr>
          <p:nvPr>
            <p:ph type="title"/>
          </p:nvPr>
        </p:nvSpPr>
        <p:spPr/>
        <p:txBody>
          <a:bodyPr/>
          <a:lstStyle/>
          <a:p>
            <a:r>
              <a:rPr lang="de-DE"/>
              <a:t>Titelmasterformat durch Klicken bearbeiten</a:t>
            </a:r>
            <a:endParaRPr lang="en-US" dirty="0"/>
          </a:p>
        </p:txBody>
      </p:sp>
      <p:sp>
        <p:nvSpPr>
          <p:cNvPr id="5" name="Content Placeholder 4"/>
          <p:cNvSpPr>
            <a:spLocks noGrp="1"/>
          </p:cNvSpPr>
          <p:nvPr>
            <p:ph sz="quarter" idx="13"/>
          </p:nvPr>
        </p:nvSpPr>
        <p:spPr>
          <a:xfrm>
            <a:off x="1344168" y="658368"/>
            <a:ext cx="3273552" cy="3429000"/>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Content Placeholder 6"/>
          <p:cNvSpPr>
            <a:spLocks noGrp="1"/>
          </p:cNvSpPr>
          <p:nvPr>
            <p:ph sz="quarter" idx="14"/>
          </p:nvPr>
        </p:nvSpPr>
        <p:spPr>
          <a:xfrm>
            <a:off x="5029200" y="658368"/>
            <a:ext cx="3273552" cy="3432175"/>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41120" y="661976"/>
            <a:ext cx="3273552" cy="639762"/>
          </a:xfrm>
        </p:spPr>
        <p:txBody>
          <a:bodyPr anchor="ctr">
            <a:noAutofit/>
          </a:bodyPr>
          <a:lstStyle>
            <a:lvl1pPr marL="0" indent="0">
              <a:buNone/>
              <a:defRPr sz="2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Content Placeholder 3"/>
          <p:cNvSpPr>
            <a:spLocks noGrp="1"/>
          </p:cNvSpPr>
          <p:nvPr>
            <p:ph sz="half" idx="2"/>
          </p:nvPr>
        </p:nvSpPr>
        <p:spPr>
          <a:xfrm>
            <a:off x="1344168" y="1371600"/>
            <a:ext cx="3276600" cy="2743200"/>
          </a:xfrm>
        </p:spPr>
        <p:txBody>
          <a:bodyPr anchor="t"/>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5029200" y="661976"/>
            <a:ext cx="3273552" cy="639762"/>
          </a:xfrm>
        </p:spPr>
        <p:txBody>
          <a:bodyPr anchor="ctr">
            <a:noAutofit/>
          </a:bodyPr>
          <a:lstStyle>
            <a:lvl1pPr marL="0" indent="0">
              <a:buNone/>
              <a:defRPr sz="2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Content Placeholder 5"/>
          <p:cNvSpPr>
            <a:spLocks noGrp="1"/>
          </p:cNvSpPr>
          <p:nvPr>
            <p:ph sz="quarter" idx="4"/>
          </p:nvPr>
        </p:nvSpPr>
        <p:spPr>
          <a:xfrm>
            <a:off x="5029200" y="1371600"/>
            <a:ext cx="3273552" cy="2743200"/>
          </a:xfrm>
        </p:spPr>
        <p:txBody>
          <a:bodyPr anchor="t"/>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13" name="TextBox 12"/>
          <p:cNvSpPr txBox="1"/>
          <p:nvPr/>
        </p:nvSpPr>
        <p:spPr>
          <a:xfrm>
            <a:off x="1056640" y="520192"/>
            <a:ext cx="457200" cy="923330"/>
          </a:xfrm>
          <a:prstGeom prst="rect">
            <a:avLst/>
          </a:prstGeom>
          <a:noFill/>
        </p:spPr>
        <p:txBody>
          <a:bodyPr wrap="square" lIns="0" tIns="0" rIns="0" bIns="0" rtlCol="0" anchor="t" anchorCtr="0">
            <a:spAutoFit/>
          </a:bodyPr>
          <a:lstStyle/>
          <a:p>
            <a:r>
              <a:rPr lang="en-US" sz="6000" dirty="0">
                <a:effectLst>
                  <a:outerShdw blurRad="38100" dist="38100" dir="2700000" algn="tl">
                    <a:srgbClr val="000000">
                      <a:alpha val="43137"/>
                    </a:srgbClr>
                  </a:outerShdw>
                </a:effectLst>
                <a:latin typeface="+mn-lt"/>
              </a:rPr>
              <a:t>{</a:t>
            </a:r>
          </a:p>
        </p:txBody>
      </p:sp>
      <p:sp>
        <p:nvSpPr>
          <p:cNvPr id="18" name="TextBox 17"/>
          <p:cNvSpPr txBox="1"/>
          <p:nvPr/>
        </p:nvSpPr>
        <p:spPr>
          <a:xfrm>
            <a:off x="4780280" y="520192"/>
            <a:ext cx="457200" cy="923330"/>
          </a:xfrm>
          <a:prstGeom prst="rect">
            <a:avLst/>
          </a:prstGeom>
          <a:noFill/>
        </p:spPr>
        <p:txBody>
          <a:bodyPr wrap="square" lIns="0" tIns="0" rIns="0" bIns="0" rtlCol="0" anchor="t" anchorCtr="0">
            <a:spAutoFit/>
          </a:bodyPr>
          <a:lstStyle/>
          <a:p>
            <a:r>
              <a:rPr lang="en-US" sz="6000" dirty="0">
                <a:effectLst>
                  <a:outerShdw blurRad="38100" dist="38100" dir="2700000" algn="tl">
                    <a:srgbClr val="000000">
                      <a:alpha val="43137"/>
                    </a:srgbClr>
                  </a:outerShdw>
                </a:effectLst>
                <a:latin typeface="+mn-lt"/>
              </a:rPr>
              <a:t>{</a:t>
            </a:r>
          </a:p>
        </p:txBody>
      </p:sp>
      <p:sp>
        <p:nvSpPr>
          <p:cNvPr id="12" name="Title 11"/>
          <p:cNvSpPr>
            <a:spLocks noGrp="1"/>
          </p:cNvSpPr>
          <p:nvPr>
            <p:ph type="title"/>
          </p:nvPr>
        </p:nvSpPr>
        <p:spPr/>
        <p:txBody>
          <a:bodyPr/>
          <a:lstStyle/>
          <a:p>
            <a:r>
              <a:rPr lang="de-DE"/>
              <a:t>Titelmasterformat durch Klicken bearbeiten</a:t>
            </a:r>
            <a:endParaRPr lang="en-US" dirty="0"/>
          </a:p>
        </p:txBody>
      </p:sp>
      <p:sp>
        <p:nvSpPr>
          <p:cNvPr id="14" name="Date Placeholder 13"/>
          <p:cNvSpPr>
            <a:spLocks noGrp="1"/>
          </p:cNvSpPr>
          <p:nvPr>
            <p:ph type="dt" sz="half" idx="10"/>
          </p:nvPr>
        </p:nvSpPr>
        <p:spPr/>
        <p:txBody>
          <a:bodyPr/>
          <a:lstStyle/>
          <a:p>
            <a:fld id="{9CA7EA94-7F3E-4E6D-AB4C-4545C73035B8}" type="datetimeFigureOut">
              <a:rPr lang="de-DE" smtClean="0"/>
              <a:t>11.12.2023</a:t>
            </a:fld>
            <a:endParaRPr lang="de-DE"/>
          </a:p>
        </p:txBody>
      </p:sp>
      <p:sp>
        <p:nvSpPr>
          <p:cNvPr id="15" name="Slide Number Placeholder 14"/>
          <p:cNvSpPr>
            <a:spLocks noGrp="1"/>
          </p:cNvSpPr>
          <p:nvPr>
            <p:ph type="sldNum" sz="quarter" idx="11"/>
          </p:nvPr>
        </p:nvSpPr>
        <p:spPr/>
        <p:txBody>
          <a:bodyPr/>
          <a:lstStyle/>
          <a:p>
            <a:fld id="{45CB6919-0C27-4C46-AE8E-0D55A1627187}" type="slidenum">
              <a:rPr lang="de-DE" smtClean="0"/>
              <a:t>‹Nr.›</a:t>
            </a:fld>
            <a:endParaRPr lang="de-DE"/>
          </a:p>
        </p:txBody>
      </p:sp>
      <p:sp>
        <p:nvSpPr>
          <p:cNvPr id="16" name="Footer Placeholder 15"/>
          <p:cNvSpPr>
            <a:spLocks noGrp="1"/>
          </p:cNvSpPr>
          <p:nvPr>
            <p:ph type="ftr" sz="quarter" idx="12"/>
          </p:nvPr>
        </p:nvSpPr>
        <p:spPr/>
        <p:txBody>
          <a:bodyPr/>
          <a:lstStyle/>
          <a:p>
            <a:endParaRPr lang="de-D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de-DE"/>
              <a:t>Titelmasterformat durch Klicken bearbeiten</a:t>
            </a:r>
            <a:endParaRPr lang="en-US"/>
          </a:p>
        </p:txBody>
      </p:sp>
      <p:sp>
        <p:nvSpPr>
          <p:cNvPr id="7" name="Date Placeholder 6"/>
          <p:cNvSpPr>
            <a:spLocks noGrp="1"/>
          </p:cNvSpPr>
          <p:nvPr>
            <p:ph type="dt" sz="half" idx="10"/>
          </p:nvPr>
        </p:nvSpPr>
        <p:spPr/>
        <p:txBody>
          <a:bodyPr/>
          <a:lstStyle/>
          <a:p>
            <a:fld id="{9CA7EA94-7F3E-4E6D-AB4C-4545C73035B8}" type="datetimeFigureOut">
              <a:rPr lang="de-DE" smtClean="0"/>
              <a:t>11.12.2023</a:t>
            </a:fld>
            <a:endParaRPr lang="de-DE"/>
          </a:p>
        </p:txBody>
      </p:sp>
      <p:sp>
        <p:nvSpPr>
          <p:cNvPr id="8" name="Slide Number Placeholder 7"/>
          <p:cNvSpPr>
            <a:spLocks noGrp="1"/>
          </p:cNvSpPr>
          <p:nvPr>
            <p:ph type="sldNum" sz="quarter" idx="11"/>
          </p:nvPr>
        </p:nvSpPr>
        <p:spPr/>
        <p:txBody>
          <a:bodyPr/>
          <a:lstStyle/>
          <a:p>
            <a:fld id="{45CB6919-0C27-4C46-AE8E-0D55A1627187}" type="slidenum">
              <a:rPr lang="de-DE" smtClean="0"/>
              <a:t>‹Nr.›</a:t>
            </a:fld>
            <a:endParaRPr lang="de-DE"/>
          </a:p>
        </p:txBody>
      </p:sp>
      <p:sp>
        <p:nvSpPr>
          <p:cNvPr id="9" name="Footer Placeholder 8"/>
          <p:cNvSpPr>
            <a:spLocks noGrp="1"/>
          </p:cNvSpPr>
          <p:nvPr>
            <p:ph type="ftr" sz="quarter" idx="12"/>
          </p:nvPr>
        </p:nvSpPr>
        <p:spPr/>
        <p:txBody>
          <a:bodyPr/>
          <a:lstStyle/>
          <a:p>
            <a:endParaRPr lang="de-D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9CA7EA94-7F3E-4E6D-AB4C-4545C73035B8}" type="datetimeFigureOut">
              <a:rPr lang="de-DE" smtClean="0"/>
              <a:t>11.12.2023</a:t>
            </a:fld>
            <a:endParaRPr lang="de-DE"/>
          </a:p>
        </p:txBody>
      </p:sp>
      <p:sp>
        <p:nvSpPr>
          <p:cNvPr id="6" name="Slide Number Placeholder 5"/>
          <p:cNvSpPr>
            <a:spLocks noGrp="1"/>
          </p:cNvSpPr>
          <p:nvPr>
            <p:ph type="sldNum" sz="quarter" idx="11"/>
          </p:nvPr>
        </p:nvSpPr>
        <p:spPr/>
        <p:txBody>
          <a:bodyPr/>
          <a:lstStyle/>
          <a:p>
            <a:fld id="{45CB6919-0C27-4C46-AE8E-0D55A1627187}" type="slidenum">
              <a:rPr lang="de-DE" smtClean="0"/>
              <a:t>‹Nr.›</a:t>
            </a:fld>
            <a:endParaRPr lang="de-DE"/>
          </a:p>
        </p:txBody>
      </p:sp>
      <p:sp>
        <p:nvSpPr>
          <p:cNvPr id="7" name="Footer Placeholder 6"/>
          <p:cNvSpPr>
            <a:spLocks noGrp="1"/>
          </p:cNvSpPr>
          <p:nvPr>
            <p:ph type="ftr" sz="quarter" idx="12"/>
          </p:nvPr>
        </p:nvSpPr>
        <p:spPr/>
        <p:txBody>
          <a:bodyPr/>
          <a:lstStyle/>
          <a:p>
            <a:endParaRPr lang="de-D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9" name="TextBox 8"/>
          <p:cNvSpPr txBox="1"/>
          <p:nvPr/>
        </p:nvSpPr>
        <p:spPr>
          <a:xfrm>
            <a:off x="5328920" y="1774588"/>
            <a:ext cx="457200" cy="1231106"/>
          </a:xfrm>
          <a:prstGeom prst="rect">
            <a:avLst/>
          </a:prstGeom>
          <a:noFill/>
        </p:spPr>
        <p:txBody>
          <a:bodyPr wrap="square" lIns="0" tIns="0" rIns="0" bIns="0" rtlCol="0" anchor="t" anchorCtr="0">
            <a:spAutoFit/>
          </a:bodyPr>
          <a:lstStyle/>
          <a:p>
            <a:r>
              <a:rPr lang="en-US" sz="8000" dirty="0">
                <a:effectLst>
                  <a:outerShdw blurRad="38100" dist="38100" dir="2700000" algn="tl">
                    <a:srgbClr val="000000">
                      <a:alpha val="43137"/>
                    </a:srgbClr>
                  </a:outerShdw>
                </a:effectLst>
                <a:latin typeface="+mn-lt"/>
              </a:rPr>
              <a:t>{</a:t>
            </a:r>
          </a:p>
        </p:txBody>
      </p:sp>
      <p:sp>
        <p:nvSpPr>
          <p:cNvPr id="3" name="Content Placeholder 2"/>
          <p:cNvSpPr>
            <a:spLocks noGrp="1"/>
          </p:cNvSpPr>
          <p:nvPr>
            <p:ph idx="1"/>
          </p:nvPr>
        </p:nvSpPr>
        <p:spPr>
          <a:xfrm>
            <a:off x="838200" y="685801"/>
            <a:ext cx="4343400" cy="3429000"/>
          </a:xfrm>
        </p:spPr>
        <p:txBody>
          <a:bodyPr anchor="ct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5715000" y="685801"/>
            <a:ext cx="2590800" cy="3429000"/>
          </a:xfrm>
        </p:spPr>
        <p:txBody>
          <a:bodyPr anchor="ct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15" name="Date Placeholder 14"/>
          <p:cNvSpPr>
            <a:spLocks noGrp="1"/>
          </p:cNvSpPr>
          <p:nvPr>
            <p:ph type="dt" sz="half" idx="10"/>
          </p:nvPr>
        </p:nvSpPr>
        <p:spPr/>
        <p:txBody>
          <a:bodyPr/>
          <a:lstStyle/>
          <a:p>
            <a:fld id="{9CA7EA94-7F3E-4E6D-AB4C-4545C73035B8}" type="datetimeFigureOut">
              <a:rPr lang="de-DE" smtClean="0"/>
              <a:t>11.12.2023</a:t>
            </a:fld>
            <a:endParaRPr lang="de-DE"/>
          </a:p>
        </p:txBody>
      </p:sp>
      <p:sp>
        <p:nvSpPr>
          <p:cNvPr id="16" name="Slide Number Placeholder 15"/>
          <p:cNvSpPr>
            <a:spLocks noGrp="1"/>
          </p:cNvSpPr>
          <p:nvPr>
            <p:ph type="sldNum" sz="quarter" idx="11"/>
          </p:nvPr>
        </p:nvSpPr>
        <p:spPr/>
        <p:txBody>
          <a:bodyPr/>
          <a:lstStyle/>
          <a:p>
            <a:fld id="{45CB6919-0C27-4C46-AE8E-0D55A1627187}" type="slidenum">
              <a:rPr lang="de-DE" smtClean="0"/>
              <a:t>‹Nr.›</a:t>
            </a:fld>
            <a:endParaRPr lang="de-DE"/>
          </a:p>
        </p:txBody>
      </p:sp>
      <p:sp>
        <p:nvSpPr>
          <p:cNvPr id="17" name="Footer Placeholder 16"/>
          <p:cNvSpPr>
            <a:spLocks noGrp="1"/>
          </p:cNvSpPr>
          <p:nvPr>
            <p:ph type="ftr" sz="quarter" idx="12"/>
          </p:nvPr>
        </p:nvSpPr>
        <p:spPr/>
        <p:txBody>
          <a:bodyPr/>
          <a:lstStyle/>
          <a:p>
            <a:endParaRPr lang="de-DE"/>
          </a:p>
        </p:txBody>
      </p:sp>
      <p:sp>
        <p:nvSpPr>
          <p:cNvPr id="18" name="Title 17"/>
          <p:cNvSpPr>
            <a:spLocks noGrp="1"/>
          </p:cNvSpPr>
          <p:nvPr>
            <p:ph type="title"/>
          </p:nvPr>
        </p:nvSpPr>
        <p:spPr/>
        <p:txBody>
          <a:bodyPr/>
          <a:lstStyle/>
          <a:p>
            <a:r>
              <a:rPr lang="de-DE"/>
              <a:t>Titelmasterformat durch Klicken bearbeiten</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1219200" y="612775"/>
            <a:ext cx="6705600" cy="2546985"/>
          </a:xfrm>
          <a:effectLst>
            <a:outerShdw blurRad="152400" dist="317500" dir="5400000" sx="90000" sy="-19000" rotWithShape="0">
              <a:prstClr val="black">
                <a:alpha val="15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a:p>
        </p:txBody>
      </p:sp>
      <p:sp>
        <p:nvSpPr>
          <p:cNvPr id="4" name="Text Placeholder 3"/>
          <p:cNvSpPr>
            <a:spLocks noGrp="1"/>
          </p:cNvSpPr>
          <p:nvPr>
            <p:ph type="body" sz="half" idx="2"/>
          </p:nvPr>
        </p:nvSpPr>
        <p:spPr>
          <a:xfrm>
            <a:off x="2743200" y="3453047"/>
            <a:ext cx="5029200" cy="720804"/>
          </a:xfrm>
        </p:spPr>
        <p:txBody>
          <a:bodyPr anchor="ct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9" name="TextBox 8"/>
          <p:cNvSpPr txBox="1"/>
          <p:nvPr/>
        </p:nvSpPr>
        <p:spPr>
          <a:xfrm>
            <a:off x="2435352" y="3331464"/>
            <a:ext cx="457200" cy="923330"/>
          </a:xfrm>
          <a:prstGeom prst="rect">
            <a:avLst/>
          </a:prstGeom>
          <a:noFill/>
        </p:spPr>
        <p:txBody>
          <a:bodyPr wrap="square" lIns="0" tIns="0" rIns="0" bIns="0" rtlCol="0" anchor="t" anchorCtr="0">
            <a:spAutoFit/>
          </a:bodyPr>
          <a:lstStyle/>
          <a:p>
            <a:r>
              <a:rPr lang="en-US" sz="6000" dirty="0">
                <a:effectLst>
                  <a:outerShdw blurRad="38100" dist="38100" dir="2700000" algn="tl">
                    <a:srgbClr val="000000">
                      <a:alpha val="43137"/>
                    </a:srgbClr>
                  </a:outerShdw>
                </a:effectLst>
                <a:latin typeface="+mn-lt"/>
              </a:rPr>
              <a:t>{</a:t>
            </a:r>
          </a:p>
        </p:txBody>
      </p:sp>
      <p:sp>
        <p:nvSpPr>
          <p:cNvPr id="11" name="Title 10"/>
          <p:cNvSpPr>
            <a:spLocks noGrp="1"/>
          </p:cNvSpPr>
          <p:nvPr>
            <p:ph type="title"/>
          </p:nvPr>
        </p:nvSpPr>
        <p:spPr/>
        <p:txBody>
          <a:bodyPr/>
          <a:lstStyle/>
          <a:p>
            <a:r>
              <a:rPr lang="de-DE"/>
              <a:t>Titelmasterformat durch Klicken bearbeiten</a:t>
            </a:r>
            <a:endParaRPr lang="en-US"/>
          </a:p>
        </p:txBody>
      </p:sp>
      <p:sp>
        <p:nvSpPr>
          <p:cNvPr id="13" name="Date Placeholder 12"/>
          <p:cNvSpPr>
            <a:spLocks noGrp="1"/>
          </p:cNvSpPr>
          <p:nvPr>
            <p:ph type="dt" sz="half" idx="10"/>
          </p:nvPr>
        </p:nvSpPr>
        <p:spPr/>
        <p:txBody>
          <a:bodyPr/>
          <a:lstStyle/>
          <a:p>
            <a:fld id="{9CA7EA94-7F3E-4E6D-AB4C-4545C73035B8}" type="datetimeFigureOut">
              <a:rPr lang="de-DE" smtClean="0"/>
              <a:t>11.12.2023</a:t>
            </a:fld>
            <a:endParaRPr lang="de-DE"/>
          </a:p>
        </p:txBody>
      </p:sp>
      <p:sp>
        <p:nvSpPr>
          <p:cNvPr id="14" name="Slide Number Placeholder 13"/>
          <p:cNvSpPr>
            <a:spLocks noGrp="1"/>
          </p:cNvSpPr>
          <p:nvPr>
            <p:ph type="sldNum" sz="quarter" idx="11"/>
          </p:nvPr>
        </p:nvSpPr>
        <p:spPr/>
        <p:txBody>
          <a:bodyPr/>
          <a:lstStyle/>
          <a:p>
            <a:fld id="{45CB6919-0C27-4C46-AE8E-0D55A1627187}" type="slidenum">
              <a:rPr lang="de-DE" smtClean="0"/>
              <a:t>‹Nr.›</a:t>
            </a:fld>
            <a:endParaRPr lang="de-DE"/>
          </a:p>
        </p:txBody>
      </p:sp>
      <p:sp>
        <p:nvSpPr>
          <p:cNvPr id="15" name="Footer Placeholder 14"/>
          <p:cNvSpPr>
            <a:spLocks noGrp="1"/>
          </p:cNvSpPr>
          <p:nvPr>
            <p:ph type="ftr" sz="quarter" idx="12"/>
          </p:nvPr>
        </p:nvSpPr>
        <p:spPr/>
        <p:txBody>
          <a:bodyPr/>
          <a:lstStyle/>
          <a:p>
            <a:endParaRPr lang="de-D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a:gsLst>
              <a:gs pos="0">
                <a:schemeClr val="accent6">
                  <a:lumMod val="50000"/>
                  <a:alpha val="36000"/>
                </a:schemeClr>
              </a:gs>
              <a:gs pos="100000">
                <a:schemeClr val="bg2">
                  <a:alpha val="1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rot="19724275">
            <a:off x="1373221" y="1038440"/>
            <a:ext cx="7240620" cy="5706987"/>
          </a:xfrm>
          <a:prstGeom prst="ellipse">
            <a:avLst/>
          </a:prstGeom>
          <a:gradFill flip="none" rotWithShape="1">
            <a:gsLst>
              <a:gs pos="0">
                <a:schemeClr val="accent6">
                  <a:lumMod val="60000"/>
                  <a:lumOff val="40000"/>
                  <a:alpha val="7000"/>
                </a:schemeClr>
              </a:gs>
              <a:gs pos="58000">
                <a:schemeClr val="bg2">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rot="17656910">
            <a:off x="-274211" y="1165875"/>
            <a:ext cx="5538472" cy="4480459"/>
          </a:xfrm>
          <a:prstGeom prst="ellipse">
            <a:avLst/>
          </a:prstGeom>
          <a:gradFill flip="none" rotWithShape="1">
            <a:gsLst>
              <a:gs pos="0">
                <a:schemeClr val="accent6">
                  <a:lumMod val="60000"/>
                  <a:lumOff val="40000"/>
                  <a:alpha val="8000"/>
                </a:schemeClr>
              </a:gs>
              <a:gs pos="58000">
                <a:schemeClr val="bg2">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rot="19724275">
            <a:off x="3277955" y="116854"/>
            <a:ext cx="6479362" cy="4754757"/>
          </a:xfrm>
          <a:prstGeom prst="ellipse">
            <a:avLst/>
          </a:prstGeom>
          <a:gradFill flip="none" rotWithShape="1">
            <a:gsLst>
              <a:gs pos="0">
                <a:schemeClr val="accent6">
                  <a:lumMod val="60000"/>
                  <a:lumOff val="40000"/>
                  <a:alpha val="8000"/>
                </a:schemeClr>
              </a:gs>
              <a:gs pos="58000">
                <a:schemeClr val="bg2">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77240" y="4876800"/>
            <a:ext cx="7543800" cy="914400"/>
          </a:xfrm>
          <a:prstGeom prst="rect">
            <a:avLst/>
          </a:prstGeom>
        </p:spPr>
        <p:txBody>
          <a:bodyPr vert="horz" lIns="91440" tIns="45720" rIns="91440" bIns="45720" rtlCol="0" anchor="b">
            <a:noAutofit/>
          </a:bodyPr>
          <a:lstStyle/>
          <a:p>
            <a:r>
              <a:rPr lang="de-DE"/>
              <a:t>Titelmasterformat durch Klicken bearbeiten</a:t>
            </a:r>
            <a:endParaRPr lang="en-US" dirty="0"/>
          </a:p>
        </p:txBody>
      </p:sp>
      <p:sp>
        <p:nvSpPr>
          <p:cNvPr id="3" name="Text Placeholder 2"/>
          <p:cNvSpPr>
            <a:spLocks noGrp="1"/>
          </p:cNvSpPr>
          <p:nvPr>
            <p:ph type="body" idx="1"/>
          </p:nvPr>
        </p:nvSpPr>
        <p:spPr>
          <a:xfrm>
            <a:off x="2133600" y="685801"/>
            <a:ext cx="6096000" cy="3657599"/>
          </a:xfrm>
          <a:prstGeom prst="rect">
            <a:avLst/>
          </a:prstGeom>
        </p:spPr>
        <p:txBody>
          <a:bodyPr vert="horz" lIns="91440" tIns="45720" rIns="91440" bIns="45720" rtlCol="0" anchor="ctr">
            <a:normAutofit/>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6172200" y="6154738"/>
            <a:ext cx="2133600" cy="365125"/>
          </a:xfrm>
          <a:prstGeom prst="rect">
            <a:avLst/>
          </a:prstGeom>
        </p:spPr>
        <p:txBody>
          <a:bodyPr vert="horz" lIns="91440" tIns="45720" rIns="91440" bIns="45720" rtlCol="0" anchor="t"/>
          <a:lstStyle>
            <a:lvl1pPr algn="r">
              <a:defRPr sz="1100">
                <a:solidFill>
                  <a:schemeClr val="tx1">
                    <a:alpha val="60000"/>
                  </a:schemeClr>
                </a:solidFill>
                <a:effectLst/>
              </a:defRPr>
            </a:lvl1pPr>
          </a:lstStyle>
          <a:p>
            <a:fld id="{9CA7EA94-7F3E-4E6D-AB4C-4545C73035B8}" type="datetimeFigureOut">
              <a:rPr lang="de-DE" smtClean="0"/>
              <a:t>11.12.2023</a:t>
            </a:fld>
            <a:endParaRPr lang="de-DE"/>
          </a:p>
        </p:txBody>
      </p:sp>
      <p:sp>
        <p:nvSpPr>
          <p:cNvPr id="5" name="Footer Placeholder 4"/>
          <p:cNvSpPr>
            <a:spLocks noGrp="1"/>
          </p:cNvSpPr>
          <p:nvPr>
            <p:ph type="ftr" sz="quarter" idx="3"/>
          </p:nvPr>
        </p:nvSpPr>
        <p:spPr>
          <a:xfrm>
            <a:off x="822960" y="6154738"/>
            <a:ext cx="4572000" cy="365125"/>
          </a:xfrm>
          <a:prstGeom prst="rect">
            <a:avLst/>
          </a:prstGeom>
        </p:spPr>
        <p:txBody>
          <a:bodyPr vert="horz" lIns="91440" tIns="45720" rIns="91440" bIns="45720" rtlCol="0" anchor="t"/>
          <a:lstStyle>
            <a:lvl1pPr algn="l">
              <a:defRPr sz="1100">
                <a:solidFill>
                  <a:schemeClr val="tx1">
                    <a:alpha val="60000"/>
                  </a:schemeClr>
                </a:solidFill>
                <a:effectLst/>
              </a:defRPr>
            </a:lvl1pPr>
          </a:lstStyle>
          <a:p>
            <a:endParaRPr lang="de-DE"/>
          </a:p>
        </p:txBody>
      </p:sp>
      <p:sp>
        <p:nvSpPr>
          <p:cNvPr id="6" name="Slide Number Placeholder 5"/>
          <p:cNvSpPr>
            <a:spLocks noGrp="1"/>
          </p:cNvSpPr>
          <p:nvPr>
            <p:ph type="sldNum" sz="quarter" idx="4"/>
          </p:nvPr>
        </p:nvSpPr>
        <p:spPr>
          <a:xfrm>
            <a:off x="822960" y="5842000"/>
            <a:ext cx="2133600" cy="304800"/>
          </a:xfrm>
          <a:prstGeom prst="rect">
            <a:avLst/>
          </a:prstGeom>
        </p:spPr>
        <p:txBody>
          <a:bodyPr vert="horz" lIns="91440" tIns="45720" rIns="91440" bIns="9144" rtlCol="0" anchor="b"/>
          <a:lstStyle>
            <a:lvl1pPr algn="l">
              <a:defRPr sz="1600">
                <a:solidFill>
                  <a:schemeClr val="tx1">
                    <a:alpha val="60000"/>
                  </a:schemeClr>
                </a:solidFill>
                <a:effectLst/>
              </a:defRPr>
            </a:lvl1pPr>
          </a:lstStyle>
          <a:p>
            <a:fld id="{45CB6919-0C27-4C46-AE8E-0D55A1627187}" type="slidenum">
              <a:rPr lang="de-DE" smtClean="0"/>
              <a:t>‹Nr.›</a:t>
            </a:fld>
            <a:endParaRPr lang="de-DE"/>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4900" kern="1200">
          <a:solidFill>
            <a:schemeClr val="tx1"/>
          </a:solidFill>
          <a:effectLst>
            <a:outerShdw blurRad="38100" dist="38100" dir="2700000" algn="tl">
              <a:srgbClr val="000000">
                <a:alpha val="43137"/>
              </a:srgbClr>
            </a:outerShdw>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56032" algn="l" defTabSz="914400" rtl="0" eaLnBrk="1" latinLnBrk="0" hangingPunct="1">
        <a:spcBef>
          <a:spcPct val="20000"/>
        </a:spcBef>
        <a:spcAft>
          <a:spcPts val="0"/>
        </a:spcAft>
        <a:buSzPct val="60000"/>
        <a:buFont typeface="Wingdings" pitchFamily="2" charset="2"/>
        <a:buChar char=""/>
        <a:defRPr sz="2100" kern="1200">
          <a:solidFill>
            <a:schemeClr val="tx1"/>
          </a:solidFill>
          <a:effectLst>
            <a:outerShdw blurRad="38100" dist="38100" dir="2700000" algn="tl">
              <a:srgbClr val="000000">
                <a:alpha val="43137"/>
              </a:srgbClr>
            </a:outerShdw>
          </a:effectLst>
          <a:latin typeface="+mn-lt"/>
          <a:ea typeface="+mn-ea"/>
          <a:cs typeface="+mn-cs"/>
        </a:defRPr>
      </a:lvl1pPr>
      <a:lvl2pPr marL="640080" indent="-256032" algn="l" defTabSz="914400" rtl="0" eaLnBrk="1" latinLnBrk="0" hangingPunct="1">
        <a:spcBef>
          <a:spcPct val="20000"/>
        </a:spcBef>
        <a:buSzPct val="60000"/>
        <a:buFont typeface="Wingdings" pitchFamily="2" charset="2"/>
        <a:buChar char=""/>
        <a:defRPr sz="1900" kern="1200">
          <a:solidFill>
            <a:schemeClr val="tx1"/>
          </a:solidFill>
          <a:effectLst>
            <a:outerShdw blurRad="38100" dist="38100" dir="2700000" algn="tl">
              <a:srgbClr val="000000">
                <a:alpha val="43137"/>
              </a:srgbClr>
            </a:outerShdw>
          </a:effectLst>
          <a:latin typeface="+mn-lt"/>
          <a:ea typeface="+mn-ea"/>
          <a:cs typeface="+mn-cs"/>
        </a:defRPr>
      </a:lvl2pPr>
      <a:lvl3pPr marL="1005840" indent="-256032" algn="l" defTabSz="914400" rtl="0" eaLnBrk="1" latinLnBrk="0" hangingPunct="1">
        <a:spcBef>
          <a:spcPct val="20000"/>
        </a:spcBef>
        <a:buSzPct val="60000"/>
        <a:buFont typeface="Wingdings" pitchFamily="2" charset="2"/>
        <a:buChar char=""/>
        <a:defRPr sz="1700" kern="1200">
          <a:solidFill>
            <a:schemeClr val="tx1"/>
          </a:solidFill>
          <a:effectLst>
            <a:outerShdw blurRad="38100" dist="38100" dir="2700000" algn="tl">
              <a:srgbClr val="000000">
                <a:alpha val="43137"/>
              </a:srgbClr>
            </a:outerShdw>
          </a:effectLst>
          <a:latin typeface="+mn-lt"/>
          <a:ea typeface="+mn-ea"/>
          <a:cs typeface="+mn-cs"/>
        </a:defRPr>
      </a:lvl3pPr>
      <a:lvl4pPr marL="1371600" indent="-256032" algn="l" defTabSz="914400" rtl="0" eaLnBrk="1" latinLnBrk="0" hangingPunct="1">
        <a:spcBef>
          <a:spcPct val="20000"/>
        </a:spcBef>
        <a:buSzPct val="60000"/>
        <a:buFont typeface="Wingdings" pitchFamily="2" charset="2"/>
        <a:buChar char=""/>
        <a:defRPr sz="1600" kern="1200">
          <a:solidFill>
            <a:schemeClr val="tx1"/>
          </a:solidFill>
          <a:effectLst>
            <a:outerShdw blurRad="38100" dist="38100" dir="2700000" algn="tl">
              <a:srgbClr val="000000">
                <a:alpha val="43137"/>
              </a:srgbClr>
            </a:outerShdw>
          </a:effectLst>
          <a:latin typeface="+mn-lt"/>
          <a:ea typeface="+mn-ea"/>
          <a:cs typeface="+mn-cs"/>
        </a:defRPr>
      </a:lvl4pPr>
      <a:lvl5pPr marL="1645920" indent="-256032" algn="l" defTabSz="914400" rtl="0" eaLnBrk="1" latinLnBrk="0" hangingPunct="1">
        <a:spcBef>
          <a:spcPct val="20000"/>
        </a:spcBef>
        <a:buSzPct val="60000"/>
        <a:buFont typeface="Wingdings" pitchFamily="2" charset="2"/>
        <a:buChar char=""/>
        <a:defRPr sz="1500" kern="1200">
          <a:solidFill>
            <a:schemeClr val="tx1"/>
          </a:solidFill>
          <a:effectLst>
            <a:outerShdw blurRad="38100" dist="38100" dir="2700000" algn="tl">
              <a:srgbClr val="000000">
                <a:alpha val="43137"/>
              </a:srgbClr>
            </a:outerShdw>
          </a:effectLst>
          <a:latin typeface="+mn-lt"/>
          <a:ea typeface="+mn-ea"/>
          <a:cs typeface="+mn-cs"/>
        </a:defRPr>
      </a:lvl5pPr>
      <a:lvl6pPr marL="196596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6pPr>
      <a:lvl7pPr marL="224028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7pPr>
      <a:lvl8pPr marL="251460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8pPr>
      <a:lvl9pPr marL="283464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en-GB" dirty="0"/>
              <a:t>The Buddha of Suburbia </a:t>
            </a:r>
            <a:r>
              <a:rPr lang="de-DE" sz="4800" dirty="0"/>
              <a:t>~ Hanif Kureishi</a:t>
            </a:r>
          </a:p>
        </p:txBody>
      </p:sp>
      <p:sp>
        <p:nvSpPr>
          <p:cNvPr id="3" name="Untertitel 2"/>
          <p:cNvSpPr>
            <a:spLocks noGrp="1"/>
          </p:cNvSpPr>
          <p:nvPr>
            <p:ph type="subTitle" idx="1"/>
          </p:nvPr>
        </p:nvSpPr>
        <p:spPr/>
        <p:txBody>
          <a:bodyPr/>
          <a:lstStyle/>
          <a:p>
            <a:r>
              <a:rPr lang="en-GB" dirty="0" err="1"/>
              <a:t>Transculturality</a:t>
            </a:r>
            <a:r>
              <a:rPr lang="en-GB" dirty="0"/>
              <a:t> and Performativity</a:t>
            </a:r>
          </a:p>
        </p:txBody>
      </p:sp>
    </p:spTree>
    <p:extLst>
      <p:ext uri="{BB962C8B-B14F-4D97-AF65-F5344CB8AC3E}">
        <p14:creationId xmlns:p14="http://schemas.microsoft.com/office/powerpoint/2010/main" val="12946243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p:cNvSpPr>
            <a:spLocks noGrp="1"/>
          </p:cNvSpPr>
          <p:nvPr>
            <p:ph idx="1"/>
          </p:nvPr>
        </p:nvSpPr>
        <p:spPr>
          <a:xfrm>
            <a:off x="2225040" y="1252385"/>
            <a:ext cx="6096000" cy="3657599"/>
          </a:xfrm>
        </p:spPr>
        <p:txBody>
          <a:bodyPr/>
          <a:lstStyle/>
          <a:p>
            <a:r>
              <a:rPr lang="en-GB" sz="2400" dirty="0"/>
              <a:t>Performance here a metaphor for how Karim lives his life:</a:t>
            </a:r>
          </a:p>
          <a:p>
            <a:pPr marL="384048" lvl="1" indent="0">
              <a:buNone/>
            </a:pPr>
            <a:r>
              <a:rPr lang="en-GB" sz="2400" dirty="0"/>
              <a:t>Constantly performing to fit in, to get ahead, ..</a:t>
            </a:r>
          </a:p>
          <a:p>
            <a:pPr marL="18288" indent="0">
              <a:buNone/>
            </a:pPr>
            <a:endParaRPr lang="en-GB" sz="2400" dirty="0"/>
          </a:p>
          <a:p>
            <a:r>
              <a:rPr lang="en-GB" sz="2400" dirty="0"/>
              <a:t>But also for the subconscious performing that is done constantly</a:t>
            </a:r>
          </a:p>
          <a:p>
            <a:pPr marL="18288" indent="0">
              <a:buNone/>
            </a:pPr>
            <a:r>
              <a:rPr lang="en-GB" sz="2400" dirty="0"/>
              <a:t>	(Gender and Culture)</a:t>
            </a:r>
          </a:p>
          <a:p>
            <a:pPr lvl="1"/>
            <a:endParaRPr lang="en-GB" sz="2600" dirty="0"/>
          </a:p>
          <a:p>
            <a:endParaRPr lang="en-GB" dirty="0"/>
          </a:p>
          <a:p>
            <a:pPr marL="18288" indent="0">
              <a:buNone/>
            </a:pPr>
            <a:endParaRPr lang="de-DE" dirty="0"/>
          </a:p>
          <a:p>
            <a:endParaRPr lang="de-DE" dirty="0"/>
          </a:p>
        </p:txBody>
      </p:sp>
      <p:sp>
        <p:nvSpPr>
          <p:cNvPr id="3" name="Titel 2"/>
          <p:cNvSpPr>
            <a:spLocks noGrp="1"/>
          </p:cNvSpPr>
          <p:nvPr>
            <p:ph type="title"/>
          </p:nvPr>
        </p:nvSpPr>
        <p:spPr/>
        <p:txBody>
          <a:bodyPr/>
          <a:lstStyle/>
          <a:p>
            <a:r>
              <a:rPr lang="en-GB" dirty="0"/>
              <a:t>Theatre</a:t>
            </a:r>
            <a:r>
              <a:rPr lang="de-DE" dirty="0"/>
              <a:t> </a:t>
            </a:r>
          </a:p>
        </p:txBody>
      </p:sp>
    </p:spTree>
    <p:extLst>
      <p:ext uri="{BB962C8B-B14F-4D97-AF65-F5344CB8AC3E}">
        <p14:creationId xmlns:p14="http://schemas.microsoft.com/office/powerpoint/2010/main" val="17360740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p:cNvSpPr>
            <a:spLocks noGrp="1"/>
          </p:cNvSpPr>
          <p:nvPr>
            <p:ph idx="1"/>
          </p:nvPr>
        </p:nvSpPr>
        <p:spPr/>
        <p:txBody>
          <a:bodyPr/>
          <a:lstStyle/>
          <a:p>
            <a:r>
              <a:rPr lang="en-GB" dirty="0"/>
              <a:t>Do you think that it is true that everybody is subconsciously constantly performing?</a:t>
            </a:r>
          </a:p>
          <a:p>
            <a:r>
              <a:rPr lang="en-GB" dirty="0"/>
              <a:t>Could you say that ever identity starts with an act? Or even that identity is an act?</a:t>
            </a:r>
          </a:p>
          <a:p>
            <a:endParaRPr lang="de-DE" dirty="0"/>
          </a:p>
        </p:txBody>
      </p:sp>
      <p:sp>
        <p:nvSpPr>
          <p:cNvPr id="3" name="Titel 2"/>
          <p:cNvSpPr>
            <a:spLocks noGrp="1"/>
          </p:cNvSpPr>
          <p:nvPr>
            <p:ph type="title"/>
          </p:nvPr>
        </p:nvSpPr>
        <p:spPr/>
        <p:txBody>
          <a:bodyPr/>
          <a:lstStyle/>
          <a:p>
            <a:r>
              <a:rPr lang="en-GB" dirty="0"/>
              <a:t>Questions to think about</a:t>
            </a:r>
          </a:p>
        </p:txBody>
      </p:sp>
    </p:spTree>
    <p:extLst>
      <p:ext uri="{BB962C8B-B14F-4D97-AF65-F5344CB8AC3E}">
        <p14:creationId xmlns:p14="http://schemas.microsoft.com/office/powerpoint/2010/main" val="29208685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p:cNvSpPr>
            <a:spLocks noGrp="1"/>
          </p:cNvSpPr>
          <p:nvPr>
            <p:ph idx="1"/>
          </p:nvPr>
        </p:nvSpPr>
        <p:spPr>
          <a:xfrm>
            <a:off x="2133600" y="685801"/>
            <a:ext cx="6096000" cy="4190999"/>
          </a:xfrm>
        </p:spPr>
        <p:txBody>
          <a:bodyPr>
            <a:normAutofit fontScale="92500"/>
          </a:bodyPr>
          <a:lstStyle/>
          <a:p>
            <a:r>
              <a:rPr lang="de-DE" sz="2200" dirty="0"/>
              <a:t>Hanif Kureishi, 1990: The Buddha </a:t>
            </a:r>
            <a:r>
              <a:rPr lang="de-DE" sz="2200" dirty="0" err="1"/>
              <a:t>of</a:t>
            </a:r>
            <a:r>
              <a:rPr lang="de-DE" sz="2200" dirty="0"/>
              <a:t> Suburbia</a:t>
            </a:r>
          </a:p>
          <a:p>
            <a:r>
              <a:rPr lang="de-DE" sz="2200" dirty="0"/>
              <a:t>Hanif Kureishi, 1986: The </a:t>
            </a:r>
            <a:r>
              <a:rPr lang="de-DE" sz="2200" dirty="0" err="1"/>
              <a:t>rainbow</a:t>
            </a:r>
            <a:r>
              <a:rPr lang="de-DE" sz="2200" dirty="0"/>
              <a:t> </a:t>
            </a:r>
            <a:r>
              <a:rPr lang="de-DE" sz="2200" dirty="0" err="1"/>
              <a:t>sign</a:t>
            </a:r>
            <a:endParaRPr lang="de-DE" sz="2200" dirty="0"/>
          </a:p>
          <a:p>
            <a:pPr marL="18288" indent="0">
              <a:buNone/>
            </a:pPr>
            <a:endParaRPr lang="de-DE" dirty="0"/>
          </a:p>
          <a:p>
            <a:r>
              <a:rPr lang="de-DE" dirty="0"/>
              <a:t>Maria </a:t>
            </a:r>
            <a:r>
              <a:rPr lang="de-DE" dirty="0" err="1"/>
              <a:t>Hallhagen</a:t>
            </a:r>
            <a:r>
              <a:rPr lang="de-DE" dirty="0"/>
              <a:t>: The Actor </a:t>
            </a:r>
            <a:r>
              <a:rPr lang="de-DE" dirty="0" err="1"/>
              <a:t>of</a:t>
            </a:r>
            <a:r>
              <a:rPr lang="de-DE" dirty="0"/>
              <a:t> Suburbia. Identity and Self-Transformation in </a:t>
            </a:r>
            <a:r>
              <a:rPr lang="de-DE" dirty="0" err="1"/>
              <a:t>the</a:t>
            </a:r>
            <a:r>
              <a:rPr lang="de-DE" dirty="0"/>
              <a:t> Buddha </a:t>
            </a:r>
            <a:r>
              <a:rPr lang="de-DE" dirty="0" err="1"/>
              <a:t>of</a:t>
            </a:r>
            <a:r>
              <a:rPr lang="de-DE" dirty="0"/>
              <a:t> Suburbia</a:t>
            </a:r>
          </a:p>
          <a:p>
            <a:r>
              <a:rPr lang="de-DE" dirty="0" err="1"/>
              <a:t>Sabria</a:t>
            </a:r>
            <a:r>
              <a:rPr lang="de-DE" dirty="0"/>
              <a:t> </a:t>
            </a:r>
            <a:r>
              <a:rPr lang="de-DE" dirty="0" err="1"/>
              <a:t>Brancato</a:t>
            </a:r>
            <a:r>
              <a:rPr lang="de-DE" dirty="0"/>
              <a:t>: </a:t>
            </a:r>
            <a:r>
              <a:rPr lang="de-DE" dirty="0" err="1"/>
              <a:t>Transcultural</a:t>
            </a:r>
            <a:r>
              <a:rPr lang="de-DE" dirty="0"/>
              <a:t> Outlooks in </a:t>
            </a:r>
            <a:r>
              <a:rPr lang="de-DE" dirty="0" err="1"/>
              <a:t>the</a:t>
            </a:r>
            <a:r>
              <a:rPr lang="de-DE" dirty="0"/>
              <a:t> Buddha </a:t>
            </a:r>
            <a:r>
              <a:rPr lang="de-DE" dirty="0" err="1"/>
              <a:t>of</a:t>
            </a:r>
            <a:r>
              <a:rPr lang="de-DE" dirty="0"/>
              <a:t> Suburbia and </a:t>
            </a:r>
            <a:r>
              <a:rPr lang="de-DE" dirty="0" err="1"/>
              <a:t>Some</a:t>
            </a:r>
            <a:r>
              <a:rPr lang="de-DE" dirty="0"/>
              <a:t> Kind </a:t>
            </a:r>
            <a:r>
              <a:rPr lang="de-DE" dirty="0" err="1"/>
              <a:t>of</a:t>
            </a:r>
            <a:r>
              <a:rPr lang="de-DE" dirty="0"/>
              <a:t> Black</a:t>
            </a:r>
          </a:p>
          <a:p>
            <a:r>
              <a:rPr lang="de-DE" dirty="0"/>
              <a:t>Pink Stuart: Performance VS </a:t>
            </a:r>
            <a:r>
              <a:rPr lang="de-DE" dirty="0" err="1"/>
              <a:t>Performativity</a:t>
            </a:r>
            <a:r>
              <a:rPr lang="de-DE" dirty="0"/>
              <a:t> (Medium.com)</a:t>
            </a:r>
          </a:p>
          <a:p>
            <a:r>
              <a:rPr lang="de-DE" dirty="0"/>
              <a:t>Arina </a:t>
            </a:r>
            <a:r>
              <a:rPr lang="de-DE" dirty="0" err="1"/>
              <a:t>Rafailovna</a:t>
            </a:r>
            <a:r>
              <a:rPr lang="de-DE" dirty="0"/>
              <a:t> Shevchenko et al.: Gender Identity in British </a:t>
            </a:r>
            <a:r>
              <a:rPr lang="de-DE" dirty="0" err="1"/>
              <a:t>postcolonial</a:t>
            </a:r>
            <a:r>
              <a:rPr lang="de-DE" dirty="0"/>
              <a:t> </a:t>
            </a:r>
            <a:r>
              <a:rPr lang="de-DE" dirty="0" err="1"/>
              <a:t>Novel</a:t>
            </a:r>
            <a:r>
              <a:rPr lang="de-DE" dirty="0"/>
              <a:t>: Hanif </a:t>
            </a:r>
            <a:r>
              <a:rPr lang="de-DE" dirty="0" err="1"/>
              <a:t>Kureishi`s</a:t>
            </a:r>
            <a:r>
              <a:rPr lang="de-DE" dirty="0"/>
              <a:t> „The Buddha </a:t>
            </a:r>
            <a:r>
              <a:rPr lang="de-DE" dirty="0" err="1"/>
              <a:t>of</a:t>
            </a:r>
            <a:r>
              <a:rPr lang="de-DE" dirty="0"/>
              <a:t> Suburbia“</a:t>
            </a:r>
          </a:p>
          <a:p>
            <a:endParaRPr lang="de-DE" dirty="0"/>
          </a:p>
        </p:txBody>
      </p:sp>
      <p:sp>
        <p:nvSpPr>
          <p:cNvPr id="3" name="Titel 2"/>
          <p:cNvSpPr>
            <a:spLocks noGrp="1"/>
          </p:cNvSpPr>
          <p:nvPr>
            <p:ph type="title"/>
          </p:nvPr>
        </p:nvSpPr>
        <p:spPr/>
        <p:txBody>
          <a:bodyPr/>
          <a:lstStyle/>
          <a:p>
            <a:r>
              <a:rPr lang="en-GB" dirty="0"/>
              <a:t>Sources</a:t>
            </a:r>
          </a:p>
        </p:txBody>
      </p:sp>
    </p:spTree>
    <p:extLst>
      <p:ext uri="{BB962C8B-B14F-4D97-AF65-F5344CB8AC3E}">
        <p14:creationId xmlns:p14="http://schemas.microsoft.com/office/powerpoint/2010/main" val="13050332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p:cNvSpPr>
            <a:spLocks noGrp="1"/>
          </p:cNvSpPr>
          <p:nvPr>
            <p:ph idx="1"/>
          </p:nvPr>
        </p:nvSpPr>
        <p:spPr/>
        <p:txBody>
          <a:bodyPr/>
          <a:lstStyle/>
          <a:p>
            <a:r>
              <a:rPr lang="en-GB" dirty="0"/>
              <a:t>The idea that different cultures do not exist completely separate from each other but intertwine, mix and influence each other</a:t>
            </a:r>
          </a:p>
        </p:txBody>
      </p:sp>
      <p:sp>
        <p:nvSpPr>
          <p:cNvPr id="3" name="Titel 2"/>
          <p:cNvSpPr>
            <a:spLocks noGrp="1"/>
          </p:cNvSpPr>
          <p:nvPr>
            <p:ph type="title"/>
          </p:nvPr>
        </p:nvSpPr>
        <p:spPr/>
        <p:txBody>
          <a:bodyPr/>
          <a:lstStyle/>
          <a:p>
            <a:r>
              <a:rPr lang="de-DE" dirty="0" err="1"/>
              <a:t>Transculturality</a:t>
            </a:r>
            <a:endParaRPr lang="de-DE" dirty="0"/>
          </a:p>
        </p:txBody>
      </p:sp>
    </p:spTree>
    <p:extLst>
      <p:ext uri="{BB962C8B-B14F-4D97-AF65-F5344CB8AC3E}">
        <p14:creationId xmlns:p14="http://schemas.microsoft.com/office/powerpoint/2010/main" val="30573793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p:cNvSpPr>
            <a:spLocks noGrp="1"/>
          </p:cNvSpPr>
          <p:nvPr>
            <p:ph idx="1"/>
          </p:nvPr>
        </p:nvSpPr>
        <p:spPr>
          <a:xfrm>
            <a:off x="395536" y="685801"/>
            <a:ext cx="7834064" cy="3657599"/>
          </a:xfrm>
        </p:spPr>
        <p:txBody>
          <a:bodyPr>
            <a:normAutofit fontScale="77500" lnSpcReduction="20000"/>
          </a:bodyPr>
          <a:lstStyle/>
          <a:p>
            <a:r>
              <a:rPr lang="en-GB" sz="2800" dirty="0"/>
              <a:t>”It is strange to go away to the land of your ancestors, to find out how much you have in common with people there, yet at the same time to realise how British you really are” </a:t>
            </a:r>
          </a:p>
          <a:p>
            <a:pPr marL="749808" lvl="2" indent="0">
              <a:buNone/>
            </a:pPr>
            <a:r>
              <a:rPr lang="en-GB" sz="2200" dirty="0"/>
              <a:t>~  the rainbow sign p.31</a:t>
            </a:r>
          </a:p>
          <a:p>
            <a:pPr marL="749808" lvl="2" indent="0">
              <a:buNone/>
            </a:pPr>
            <a:endParaRPr lang="en-GB" sz="2200" dirty="0"/>
          </a:p>
          <a:p>
            <a:r>
              <a:rPr lang="en-GB" sz="2600" dirty="0"/>
              <a:t>Somebody said to him at a party: “ We are Pakistanis, but you, you will always be a Paki – emphasising the slang derogatory name the English used against Pakistanis, and therefore the fact that I couldn`t rightfully lay claim to either place”</a:t>
            </a:r>
          </a:p>
          <a:p>
            <a:pPr marL="384048" lvl="1" indent="0">
              <a:buNone/>
            </a:pPr>
            <a:r>
              <a:rPr lang="en-GB" dirty="0"/>
              <a:t>	</a:t>
            </a:r>
            <a:r>
              <a:rPr lang="en-GB" sz="2200" dirty="0"/>
              <a:t>~ the rainbow sign p.12</a:t>
            </a:r>
          </a:p>
          <a:p>
            <a:pPr marL="18288" indent="0">
              <a:buNone/>
            </a:pPr>
            <a:r>
              <a:rPr lang="en-GB" dirty="0"/>
              <a:t>		</a:t>
            </a:r>
            <a:endParaRPr lang="en-GB" i="1" dirty="0"/>
          </a:p>
        </p:txBody>
      </p:sp>
      <p:sp>
        <p:nvSpPr>
          <p:cNvPr id="3" name="Titel 2"/>
          <p:cNvSpPr>
            <a:spLocks noGrp="1"/>
          </p:cNvSpPr>
          <p:nvPr>
            <p:ph type="title"/>
          </p:nvPr>
        </p:nvSpPr>
        <p:spPr/>
        <p:txBody>
          <a:bodyPr/>
          <a:lstStyle/>
          <a:p>
            <a:r>
              <a:rPr lang="de-DE" dirty="0" err="1"/>
              <a:t>Transculturality</a:t>
            </a:r>
            <a:r>
              <a:rPr lang="de-DE" dirty="0"/>
              <a:t> </a:t>
            </a:r>
            <a:r>
              <a:rPr lang="de-DE" dirty="0" err="1"/>
              <a:t>struggle</a:t>
            </a:r>
            <a:endParaRPr lang="de-DE" dirty="0"/>
          </a:p>
        </p:txBody>
      </p:sp>
    </p:spTree>
    <p:extLst>
      <p:ext uri="{BB962C8B-B14F-4D97-AF65-F5344CB8AC3E}">
        <p14:creationId xmlns:p14="http://schemas.microsoft.com/office/powerpoint/2010/main" val="32710132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DB3CED87-78A9-441E-844F-228DA0FF0465}"/>
              </a:ext>
            </a:extLst>
          </p:cNvPr>
          <p:cNvSpPr>
            <a:spLocks noGrp="1"/>
          </p:cNvSpPr>
          <p:nvPr>
            <p:ph idx="1"/>
          </p:nvPr>
        </p:nvSpPr>
        <p:spPr/>
        <p:txBody>
          <a:bodyPr/>
          <a:lstStyle/>
          <a:p>
            <a:r>
              <a:rPr lang="de-DE" dirty="0"/>
              <a:t>1st Generation </a:t>
            </a:r>
            <a:r>
              <a:rPr lang="de-DE" dirty="0" err="1"/>
              <a:t>immigrants</a:t>
            </a:r>
            <a:r>
              <a:rPr lang="de-DE" dirty="0"/>
              <a:t>: </a:t>
            </a:r>
            <a:r>
              <a:rPr lang="en-GB" dirty="0"/>
              <a:t>can </a:t>
            </a:r>
            <a:r>
              <a:rPr lang="en-GB" dirty="0" err="1"/>
              <a:t>neitherfully</a:t>
            </a:r>
            <a:r>
              <a:rPr lang="en-GB" dirty="0"/>
              <a:t>  continue their own culture, nor become completely involved in the new culture</a:t>
            </a:r>
          </a:p>
          <a:p>
            <a:r>
              <a:rPr lang="en-GB" dirty="0"/>
              <a:t>2</a:t>
            </a:r>
            <a:r>
              <a:rPr lang="en-GB" baseline="30000" dirty="0"/>
              <a:t>nd</a:t>
            </a:r>
            <a:r>
              <a:rPr lang="en-GB" dirty="0"/>
              <a:t> Generation immigrants: are not really rooted in the culture of their parents but are also not fully accepted by the British society </a:t>
            </a:r>
          </a:p>
          <a:p>
            <a:pPr lvl="1">
              <a:buFont typeface="Wingdings" panose="05000000000000000000" pitchFamily="2" charset="2"/>
              <a:buChar char="à"/>
            </a:pPr>
            <a:r>
              <a:rPr lang="en-GB" dirty="0">
                <a:sym typeface="Wingdings" panose="05000000000000000000" pitchFamily="2" charset="2"/>
              </a:rPr>
              <a:t>They are in between identities  and have to put work into forming one</a:t>
            </a:r>
          </a:p>
          <a:p>
            <a:pPr marL="384048" lvl="1" indent="0">
              <a:buNone/>
            </a:pPr>
            <a:r>
              <a:rPr lang="en-GB" dirty="0">
                <a:sym typeface="Wingdings" panose="05000000000000000000" pitchFamily="2" charset="2"/>
              </a:rPr>
              <a:t>successful example: Jamila</a:t>
            </a:r>
            <a:endParaRPr lang="de-DE" dirty="0"/>
          </a:p>
        </p:txBody>
      </p:sp>
      <p:sp>
        <p:nvSpPr>
          <p:cNvPr id="3" name="Titel 2">
            <a:extLst>
              <a:ext uri="{FF2B5EF4-FFF2-40B4-BE49-F238E27FC236}">
                <a16:creationId xmlns:a16="http://schemas.microsoft.com/office/drawing/2014/main" id="{0E85B934-CB1C-487B-85F6-3ADA25B95665}"/>
              </a:ext>
            </a:extLst>
          </p:cNvPr>
          <p:cNvSpPr>
            <a:spLocks noGrp="1"/>
          </p:cNvSpPr>
          <p:nvPr>
            <p:ph type="title"/>
          </p:nvPr>
        </p:nvSpPr>
        <p:spPr/>
        <p:txBody>
          <a:bodyPr/>
          <a:lstStyle/>
          <a:p>
            <a:r>
              <a:rPr lang="de-DE" dirty="0" err="1"/>
              <a:t>Struggle</a:t>
            </a:r>
            <a:r>
              <a:rPr lang="de-DE" dirty="0"/>
              <a:t> </a:t>
            </a:r>
            <a:r>
              <a:rPr lang="de-DE" dirty="0" err="1"/>
              <a:t>of</a:t>
            </a:r>
            <a:r>
              <a:rPr lang="de-DE" dirty="0"/>
              <a:t> Identity</a:t>
            </a:r>
          </a:p>
        </p:txBody>
      </p:sp>
    </p:spTree>
    <p:extLst>
      <p:ext uri="{BB962C8B-B14F-4D97-AF65-F5344CB8AC3E}">
        <p14:creationId xmlns:p14="http://schemas.microsoft.com/office/powerpoint/2010/main" val="33572401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p:cNvSpPr>
            <a:spLocks noGrp="1"/>
          </p:cNvSpPr>
          <p:nvPr>
            <p:ph idx="1"/>
          </p:nvPr>
        </p:nvSpPr>
        <p:spPr/>
        <p:txBody>
          <a:bodyPr/>
          <a:lstStyle/>
          <a:p>
            <a:r>
              <a:rPr lang="en-GB" dirty="0"/>
              <a:t>Mainly shown on the micro-level</a:t>
            </a:r>
          </a:p>
          <a:p>
            <a:r>
              <a:rPr lang="en-GB" dirty="0"/>
              <a:t>The characters show transcultural aspects</a:t>
            </a:r>
          </a:p>
          <a:p>
            <a:r>
              <a:rPr lang="en-GB" dirty="0" err="1"/>
              <a:t>Bsp</a:t>
            </a:r>
            <a:r>
              <a:rPr lang="en-GB" dirty="0"/>
              <a:t>.: Eva, </a:t>
            </a:r>
            <a:r>
              <a:rPr lang="en-GB" dirty="0" err="1"/>
              <a:t>Haaroon</a:t>
            </a:r>
            <a:r>
              <a:rPr lang="en-GB" dirty="0"/>
              <a:t>, </a:t>
            </a:r>
            <a:r>
              <a:rPr lang="en-GB" dirty="0" err="1"/>
              <a:t>Changez</a:t>
            </a:r>
            <a:r>
              <a:rPr lang="en-GB" dirty="0"/>
              <a:t>, Jamila, Anwar </a:t>
            </a:r>
          </a:p>
          <a:p>
            <a:r>
              <a:rPr lang="en-GB" dirty="0" err="1"/>
              <a:t>Transculturality</a:t>
            </a:r>
            <a:r>
              <a:rPr lang="en-GB" dirty="0"/>
              <a:t> on the macro-level is not shown</a:t>
            </a:r>
          </a:p>
          <a:p>
            <a:r>
              <a:rPr lang="en-GB" dirty="0"/>
              <a:t>Society and Cultures seems to be clearly separated</a:t>
            </a:r>
          </a:p>
          <a:p>
            <a:pPr marL="18288" indent="0">
              <a:buNone/>
            </a:pPr>
            <a:endParaRPr lang="de-DE" dirty="0"/>
          </a:p>
        </p:txBody>
      </p:sp>
      <p:sp>
        <p:nvSpPr>
          <p:cNvPr id="3" name="Titel 2"/>
          <p:cNvSpPr>
            <a:spLocks noGrp="1"/>
          </p:cNvSpPr>
          <p:nvPr>
            <p:ph type="title"/>
          </p:nvPr>
        </p:nvSpPr>
        <p:spPr/>
        <p:txBody>
          <a:bodyPr/>
          <a:lstStyle/>
          <a:p>
            <a:r>
              <a:rPr lang="en-GB" sz="4800" dirty="0" err="1"/>
              <a:t>Transculturality</a:t>
            </a:r>
            <a:r>
              <a:rPr lang="en-GB" dirty="0"/>
              <a:t> </a:t>
            </a:r>
            <a:r>
              <a:rPr lang="en-GB" sz="2800" dirty="0"/>
              <a:t>in the Buddha of Suburbia</a:t>
            </a:r>
            <a:endParaRPr lang="en-GB" dirty="0"/>
          </a:p>
        </p:txBody>
      </p:sp>
    </p:spTree>
    <p:extLst>
      <p:ext uri="{BB962C8B-B14F-4D97-AF65-F5344CB8AC3E}">
        <p14:creationId xmlns:p14="http://schemas.microsoft.com/office/powerpoint/2010/main" val="26973164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p:cNvSpPr>
            <a:spLocks noGrp="1"/>
          </p:cNvSpPr>
          <p:nvPr>
            <p:ph idx="1"/>
          </p:nvPr>
        </p:nvSpPr>
        <p:spPr>
          <a:xfrm>
            <a:off x="1475656" y="685801"/>
            <a:ext cx="6753944" cy="4183359"/>
          </a:xfrm>
        </p:spPr>
        <p:txBody>
          <a:bodyPr/>
          <a:lstStyle/>
          <a:p>
            <a:r>
              <a:rPr lang="en-GB" dirty="0"/>
              <a:t>Identifies mainly as English </a:t>
            </a:r>
          </a:p>
          <a:p>
            <a:pPr lvl="1"/>
            <a:r>
              <a:rPr lang="en-GB" i="1" dirty="0"/>
              <a:t>”I am an Englishman born and bred, almost“ </a:t>
            </a:r>
            <a:r>
              <a:rPr lang="en-GB" sz="1200" dirty="0"/>
              <a:t>p.3</a:t>
            </a:r>
          </a:p>
          <a:p>
            <a:r>
              <a:rPr lang="en-GB" dirty="0"/>
              <a:t>Indian Side seems to give him more negative experiences than positive ones </a:t>
            </a:r>
          </a:p>
          <a:p>
            <a:pPr lvl="1"/>
            <a:r>
              <a:rPr lang="en-GB" i="1" dirty="0"/>
              <a:t>”We don`t want you </a:t>
            </a:r>
            <a:r>
              <a:rPr lang="en-GB" i="1" dirty="0" err="1"/>
              <a:t>blackies</a:t>
            </a:r>
            <a:r>
              <a:rPr lang="en-GB" i="1" dirty="0"/>
              <a:t> coming to the house“ </a:t>
            </a:r>
            <a:r>
              <a:rPr lang="en-GB" sz="1200" dirty="0"/>
              <a:t>p.40</a:t>
            </a:r>
          </a:p>
          <a:p>
            <a:pPr lvl="1"/>
            <a:r>
              <a:rPr lang="en-GB" i="1" dirty="0"/>
              <a:t>”I was sick […] of being affectionately called </a:t>
            </a:r>
            <a:r>
              <a:rPr lang="en-GB" i="1" dirty="0" err="1"/>
              <a:t>Shitface</a:t>
            </a:r>
            <a:r>
              <a:rPr lang="en-GB" i="1" dirty="0"/>
              <a:t> and </a:t>
            </a:r>
            <a:r>
              <a:rPr lang="en-GB" i="1" dirty="0" err="1"/>
              <a:t>Curryface</a:t>
            </a:r>
            <a:r>
              <a:rPr lang="en-GB" i="1" dirty="0"/>
              <a:t>, and of coming home covered in spit and snot and chalk and wood shavings“ </a:t>
            </a:r>
            <a:r>
              <a:rPr lang="en-GB" sz="1400" dirty="0"/>
              <a:t>p. 63</a:t>
            </a:r>
            <a:endParaRPr lang="en-GB" sz="1200" dirty="0"/>
          </a:p>
          <a:p>
            <a:r>
              <a:rPr lang="en-GB" dirty="0"/>
              <a:t>BUT he is able to use it to get ahead </a:t>
            </a:r>
          </a:p>
          <a:p>
            <a:pPr lvl="1"/>
            <a:r>
              <a:rPr lang="en-GB" dirty="0"/>
              <a:t>Exp.: playing Mowgli in the Jungle Book</a:t>
            </a:r>
          </a:p>
          <a:p>
            <a:pPr lvl="1"/>
            <a:endParaRPr lang="en-GB" dirty="0"/>
          </a:p>
        </p:txBody>
      </p:sp>
      <p:sp>
        <p:nvSpPr>
          <p:cNvPr id="3" name="Titel 2"/>
          <p:cNvSpPr>
            <a:spLocks noGrp="1"/>
          </p:cNvSpPr>
          <p:nvPr>
            <p:ph type="title"/>
          </p:nvPr>
        </p:nvSpPr>
        <p:spPr>
          <a:xfrm>
            <a:off x="755576" y="5445224"/>
            <a:ext cx="7543800" cy="914400"/>
          </a:xfrm>
        </p:spPr>
        <p:txBody>
          <a:bodyPr/>
          <a:lstStyle/>
          <a:p>
            <a:r>
              <a:rPr lang="de-DE" sz="4000" dirty="0"/>
              <a:t>Karim </a:t>
            </a:r>
            <a:r>
              <a:rPr lang="en-GB" sz="4000" dirty="0"/>
              <a:t>and his </a:t>
            </a:r>
            <a:r>
              <a:rPr lang="en-GB" sz="4000" dirty="0" err="1"/>
              <a:t>Transculturality</a:t>
            </a:r>
            <a:endParaRPr lang="en-GB" sz="4000" dirty="0"/>
          </a:p>
        </p:txBody>
      </p:sp>
    </p:spTree>
    <p:extLst>
      <p:ext uri="{BB962C8B-B14F-4D97-AF65-F5344CB8AC3E}">
        <p14:creationId xmlns:p14="http://schemas.microsoft.com/office/powerpoint/2010/main" val="34202437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p:cNvSpPr>
            <a:spLocks noGrp="1"/>
          </p:cNvSpPr>
          <p:nvPr>
            <p:ph idx="1"/>
          </p:nvPr>
        </p:nvSpPr>
        <p:spPr/>
        <p:txBody>
          <a:bodyPr/>
          <a:lstStyle/>
          <a:p>
            <a:r>
              <a:rPr lang="en-GB" sz="2800" dirty="0"/>
              <a:t>Performance:</a:t>
            </a:r>
            <a:r>
              <a:rPr lang="en-GB" dirty="0"/>
              <a:t> execution of an act, could also be creating action with acknowledging that someone might be watching (the presentation of the self and an action)</a:t>
            </a:r>
          </a:p>
          <a:p>
            <a:r>
              <a:rPr lang="en-GB" sz="2800" dirty="0"/>
              <a:t>Performativity: </a:t>
            </a:r>
            <a:r>
              <a:rPr lang="en-GB" dirty="0"/>
              <a:t>not just enacting something but creating and building something out of the act (creates/pushes forward a transaction between the performer and the spectator)</a:t>
            </a:r>
          </a:p>
        </p:txBody>
      </p:sp>
      <p:sp>
        <p:nvSpPr>
          <p:cNvPr id="3" name="Titel 2"/>
          <p:cNvSpPr>
            <a:spLocks noGrp="1"/>
          </p:cNvSpPr>
          <p:nvPr>
            <p:ph type="title"/>
          </p:nvPr>
        </p:nvSpPr>
        <p:spPr/>
        <p:txBody>
          <a:bodyPr/>
          <a:lstStyle/>
          <a:p>
            <a:r>
              <a:rPr lang="de-DE" sz="4400" dirty="0"/>
              <a:t>Performance </a:t>
            </a:r>
            <a:r>
              <a:rPr lang="en-GB" sz="4400" dirty="0"/>
              <a:t>/ Performativity</a:t>
            </a:r>
          </a:p>
        </p:txBody>
      </p:sp>
    </p:spTree>
    <p:extLst>
      <p:ext uri="{BB962C8B-B14F-4D97-AF65-F5344CB8AC3E}">
        <p14:creationId xmlns:p14="http://schemas.microsoft.com/office/powerpoint/2010/main" val="16964799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p:cNvSpPr>
            <a:spLocks noGrp="1"/>
          </p:cNvSpPr>
          <p:nvPr>
            <p:ph idx="1"/>
          </p:nvPr>
        </p:nvSpPr>
        <p:spPr/>
        <p:txBody>
          <a:bodyPr/>
          <a:lstStyle/>
          <a:p>
            <a:endParaRPr lang="de-DE" dirty="0"/>
          </a:p>
          <a:p>
            <a:r>
              <a:rPr lang="en-GB" dirty="0"/>
              <a:t>Base: The idea that Gender is socially constructed</a:t>
            </a:r>
          </a:p>
          <a:p>
            <a:pPr lvl="1"/>
            <a:r>
              <a:rPr lang="en-GB" dirty="0"/>
              <a:t>“One is not born, but rather, becomes, a woman  ~ Simone de Beauvoir</a:t>
            </a:r>
          </a:p>
          <a:p>
            <a:r>
              <a:rPr lang="en-GB" dirty="0"/>
              <a:t>Gender as an act </a:t>
            </a:r>
          </a:p>
          <a:p>
            <a:pPr marL="18288" indent="0">
              <a:buNone/>
            </a:pPr>
            <a:r>
              <a:rPr lang="en-GB" dirty="0"/>
              <a:t>	(one </a:t>
            </a:r>
            <a:r>
              <a:rPr lang="en-GB" b="1" i="1" u="sng" dirty="0"/>
              <a:t>is</a:t>
            </a:r>
            <a:r>
              <a:rPr lang="en-GB" dirty="0"/>
              <a:t> not man/woman BUT </a:t>
            </a:r>
            <a:r>
              <a:rPr lang="en-GB" b="1" i="1" u="sng" dirty="0"/>
              <a:t>does</a:t>
            </a:r>
            <a:r>
              <a:rPr lang="en-GB" dirty="0"/>
              <a:t> man-	ness / woman-ness)</a:t>
            </a:r>
          </a:p>
          <a:p>
            <a:r>
              <a:rPr lang="en-GB" dirty="0"/>
              <a:t>Can be transferred to Culture</a:t>
            </a:r>
          </a:p>
          <a:p>
            <a:endParaRPr lang="de-DE" dirty="0"/>
          </a:p>
          <a:p>
            <a:endParaRPr lang="de-DE" dirty="0"/>
          </a:p>
        </p:txBody>
      </p:sp>
      <p:sp>
        <p:nvSpPr>
          <p:cNvPr id="3" name="Titel 2"/>
          <p:cNvSpPr>
            <a:spLocks noGrp="1"/>
          </p:cNvSpPr>
          <p:nvPr>
            <p:ph type="title"/>
          </p:nvPr>
        </p:nvSpPr>
        <p:spPr/>
        <p:txBody>
          <a:bodyPr/>
          <a:lstStyle/>
          <a:p>
            <a:r>
              <a:rPr lang="de-DE" dirty="0"/>
              <a:t>Gender </a:t>
            </a:r>
            <a:r>
              <a:rPr lang="en-GB" dirty="0"/>
              <a:t>Performativity</a:t>
            </a:r>
          </a:p>
        </p:txBody>
      </p:sp>
    </p:spTree>
    <p:extLst>
      <p:ext uri="{BB962C8B-B14F-4D97-AF65-F5344CB8AC3E}">
        <p14:creationId xmlns:p14="http://schemas.microsoft.com/office/powerpoint/2010/main" val="10563233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p:cNvSpPr>
            <a:spLocks noGrp="1"/>
          </p:cNvSpPr>
          <p:nvPr>
            <p:ph idx="1"/>
          </p:nvPr>
        </p:nvSpPr>
        <p:spPr/>
        <p:txBody>
          <a:bodyPr/>
          <a:lstStyle/>
          <a:p>
            <a:endParaRPr lang="de-DE" dirty="0"/>
          </a:p>
          <a:p>
            <a:pPr marL="18288" indent="0">
              <a:buNone/>
            </a:pPr>
            <a:endParaRPr lang="de-DE" dirty="0"/>
          </a:p>
          <a:p>
            <a:r>
              <a:rPr lang="en-GB" dirty="0"/>
              <a:t>Theatre: Portrays Indian boy (Mowgli) to get ahead </a:t>
            </a:r>
          </a:p>
          <a:p>
            <a:pPr marL="18288" indent="0">
              <a:buNone/>
            </a:pPr>
            <a:endParaRPr lang="en-GB" dirty="0"/>
          </a:p>
          <a:p>
            <a:r>
              <a:rPr lang="en-GB" dirty="0"/>
              <a:t>Real Life: wears an outfit that makes him look ”exotic“ for Eva`s first party to make her like him more</a:t>
            </a:r>
          </a:p>
          <a:p>
            <a:endParaRPr lang="en-GB" dirty="0"/>
          </a:p>
          <a:p>
            <a:endParaRPr lang="en-GB" dirty="0"/>
          </a:p>
        </p:txBody>
      </p:sp>
      <p:sp>
        <p:nvSpPr>
          <p:cNvPr id="3" name="Titel 2"/>
          <p:cNvSpPr>
            <a:spLocks noGrp="1"/>
          </p:cNvSpPr>
          <p:nvPr>
            <p:ph type="title"/>
          </p:nvPr>
        </p:nvSpPr>
        <p:spPr/>
        <p:txBody>
          <a:bodyPr/>
          <a:lstStyle/>
          <a:p>
            <a:r>
              <a:rPr lang="de-DE" dirty="0"/>
              <a:t>Performance (Culture)</a:t>
            </a:r>
          </a:p>
        </p:txBody>
      </p:sp>
    </p:spTree>
    <p:extLst>
      <p:ext uri="{BB962C8B-B14F-4D97-AF65-F5344CB8AC3E}">
        <p14:creationId xmlns:p14="http://schemas.microsoft.com/office/powerpoint/2010/main" val="276890342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lementar">
  <a:themeElements>
    <a:clrScheme name="Elementar">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Elementar">
      <a:maj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lementar">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glow" dir="tl">
              <a:rot lat="0" lon="0" rev="19800000"/>
            </a:lightRig>
          </a:scene3d>
          <a:sp3d prstMaterial="metal">
            <a:bevelT w="38100" h="3810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50800" h="50800"/>
          </a:sp3d>
        </a:effectStyle>
      </a:effectStyleLst>
      <a:bgFillStyleLst>
        <a:solidFill>
          <a:schemeClr val="phClr"/>
        </a:solidFill>
        <a:gradFill rotWithShape="1">
          <a:gsLst>
            <a:gs pos="0">
              <a:schemeClr val="phClr">
                <a:tint val="95000"/>
              </a:schemeClr>
            </a:gs>
            <a:gs pos="100000">
              <a:schemeClr val="phClr">
                <a:shade val="40000"/>
                <a:satMod val="180000"/>
              </a:schemeClr>
            </a:gs>
          </a:gsLst>
          <a:lin ang="5400000" scaled="0"/>
        </a:gradFill>
        <a:blipFill>
          <a:blip xmlns:r="http://schemas.openxmlformats.org/officeDocument/2006/relationships" r:embed="rId1">
            <a:duotone>
              <a:schemeClr val="phClr">
                <a:shade val="14000"/>
                <a:satMod val="280000"/>
              </a:schemeClr>
              <a:schemeClr val="phClr">
                <a:tint val="60000"/>
                <a:satMod val="120000"/>
              </a:schemeClr>
            </a:duotone>
          </a:blip>
          <a:stretch/>
        </a:blip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Elemental</Template>
  <TotalTime>0</TotalTime>
  <Words>1432</Words>
  <Application>Microsoft Office PowerPoint</Application>
  <PresentationFormat>Bildschirmpräsentation (4:3)</PresentationFormat>
  <Paragraphs>137</Paragraphs>
  <Slides>12</Slides>
  <Notes>7</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12</vt:i4>
      </vt:variant>
    </vt:vector>
  </HeadingPairs>
  <TitlesOfParts>
    <vt:vector size="16" baseType="lpstr">
      <vt:lpstr>Calibri</vt:lpstr>
      <vt:lpstr>Palatino Linotype</vt:lpstr>
      <vt:lpstr>Wingdings</vt:lpstr>
      <vt:lpstr>Elementar</vt:lpstr>
      <vt:lpstr>The Buddha of Suburbia ~ Hanif Kureishi</vt:lpstr>
      <vt:lpstr>Transculturality</vt:lpstr>
      <vt:lpstr>Transculturality struggle</vt:lpstr>
      <vt:lpstr>Struggle of Identity</vt:lpstr>
      <vt:lpstr>Transculturality in the Buddha of Suburbia</vt:lpstr>
      <vt:lpstr>Karim and his Transculturality</vt:lpstr>
      <vt:lpstr>Performance / Performativity</vt:lpstr>
      <vt:lpstr>Gender Performativity</vt:lpstr>
      <vt:lpstr>Performance (Culture)</vt:lpstr>
      <vt:lpstr>Theatre </vt:lpstr>
      <vt:lpstr>Questions to think about</vt:lpstr>
      <vt:lpstr>Sources</vt:lpstr>
    </vt:vector>
  </TitlesOfParts>
  <Company>MyCompany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Buddha of Suburbia ~ Hanif Kureishi</dc:title>
  <dc:creator>Milena Schmittlutz</dc:creator>
  <cp:lastModifiedBy>Andrea Schmittlutz</cp:lastModifiedBy>
  <cp:revision>42</cp:revision>
  <dcterms:created xsi:type="dcterms:W3CDTF">2023-12-09T15:53:18Z</dcterms:created>
  <dcterms:modified xsi:type="dcterms:W3CDTF">2023-12-11T06:25:38Z</dcterms:modified>
</cp:coreProperties>
</file>