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2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3" r:id="rId18"/>
    <p:sldId id="274" r:id="rId19"/>
    <p:sldId id="275" r:id="rId20"/>
    <p:sldId id="276" r:id="rId21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C3104-A13A-4FCE-B76C-6CDFD9FAAD6C}" type="datetimeFigureOut">
              <a:rPr lang="de-DE" smtClean="0"/>
              <a:t>09.11.2023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59B6D-CB10-4C3A-BD08-0F8F1C4D77D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429291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C3104-A13A-4FCE-B76C-6CDFD9FAAD6C}" type="datetimeFigureOut">
              <a:rPr lang="de-DE" smtClean="0"/>
              <a:t>09.11.2023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59B6D-CB10-4C3A-BD08-0F8F1C4D77D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034047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C3104-A13A-4FCE-B76C-6CDFD9FAAD6C}" type="datetimeFigureOut">
              <a:rPr lang="de-DE" smtClean="0"/>
              <a:t>09.11.2023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59B6D-CB10-4C3A-BD08-0F8F1C4D77D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525863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C3104-A13A-4FCE-B76C-6CDFD9FAAD6C}" type="datetimeFigureOut">
              <a:rPr lang="de-DE" smtClean="0"/>
              <a:t>09.11.2023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59B6D-CB10-4C3A-BD08-0F8F1C4D77D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8927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C3104-A13A-4FCE-B76C-6CDFD9FAAD6C}" type="datetimeFigureOut">
              <a:rPr lang="de-DE" smtClean="0"/>
              <a:t>09.11.2023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59B6D-CB10-4C3A-BD08-0F8F1C4D77D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619742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C3104-A13A-4FCE-B76C-6CDFD9FAAD6C}" type="datetimeFigureOut">
              <a:rPr lang="de-DE" smtClean="0"/>
              <a:t>09.11.2023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59B6D-CB10-4C3A-BD08-0F8F1C4D77D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88008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C3104-A13A-4FCE-B76C-6CDFD9FAAD6C}" type="datetimeFigureOut">
              <a:rPr lang="de-DE" smtClean="0"/>
              <a:t>09.11.2023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59B6D-CB10-4C3A-BD08-0F8F1C4D77D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65200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C3104-A13A-4FCE-B76C-6CDFD9FAAD6C}" type="datetimeFigureOut">
              <a:rPr lang="de-DE" smtClean="0"/>
              <a:t>09.11.2023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59B6D-CB10-4C3A-BD08-0F8F1C4D77D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561504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C3104-A13A-4FCE-B76C-6CDFD9FAAD6C}" type="datetimeFigureOut">
              <a:rPr lang="de-DE" smtClean="0"/>
              <a:t>09.11.2023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59B6D-CB10-4C3A-BD08-0F8F1C4D77D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01689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C3104-A13A-4FCE-B76C-6CDFD9FAAD6C}" type="datetimeFigureOut">
              <a:rPr lang="de-DE" smtClean="0"/>
              <a:t>09.11.2023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59B6D-CB10-4C3A-BD08-0F8F1C4D77D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100060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C3104-A13A-4FCE-B76C-6CDFD9FAAD6C}" type="datetimeFigureOut">
              <a:rPr lang="de-DE" smtClean="0"/>
              <a:t>09.11.2023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59B6D-CB10-4C3A-BD08-0F8F1C4D77D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039385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DC3104-A13A-4FCE-B76C-6CDFD9FAAD6C}" type="datetimeFigureOut">
              <a:rPr lang="de-DE" smtClean="0"/>
              <a:t>09.11.2023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859B6D-CB10-4C3A-BD08-0F8F1C4D77D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020402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4"/>
            <a:ext cx="9144000" cy="837066"/>
          </a:xfrm>
        </p:spPr>
        <p:txBody>
          <a:bodyPr>
            <a:normAutofit fontScale="90000"/>
          </a:bodyPr>
          <a:lstStyle/>
          <a:p>
            <a:r>
              <a:rPr lang="de-DE" b="1" dirty="0" smtClean="0"/>
              <a:t>55 Die Pronomina</a:t>
            </a:r>
            <a:endParaRPr lang="de-DE" b="1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1959430"/>
            <a:ext cx="9144000" cy="4197530"/>
          </a:xfrm>
        </p:spPr>
        <p:txBody>
          <a:bodyPr>
            <a:normAutofit/>
          </a:bodyPr>
          <a:lstStyle/>
          <a:p>
            <a:pPr algn="l"/>
            <a:endParaRPr lang="de-DE" sz="2800" b="1" dirty="0" smtClean="0"/>
          </a:p>
          <a:p>
            <a:pPr algn="l"/>
            <a:r>
              <a:rPr lang="de-DE" sz="2800" b="1" dirty="0" smtClean="0"/>
              <a:t>Pronomina sind Stellvertreter einer Nominalphrase („Pro“-Nomen). </a:t>
            </a:r>
          </a:p>
          <a:p>
            <a:pPr algn="l"/>
            <a:endParaRPr lang="de-DE" sz="2800" b="1" dirty="0"/>
          </a:p>
          <a:p>
            <a:pPr algn="l"/>
            <a:r>
              <a:rPr lang="de-DE" sz="2800" b="1" dirty="0" smtClean="0"/>
              <a:t>-&gt;verweisen im Text auf entsprechende Nominalphrase und kongruieren mit dieser in Genus und Numerus</a:t>
            </a:r>
            <a:endParaRPr lang="de-DE" sz="3200" b="1" dirty="0"/>
          </a:p>
        </p:txBody>
      </p:sp>
    </p:spTree>
    <p:extLst>
      <p:ext uri="{BB962C8B-B14F-4D97-AF65-F5344CB8AC3E}">
        <p14:creationId xmlns:p14="http://schemas.microsoft.com/office/powerpoint/2010/main" val="1594793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593228"/>
          </a:xfrm>
        </p:spPr>
        <p:txBody>
          <a:bodyPr/>
          <a:lstStyle/>
          <a:p>
            <a:pPr algn="ctr"/>
            <a:r>
              <a:rPr lang="de-DE" b="1" dirty="0" smtClean="0"/>
              <a:t>64 Unterschied zwischen RP und DP                               im Genitiv Plural: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8200" y="2779059"/>
            <a:ext cx="10515600" cy="3397904"/>
          </a:xfrm>
        </p:spPr>
        <p:txBody>
          <a:bodyPr/>
          <a:lstStyle/>
          <a:p>
            <a:r>
              <a:rPr lang="de-DE" dirty="0" smtClean="0"/>
              <a:t>Die Schuhe </a:t>
            </a:r>
            <a:r>
              <a:rPr lang="de-DE" i="1" dirty="0" smtClean="0"/>
              <a:t>derer</a:t>
            </a:r>
            <a:r>
              <a:rPr lang="de-DE" dirty="0" smtClean="0"/>
              <a:t>, die am Straßenrand standen, wurden nassgespritzt.</a:t>
            </a:r>
          </a:p>
          <a:p>
            <a:endParaRPr lang="de-DE" dirty="0"/>
          </a:p>
          <a:p>
            <a:r>
              <a:rPr lang="de-DE" dirty="0" smtClean="0"/>
              <a:t>Die Kinder, </a:t>
            </a:r>
            <a:r>
              <a:rPr lang="de-DE" i="1" dirty="0" smtClean="0"/>
              <a:t>deren </a:t>
            </a:r>
            <a:r>
              <a:rPr lang="de-DE" dirty="0" smtClean="0"/>
              <a:t>Schuhe nassgespritzt waren, beklagten sich.</a:t>
            </a:r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r>
              <a:rPr lang="de-DE" dirty="0" smtClean="0"/>
              <a:t>	Welches ist das DP und welches ist das RP?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648663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b="1" dirty="0" smtClean="0"/>
              <a:t>65 Relativpronomen als Stellvertreter                (teils mit </a:t>
            </a:r>
            <a:r>
              <a:rPr lang="de-DE" b="1" dirty="0" err="1" smtClean="0"/>
              <a:t>Präp</a:t>
            </a:r>
            <a:r>
              <a:rPr lang="de-DE" b="1" dirty="0" smtClean="0"/>
              <a:t>.) und als Begleiter möglich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de-DE" dirty="0" smtClean="0"/>
              <a:t>Ordnen Sie die Beispiele zu:</a:t>
            </a:r>
          </a:p>
          <a:p>
            <a:pPr marL="0" indent="0">
              <a:buNone/>
            </a:pPr>
            <a:r>
              <a:rPr lang="de-DE" sz="3000" dirty="0" smtClean="0"/>
              <a:t>Das Buch, dessen Besitzer mir bekannt war, lag einsam und verwaist auf dem Tisch im Vorraum zur Aula.</a:t>
            </a:r>
          </a:p>
          <a:p>
            <a:pPr marL="0" indent="0">
              <a:buNone/>
            </a:pPr>
            <a:endParaRPr lang="de-DE" sz="3000" dirty="0"/>
          </a:p>
          <a:p>
            <a:pPr marL="0" indent="0">
              <a:buNone/>
            </a:pPr>
            <a:r>
              <a:rPr lang="de-DE" sz="3000" dirty="0" smtClean="0"/>
              <a:t>Das Buch, in dem ich mich festgelesen hatte, musste zurück zu seinem Besitzer. </a:t>
            </a:r>
          </a:p>
          <a:p>
            <a:pPr marL="0" indent="0">
              <a:buNone/>
            </a:pPr>
            <a:endParaRPr lang="de-DE" sz="3000" dirty="0"/>
          </a:p>
          <a:p>
            <a:pPr marL="0" indent="0">
              <a:buNone/>
            </a:pPr>
            <a:r>
              <a:rPr lang="de-DE" sz="3000" dirty="0" smtClean="0"/>
              <a:t>Das Buch, das ich gekauft hatte, wollte ich eigentlich verschenken.</a:t>
            </a:r>
          </a:p>
          <a:p>
            <a:pPr marL="0" indent="0">
              <a:buNone/>
            </a:pPr>
            <a:endParaRPr lang="de-DE" sz="3000" dirty="0"/>
          </a:p>
          <a:p>
            <a:pPr marL="0" indent="0">
              <a:buNone/>
            </a:pPr>
            <a:r>
              <a:rPr lang="de-DE" sz="3000" dirty="0" smtClean="0"/>
              <a:t>Das war eine Frage, welche die Anwesenden überraschte.</a:t>
            </a:r>
            <a:endParaRPr lang="de-DE" sz="3000" dirty="0"/>
          </a:p>
        </p:txBody>
      </p:sp>
    </p:spTree>
    <p:extLst>
      <p:ext uri="{BB962C8B-B14F-4D97-AF65-F5344CB8AC3E}">
        <p14:creationId xmlns:p14="http://schemas.microsoft.com/office/powerpoint/2010/main" val="9690554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75401"/>
          </a:xfrm>
        </p:spPr>
        <p:txBody>
          <a:bodyPr>
            <a:normAutofit fontScale="90000"/>
          </a:bodyPr>
          <a:lstStyle/>
          <a:p>
            <a:r>
              <a:rPr lang="de-DE" sz="3600" b="1" dirty="0" smtClean="0"/>
              <a:t>66 Hilfe zum Sprachgebrauch: das oder was?</a:t>
            </a:r>
            <a:endParaRPr lang="de-DE" sz="3600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8200" y="940526"/>
            <a:ext cx="10515600" cy="5617028"/>
          </a:xfrm>
        </p:spPr>
        <p:txBody>
          <a:bodyPr/>
          <a:lstStyle/>
          <a:p>
            <a:pPr marL="0" indent="0">
              <a:buNone/>
            </a:pPr>
            <a:r>
              <a:rPr lang="de-DE" dirty="0" smtClean="0"/>
              <a:t>was:</a:t>
            </a:r>
          </a:p>
          <a:p>
            <a:pPr marL="0" indent="0">
              <a:buNone/>
            </a:pPr>
            <a:r>
              <a:rPr lang="de-DE" sz="2000" dirty="0" smtClean="0"/>
              <a:t>a)kein Bezugswort;                                                                                                                                                      b)Bezug auf übergeordn. Satz, der ein eigener HS sein könnte;                                                                                         c)Bezugswort Pron. im Neutr. oder entspr. Partikel;                                                                                     d)Bezugswort = nominalisiertes Adjektiv oder Partizip, das etwas Allg., Unbestimmtes, Umfassendes bezeichnet</a:t>
            </a:r>
          </a:p>
          <a:p>
            <a:pPr marL="0" indent="0">
              <a:buNone/>
            </a:pPr>
            <a:r>
              <a:rPr lang="de-DE" sz="2000" dirty="0" smtClean="0"/>
              <a:t>An alles Traurige, was wir damals erlebt haben, erinnere ich mich auch heute noch ganz genau.</a:t>
            </a:r>
          </a:p>
          <a:p>
            <a:pPr marL="0" indent="0">
              <a:buNone/>
            </a:pPr>
            <a:r>
              <a:rPr lang="de-DE" sz="2000" dirty="0" smtClean="0"/>
              <a:t>Was du mir vorgestern über den Unfall erzählt hast, weiß ich im Augenblick leider nicht mehr.</a:t>
            </a:r>
          </a:p>
          <a:p>
            <a:pPr marL="0" indent="0">
              <a:buNone/>
            </a:pPr>
            <a:r>
              <a:rPr lang="de-DE" sz="2000" dirty="0" smtClean="0"/>
              <a:t>Ich erinnere mich an das (=daran), was du mir gestern gesagt hast. Wut ist es, was sie voran treibt.</a:t>
            </a:r>
          </a:p>
          <a:p>
            <a:pPr marL="0" indent="0">
              <a:buNone/>
            </a:pPr>
            <a:r>
              <a:rPr lang="de-DE" sz="2000" dirty="0" smtClean="0"/>
              <a:t>Er gab gern Ratschläge, was ja auch zu seinem Beruf gehörte.</a:t>
            </a:r>
          </a:p>
          <a:p>
            <a:pPr marL="0" indent="0">
              <a:buNone/>
            </a:pPr>
            <a:r>
              <a:rPr lang="de-DE" dirty="0" smtClean="0"/>
              <a:t>das:</a:t>
            </a:r>
          </a:p>
          <a:p>
            <a:pPr marL="0" indent="0">
              <a:buNone/>
            </a:pPr>
            <a:r>
              <a:rPr lang="de-DE" sz="2000" dirty="0" smtClean="0"/>
              <a:t>a)Bezugswort = Nomen                                                                                                                                              b)Bezugswort = nominalisiertes Adj., das etwas Bestimmtes oder Einzelnes bezeichnet</a:t>
            </a:r>
          </a:p>
          <a:p>
            <a:pPr marL="0" indent="0">
              <a:buNone/>
            </a:pPr>
            <a:r>
              <a:rPr lang="de-DE" sz="2000" dirty="0" smtClean="0"/>
              <a:t>Das Werkzeug, das man an der Ausgabe bekommt, kostet nichts.                                                                            Das Kleine, das er im Arm hielt, schrie.</a:t>
            </a:r>
            <a:endParaRPr lang="de-DE" sz="2000" dirty="0"/>
          </a:p>
        </p:txBody>
      </p:sp>
    </p:spTree>
    <p:extLst>
      <p:ext uri="{BB962C8B-B14F-4D97-AF65-F5344CB8AC3E}">
        <p14:creationId xmlns:p14="http://schemas.microsoft.com/office/powerpoint/2010/main" val="547297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b="1" dirty="0" smtClean="0"/>
              <a:t>67 Interrogativpronomen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smtClean="0"/>
              <a:t>Das IP kann </a:t>
            </a:r>
            <a:r>
              <a:rPr lang="de-DE" b="1" dirty="0" smtClean="0"/>
              <a:t>Stellvertreter und Begleiter </a:t>
            </a:r>
            <a:r>
              <a:rPr lang="de-DE" dirty="0" smtClean="0"/>
              <a:t>sein und </a:t>
            </a:r>
            <a:r>
              <a:rPr lang="de-DE" b="1" dirty="0" smtClean="0"/>
              <a:t>leitet</a:t>
            </a:r>
            <a:r>
              <a:rPr lang="de-DE" dirty="0" smtClean="0"/>
              <a:t> eine </a:t>
            </a:r>
            <a:r>
              <a:rPr lang="de-DE" b="1" dirty="0" smtClean="0"/>
              <a:t>Frage</a:t>
            </a:r>
            <a:r>
              <a:rPr lang="de-DE" dirty="0" smtClean="0"/>
              <a:t> </a:t>
            </a:r>
            <a:r>
              <a:rPr lang="de-DE" b="1" dirty="0" smtClean="0"/>
              <a:t>ein</a:t>
            </a:r>
            <a:r>
              <a:rPr lang="de-DE" dirty="0" smtClean="0"/>
              <a:t>:</a:t>
            </a:r>
          </a:p>
          <a:p>
            <a:pPr marL="0" indent="0">
              <a:buNone/>
            </a:pPr>
            <a:r>
              <a:rPr lang="de-DE" dirty="0" smtClean="0"/>
              <a:t> wer? was? wessen? wem? wen? – welcher? welche? usw.</a:t>
            </a:r>
          </a:p>
          <a:p>
            <a:pPr marL="0" indent="0">
              <a:buNone/>
            </a:pPr>
            <a:r>
              <a:rPr lang="de-DE" b="1" dirty="0" smtClean="0"/>
              <a:t>Wer</a:t>
            </a:r>
            <a:r>
              <a:rPr lang="de-DE" dirty="0" smtClean="0"/>
              <a:t> geht dort hinten? </a:t>
            </a:r>
            <a:r>
              <a:rPr lang="de-DE" b="1" dirty="0" smtClean="0"/>
              <a:t>Wem </a:t>
            </a:r>
            <a:r>
              <a:rPr lang="de-DE" dirty="0" smtClean="0"/>
              <a:t>gab der Wärter ein Stück Brot? </a:t>
            </a:r>
            <a:r>
              <a:rPr lang="de-DE" b="1" dirty="0" smtClean="0"/>
              <a:t>Welche</a:t>
            </a:r>
            <a:r>
              <a:rPr lang="de-DE" dirty="0" smtClean="0"/>
              <a:t> Person geht dort hinten? </a:t>
            </a:r>
            <a:r>
              <a:rPr lang="de-DE" b="1" dirty="0" smtClean="0"/>
              <a:t>Welchem</a:t>
            </a:r>
            <a:r>
              <a:rPr lang="de-DE" dirty="0" smtClean="0"/>
              <a:t> Elefanten gab der Wärter ein Stück Brot? (Wo ist IP Stellvertreter, wo Begleiter?)</a:t>
            </a:r>
          </a:p>
          <a:p>
            <a:pPr marL="0" indent="0">
              <a:buNone/>
            </a:pPr>
            <a:r>
              <a:rPr lang="de-DE" dirty="0" smtClean="0"/>
              <a:t>IP oder RP? -&gt; Ersatzprobe:</a:t>
            </a:r>
          </a:p>
          <a:p>
            <a:pPr marL="0" indent="0">
              <a:buNone/>
            </a:pPr>
            <a:r>
              <a:rPr lang="de-DE" sz="2000" dirty="0" smtClean="0"/>
              <a:t>Clara fragte mich, </a:t>
            </a:r>
            <a:r>
              <a:rPr lang="de-DE" sz="2000" i="1" dirty="0" smtClean="0"/>
              <a:t>was</a:t>
            </a:r>
            <a:r>
              <a:rPr lang="de-DE" sz="2000" dirty="0" smtClean="0"/>
              <a:t> er gerufen hatte. (indirekte Frage!)                                                                                            (Ersatz durch direkte Frage: Clara fragte mich: „Was hat er gerufen?“)</a:t>
            </a:r>
          </a:p>
          <a:p>
            <a:pPr marL="0" indent="0">
              <a:buNone/>
            </a:pPr>
            <a:r>
              <a:rPr lang="de-DE" sz="2000" dirty="0" smtClean="0"/>
              <a:t>Alles, was Theo gesagt hatte, traf zu. (Änderung in direkte Frage nicht möglich)</a:t>
            </a:r>
            <a:endParaRPr lang="de-DE" sz="2000" dirty="0"/>
          </a:p>
        </p:txBody>
      </p:sp>
    </p:spTree>
    <p:extLst>
      <p:ext uri="{BB962C8B-B14F-4D97-AF65-F5344CB8AC3E}">
        <p14:creationId xmlns:p14="http://schemas.microsoft.com/office/powerpoint/2010/main" val="11281569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b="1" dirty="0" smtClean="0"/>
              <a:t>68 Reflexivpronomen „sich“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smtClean="0"/>
              <a:t>nur im Akk. und Dativ, </a:t>
            </a:r>
            <a:r>
              <a:rPr lang="de-DE" dirty="0" err="1" smtClean="0"/>
              <a:t>Sg</a:t>
            </a:r>
            <a:r>
              <a:rPr lang="de-DE" dirty="0" smtClean="0"/>
              <a:t>. und Pl., der </a:t>
            </a:r>
            <a:r>
              <a:rPr lang="de-DE" dirty="0" smtClean="0">
                <a:solidFill>
                  <a:srgbClr val="FF0000"/>
                </a:solidFill>
              </a:rPr>
              <a:t>3. Person </a:t>
            </a:r>
            <a:r>
              <a:rPr lang="de-DE" dirty="0" smtClean="0"/>
              <a:t>eigene Formen, sonst wird die Aufgabe vom Personalpronomen übernommen</a:t>
            </a:r>
          </a:p>
          <a:p>
            <a:pPr marL="0" indent="0">
              <a:buNone/>
            </a:pPr>
            <a:r>
              <a:rPr lang="de-DE" dirty="0" smtClean="0"/>
              <a:t>(ich freue mich, du freust dich, er freut </a:t>
            </a:r>
            <a:r>
              <a:rPr lang="de-DE" dirty="0" smtClean="0">
                <a:solidFill>
                  <a:srgbClr val="FF0000"/>
                </a:solidFill>
              </a:rPr>
              <a:t>sich</a:t>
            </a:r>
            <a:r>
              <a:rPr lang="de-DE" dirty="0" smtClean="0"/>
              <a:t>, sie freut </a:t>
            </a:r>
            <a:r>
              <a:rPr lang="de-DE" dirty="0" smtClean="0">
                <a:solidFill>
                  <a:srgbClr val="FF0000"/>
                </a:solidFill>
              </a:rPr>
              <a:t>sich</a:t>
            </a:r>
            <a:r>
              <a:rPr lang="de-DE" dirty="0" smtClean="0"/>
              <a:t>, es freut </a:t>
            </a:r>
            <a:r>
              <a:rPr lang="de-DE" dirty="0" smtClean="0">
                <a:solidFill>
                  <a:srgbClr val="FF0000"/>
                </a:solidFill>
              </a:rPr>
              <a:t>sich</a:t>
            </a:r>
            <a:r>
              <a:rPr lang="de-DE" dirty="0" smtClean="0"/>
              <a:t>, wir freuen uns, ihr freut euch, sie freuen </a:t>
            </a:r>
            <a:r>
              <a:rPr lang="de-DE" dirty="0" smtClean="0">
                <a:solidFill>
                  <a:srgbClr val="FF0000"/>
                </a:solidFill>
              </a:rPr>
              <a:t>sich</a:t>
            </a:r>
            <a:r>
              <a:rPr lang="de-DE" dirty="0" smtClean="0"/>
              <a:t>)</a:t>
            </a:r>
          </a:p>
          <a:p>
            <a:pPr marL="0" indent="0">
              <a:buNone/>
            </a:pPr>
            <a:r>
              <a:rPr lang="de-DE" dirty="0" smtClean="0">
                <a:solidFill>
                  <a:srgbClr val="FF0000"/>
                </a:solidFill>
              </a:rPr>
              <a:t>Das RP lenkt die Handlung auf den Handelnden zurück.</a:t>
            </a:r>
          </a:p>
          <a:p>
            <a:pPr marL="0" indent="0">
              <a:buNone/>
            </a:pPr>
            <a:r>
              <a:rPr lang="de-DE" b="1" dirty="0" smtClean="0"/>
              <a:t>echte refl. Verben</a:t>
            </a:r>
            <a:r>
              <a:rPr lang="de-DE" dirty="0" smtClean="0"/>
              <a:t>: sich freuen, sich ausruhen, sich beschweren, sich bewerben, sich erholen, sich erkälten, …</a:t>
            </a:r>
          </a:p>
          <a:p>
            <a:pPr marL="0" indent="0">
              <a:buNone/>
            </a:pPr>
            <a:r>
              <a:rPr lang="de-DE" b="1" dirty="0" smtClean="0"/>
              <a:t>unechte refl. Verben</a:t>
            </a:r>
            <a:r>
              <a:rPr lang="de-DE" dirty="0" smtClean="0"/>
              <a:t>: sich kämmen, sich abtrocknen, sich anziehen, sich entschuldigen, sich unterhalten, …          </a:t>
            </a:r>
            <a:r>
              <a:rPr lang="de-DE" dirty="0" smtClean="0">
                <a:solidFill>
                  <a:srgbClr val="FF0000"/>
                </a:solidFill>
              </a:rPr>
              <a:t>Unterschied?</a:t>
            </a:r>
          </a:p>
          <a:p>
            <a:pPr marL="0" indent="0">
              <a:buNone/>
            </a:pPr>
            <a:endParaRPr lang="de-DE" dirty="0"/>
          </a:p>
        </p:txBody>
      </p:sp>
      <p:cxnSp>
        <p:nvCxnSpPr>
          <p:cNvPr id="5" name="Gerade Verbindung mit Pfeil 4"/>
          <p:cNvCxnSpPr/>
          <p:nvPr/>
        </p:nvCxnSpPr>
        <p:spPr>
          <a:xfrm flipH="1" flipV="1">
            <a:off x="6897189" y="4807131"/>
            <a:ext cx="1166948" cy="60960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Gerade Verbindung mit Pfeil 6"/>
          <p:cNvCxnSpPr/>
          <p:nvPr/>
        </p:nvCxnSpPr>
        <p:spPr>
          <a:xfrm flipH="1" flipV="1">
            <a:off x="6444343" y="5495109"/>
            <a:ext cx="775063" cy="10450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548796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b="1" dirty="0" smtClean="0"/>
              <a:t>69 Indefinitpronomen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8200" y="1463040"/>
            <a:ext cx="10515600" cy="471392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dirty="0" smtClean="0"/>
              <a:t>Als Stellvertreter und Begleiter möglich:</a:t>
            </a:r>
          </a:p>
          <a:p>
            <a:pPr marL="0" indent="0">
              <a:buNone/>
            </a:pPr>
            <a:r>
              <a:rPr lang="de-DE" dirty="0" smtClean="0"/>
              <a:t>Einige Kinder standen am Ufer und sahen zu. </a:t>
            </a:r>
          </a:p>
          <a:p>
            <a:pPr marL="0" indent="0">
              <a:buNone/>
            </a:pPr>
            <a:r>
              <a:rPr lang="de-DE" dirty="0" smtClean="0"/>
              <a:t>Ich muss noch einiges einkaufen.</a:t>
            </a:r>
          </a:p>
          <a:p>
            <a:pPr marL="0" indent="0">
              <a:buNone/>
            </a:pPr>
            <a:r>
              <a:rPr lang="de-DE" dirty="0" smtClean="0"/>
              <a:t>Beispiele: jemand, niemand, man, etwas, alles, all, einige, jeder, mancher, nichts, kein, keiner, einer (Was soll </a:t>
            </a:r>
            <a:r>
              <a:rPr lang="de-DE" i="1" dirty="0" smtClean="0"/>
              <a:t>einer </a:t>
            </a:r>
            <a:r>
              <a:rPr lang="de-DE" dirty="0" smtClean="0"/>
              <a:t>dazu sagen?), was (Kurzform von etwas), sämtlich </a:t>
            </a:r>
          </a:p>
          <a:p>
            <a:pPr marL="0" indent="0">
              <a:buNone/>
            </a:pPr>
            <a:r>
              <a:rPr lang="de-DE" dirty="0" smtClean="0">
                <a:solidFill>
                  <a:srgbClr val="FF0000"/>
                </a:solidFill>
              </a:rPr>
              <a:t>keine IP, sondern unbestimmte Numeralien</a:t>
            </a:r>
            <a:r>
              <a:rPr lang="de-DE" dirty="0" smtClean="0"/>
              <a:t>: viele, wenige, andere, übrige, sonstige, verschiedene, unzählige</a:t>
            </a:r>
          </a:p>
          <a:p>
            <a:pPr marL="0" indent="0">
              <a:buNone/>
            </a:pPr>
            <a:r>
              <a:rPr lang="de-DE" sz="2400" b="1" dirty="0" smtClean="0"/>
              <a:t>Unterschied: 	IP sind </a:t>
            </a:r>
            <a:r>
              <a:rPr lang="de-DE" sz="2400" b="1" dirty="0" smtClean="0">
                <a:solidFill>
                  <a:srgbClr val="FF0000"/>
                </a:solidFill>
              </a:rPr>
              <a:t>nicht artikelfähig! * ein man, * die einigen</a:t>
            </a:r>
          </a:p>
          <a:p>
            <a:pPr marL="0" indent="0">
              <a:buNone/>
            </a:pPr>
            <a:r>
              <a:rPr lang="de-DE" sz="2400" b="1" dirty="0" smtClean="0"/>
              <a:t>	          	IP werden </a:t>
            </a:r>
            <a:r>
              <a:rPr lang="de-DE" sz="2400" b="1" dirty="0" smtClean="0">
                <a:solidFill>
                  <a:srgbClr val="FF0000"/>
                </a:solidFill>
              </a:rPr>
              <a:t>nicht nominalisiert! Konsequenz für die Rechtschreibg.?</a:t>
            </a:r>
          </a:p>
          <a:p>
            <a:pPr marL="0" indent="0">
              <a:buNone/>
            </a:pPr>
            <a:endParaRPr lang="de-DE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64783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b="1" dirty="0" smtClean="0"/>
              <a:t>70 Das Possessivpronomen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50981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dirty="0" smtClean="0"/>
              <a:t>-&gt; bezeichnet die Zugehörigkeit oder ein Besitzen  (Beispiel?)                                             </a:t>
            </a:r>
          </a:p>
          <a:p>
            <a:pPr marL="0" indent="0">
              <a:buNone/>
            </a:pPr>
            <a:r>
              <a:rPr lang="de-DE" b="1" dirty="0" smtClean="0"/>
              <a:t>Formenbildung in der 3. Person richtet sich (anders als in anderen europäischen Sprachen): </a:t>
            </a:r>
          </a:p>
          <a:p>
            <a:pPr marL="0" indent="0">
              <a:buNone/>
            </a:pPr>
            <a:r>
              <a:rPr lang="de-DE" dirty="0" smtClean="0">
                <a:solidFill>
                  <a:srgbClr val="FF0000"/>
                </a:solidFill>
              </a:rPr>
              <a:t>primär </a:t>
            </a:r>
            <a:r>
              <a:rPr lang="de-DE" dirty="0" smtClean="0"/>
              <a:t>nach dem Genus des Inhabers        (Beispiele?)</a:t>
            </a:r>
          </a:p>
          <a:p>
            <a:pPr marL="0" indent="0">
              <a:buNone/>
            </a:pPr>
            <a:r>
              <a:rPr lang="de-DE" dirty="0" smtClean="0">
                <a:solidFill>
                  <a:srgbClr val="FF0000"/>
                </a:solidFill>
              </a:rPr>
              <a:t>sekundär</a:t>
            </a:r>
            <a:r>
              <a:rPr lang="de-DE" dirty="0" smtClean="0"/>
              <a:t> nach dem Genus der </a:t>
            </a:r>
            <a:r>
              <a:rPr lang="de-DE" dirty="0"/>
              <a:t>S</a:t>
            </a:r>
            <a:r>
              <a:rPr lang="de-DE" dirty="0" smtClean="0"/>
              <a:t>ache </a:t>
            </a:r>
          </a:p>
          <a:p>
            <a:pPr marL="0" indent="0">
              <a:buNone/>
            </a:pPr>
            <a:r>
              <a:rPr lang="de-DE" dirty="0" smtClean="0"/>
              <a:t>Das PP tritt meist attributiv (als Begleiter) auf.</a:t>
            </a:r>
          </a:p>
          <a:p>
            <a:pPr marL="0" indent="0">
              <a:buNone/>
            </a:pPr>
            <a:r>
              <a:rPr lang="de-DE" dirty="0" smtClean="0"/>
              <a:t>Es kann aber auch frei wie ein prädikatives Adjektiv (als Stellvertreter) stehen. </a:t>
            </a:r>
          </a:p>
          <a:p>
            <a:pPr marL="0" indent="0">
              <a:buNone/>
            </a:pPr>
            <a:r>
              <a:rPr lang="de-DE" dirty="0" smtClean="0">
                <a:solidFill>
                  <a:srgbClr val="FF0000"/>
                </a:solidFill>
              </a:rPr>
              <a:t>Das PP duldet keinen Artikel vor sich.</a:t>
            </a:r>
            <a:endParaRPr lang="de-DE" dirty="0">
              <a:solidFill>
                <a:srgbClr val="FF0000"/>
              </a:solidFill>
            </a:endParaRPr>
          </a:p>
        </p:txBody>
      </p:sp>
      <p:sp>
        <p:nvSpPr>
          <p:cNvPr id="4" name="Geschweifte Klammer rechts 3"/>
          <p:cNvSpPr/>
          <p:nvPr/>
        </p:nvSpPr>
        <p:spPr>
          <a:xfrm>
            <a:off x="6348549" y="3065417"/>
            <a:ext cx="235131" cy="931817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680597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62784"/>
          </a:xfrm>
        </p:spPr>
        <p:txBody>
          <a:bodyPr/>
          <a:lstStyle/>
          <a:p>
            <a:pPr algn="ctr"/>
            <a:r>
              <a:rPr lang="de-DE" b="1" dirty="0" smtClean="0"/>
              <a:t>71 Das Pronomen bzw. Wörtchen </a:t>
            </a:r>
            <a:r>
              <a:rPr lang="de-DE" b="1" i="1" dirty="0" smtClean="0">
                <a:solidFill>
                  <a:srgbClr val="FF0000"/>
                </a:solidFill>
              </a:rPr>
              <a:t>es</a:t>
            </a:r>
            <a:endParaRPr lang="de-DE" b="1" i="1" dirty="0">
              <a:solidFill>
                <a:srgbClr val="FF0000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8200" y="1227910"/>
            <a:ext cx="10515600" cy="4949053"/>
          </a:xfrm>
        </p:spPr>
        <p:txBody>
          <a:bodyPr/>
          <a:lstStyle/>
          <a:p>
            <a:pPr marL="0" indent="0">
              <a:buNone/>
            </a:pPr>
            <a:r>
              <a:rPr lang="de-DE" dirty="0" smtClean="0"/>
              <a:t>… kann in sehr verschiedenen Kontexten auftreten und </a:t>
            </a:r>
            <a:r>
              <a:rPr lang="de-DE" dirty="0" err="1" smtClean="0"/>
              <a:t>unterschiedl</a:t>
            </a:r>
            <a:r>
              <a:rPr lang="de-DE" dirty="0" smtClean="0"/>
              <a:t>. Funktionen übernehmen:</a:t>
            </a:r>
          </a:p>
          <a:p>
            <a:pPr marL="0" indent="0">
              <a:buNone/>
            </a:pPr>
            <a:r>
              <a:rPr lang="de-DE" dirty="0" smtClean="0"/>
              <a:t>1.	als Pronomen für eine Nominalphrase oder einen Satz (</a:t>
            </a:r>
            <a:r>
              <a:rPr lang="de-DE" i="1" dirty="0" smtClean="0"/>
              <a:t>es</a:t>
            </a:r>
            <a:r>
              <a:rPr lang="de-DE" dirty="0" smtClean="0"/>
              <a:t> für 	Personen oder Sachen im </a:t>
            </a:r>
            <a:r>
              <a:rPr lang="de-DE" dirty="0" err="1" smtClean="0"/>
              <a:t>Nom</a:t>
            </a:r>
            <a:r>
              <a:rPr lang="de-DE" dirty="0" smtClean="0"/>
              <a:t>. und Akk.)</a:t>
            </a:r>
          </a:p>
          <a:p>
            <a:pPr marL="0" indent="0">
              <a:buNone/>
            </a:pPr>
            <a:r>
              <a:rPr lang="de-DE" dirty="0" smtClean="0"/>
              <a:t>	Wo ist das  Kind? -&gt; Es spielt. (Person im Nominativ)</a:t>
            </a:r>
          </a:p>
          <a:p>
            <a:pPr marL="0" indent="0">
              <a:buNone/>
            </a:pPr>
            <a:r>
              <a:rPr lang="de-DE" dirty="0"/>
              <a:t>	</a:t>
            </a:r>
            <a:r>
              <a:rPr lang="de-DE" dirty="0" smtClean="0"/>
              <a:t>Ich habe dieses Buch gekauft, weil man es mir empfohlen hat. 	(Sache im Akkusativ)</a:t>
            </a:r>
          </a:p>
          <a:p>
            <a:pPr marL="0" indent="0">
              <a:buNone/>
            </a:pPr>
            <a:r>
              <a:rPr lang="de-DE" dirty="0"/>
              <a:t>	</a:t>
            </a:r>
            <a:r>
              <a:rPr lang="de-DE" dirty="0" smtClean="0"/>
              <a:t>Oft arbeitet sie am Sonntag, aber sie tut es nicht gerne. (es = am 	Sonntag arbeiten)</a:t>
            </a:r>
          </a:p>
        </p:txBody>
      </p:sp>
    </p:spTree>
    <p:extLst>
      <p:ext uri="{BB962C8B-B14F-4D97-AF65-F5344CB8AC3E}">
        <p14:creationId xmlns:p14="http://schemas.microsoft.com/office/powerpoint/2010/main" val="25993245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b="1" dirty="0" smtClean="0"/>
              <a:t>2.</a:t>
            </a:r>
            <a:r>
              <a:rPr lang="de-DE" b="1" i="1" dirty="0" smtClean="0"/>
              <a:t> es</a:t>
            </a:r>
            <a:r>
              <a:rPr lang="de-DE" b="1" dirty="0" smtClean="0"/>
              <a:t> in unpersönlichen Konstruktionen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8200" y="1550126"/>
            <a:ext cx="10515600" cy="4626837"/>
          </a:xfrm>
        </p:spPr>
        <p:txBody>
          <a:bodyPr/>
          <a:lstStyle/>
          <a:p>
            <a:pPr marL="0" indent="0">
              <a:buNone/>
            </a:pPr>
            <a:r>
              <a:rPr lang="de-DE" dirty="0" smtClean="0"/>
              <a:t>Hier hat </a:t>
            </a:r>
            <a:r>
              <a:rPr lang="de-DE" i="1" dirty="0" smtClean="0"/>
              <a:t>es</a:t>
            </a:r>
            <a:r>
              <a:rPr lang="de-DE" dirty="0" smtClean="0"/>
              <a:t> keine eigene Bedeutung, sondern ist fest mit dem Verb verbunden. Es kann hier als Scheinsubjekt auftreten, insbesondere bei Verben,</a:t>
            </a:r>
          </a:p>
          <a:p>
            <a:pPr marL="0" indent="0">
              <a:buNone/>
            </a:pPr>
            <a:r>
              <a:rPr lang="de-DE" dirty="0" smtClean="0"/>
              <a:t>- die ein Naturgeschehen, z. B. die Witterung, bezeichnen: es regnet, es schneit, es blitzt</a:t>
            </a:r>
          </a:p>
          <a:p>
            <a:pPr>
              <a:buFontTx/>
              <a:buChar char="-"/>
            </a:pPr>
            <a:r>
              <a:rPr lang="de-DE" dirty="0" smtClean="0"/>
              <a:t>die eine Zeitangabe machen: es ist noch früh, es ist sieben Uhr, es ist Mittag</a:t>
            </a:r>
          </a:p>
          <a:p>
            <a:pPr>
              <a:buFontTx/>
              <a:buChar char="-"/>
            </a:pPr>
            <a:r>
              <a:rPr lang="de-DE" dirty="0" smtClean="0"/>
              <a:t>die Sinneseindrücke bezeichnen: es glänzt, es wird hell, es klopft, es knallt, es raschelt, es läutet…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2003818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 smtClean="0"/>
              <a:t>3. </a:t>
            </a:r>
            <a:r>
              <a:rPr lang="de-DE" b="1" i="1" dirty="0" smtClean="0"/>
              <a:t>es</a:t>
            </a:r>
            <a:r>
              <a:rPr lang="de-DE" b="1" dirty="0" smtClean="0"/>
              <a:t> im Vorfeld („Vorfeld-</a:t>
            </a:r>
            <a:r>
              <a:rPr lang="de-DE" b="1" i="1" dirty="0" smtClean="0"/>
              <a:t>es</a:t>
            </a:r>
            <a:r>
              <a:rPr lang="de-DE" b="1" dirty="0" smtClean="0"/>
              <a:t>“, „thematisches </a:t>
            </a:r>
            <a:r>
              <a:rPr lang="de-DE" b="1" i="1" dirty="0" smtClean="0"/>
              <a:t>es</a:t>
            </a:r>
            <a:r>
              <a:rPr lang="de-DE" b="1" dirty="0" smtClean="0"/>
              <a:t>“)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DE" i="1" dirty="0" smtClean="0"/>
              <a:t>es</a:t>
            </a:r>
            <a:r>
              <a:rPr lang="de-DE" dirty="0" smtClean="0"/>
              <a:t> kann im Vorfeld eines Satzes auftreten; dann dient es satzeinleitend als Platzhalter, damit das Subjekt (das dann im Mittelfeld steht) oder die gesamte Aussage hervorgehoben werden kann. </a:t>
            </a:r>
          </a:p>
          <a:p>
            <a:pPr marL="0" indent="0">
              <a:buNone/>
            </a:pPr>
            <a:r>
              <a:rPr lang="de-DE" i="1" dirty="0" smtClean="0"/>
              <a:t>es</a:t>
            </a:r>
            <a:r>
              <a:rPr lang="de-DE" dirty="0" smtClean="0"/>
              <a:t> kann hier nie durch </a:t>
            </a:r>
            <a:r>
              <a:rPr lang="de-DE" i="1" dirty="0" smtClean="0"/>
              <a:t>das</a:t>
            </a:r>
            <a:r>
              <a:rPr lang="de-DE" dirty="0" smtClean="0"/>
              <a:t> ersetzt werden und kann in dieser Funktion nur im Vorfeld stehen:</a:t>
            </a:r>
          </a:p>
          <a:p>
            <a:pPr marL="0" indent="0">
              <a:buNone/>
            </a:pPr>
            <a:r>
              <a:rPr lang="de-DE" dirty="0" smtClean="0"/>
              <a:t>Es kam ein Mann zu mir und sagte … (-&gt; Ein Mann kam zu mir und sagte…)</a:t>
            </a:r>
          </a:p>
          <a:p>
            <a:pPr marL="0" indent="0">
              <a:buNone/>
            </a:pPr>
            <a:r>
              <a:rPr lang="de-DE" dirty="0" smtClean="0"/>
              <a:t>Es hat jemand angerufen. (Jemand hat angerufen.)</a:t>
            </a:r>
          </a:p>
          <a:p>
            <a:pPr marL="0" indent="0">
              <a:buNone/>
            </a:pPr>
            <a:r>
              <a:rPr lang="de-DE" dirty="0" smtClean="0"/>
              <a:t>Es wurde bis in den Morgen getanzt. (Bis in den Morgen wurde getanzt.)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974029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b="1" dirty="0" smtClean="0"/>
              <a:t>56 Personalpronomina 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smtClean="0"/>
              <a:t>-&gt; 	häufigste und wichtigste Pronomina, da wenig spezifisch und 	entsprechend großer Anwendungsbereich </a:t>
            </a:r>
          </a:p>
          <a:p>
            <a:pPr marL="0" indent="0">
              <a:buNone/>
            </a:pPr>
            <a:r>
              <a:rPr lang="de-DE" dirty="0" smtClean="0"/>
              <a:t>-&gt;	Unterscheidung der 1. und 2. Person von der 3. Person:</a:t>
            </a:r>
          </a:p>
          <a:p>
            <a:pPr marL="0" indent="0">
              <a:buNone/>
            </a:pPr>
            <a:r>
              <a:rPr lang="de-DE" dirty="0"/>
              <a:t>	</a:t>
            </a:r>
            <a:r>
              <a:rPr lang="de-DE" dirty="0" smtClean="0"/>
              <a:t>1. und 2. Person (ich, du, wir, ihr) verweisen auf situativ präsente 	Personen, Sprecher und Hörer.</a:t>
            </a:r>
          </a:p>
          <a:p>
            <a:pPr marL="0" indent="0">
              <a:buNone/>
            </a:pPr>
            <a:r>
              <a:rPr lang="de-DE" dirty="0"/>
              <a:t>	</a:t>
            </a:r>
            <a:r>
              <a:rPr lang="de-DE" dirty="0" smtClean="0"/>
              <a:t>3. Person hat wesentlich weiteren Anwendungsspielraum und 	verweist auf alles, was nicht Sprecher oder Hörer ist. In der         	3. Person wird im Singular nach Genus unterschieden (er, sie, es).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7086870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b="1" dirty="0" smtClean="0"/>
              <a:t>4. </a:t>
            </a:r>
            <a:r>
              <a:rPr lang="de-DE" b="1" i="1" dirty="0" smtClean="0"/>
              <a:t>es</a:t>
            </a:r>
            <a:r>
              <a:rPr lang="de-DE" b="1" dirty="0" smtClean="0"/>
              <a:t> als Korrelat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8200" y="1524000"/>
            <a:ext cx="10515600" cy="4652963"/>
          </a:xfrm>
        </p:spPr>
        <p:txBody>
          <a:bodyPr/>
          <a:lstStyle/>
          <a:p>
            <a:pPr marL="0" indent="0">
              <a:buNone/>
            </a:pPr>
            <a:r>
              <a:rPr lang="de-DE" i="1" dirty="0" smtClean="0"/>
              <a:t>es</a:t>
            </a:r>
            <a:r>
              <a:rPr lang="de-DE" dirty="0" smtClean="0"/>
              <a:t> kann schließlich auch als Korrelat für einen Nebensatz oder Infinitiv auftreten, der im Hauptsatz Subjekt oder Objekt ist; das Korrelat </a:t>
            </a:r>
            <a:r>
              <a:rPr lang="de-DE" i="1" dirty="0" smtClean="0"/>
              <a:t>es</a:t>
            </a:r>
            <a:r>
              <a:rPr lang="de-DE" dirty="0" smtClean="0"/>
              <a:t>, das hier auch durch </a:t>
            </a:r>
            <a:r>
              <a:rPr lang="de-DE" i="1" dirty="0" smtClean="0"/>
              <a:t>das</a:t>
            </a:r>
            <a:r>
              <a:rPr lang="de-DE" dirty="0" smtClean="0"/>
              <a:t> ersetzt werden kann, fällt weg, wenn der Nebensatz oder Infinitiv im Vorfeld steht:</a:t>
            </a:r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r>
              <a:rPr lang="de-DE" b="1" dirty="0" smtClean="0"/>
              <a:t>Es</a:t>
            </a:r>
            <a:r>
              <a:rPr lang="de-DE" dirty="0" smtClean="0"/>
              <a:t> ist sonderbar, dass sie nicht kommt.                                                                            (-&gt; Dass sie nicht kommt, ist </a:t>
            </a:r>
            <a:r>
              <a:rPr lang="de-DE" smtClean="0"/>
              <a:t>sonderbar.)</a:t>
            </a:r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r>
              <a:rPr lang="de-DE" b="1" dirty="0" smtClean="0"/>
              <a:t>Es</a:t>
            </a:r>
            <a:r>
              <a:rPr lang="de-DE" dirty="0" smtClean="0"/>
              <a:t> freut mich besonders, dass Sie den Preis gewonnen haben.                               (-&gt; Dass Sie den Preis gewonnen haben, freut mich besonders.)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079175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b="1" dirty="0" smtClean="0"/>
              <a:t>57 Personalpronomina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AutoNum type="arabicPeriod"/>
            </a:pPr>
            <a:r>
              <a:rPr lang="de-DE" dirty="0" smtClean="0"/>
              <a:t>Personalpronomina sind nur Stellvertreter!</a:t>
            </a:r>
          </a:p>
          <a:p>
            <a:pPr marL="514350" indent="-514350">
              <a:buAutoNum type="arabicPeriod"/>
            </a:pPr>
            <a:r>
              <a:rPr lang="de-DE" dirty="0" smtClean="0"/>
              <a:t>Das Pronomen </a:t>
            </a:r>
            <a:r>
              <a:rPr lang="de-DE" i="1" dirty="0" smtClean="0">
                <a:solidFill>
                  <a:srgbClr val="FF0000"/>
                </a:solidFill>
              </a:rPr>
              <a:t>es</a:t>
            </a:r>
            <a:r>
              <a:rPr lang="de-DE" i="1" dirty="0" smtClean="0"/>
              <a:t> </a:t>
            </a:r>
            <a:r>
              <a:rPr lang="de-DE" dirty="0" smtClean="0"/>
              <a:t>wird manchmal unpersönlich gebraucht. Dann ist </a:t>
            </a:r>
            <a:r>
              <a:rPr lang="de-DE" i="1" dirty="0" smtClean="0">
                <a:solidFill>
                  <a:srgbClr val="FF0000"/>
                </a:solidFill>
              </a:rPr>
              <a:t>es</a:t>
            </a:r>
            <a:r>
              <a:rPr lang="de-DE" dirty="0" smtClean="0"/>
              <a:t> kein Stellvertreter für ein Nomen. (Bsp.?)</a:t>
            </a:r>
          </a:p>
          <a:p>
            <a:pPr marL="0" indent="0">
              <a:buNone/>
            </a:pPr>
            <a:r>
              <a:rPr lang="de-DE" dirty="0" smtClean="0"/>
              <a:t>3.   </a:t>
            </a:r>
            <a:r>
              <a:rPr lang="de-DE" i="1" dirty="0" smtClean="0">
                <a:solidFill>
                  <a:srgbClr val="FF0000"/>
                </a:solidFill>
              </a:rPr>
              <a:t>es</a:t>
            </a:r>
            <a:r>
              <a:rPr lang="de-DE" dirty="0" smtClean="0"/>
              <a:t> als vorlaufendes (satzeinleitendes) </a:t>
            </a:r>
            <a:r>
              <a:rPr lang="de-DE" i="1" dirty="0" smtClean="0">
                <a:solidFill>
                  <a:srgbClr val="FF0000"/>
                </a:solidFill>
              </a:rPr>
              <a:t>es</a:t>
            </a:r>
            <a:r>
              <a:rPr lang="de-DE" dirty="0" smtClean="0"/>
              <a:t>: </a:t>
            </a:r>
            <a:r>
              <a:rPr lang="de-DE" i="1" dirty="0" smtClean="0"/>
              <a:t>Es</a:t>
            </a:r>
            <a:r>
              <a:rPr lang="de-DE" dirty="0" smtClean="0"/>
              <a:t> war einmal ein König. </a:t>
            </a:r>
          </a:p>
          <a:p>
            <a:pPr marL="0" indent="0">
              <a:buNone/>
            </a:pPr>
            <a:r>
              <a:rPr lang="de-DE" dirty="0" smtClean="0"/>
              <a:t>      	[</a:t>
            </a:r>
            <a:r>
              <a:rPr lang="de-DE" smtClean="0"/>
              <a:t>Subjekt </a:t>
            </a:r>
            <a:r>
              <a:rPr lang="de-DE" smtClean="0"/>
              <a:t>dieses </a:t>
            </a:r>
            <a:r>
              <a:rPr lang="de-DE" dirty="0" smtClean="0"/>
              <a:t>Satzes ist </a:t>
            </a:r>
            <a:r>
              <a:rPr lang="de-DE" i="1" dirty="0" smtClean="0"/>
              <a:t>ein König</a:t>
            </a:r>
            <a:r>
              <a:rPr lang="de-DE" dirty="0" smtClean="0"/>
              <a:t>; </a:t>
            </a:r>
            <a:r>
              <a:rPr lang="de-DE" i="1" dirty="0" smtClean="0"/>
              <a:t>es</a:t>
            </a:r>
            <a:r>
              <a:rPr lang="de-DE" dirty="0" smtClean="0"/>
              <a:t> ist nicht Subjekt und zählt 	nicht als Satzglied.]</a:t>
            </a:r>
          </a:p>
          <a:p>
            <a:pPr marL="514350" indent="-514350">
              <a:buAutoNum type="arabicPeriod" startAt="4"/>
            </a:pPr>
            <a:r>
              <a:rPr lang="de-DE" dirty="0" smtClean="0"/>
              <a:t>Unpersönliches </a:t>
            </a:r>
            <a:r>
              <a:rPr lang="de-DE" i="1" dirty="0" smtClean="0">
                <a:solidFill>
                  <a:srgbClr val="FF0000"/>
                </a:solidFill>
              </a:rPr>
              <a:t>es</a:t>
            </a:r>
            <a:r>
              <a:rPr lang="de-DE" dirty="0" smtClean="0"/>
              <a:t> und vorlaufendes </a:t>
            </a:r>
            <a:r>
              <a:rPr lang="de-DE" i="1" dirty="0" smtClean="0">
                <a:solidFill>
                  <a:srgbClr val="FF0000"/>
                </a:solidFill>
              </a:rPr>
              <a:t>es</a:t>
            </a:r>
            <a:r>
              <a:rPr lang="de-DE" dirty="0" smtClean="0"/>
              <a:t> sind nicht deklinierbar.</a:t>
            </a:r>
          </a:p>
          <a:p>
            <a:pPr marL="514350" indent="-514350">
              <a:buAutoNum type="arabicPeriod" startAt="4"/>
            </a:pPr>
            <a:r>
              <a:rPr lang="de-DE" dirty="0" smtClean="0"/>
              <a:t>Personalpronomina greifen Nominalphrasen auf und führen sie weiter. Sie dienen also der Verknüpfung im Text, sind deshalb eine sehr ökonomische Form der Textverdichtung.</a:t>
            </a:r>
          </a:p>
          <a:p>
            <a:pPr marL="514350" indent="-514350">
              <a:buAutoNum type="arabicPeriod"/>
            </a:pPr>
            <a:endParaRPr lang="de-DE" i="1" dirty="0"/>
          </a:p>
        </p:txBody>
      </p:sp>
    </p:spTree>
    <p:extLst>
      <p:ext uri="{BB962C8B-B14F-4D97-AF65-F5344CB8AC3E}">
        <p14:creationId xmlns:p14="http://schemas.microsoft.com/office/powerpoint/2010/main" val="14148483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b="1" dirty="0" smtClean="0"/>
              <a:t>58 Demonstrativpronomen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e-DE" dirty="0" smtClean="0"/>
              <a:t>DP sind Begleiter oder Stellvertreter und haben neben ihrer verweisenden Funktion eine fokussierende und hervorhebende Funktion. (Als Begleiter wirkt es verstärkend oder auswählend.) (Bsp.?) </a:t>
            </a:r>
          </a:p>
          <a:p>
            <a:r>
              <a:rPr lang="de-DE" dirty="0" smtClean="0"/>
              <a:t>die DP sind: </a:t>
            </a:r>
            <a:r>
              <a:rPr lang="de-DE" sz="2400" dirty="0" smtClean="0"/>
              <a:t>dieser, diese, dieses  			– diese, dies</a:t>
            </a:r>
          </a:p>
          <a:p>
            <a:pPr marL="1828800" lvl="4" indent="0">
              <a:buNone/>
            </a:pPr>
            <a:r>
              <a:rPr lang="de-DE" sz="2400" dirty="0" smtClean="0"/>
              <a:t>  jener, jene, jenes      			– jene</a:t>
            </a:r>
          </a:p>
          <a:p>
            <a:pPr marL="1828800" lvl="4" indent="0">
              <a:buNone/>
            </a:pPr>
            <a:r>
              <a:rPr lang="de-DE" sz="2400" dirty="0"/>
              <a:t> </a:t>
            </a:r>
            <a:r>
              <a:rPr lang="de-DE" sz="2400" dirty="0" smtClean="0"/>
              <a:t> der, die, das             			– die </a:t>
            </a:r>
          </a:p>
          <a:p>
            <a:pPr marL="1828800" lvl="4" indent="0">
              <a:buNone/>
            </a:pPr>
            <a:r>
              <a:rPr lang="de-DE" sz="2400" dirty="0" smtClean="0"/>
              <a:t>  derjenige, diejenige, dasjenige 		– diejenigen </a:t>
            </a:r>
          </a:p>
          <a:p>
            <a:pPr marL="1828800" lvl="4" indent="0">
              <a:buNone/>
            </a:pPr>
            <a:r>
              <a:rPr lang="de-DE" sz="2400" dirty="0"/>
              <a:t> </a:t>
            </a:r>
            <a:r>
              <a:rPr lang="de-DE" sz="2400" dirty="0" smtClean="0"/>
              <a:t> derselbe, dieselbe, dasselbe		– dieselben</a:t>
            </a:r>
          </a:p>
          <a:p>
            <a:pPr marL="1828800" lvl="4" indent="0">
              <a:buNone/>
            </a:pPr>
            <a:r>
              <a:rPr lang="de-DE" sz="2400" dirty="0"/>
              <a:t> </a:t>
            </a:r>
            <a:r>
              <a:rPr lang="de-DE" sz="2400" dirty="0" smtClean="0"/>
              <a:t> solcher, solche, solches		– solche</a:t>
            </a:r>
          </a:p>
          <a:p>
            <a:pPr marL="1828800" lvl="4" indent="0">
              <a:buNone/>
            </a:pPr>
            <a:r>
              <a:rPr lang="de-DE" sz="2400" dirty="0"/>
              <a:t> </a:t>
            </a:r>
            <a:r>
              <a:rPr lang="de-DE" sz="2400" dirty="0" smtClean="0"/>
              <a:t> selbst (die Person selbst)</a:t>
            </a:r>
          </a:p>
          <a:p>
            <a:pPr marL="1828800" lvl="4" indent="0">
              <a:buNone/>
            </a:pPr>
            <a:r>
              <a:rPr lang="de-DE" sz="2400" dirty="0" smtClean="0"/>
              <a:t>(zu selbst existiert ein gleichlautendes Adverb. </a:t>
            </a:r>
            <a:r>
              <a:rPr lang="de-DE" sz="2400" dirty="0" smtClean="0">
                <a:solidFill>
                  <a:srgbClr val="FF0000"/>
                </a:solidFill>
              </a:rPr>
              <a:t>Pronomen:</a:t>
            </a:r>
            <a:r>
              <a:rPr lang="de-DE" sz="2400" dirty="0" smtClean="0"/>
              <a:t> Du hast den Kuchen doch </a:t>
            </a:r>
            <a:r>
              <a:rPr lang="de-DE" sz="2400" i="1" dirty="0" smtClean="0"/>
              <a:t>selbst</a:t>
            </a:r>
            <a:r>
              <a:rPr lang="de-DE" sz="2400" dirty="0" smtClean="0"/>
              <a:t> gebacken. </a:t>
            </a:r>
            <a:r>
              <a:rPr lang="de-DE" sz="2400" dirty="0" smtClean="0">
                <a:solidFill>
                  <a:srgbClr val="FF0000"/>
                </a:solidFill>
              </a:rPr>
              <a:t>Adverb (im Sinne von </a:t>
            </a:r>
            <a:r>
              <a:rPr lang="de-DE" sz="2400" i="1" dirty="0" smtClean="0">
                <a:solidFill>
                  <a:srgbClr val="FF0000"/>
                </a:solidFill>
              </a:rPr>
              <a:t>sogar, auch</a:t>
            </a:r>
            <a:r>
              <a:rPr lang="de-DE" sz="2400" dirty="0" smtClean="0">
                <a:solidFill>
                  <a:srgbClr val="FF0000"/>
                </a:solidFill>
              </a:rPr>
              <a:t>): </a:t>
            </a:r>
            <a:r>
              <a:rPr lang="de-DE" sz="2400" i="1" dirty="0" smtClean="0"/>
              <a:t>Selbst</a:t>
            </a:r>
            <a:r>
              <a:rPr lang="de-DE" sz="2400" dirty="0" smtClean="0"/>
              <a:t> wenn es geregnet hätte, …)</a:t>
            </a:r>
          </a:p>
          <a:p>
            <a:pPr marL="1828800" lvl="4" indent="0">
              <a:buNone/>
            </a:pPr>
            <a:r>
              <a:rPr lang="de-DE" sz="2400" dirty="0"/>
              <a:t> </a:t>
            </a:r>
            <a:r>
              <a:rPr lang="de-DE" sz="2400" dirty="0" smtClean="0"/>
              <a:t> </a:t>
            </a:r>
          </a:p>
          <a:p>
            <a:pPr marL="1828800" lvl="4" indent="0">
              <a:buNone/>
            </a:pPr>
            <a:endParaRPr lang="de-DE" sz="2400" dirty="0" smtClean="0"/>
          </a:p>
          <a:p>
            <a:pPr marL="1828800" lvl="4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067799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b="1" dirty="0" smtClean="0"/>
              <a:t>59 Formenbildung der DP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smtClean="0"/>
              <a:t>1.</a:t>
            </a:r>
            <a:r>
              <a:rPr lang="de-DE" i="1" dirty="0" smtClean="0"/>
              <a:t> der, die, das </a:t>
            </a:r>
            <a:r>
              <a:rPr lang="de-DE" dirty="0" smtClean="0"/>
              <a:t>teils </a:t>
            </a:r>
            <a:r>
              <a:rPr lang="de-DE" dirty="0" smtClean="0">
                <a:solidFill>
                  <a:srgbClr val="FF0000"/>
                </a:solidFill>
              </a:rPr>
              <a:t>anders als Artikel </a:t>
            </a:r>
            <a:r>
              <a:rPr lang="de-DE" dirty="0" smtClean="0"/>
              <a:t>dekliniert:</a:t>
            </a:r>
          </a:p>
          <a:p>
            <a:pPr marL="0" indent="0">
              <a:buNone/>
            </a:pPr>
            <a:r>
              <a:rPr lang="de-DE" dirty="0" smtClean="0"/>
              <a:t>		der 		die		das		die</a:t>
            </a:r>
          </a:p>
          <a:p>
            <a:pPr marL="0" indent="0">
              <a:buNone/>
            </a:pPr>
            <a:r>
              <a:rPr lang="de-DE" dirty="0"/>
              <a:t>	</a:t>
            </a:r>
            <a:r>
              <a:rPr lang="de-DE" dirty="0" smtClean="0"/>
              <a:t>	</a:t>
            </a:r>
            <a:r>
              <a:rPr lang="de-DE" i="1" dirty="0" smtClean="0"/>
              <a:t>dessen	deren		dessen	derer/deren(?)</a:t>
            </a:r>
          </a:p>
          <a:p>
            <a:pPr marL="0" indent="0">
              <a:buNone/>
            </a:pPr>
            <a:r>
              <a:rPr lang="de-DE" dirty="0"/>
              <a:t>	</a:t>
            </a:r>
            <a:r>
              <a:rPr lang="de-DE" dirty="0" smtClean="0"/>
              <a:t>	dem		der		dem		</a:t>
            </a:r>
            <a:r>
              <a:rPr lang="de-DE" i="1" dirty="0" smtClean="0"/>
              <a:t>denen</a:t>
            </a:r>
          </a:p>
          <a:p>
            <a:pPr marL="0" indent="0">
              <a:buNone/>
            </a:pPr>
            <a:r>
              <a:rPr lang="de-DE" dirty="0"/>
              <a:t>	</a:t>
            </a:r>
            <a:r>
              <a:rPr lang="de-DE" dirty="0" smtClean="0"/>
              <a:t>	den		die		das		die</a:t>
            </a:r>
          </a:p>
          <a:p>
            <a:pPr marL="0" indent="0">
              <a:buNone/>
            </a:pPr>
            <a:r>
              <a:rPr lang="de-DE" sz="2400" dirty="0" smtClean="0"/>
              <a:t>Das Kleid </a:t>
            </a:r>
            <a:r>
              <a:rPr lang="de-DE" sz="2400" i="1" dirty="0" smtClean="0">
                <a:solidFill>
                  <a:srgbClr val="FF0000"/>
                </a:solidFill>
              </a:rPr>
              <a:t>der</a:t>
            </a:r>
            <a:r>
              <a:rPr lang="de-DE" sz="2400" dirty="0" smtClean="0"/>
              <a:t> jungen Frau war grün. </a:t>
            </a:r>
            <a:r>
              <a:rPr lang="de-DE" sz="2400" dirty="0" smtClean="0">
                <a:solidFill>
                  <a:srgbClr val="FF0000"/>
                </a:solidFill>
              </a:rPr>
              <a:t>(Artikel)</a:t>
            </a:r>
          </a:p>
          <a:p>
            <a:pPr marL="0" indent="0">
              <a:buNone/>
            </a:pPr>
            <a:r>
              <a:rPr lang="de-DE" sz="2400" dirty="0" smtClean="0"/>
              <a:t>Eine junge Frau ging über den Platz. </a:t>
            </a:r>
            <a:r>
              <a:rPr lang="de-DE" sz="2400" i="1" dirty="0" smtClean="0">
                <a:solidFill>
                  <a:srgbClr val="FF0000"/>
                </a:solidFill>
              </a:rPr>
              <a:t>Deren</a:t>
            </a:r>
            <a:r>
              <a:rPr lang="de-DE" sz="2400" dirty="0" smtClean="0"/>
              <a:t> Kleid war grün. </a:t>
            </a:r>
            <a:r>
              <a:rPr lang="de-DE" sz="2400" dirty="0" smtClean="0">
                <a:solidFill>
                  <a:srgbClr val="FF0000"/>
                </a:solidFill>
              </a:rPr>
              <a:t>(DP)</a:t>
            </a:r>
          </a:p>
          <a:p>
            <a:pPr marL="0" indent="0">
              <a:buNone/>
            </a:pPr>
            <a:r>
              <a:rPr lang="de-DE" sz="2400" dirty="0" smtClean="0"/>
              <a:t>2. </a:t>
            </a:r>
            <a:r>
              <a:rPr lang="de-DE" sz="2400" dirty="0" smtClean="0">
                <a:solidFill>
                  <a:srgbClr val="FF0000"/>
                </a:solidFill>
              </a:rPr>
              <a:t>Genitiv </a:t>
            </a:r>
            <a:r>
              <a:rPr lang="de-DE" sz="2400" i="1" dirty="0" smtClean="0">
                <a:solidFill>
                  <a:srgbClr val="FF0000"/>
                </a:solidFill>
              </a:rPr>
              <a:t>deren, dessen </a:t>
            </a:r>
            <a:r>
              <a:rPr lang="de-DE" sz="2400" dirty="0" smtClean="0"/>
              <a:t>wird auch in der Umgebung eines Dativ nicht weiterdekl.! </a:t>
            </a:r>
          </a:p>
          <a:p>
            <a:pPr marL="0" indent="0">
              <a:buNone/>
            </a:pPr>
            <a:r>
              <a:rPr lang="de-DE" sz="2400" dirty="0"/>
              <a:t> </a:t>
            </a:r>
            <a:r>
              <a:rPr lang="de-DE" sz="2400" dirty="0" smtClean="0"/>
              <a:t> *mit dessem neuen Fahrrad -&gt; mit dessen neue</a:t>
            </a:r>
            <a:r>
              <a:rPr lang="de-DE" sz="2400" i="1" dirty="0" smtClean="0"/>
              <a:t>m </a:t>
            </a:r>
            <a:r>
              <a:rPr lang="de-DE" sz="2400" dirty="0" smtClean="0"/>
              <a:t>Fahrrad (Adj. wird stark dekl.)</a:t>
            </a:r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32545238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b="1" dirty="0" smtClean="0"/>
              <a:t>60 Formenbildung – Teil 2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de-DE" b="1" dirty="0" smtClean="0"/>
              <a:t>falscher Genitiv: </a:t>
            </a:r>
            <a:r>
              <a:rPr lang="de-DE" dirty="0" smtClean="0"/>
              <a:t>	im Januar *diesen Jahres                                                         				-&gt; im Januar dieses Jahres</a:t>
            </a:r>
          </a:p>
          <a:p>
            <a:pPr marL="514350" indent="-514350">
              <a:buAutoNum type="arabicPeriod"/>
            </a:pPr>
            <a:endParaRPr lang="de-DE" dirty="0"/>
          </a:p>
          <a:p>
            <a:pPr marL="514350" indent="-514350">
              <a:buAutoNum type="arabicPeriod"/>
            </a:pPr>
            <a:r>
              <a:rPr lang="de-DE" dirty="0" smtClean="0"/>
              <a:t>DP </a:t>
            </a:r>
            <a:r>
              <a:rPr lang="de-DE" i="1" dirty="0" smtClean="0"/>
              <a:t>der</a:t>
            </a:r>
            <a:r>
              <a:rPr lang="de-DE" dirty="0" smtClean="0"/>
              <a:t>,</a:t>
            </a:r>
            <a:r>
              <a:rPr lang="de-DE" i="1" dirty="0" smtClean="0"/>
              <a:t> die</a:t>
            </a:r>
            <a:r>
              <a:rPr lang="de-DE" dirty="0" smtClean="0"/>
              <a:t>,</a:t>
            </a:r>
            <a:r>
              <a:rPr lang="de-DE" i="1" dirty="0" smtClean="0"/>
              <a:t> das </a:t>
            </a:r>
            <a:r>
              <a:rPr lang="de-DE" dirty="0" smtClean="0"/>
              <a:t>können als Stellvertreter </a:t>
            </a:r>
            <a:r>
              <a:rPr lang="de-DE" b="1" dirty="0" smtClean="0"/>
              <a:t>und</a:t>
            </a:r>
            <a:r>
              <a:rPr lang="de-DE" dirty="0" smtClean="0"/>
              <a:t> Begleiter benutzt werden: </a:t>
            </a:r>
            <a:r>
              <a:rPr lang="de-DE" i="1" dirty="0" smtClean="0"/>
              <a:t>Der </a:t>
            </a:r>
            <a:r>
              <a:rPr lang="de-DE" dirty="0" smtClean="0"/>
              <a:t>hat Schuld. </a:t>
            </a:r>
            <a:r>
              <a:rPr lang="de-DE" i="1" dirty="0" smtClean="0"/>
              <a:t>Der</a:t>
            </a:r>
            <a:r>
              <a:rPr lang="de-DE" dirty="0" smtClean="0"/>
              <a:t> Junge hat Schuld.</a:t>
            </a:r>
          </a:p>
          <a:p>
            <a:pPr marL="0" indent="0">
              <a:buNone/>
            </a:pPr>
            <a:r>
              <a:rPr lang="de-DE" dirty="0" smtClean="0"/>
              <a:t>(Wie wird hier deutlich, dass es sich um Artikel oder DP handelt?)</a:t>
            </a:r>
          </a:p>
          <a:p>
            <a:pPr marL="514350" indent="-514350">
              <a:buAutoNum type="arabicPeriod"/>
            </a:pPr>
            <a:endParaRPr lang="de-DE" dirty="0" smtClean="0"/>
          </a:p>
          <a:p>
            <a:pPr marL="514350" indent="-514350">
              <a:buAutoNum type="arabicPeriod"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034785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b="1" dirty="0" smtClean="0"/>
              <a:t>61 Besonderheiten im Gebrauch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DE" dirty="0" smtClean="0"/>
              <a:t>1.dieses oder dies? Dies ist das Wichtigste. </a:t>
            </a:r>
            <a:r>
              <a:rPr lang="de-DE" dirty="0" smtClean="0">
                <a:solidFill>
                  <a:srgbClr val="FF0000"/>
                </a:solidFill>
              </a:rPr>
              <a:t>=</a:t>
            </a:r>
            <a:r>
              <a:rPr lang="de-DE" dirty="0" smtClean="0"/>
              <a:t> Dieses ist das Wichtigste.</a:t>
            </a:r>
          </a:p>
          <a:p>
            <a:pPr marL="0" indent="0">
              <a:buNone/>
            </a:pPr>
            <a:r>
              <a:rPr lang="de-DE" dirty="0" smtClean="0"/>
              <a:t>2. Bezug: rückweisend (</a:t>
            </a:r>
            <a:r>
              <a:rPr lang="de-DE" dirty="0" smtClean="0">
                <a:solidFill>
                  <a:srgbClr val="FF0000"/>
                </a:solidFill>
              </a:rPr>
              <a:t>anaphorisch</a:t>
            </a:r>
            <a:r>
              <a:rPr lang="de-DE" dirty="0" smtClean="0"/>
              <a:t>), vorausweisend (</a:t>
            </a:r>
            <a:r>
              <a:rPr lang="de-DE" dirty="0" smtClean="0">
                <a:solidFill>
                  <a:srgbClr val="FF0000"/>
                </a:solidFill>
              </a:rPr>
              <a:t>kataphorisch</a:t>
            </a:r>
            <a:r>
              <a:rPr lang="de-DE" dirty="0" smtClean="0"/>
              <a:t>)</a:t>
            </a:r>
          </a:p>
          <a:p>
            <a:pPr marL="0" indent="0">
              <a:buNone/>
            </a:pPr>
            <a:r>
              <a:rPr lang="de-DE" i="1" dirty="0" smtClean="0"/>
              <a:t>Das </a:t>
            </a:r>
            <a:r>
              <a:rPr lang="de-DE" dirty="0" smtClean="0"/>
              <a:t>hat er mir vorhin gesagt. </a:t>
            </a:r>
            <a:r>
              <a:rPr lang="de-DE" i="1" dirty="0" smtClean="0"/>
              <a:t>Das</a:t>
            </a:r>
            <a:r>
              <a:rPr lang="de-DE" dirty="0" smtClean="0"/>
              <a:t>, was ich dir gleich erzähle, hast du bestimmt noch nicht gehört.</a:t>
            </a:r>
          </a:p>
          <a:p>
            <a:pPr marL="0" indent="0">
              <a:buNone/>
            </a:pPr>
            <a:r>
              <a:rPr lang="de-DE" dirty="0" smtClean="0"/>
              <a:t>3. </a:t>
            </a:r>
            <a:r>
              <a:rPr lang="de-DE" i="1" dirty="0" smtClean="0"/>
              <a:t>dieser</a:t>
            </a:r>
            <a:r>
              <a:rPr lang="de-DE" dirty="0" smtClean="0"/>
              <a:t> und </a:t>
            </a:r>
            <a:r>
              <a:rPr lang="de-DE" i="1" dirty="0" smtClean="0"/>
              <a:t>jener</a:t>
            </a:r>
            <a:r>
              <a:rPr lang="de-DE" dirty="0" smtClean="0"/>
              <a:t>:</a:t>
            </a:r>
          </a:p>
          <a:p>
            <a:pPr marL="0" indent="0">
              <a:buNone/>
            </a:pPr>
            <a:r>
              <a:rPr lang="de-DE" dirty="0" smtClean="0"/>
              <a:t>Dieses Haus hier …. Jenes Haus dort ….	</a:t>
            </a:r>
            <a:r>
              <a:rPr lang="de-DE" dirty="0" smtClean="0">
                <a:solidFill>
                  <a:srgbClr val="FF0000"/>
                </a:solidFill>
              </a:rPr>
              <a:t>Bedeutungsunterschied?</a:t>
            </a:r>
          </a:p>
          <a:p>
            <a:pPr marL="0" indent="0">
              <a:buNone/>
            </a:pPr>
            <a:r>
              <a:rPr lang="de-DE" dirty="0" smtClean="0"/>
              <a:t>4. </a:t>
            </a:r>
            <a:r>
              <a:rPr lang="de-DE" i="1" dirty="0" smtClean="0"/>
              <a:t>dieser</a:t>
            </a:r>
            <a:r>
              <a:rPr lang="de-DE" dirty="0" smtClean="0"/>
              <a:t> und </a:t>
            </a:r>
            <a:r>
              <a:rPr lang="de-DE" i="1" dirty="0" smtClean="0"/>
              <a:t>jener</a:t>
            </a:r>
            <a:r>
              <a:rPr lang="de-DE" dirty="0" smtClean="0"/>
              <a:t> </a:t>
            </a:r>
            <a:r>
              <a:rPr lang="de-DE" dirty="0" smtClean="0">
                <a:solidFill>
                  <a:srgbClr val="FF0000"/>
                </a:solidFill>
              </a:rPr>
              <a:t>nebeneinander</a:t>
            </a:r>
            <a:r>
              <a:rPr lang="de-DE" dirty="0" smtClean="0"/>
              <a:t>: </a:t>
            </a:r>
          </a:p>
          <a:p>
            <a:pPr marL="0" indent="0">
              <a:buNone/>
            </a:pPr>
            <a:r>
              <a:rPr lang="de-DE" dirty="0" smtClean="0"/>
              <a:t>Frau Müller und ihre Tochter kamen vom Strand zurück. </a:t>
            </a:r>
            <a:r>
              <a:rPr lang="de-DE" i="1" dirty="0" smtClean="0"/>
              <a:t>Diese</a:t>
            </a:r>
            <a:r>
              <a:rPr lang="de-DE" dirty="0" smtClean="0"/>
              <a:t> hatte einen Ball in der Hand und </a:t>
            </a:r>
            <a:r>
              <a:rPr lang="de-DE" i="1" dirty="0" smtClean="0"/>
              <a:t>jene</a:t>
            </a:r>
            <a:r>
              <a:rPr lang="de-DE" dirty="0" smtClean="0"/>
              <a:t> eine Badetasche.                                                    (Wer hatte was in der Hand?)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724600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b="1" dirty="0" smtClean="0"/>
              <a:t>62 Das Relativpronomen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Das Relativpronomen leitet einen ……….. ein und bezieht ihn auf ein </a:t>
            </a:r>
            <a:r>
              <a:rPr lang="de-DE" dirty="0" smtClean="0">
                <a:solidFill>
                  <a:srgbClr val="FF0000"/>
                </a:solidFill>
              </a:rPr>
              <a:t>Nomen</a:t>
            </a:r>
            <a:r>
              <a:rPr lang="de-DE" dirty="0"/>
              <a:t> </a:t>
            </a:r>
            <a:r>
              <a:rPr lang="de-DE" dirty="0" smtClean="0"/>
              <a:t>oder </a:t>
            </a:r>
            <a:r>
              <a:rPr lang="de-DE" dirty="0" smtClean="0">
                <a:solidFill>
                  <a:srgbClr val="FF0000"/>
                </a:solidFill>
              </a:rPr>
              <a:t>Pronomen</a:t>
            </a:r>
            <a:r>
              <a:rPr lang="de-DE" dirty="0" smtClean="0"/>
              <a:t> des übergeordneten Satzes oder auf den gesamten </a:t>
            </a:r>
            <a:r>
              <a:rPr lang="de-DE" dirty="0" smtClean="0">
                <a:solidFill>
                  <a:srgbClr val="FF0000"/>
                </a:solidFill>
              </a:rPr>
              <a:t>übergeordneten Satz</a:t>
            </a:r>
            <a:r>
              <a:rPr lang="de-DE" dirty="0" smtClean="0"/>
              <a:t>. </a:t>
            </a:r>
          </a:p>
          <a:p>
            <a:pPr marL="0" indent="0">
              <a:buNone/>
            </a:pPr>
            <a:r>
              <a:rPr lang="de-DE" dirty="0"/>
              <a:t> </a:t>
            </a:r>
            <a:r>
              <a:rPr lang="de-DE" dirty="0" smtClean="0"/>
              <a:t>  Ordnen Sie zu:</a:t>
            </a:r>
          </a:p>
          <a:p>
            <a:pPr marL="0" indent="0">
              <a:buNone/>
            </a:pPr>
            <a:r>
              <a:rPr lang="de-DE" dirty="0" smtClean="0"/>
              <a:t>   </a:t>
            </a:r>
            <a:r>
              <a:rPr lang="de-DE" i="1" dirty="0" smtClean="0"/>
              <a:t>Ich verstehe genau, was du jetzt meinst.</a:t>
            </a:r>
          </a:p>
          <a:p>
            <a:pPr marL="0" indent="0">
              <a:buNone/>
            </a:pPr>
            <a:r>
              <a:rPr lang="de-DE" i="1" dirty="0"/>
              <a:t> </a:t>
            </a:r>
            <a:r>
              <a:rPr lang="de-DE" i="1" dirty="0" smtClean="0"/>
              <a:t>  Ich suche das Bastelbuch, das Tina mir mitgebracht hat.</a:t>
            </a:r>
          </a:p>
          <a:p>
            <a:pPr marL="0" indent="0">
              <a:buNone/>
            </a:pPr>
            <a:r>
              <a:rPr lang="de-DE" i="1" dirty="0" smtClean="0"/>
              <a:t>   Das ist es, was ich jetzt brauche.</a:t>
            </a:r>
            <a:endParaRPr lang="de-DE" i="1" dirty="0"/>
          </a:p>
        </p:txBody>
      </p:sp>
    </p:spTree>
    <p:extLst>
      <p:ext uri="{BB962C8B-B14F-4D97-AF65-F5344CB8AC3E}">
        <p14:creationId xmlns:p14="http://schemas.microsoft.com/office/powerpoint/2010/main" val="874390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 smtClean="0"/>
              <a:t>63 Die Relativpronomen im Einzelnen: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DE" dirty="0" smtClean="0"/>
              <a:t>(oft gleichlautend mit Demonstrativpron., Artikel, Interrogativpron.)</a:t>
            </a:r>
          </a:p>
          <a:p>
            <a:pPr marL="0" indent="0">
              <a:buNone/>
            </a:pPr>
            <a:r>
              <a:rPr lang="de-DE" dirty="0" smtClean="0"/>
              <a:t>der, die, das; welcher, welche, welches; wer, was</a:t>
            </a:r>
          </a:p>
          <a:p>
            <a:pPr marL="0" indent="0">
              <a:buNone/>
            </a:pPr>
            <a:r>
              <a:rPr lang="de-DE" dirty="0" smtClean="0"/>
              <a:t>Dekl.: der, die, das (</a:t>
            </a:r>
            <a:r>
              <a:rPr lang="de-DE" dirty="0" smtClean="0">
                <a:solidFill>
                  <a:srgbClr val="FF0000"/>
                </a:solidFill>
              </a:rPr>
              <a:t>anders als beim Artikel</a:t>
            </a:r>
            <a:r>
              <a:rPr lang="de-DE" dirty="0" smtClean="0"/>
              <a:t>) </a:t>
            </a:r>
          </a:p>
          <a:p>
            <a:pPr marL="0" indent="0">
              <a:buNone/>
            </a:pPr>
            <a:r>
              <a:rPr lang="de-DE" dirty="0" smtClean="0"/>
              <a:t>		</a:t>
            </a:r>
            <a:r>
              <a:rPr lang="de-DE" dirty="0" err="1" smtClean="0">
                <a:solidFill>
                  <a:srgbClr val="00B050"/>
                </a:solidFill>
              </a:rPr>
              <a:t>Mask</a:t>
            </a:r>
            <a:r>
              <a:rPr lang="de-DE" dirty="0" smtClean="0">
                <a:solidFill>
                  <a:srgbClr val="00B050"/>
                </a:solidFill>
              </a:rPr>
              <a:t>.		Fem.		Neutr.		Plural</a:t>
            </a:r>
          </a:p>
          <a:p>
            <a:pPr marL="0" indent="0">
              <a:buNone/>
            </a:pPr>
            <a:r>
              <a:rPr lang="de-DE" dirty="0" err="1" smtClean="0">
                <a:solidFill>
                  <a:srgbClr val="00B050"/>
                </a:solidFill>
              </a:rPr>
              <a:t>Nom</a:t>
            </a:r>
            <a:r>
              <a:rPr lang="de-DE" dirty="0" smtClean="0">
                <a:solidFill>
                  <a:srgbClr val="00B050"/>
                </a:solidFill>
              </a:rPr>
              <a:t>.</a:t>
            </a:r>
            <a:r>
              <a:rPr lang="de-DE" dirty="0"/>
              <a:t>	</a:t>
            </a:r>
            <a:r>
              <a:rPr lang="de-DE" dirty="0" smtClean="0"/>
              <a:t>	der 		die		das		die</a:t>
            </a:r>
          </a:p>
          <a:p>
            <a:pPr marL="0" indent="0">
              <a:buNone/>
            </a:pPr>
            <a:r>
              <a:rPr lang="de-DE" dirty="0" smtClean="0">
                <a:solidFill>
                  <a:srgbClr val="00B050"/>
                </a:solidFill>
              </a:rPr>
              <a:t>Gen.</a:t>
            </a:r>
            <a:r>
              <a:rPr lang="de-DE" dirty="0" smtClean="0"/>
              <a:t>		</a:t>
            </a:r>
            <a:r>
              <a:rPr lang="de-DE" i="1" dirty="0" smtClean="0">
                <a:solidFill>
                  <a:srgbClr val="FF0000"/>
                </a:solidFill>
              </a:rPr>
              <a:t>dessen	deren		dessen	deren</a:t>
            </a:r>
          </a:p>
          <a:p>
            <a:pPr marL="0" indent="0">
              <a:buNone/>
            </a:pPr>
            <a:r>
              <a:rPr lang="de-DE" dirty="0" smtClean="0">
                <a:solidFill>
                  <a:srgbClr val="00B050"/>
                </a:solidFill>
              </a:rPr>
              <a:t>Dativ</a:t>
            </a:r>
            <a:r>
              <a:rPr lang="de-DE" dirty="0" smtClean="0"/>
              <a:t>		dem		der		dem		</a:t>
            </a:r>
            <a:r>
              <a:rPr lang="de-DE" i="1" dirty="0" smtClean="0">
                <a:solidFill>
                  <a:srgbClr val="FF0000"/>
                </a:solidFill>
              </a:rPr>
              <a:t>denen</a:t>
            </a:r>
            <a:r>
              <a:rPr lang="de-DE" dirty="0" smtClean="0"/>
              <a:t>		</a:t>
            </a:r>
          </a:p>
          <a:p>
            <a:pPr marL="0" indent="0">
              <a:buNone/>
            </a:pPr>
            <a:r>
              <a:rPr lang="de-DE" dirty="0" smtClean="0">
                <a:solidFill>
                  <a:srgbClr val="00B050"/>
                </a:solidFill>
              </a:rPr>
              <a:t>Akk.</a:t>
            </a:r>
            <a:r>
              <a:rPr lang="de-DE" dirty="0" smtClean="0"/>
              <a:t>		den		die		das		die</a:t>
            </a:r>
          </a:p>
          <a:p>
            <a:pPr marL="0" indent="0">
              <a:buNone/>
            </a:pPr>
            <a:r>
              <a:rPr lang="de-DE" dirty="0" smtClean="0"/>
              <a:t>Bilden Sie Beispielsätze!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73470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1320</Words>
  <Application>Microsoft Office PowerPoint</Application>
  <PresentationFormat>Breitbild</PresentationFormat>
  <Paragraphs>144</Paragraphs>
  <Slides>20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20</vt:i4>
      </vt:variant>
    </vt:vector>
  </HeadingPairs>
  <TitlesOfParts>
    <vt:vector size="24" baseType="lpstr">
      <vt:lpstr>Arial</vt:lpstr>
      <vt:lpstr>Calibri</vt:lpstr>
      <vt:lpstr>Calibri Light</vt:lpstr>
      <vt:lpstr>Office</vt:lpstr>
      <vt:lpstr>55 Die Pronomina</vt:lpstr>
      <vt:lpstr>56 Personalpronomina </vt:lpstr>
      <vt:lpstr>57 Personalpronomina</vt:lpstr>
      <vt:lpstr>58 Demonstrativpronomen</vt:lpstr>
      <vt:lpstr>59 Formenbildung der DP</vt:lpstr>
      <vt:lpstr>60 Formenbildung – Teil 2</vt:lpstr>
      <vt:lpstr>61 Besonderheiten im Gebrauch</vt:lpstr>
      <vt:lpstr>62 Das Relativpronomen</vt:lpstr>
      <vt:lpstr>63 Die Relativpronomen im Einzelnen:</vt:lpstr>
      <vt:lpstr>64 Unterschied zwischen RP und DP                               im Genitiv Plural:</vt:lpstr>
      <vt:lpstr>65 Relativpronomen als Stellvertreter                (teils mit Präp.) und als Begleiter möglich</vt:lpstr>
      <vt:lpstr>66 Hilfe zum Sprachgebrauch: das oder was?</vt:lpstr>
      <vt:lpstr>67 Interrogativpronomen</vt:lpstr>
      <vt:lpstr>68 Reflexivpronomen „sich“</vt:lpstr>
      <vt:lpstr>69 Indefinitpronomen</vt:lpstr>
      <vt:lpstr>70 Das Possessivpronomen</vt:lpstr>
      <vt:lpstr>71 Das Pronomen bzw. Wörtchen es</vt:lpstr>
      <vt:lpstr>2. es in unpersönlichen Konstruktionen</vt:lpstr>
      <vt:lpstr>3. es im Vorfeld („Vorfeld-es“, „thematisches es“)</vt:lpstr>
      <vt:lpstr>4. es als Korrelat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55 Die Pronomen</dc:title>
  <dc:creator>User10</dc:creator>
  <cp:lastModifiedBy>User10</cp:lastModifiedBy>
  <cp:revision>60</cp:revision>
  <dcterms:created xsi:type="dcterms:W3CDTF">2022-05-22T09:33:57Z</dcterms:created>
  <dcterms:modified xsi:type="dcterms:W3CDTF">2023-11-09T11:17:57Z</dcterms:modified>
</cp:coreProperties>
</file>