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8" r:id="rId3"/>
    <p:sldId id="269" r:id="rId4"/>
    <p:sldId id="258" r:id="rId5"/>
    <p:sldId id="257" r:id="rId6"/>
    <p:sldId id="260" r:id="rId7"/>
    <p:sldId id="261" r:id="rId8"/>
    <p:sldId id="259" r:id="rId9"/>
    <p:sldId id="263" r:id="rId10"/>
    <p:sldId id="265" r:id="rId11"/>
    <p:sldId id="266" r:id="rId12"/>
    <p:sldId id="267" r:id="rId13"/>
  </p:sldIdLst>
  <p:sldSz cx="9144000" cy="6858000" type="screen4x3"/>
  <p:notesSz cx="6794500" cy="9931400"/>
  <p:defaultTex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800000"/>
    <a:srgbClr val="FF0066"/>
    <a:srgbClr val="660033"/>
    <a:srgbClr val="CC00CC"/>
    <a:srgbClr val="008080"/>
    <a:srgbClr val="006600"/>
    <a:srgbClr val="003300"/>
    <a:srgbClr val="00CC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85" autoAdjust="0"/>
    <p:restoredTop sz="95380" autoAdjust="0"/>
  </p:normalViewPr>
  <p:slideViewPr>
    <p:cSldViewPr>
      <p:cViewPr varScale="1">
        <p:scale>
          <a:sx n="90" d="100"/>
          <a:sy n="90" d="100"/>
        </p:scale>
        <p:origin x="15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4F6B97D9-691D-4A00-A53A-CC960BF1CD2C}"/>
              </a:ext>
            </a:extLst>
          </p:cNvPr>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smtClean="0">
                <a:cs typeface="Arial" charset="0"/>
              </a:defRPr>
            </a:lvl1pPr>
          </a:lstStyle>
          <a:p>
            <a:pPr>
              <a:defRPr/>
            </a:pPr>
            <a:endParaRPr lang="de-DE"/>
          </a:p>
        </p:txBody>
      </p:sp>
      <p:sp>
        <p:nvSpPr>
          <p:cNvPr id="3" name="Datumsplatzhalter 2">
            <a:extLst>
              <a:ext uri="{FF2B5EF4-FFF2-40B4-BE49-F238E27FC236}">
                <a16:creationId xmlns:a16="http://schemas.microsoft.com/office/drawing/2014/main" id="{4F4A1ED9-5820-43EE-9700-804E546DF8B6}"/>
              </a:ext>
            </a:extLst>
          </p:cNvPr>
          <p:cNvSpPr>
            <a:spLocks noGrp="1"/>
          </p:cNvSpPr>
          <p:nvPr>
            <p:ph type="dt" idx="1"/>
          </p:nvPr>
        </p:nvSpPr>
        <p:spPr>
          <a:xfrm>
            <a:off x="3848100" y="0"/>
            <a:ext cx="2944813" cy="496888"/>
          </a:xfrm>
          <a:prstGeom prst="rect">
            <a:avLst/>
          </a:prstGeom>
        </p:spPr>
        <p:txBody>
          <a:bodyPr vert="horz" lIns="91440" tIns="45720" rIns="91440" bIns="45720" rtlCol="0"/>
          <a:lstStyle>
            <a:lvl1pPr algn="r">
              <a:defRPr sz="1200" smtClean="0">
                <a:cs typeface="Arial" charset="0"/>
              </a:defRPr>
            </a:lvl1pPr>
          </a:lstStyle>
          <a:p>
            <a:pPr>
              <a:defRPr/>
            </a:pPr>
            <a:fld id="{001ED3EF-6C82-49C3-95A7-39B43BB29F68}" type="datetimeFigureOut">
              <a:rPr lang="de-DE"/>
              <a:pPr>
                <a:defRPr/>
              </a:pPr>
              <a:t>05.11.2021</a:t>
            </a:fld>
            <a:endParaRPr lang="de-DE"/>
          </a:p>
        </p:txBody>
      </p:sp>
      <p:sp>
        <p:nvSpPr>
          <p:cNvPr id="4" name="Folienbildplatzhalter 3">
            <a:extLst>
              <a:ext uri="{FF2B5EF4-FFF2-40B4-BE49-F238E27FC236}">
                <a16:creationId xmlns:a16="http://schemas.microsoft.com/office/drawing/2014/main" id="{BFD11D7D-EB5C-4DA3-96A9-D4B008DE3671}"/>
              </a:ext>
            </a:extLst>
          </p:cNvPr>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a:extLst>
              <a:ext uri="{FF2B5EF4-FFF2-40B4-BE49-F238E27FC236}">
                <a16:creationId xmlns:a16="http://schemas.microsoft.com/office/drawing/2014/main" id="{11D262BA-4F1A-49D7-B03B-430DEAB71957}"/>
              </a:ext>
            </a:extLst>
          </p:cNvPr>
          <p:cNvSpPr>
            <a:spLocks noGrp="1"/>
          </p:cNvSpPr>
          <p:nvPr>
            <p:ph type="body" sz="quarter" idx="3"/>
          </p:nvPr>
        </p:nvSpPr>
        <p:spPr>
          <a:xfrm>
            <a:off x="679450" y="4718050"/>
            <a:ext cx="5435600" cy="4468813"/>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a:extLst>
              <a:ext uri="{FF2B5EF4-FFF2-40B4-BE49-F238E27FC236}">
                <a16:creationId xmlns:a16="http://schemas.microsoft.com/office/drawing/2014/main" id="{4CDACA9A-7A55-4C44-A79B-1A78995536EC}"/>
              </a:ext>
            </a:extLst>
          </p:cNvPr>
          <p:cNvSpPr>
            <a:spLocks noGrp="1"/>
          </p:cNvSpPr>
          <p:nvPr>
            <p:ph type="ftr" sz="quarter" idx="4"/>
          </p:nvPr>
        </p:nvSpPr>
        <p:spPr>
          <a:xfrm>
            <a:off x="0" y="9432925"/>
            <a:ext cx="2944813" cy="496888"/>
          </a:xfrm>
          <a:prstGeom prst="rect">
            <a:avLst/>
          </a:prstGeom>
        </p:spPr>
        <p:txBody>
          <a:bodyPr vert="horz" lIns="91440" tIns="45720" rIns="91440" bIns="45720" rtlCol="0" anchor="b"/>
          <a:lstStyle>
            <a:lvl1pPr algn="l">
              <a:defRPr sz="1200" smtClean="0">
                <a:cs typeface="Arial" charset="0"/>
              </a:defRPr>
            </a:lvl1pPr>
          </a:lstStyle>
          <a:p>
            <a:pPr>
              <a:defRPr/>
            </a:pPr>
            <a:endParaRPr lang="de-DE"/>
          </a:p>
        </p:txBody>
      </p:sp>
      <p:sp>
        <p:nvSpPr>
          <p:cNvPr id="7" name="Foliennummernplatzhalter 6">
            <a:extLst>
              <a:ext uri="{FF2B5EF4-FFF2-40B4-BE49-F238E27FC236}">
                <a16:creationId xmlns:a16="http://schemas.microsoft.com/office/drawing/2014/main" id="{692B3AF3-804D-4F26-BBEF-72B82B474A76}"/>
              </a:ext>
            </a:extLst>
          </p:cNvPr>
          <p:cNvSpPr>
            <a:spLocks noGrp="1"/>
          </p:cNvSpPr>
          <p:nvPr>
            <p:ph type="sldNum" sz="quarter" idx="5"/>
          </p:nvPr>
        </p:nvSpPr>
        <p:spPr>
          <a:xfrm>
            <a:off x="3848100" y="9432925"/>
            <a:ext cx="2944813" cy="49688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21FE0A4-FF86-4A0C-8162-E25A98B2A419}"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lienbildplatzhalter 1">
            <a:extLst>
              <a:ext uri="{FF2B5EF4-FFF2-40B4-BE49-F238E27FC236}">
                <a16:creationId xmlns:a16="http://schemas.microsoft.com/office/drawing/2014/main" id="{E7933F7C-24D7-4207-BBCA-8B168D147ED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izenplatzhalter 2">
            <a:extLst>
              <a:ext uri="{FF2B5EF4-FFF2-40B4-BE49-F238E27FC236}">
                <a16:creationId xmlns:a16="http://schemas.microsoft.com/office/drawing/2014/main" id="{143E8EB4-452E-42CB-83A3-034B5E89315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de-DE" altLang="de-DE" sz="1800">
                <a:latin typeface="UB Scala Sans" pitchFamily="2" charset="0"/>
              </a:rPr>
              <a:t>Hinweis: </a:t>
            </a:r>
          </a:p>
          <a:p>
            <a:pPr>
              <a:spcBef>
                <a:spcPct val="0"/>
              </a:spcBef>
            </a:pPr>
            <a:r>
              <a:rPr lang="de-DE" altLang="de-DE" b="1">
                <a:latin typeface="UB Scala Sans" pitchFamily="2" charset="0"/>
              </a:rPr>
              <a:t>Anpassen der Fußzeile:</a:t>
            </a:r>
            <a:r>
              <a:rPr lang="de-DE" altLang="de-DE">
                <a:latin typeface="UB Scala Sans" pitchFamily="2" charset="0"/>
              </a:rPr>
              <a:t> Die PowerPoint-Vorlagen weisen alle eine Fußzeile auf, die sich natürlich individuell anpassen lässt. Um z.B. den Titel des Vortrages und den Namen des Referenten einzutragen muss dazu der Hauptfolienmaster geändert werden. In PowerPoint 2007/2010 muss man dazu unter dem Menü-Punkt "Ansicht" den Button "Folienmaster" anklicken. Am linken Bildschirmrand wird dann die Liste der Masterfolien angezeigt. Der oberste ist der Hauptmaster in dem sich die Textfelder der Fußzeile problemlos ändern lassen.</a:t>
            </a:r>
          </a:p>
        </p:txBody>
      </p:sp>
      <p:sp>
        <p:nvSpPr>
          <p:cNvPr id="5124" name="Foliennummernplatzhalter 3">
            <a:extLst>
              <a:ext uri="{FF2B5EF4-FFF2-40B4-BE49-F238E27FC236}">
                <a16:creationId xmlns:a16="http://schemas.microsoft.com/office/drawing/2014/main" id="{AC82CD6B-5B32-4F6E-8A38-10B8F3D00BC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E32C975A-A629-4322-9115-E8D8FEFB3D66}" type="slidenum">
              <a:rPr lang="de-DE" altLang="de-DE" sz="1200"/>
              <a:pPr eaLnBrk="1" hangingPunct="1"/>
              <a:t>1</a:t>
            </a:fld>
            <a:endParaRPr lang="de-DE" altLang="de-DE"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bildplatzhalter 1">
            <a:extLst>
              <a:ext uri="{FF2B5EF4-FFF2-40B4-BE49-F238E27FC236}">
                <a16:creationId xmlns:a16="http://schemas.microsoft.com/office/drawing/2014/main" id="{669888A1-1765-464C-BF20-FD48D9BE192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izenplatzhalter 2">
            <a:extLst>
              <a:ext uri="{FF2B5EF4-FFF2-40B4-BE49-F238E27FC236}">
                <a16:creationId xmlns:a16="http://schemas.microsoft.com/office/drawing/2014/main" id="{DC9DDFDF-3166-439B-A93D-2D021E7AD5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DE" altLang="de-DE"/>
          </a:p>
        </p:txBody>
      </p:sp>
      <p:sp>
        <p:nvSpPr>
          <p:cNvPr id="6148" name="Foliennummernplatzhalter 3">
            <a:extLst>
              <a:ext uri="{FF2B5EF4-FFF2-40B4-BE49-F238E27FC236}">
                <a16:creationId xmlns:a16="http://schemas.microsoft.com/office/drawing/2014/main" id="{4E44F70C-D60E-4384-AB61-8B39FD015E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2742510D-35B7-4D7B-957A-EC86C2EB3E11}" type="slidenum">
              <a:rPr lang="de-DE" altLang="de-DE" sz="1200"/>
              <a:pPr eaLnBrk="1" hangingPunct="1"/>
              <a:t>4</a:t>
            </a:fld>
            <a:endParaRPr lang="de-DE" altLang="de-DE" sz="1200"/>
          </a:p>
        </p:txBody>
      </p:sp>
    </p:spTree>
    <p:extLst>
      <p:ext uri="{BB962C8B-B14F-4D97-AF65-F5344CB8AC3E}">
        <p14:creationId xmlns:p14="http://schemas.microsoft.com/office/powerpoint/2010/main" val="2232349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bildplatzhalter 1">
            <a:extLst>
              <a:ext uri="{FF2B5EF4-FFF2-40B4-BE49-F238E27FC236}">
                <a16:creationId xmlns:a16="http://schemas.microsoft.com/office/drawing/2014/main" id="{669888A1-1765-464C-BF20-FD48D9BE192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izenplatzhalter 2">
            <a:extLst>
              <a:ext uri="{FF2B5EF4-FFF2-40B4-BE49-F238E27FC236}">
                <a16:creationId xmlns:a16="http://schemas.microsoft.com/office/drawing/2014/main" id="{DC9DDFDF-3166-439B-A93D-2D021E7AD5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DE" altLang="de-DE"/>
          </a:p>
        </p:txBody>
      </p:sp>
      <p:sp>
        <p:nvSpPr>
          <p:cNvPr id="6148" name="Foliennummernplatzhalter 3">
            <a:extLst>
              <a:ext uri="{FF2B5EF4-FFF2-40B4-BE49-F238E27FC236}">
                <a16:creationId xmlns:a16="http://schemas.microsoft.com/office/drawing/2014/main" id="{4E44F70C-D60E-4384-AB61-8B39FD015E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2742510D-35B7-4D7B-957A-EC86C2EB3E11}" type="slidenum">
              <a:rPr lang="de-DE" altLang="de-DE" sz="1200"/>
              <a:pPr eaLnBrk="1" hangingPunct="1"/>
              <a:t>5</a:t>
            </a:fld>
            <a:endParaRPr lang="de-DE" altLang="de-DE"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bildplatzhalter 1">
            <a:extLst>
              <a:ext uri="{FF2B5EF4-FFF2-40B4-BE49-F238E27FC236}">
                <a16:creationId xmlns:a16="http://schemas.microsoft.com/office/drawing/2014/main" id="{669888A1-1765-464C-BF20-FD48D9BE192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izenplatzhalter 2">
            <a:extLst>
              <a:ext uri="{FF2B5EF4-FFF2-40B4-BE49-F238E27FC236}">
                <a16:creationId xmlns:a16="http://schemas.microsoft.com/office/drawing/2014/main" id="{DC9DDFDF-3166-439B-A93D-2D021E7AD5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DE" altLang="de-DE"/>
          </a:p>
        </p:txBody>
      </p:sp>
      <p:sp>
        <p:nvSpPr>
          <p:cNvPr id="6148" name="Foliennummernplatzhalter 3">
            <a:extLst>
              <a:ext uri="{FF2B5EF4-FFF2-40B4-BE49-F238E27FC236}">
                <a16:creationId xmlns:a16="http://schemas.microsoft.com/office/drawing/2014/main" id="{4E44F70C-D60E-4384-AB61-8B39FD015E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2742510D-35B7-4D7B-957A-EC86C2EB3E11}" type="slidenum">
              <a:rPr lang="de-DE" altLang="de-DE" sz="1200"/>
              <a:pPr eaLnBrk="1" hangingPunct="1"/>
              <a:t>6</a:t>
            </a:fld>
            <a:endParaRPr lang="de-DE" altLang="de-DE" sz="1200"/>
          </a:p>
        </p:txBody>
      </p:sp>
    </p:spTree>
    <p:extLst>
      <p:ext uri="{BB962C8B-B14F-4D97-AF65-F5344CB8AC3E}">
        <p14:creationId xmlns:p14="http://schemas.microsoft.com/office/powerpoint/2010/main" val="2293257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bildplatzhalter 1">
            <a:extLst>
              <a:ext uri="{FF2B5EF4-FFF2-40B4-BE49-F238E27FC236}">
                <a16:creationId xmlns:a16="http://schemas.microsoft.com/office/drawing/2014/main" id="{669888A1-1765-464C-BF20-FD48D9BE192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izenplatzhalter 2">
            <a:extLst>
              <a:ext uri="{FF2B5EF4-FFF2-40B4-BE49-F238E27FC236}">
                <a16:creationId xmlns:a16="http://schemas.microsoft.com/office/drawing/2014/main" id="{DC9DDFDF-3166-439B-A93D-2D021E7AD5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DE" altLang="de-DE"/>
          </a:p>
        </p:txBody>
      </p:sp>
      <p:sp>
        <p:nvSpPr>
          <p:cNvPr id="6148" name="Foliennummernplatzhalter 3">
            <a:extLst>
              <a:ext uri="{FF2B5EF4-FFF2-40B4-BE49-F238E27FC236}">
                <a16:creationId xmlns:a16="http://schemas.microsoft.com/office/drawing/2014/main" id="{4E44F70C-D60E-4384-AB61-8B39FD015E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2742510D-35B7-4D7B-957A-EC86C2EB3E11}" type="slidenum">
              <a:rPr lang="de-DE" altLang="de-DE" sz="1200"/>
              <a:pPr eaLnBrk="1" hangingPunct="1"/>
              <a:t>7</a:t>
            </a:fld>
            <a:endParaRPr lang="de-DE" altLang="de-DE" sz="1200"/>
          </a:p>
        </p:txBody>
      </p:sp>
    </p:spTree>
    <p:extLst>
      <p:ext uri="{BB962C8B-B14F-4D97-AF65-F5344CB8AC3E}">
        <p14:creationId xmlns:p14="http://schemas.microsoft.com/office/powerpoint/2010/main" val="2864574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bildplatzhalter 1">
            <a:extLst>
              <a:ext uri="{FF2B5EF4-FFF2-40B4-BE49-F238E27FC236}">
                <a16:creationId xmlns:a16="http://schemas.microsoft.com/office/drawing/2014/main" id="{669888A1-1765-464C-BF20-FD48D9BE192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izenplatzhalter 2">
            <a:extLst>
              <a:ext uri="{FF2B5EF4-FFF2-40B4-BE49-F238E27FC236}">
                <a16:creationId xmlns:a16="http://schemas.microsoft.com/office/drawing/2014/main" id="{DC9DDFDF-3166-439B-A93D-2D021E7AD5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DE" altLang="de-DE"/>
          </a:p>
        </p:txBody>
      </p:sp>
      <p:sp>
        <p:nvSpPr>
          <p:cNvPr id="6148" name="Foliennummernplatzhalter 3">
            <a:extLst>
              <a:ext uri="{FF2B5EF4-FFF2-40B4-BE49-F238E27FC236}">
                <a16:creationId xmlns:a16="http://schemas.microsoft.com/office/drawing/2014/main" id="{4E44F70C-D60E-4384-AB61-8B39FD015E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2742510D-35B7-4D7B-957A-EC86C2EB3E11}" type="slidenum">
              <a:rPr lang="de-DE" altLang="de-DE" sz="1200"/>
              <a:pPr eaLnBrk="1" hangingPunct="1"/>
              <a:t>8</a:t>
            </a:fld>
            <a:endParaRPr lang="de-DE" altLang="de-DE" sz="1200"/>
          </a:p>
        </p:txBody>
      </p:sp>
    </p:spTree>
    <p:extLst>
      <p:ext uri="{BB962C8B-B14F-4D97-AF65-F5344CB8AC3E}">
        <p14:creationId xmlns:p14="http://schemas.microsoft.com/office/powerpoint/2010/main" val="3902715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bildplatzhalter 1">
            <a:extLst>
              <a:ext uri="{FF2B5EF4-FFF2-40B4-BE49-F238E27FC236}">
                <a16:creationId xmlns:a16="http://schemas.microsoft.com/office/drawing/2014/main" id="{669888A1-1765-464C-BF20-FD48D9BE192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izenplatzhalter 2">
            <a:extLst>
              <a:ext uri="{FF2B5EF4-FFF2-40B4-BE49-F238E27FC236}">
                <a16:creationId xmlns:a16="http://schemas.microsoft.com/office/drawing/2014/main" id="{DC9DDFDF-3166-439B-A93D-2D021E7AD5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de-DE" altLang="de-DE"/>
          </a:p>
        </p:txBody>
      </p:sp>
      <p:sp>
        <p:nvSpPr>
          <p:cNvPr id="6148" name="Foliennummernplatzhalter 3">
            <a:extLst>
              <a:ext uri="{FF2B5EF4-FFF2-40B4-BE49-F238E27FC236}">
                <a16:creationId xmlns:a16="http://schemas.microsoft.com/office/drawing/2014/main" id="{4E44F70C-D60E-4384-AB61-8B39FD015E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2742510D-35B7-4D7B-957A-EC86C2EB3E11}" type="slidenum">
              <a:rPr lang="de-DE" altLang="de-DE" sz="1200"/>
              <a:pPr eaLnBrk="1" hangingPunct="1"/>
              <a:t>9</a:t>
            </a:fld>
            <a:endParaRPr lang="de-DE" altLang="de-DE" sz="1200"/>
          </a:p>
        </p:txBody>
      </p:sp>
    </p:spTree>
    <p:extLst>
      <p:ext uri="{BB962C8B-B14F-4D97-AF65-F5344CB8AC3E}">
        <p14:creationId xmlns:p14="http://schemas.microsoft.com/office/powerpoint/2010/main" val="3369162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noFill/>
        </p:spPr>
        <p:txBody>
          <a:bodyPr/>
          <a:lstStyle/>
          <a:p>
            <a:r>
              <a:rPr lang="de-DE"/>
              <a:t>Mastertitelformat bearbeiten</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a:t>Master-Untertitelformat bearbeiten</a:t>
            </a:r>
          </a:p>
        </p:txBody>
      </p:sp>
    </p:spTree>
    <p:extLst>
      <p:ext uri="{BB962C8B-B14F-4D97-AF65-F5344CB8AC3E}">
        <p14:creationId xmlns:p14="http://schemas.microsoft.com/office/powerpoint/2010/main" val="1202041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4" name="Titel 1"/>
          <p:cNvSpPr>
            <a:spLocks noGrp="1"/>
          </p:cNvSpPr>
          <p:nvPr>
            <p:ph type="title"/>
          </p:nvPr>
        </p:nvSpPr>
        <p:spPr>
          <a:xfrm>
            <a:off x="827584" y="1340768"/>
            <a:ext cx="7467600" cy="1143000"/>
          </a:xfrm>
        </p:spPr>
        <p:txBody>
          <a:bodyPr/>
          <a:lstStyle/>
          <a:p>
            <a:r>
              <a:rPr lang="de-DE"/>
              <a:t>Mastertitelformat bearbeiten</a:t>
            </a:r>
            <a:endParaRPr lang="de-DE" dirty="0"/>
          </a:p>
        </p:txBody>
      </p:sp>
      <p:sp>
        <p:nvSpPr>
          <p:cNvPr id="5" name="Inhaltsplatzhalter 2"/>
          <p:cNvSpPr>
            <a:spLocks noGrp="1"/>
          </p:cNvSpPr>
          <p:nvPr>
            <p:ph idx="1"/>
          </p:nvPr>
        </p:nvSpPr>
        <p:spPr>
          <a:xfrm>
            <a:off x="838200" y="2590800"/>
            <a:ext cx="7467600" cy="3552844"/>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299564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5" name="Titel 1"/>
          <p:cNvSpPr>
            <a:spLocks noGrp="1"/>
          </p:cNvSpPr>
          <p:nvPr>
            <p:ph type="title"/>
          </p:nvPr>
        </p:nvSpPr>
        <p:spPr>
          <a:xfrm>
            <a:off x="827584" y="1340768"/>
            <a:ext cx="7467600" cy="1143000"/>
          </a:xfrm>
        </p:spPr>
        <p:txBody>
          <a:bodyPr/>
          <a:lstStyle/>
          <a:p>
            <a:r>
              <a:rPr lang="de-DE"/>
              <a:t>Mastertitelformat bearbeiten</a:t>
            </a:r>
            <a:endParaRPr lang="de-DE" dirty="0"/>
          </a:p>
        </p:txBody>
      </p:sp>
      <p:sp>
        <p:nvSpPr>
          <p:cNvPr id="6" name="Inhaltsplatzhalter 2"/>
          <p:cNvSpPr>
            <a:spLocks noGrp="1"/>
          </p:cNvSpPr>
          <p:nvPr>
            <p:ph sz="half" idx="1"/>
          </p:nvPr>
        </p:nvSpPr>
        <p:spPr>
          <a:xfrm>
            <a:off x="827584" y="2636912"/>
            <a:ext cx="3657600" cy="3748094"/>
          </a:xfrm>
        </p:spPr>
        <p:txBody>
          <a:bodyPr/>
          <a:lstStyle>
            <a:lvl1pPr>
              <a:defRPr sz="22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Inhaltsplatzhalter 3"/>
          <p:cNvSpPr>
            <a:spLocks noGrp="1"/>
          </p:cNvSpPr>
          <p:nvPr>
            <p:ph sz="half" idx="2"/>
          </p:nvPr>
        </p:nvSpPr>
        <p:spPr>
          <a:xfrm>
            <a:off x="4644008" y="2636912"/>
            <a:ext cx="3657600" cy="3748094"/>
          </a:xfrm>
        </p:spPr>
        <p:txBody>
          <a:bodyPr/>
          <a:lstStyle>
            <a:lvl1pPr>
              <a:defRPr sz="22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2021519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7" name="Titel 1"/>
          <p:cNvSpPr>
            <a:spLocks noGrp="1"/>
          </p:cNvSpPr>
          <p:nvPr>
            <p:ph type="title"/>
          </p:nvPr>
        </p:nvSpPr>
        <p:spPr>
          <a:xfrm>
            <a:off x="457200" y="1131894"/>
            <a:ext cx="8229600" cy="1143000"/>
          </a:xfrm>
        </p:spPr>
        <p:txBody>
          <a:bodyPr/>
          <a:lstStyle>
            <a:lvl1pPr>
              <a:defRPr/>
            </a:lvl1pPr>
          </a:lstStyle>
          <a:p>
            <a:r>
              <a:rPr lang="de-DE"/>
              <a:t>Mastertitelformat bearbeiten</a:t>
            </a:r>
            <a:endParaRPr lang="de-DE" dirty="0"/>
          </a:p>
        </p:txBody>
      </p:sp>
      <p:sp>
        <p:nvSpPr>
          <p:cNvPr id="8" name="Textplatzhalter 2"/>
          <p:cNvSpPr>
            <a:spLocks noGrp="1"/>
          </p:cNvSpPr>
          <p:nvPr>
            <p:ph type="body" idx="1"/>
          </p:nvPr>
        </p:nvSpPr>
        <p:spPr>
          <a:xfrm>
            <a:off x="457200" y="2392369"/>
            <a:ext cx="4040188" cy="639762"/>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9" name="Inhaltsplatzhalter 3"/>
          <p:cNvSpPr>
            <a:spLocks noGrp="1"/>
          </p:cNvSpPr>
          <p:nvPr>
            <p:ph sz="half" idx="2"/>
          </p:nvPr>
        </p:nvSpPr>
        <p:spPr>
          <a:xfrm>
            <a:off x="457200" y="3032131"/>
            <a:ext cx="4040188" cy="3325827"/>
          </a:xfrm>
        </p:spPr>
        <p:txBody>
          <a:bodyPr/>
          <a:lstStyle>
            <a:lvl1pPr>
              <a:defRPr sz="2200"/>
            </a:lvl1pPr>
            <a:lvl2pPr>
              <a:defRPr sz="2000"/>
            </a:lvl2pPr>
            <a:lvl3pPr>
              <a:defRPr sz="1800"/>
            </a:lvl3pPr>
            <a:lvl4pPr>
              <a:defRPr sz="1600"/>
            </a:lvl4pPr>
            <a:lvl5pPr>
              <a:defRPr sz="14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0" name="Textplatzhalter 4"/>
          <p:cNvSpPr>
            <a:spLocks noGrp="1"/>
          </p:cNvSpPr>
          <p:nvPr>
            <p:ph type="body" sz="quarter" idx="3"/>
          </p:nvPr>
        </p:nvSpPr>
        <p:spPr>
          <a:xfrm>
            <a:off x="4645025" y="2392369"/>
            <a:ext cx="4041775" cy="639762"/>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1" name="Inhaltsplatzhalter 5"/>
          <p:cNvSpPr>
            <a:spLocks noGrp="1"/>
          </p:cNvSpPr>
          <p:nvPr>
            <p:ph sz="quarter" idx="4"/>
          </p:nvPr>
        </p:nvSpPr>
        <p:spPr>
          <a:xfrm>
            <a:off x="4645025" y="3032131"/>
            <a:ext cx="4041775" cy="3325827"/>
          </a:xfrm>
        </p:spPr>
        <p:txBody>
          <a:bodyPr/>
          <a:lstStyle>
            <a:lvl1pPr>
              <a:defRPr sz="2200"/>
            </a:lvl1pPr>
            <a:lvl2pPr>
              <a:defRPr sz="2000"/>
            </a:lvl2pPr>
            <a:lvl3pPr>
              <a:defRPr sz="1800"/>
            </a:lvl3pPr>
            <a:lvl4pPr>
              <a:defRPr sz="1600"/>
            </a:lvl4pPr>
            <a:lvl5pPr>
              <a:defRPr sz="14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3759902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Tree>
    <p:extLst>
      <p:ext uri="{BB962C8B-B14F-4D97-AF65-F5344CB8AC3E}">
        <p14:creationId xmlns:p14="http://schemas.microsoft.com/office/powerpoint/2010/main" val="1228086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80723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5" name="Titel 1"/>
          <p:cNvSpPr>
            <a:spLocks noGrp="1"/>
          </p:cNvSpPr>
          <p:nvPr>
            <p:ph type="title"/>
          </p:nvPr>
        </p:nvSpPr>
        <p:spPr>
          <a:xfrm>
            <a:off x="457200" y="1484783"/>
            <a:ext cx="3008313" cy="1224137"/>
          </a:xfrm>
        </p:spPr>
        <p:txBody>
          <a:bodyPr anchor="b"/>
          <a:lstStyle>
            <a:lvl1pPr algn="l">
              <a:defRPr sz="2000" b="1"/>
            </a:lvl1pPr>
          </a:lstStyle>
          <a:p>
            <a:r>
              <a:rPr lang="de-DE"/>
              <a:t>Mastertitelformat bearbeiten</a:t>
            </a:r>
            <a:endParaRPr lang="de-DE" dirty="0"/>
          </a:p>
        </p:txBody>
      </p:sp>
      <p:sp>
        <p:nvSpPr>
          <p:cNvPr id="6" name="Inhaltsplatzhalter 2"/>
          <p:cNvSpPr>
            <a:spLocks noGrp="1"/>
          </p:cNvSpPr>
          <p:nvPr>
            <p:ph idx="1"/>
          </p:nvPr>
        </p:nvSpPr>
        <p:spPr>
          <a:xfrm>
            <a:off x="3575050" y="1484784"/>
            <a:ext cx="5111750" cy="4801736"/>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Textplatzhalter 3"/>
          <p:cNvSpPr>
            <a:spLocks noGrp="1"/>
          </p:cNvSpPr>
          <p:nvPr>
            <p:ph type="body" sz="half" idx="2"/>
          </p:nvPr>
        </p:nvSpPr>
        <p:spPr>
          <a:xfrm>
            <a:off x="457200" y="2852936"/>
            <a:ext cx="3008313" cy="343358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Tree>
    <p:extLst>
      <p:ext uri="{BB962C8B-B14F-4D97-AF65-F5344CB8AC3E}">
        <p14:creationId xmlns:p14="http://schemas.microsoft.com/office/powerpoint/2010/main" val="1787450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5" name="Inhaltsplatzhalter 4"/>
          <p:cNvSpPr>
            <a:spLocks noGrp="1"/>
          </p:cNvSpPr>
          <p:nvPr>
            <p:ph idx="1"/>
          </p:nvPr>
        </p:nvSpPr>
        <p:spPr>
          <a:xfrm>
            <a:off x="838200" y="2590800"/>
            <a:ext cx="7467600" cy="3552825"/>
          </a:xfrm>
        </p:spPr>
        <p:txBody>
          <a:bodyPr/>
          <a:lstStyle/>
          <a:p>
            <a:pPr lvl="0"/>
            <a:r>
              <a:rPr lang="de-DE"/>
              <a:t>Mastertextformat bearbeiten</a:t>
            </a:r>
          </a:p>
        </p:txBody>
      </p:sp>
    </p:spTree>
    <p:extLst>
      <p:ext uri="{BB962C8B-B14F-4D97-AF65-F5344CB8AC3E}">
        <p14:creationId xmlns:p14="http://schemas.microsoft.com/office/powerpoint/2010/main" val="859833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 mit Überschrift">
    <p:spTree>
      <p:nvGrpSpPr>
        <p:cNvPr id="1" name=""/>
        <p:cNvGrpSpPr/>
        <p:nvPr/>
      </p:nvGrpSpPr>
      <p:grpSpPr>
        <a:xfrm>
          <a:off x="0" y="0"/>
          <a:ext cx="0" cy="0"/>
          <a:chOff x="0" y="0"/>
          <a:chExt cx="0" cy="0"/>
        </a:xfrm>
      </p:grpSpPr>
      <p:sp>
        <p:nvSpPr>
          <p:cNvPr id="5" name="Titel 1"/>
          <p:cNvSpPr>
            <a:spLocks noGrp="1"/>
          </p:cNvSpPr>
          <p:nvPr>
            <p:ph type="title"/>
          </p:nvPr>
        </p:nvSpPr>
        <p:spPr>
          <a:xfrm>
            <a:off x="1792288" y="4800600"/>
            <a:ext cx="5486400" cy="566738"/>
          </a:xfrm>
        </p:spPr>
        <p:txBody>
          <a:bodyPr anchor="b"/>
          <a:lstStyle>
            <a:lvl1pPr algn="l">
              <a:defRPr sz="2000" b="1"/>
            </a:lvl1pPr>
          </a:lstStyle>
          <a:p>
            <a:r>
              <a:rPr lang="de-DE"/>
              <a:t>Mastertitelformat bearbeiten</a:t>
            </a:r>
            <a:endParaRPr lang="de-DE" dirty="0"/>
          </a:p>
        </p:txBody>
      </p:sp>
      <p:sp>
        <p:nvSpPr>
          <p:cNvPr id="6" name="Bildplatzhalter 2"/>
          <p:cNvSpPr>
            <a:spLocks noGrp="1"/>
          </p:cNvSpPr>
          <p:nvPr>
            <p:ph type="pic" idx="1"/>
          </p:nvPr>
        </p:nvSpPr>
        <p:spPr>
          <a:xfrm>
            <a:off x="1792288" y="1142983"/>
            <a:ext cx="5486400" cy="3584591"/>
          </a:xfrm>
        </p:spPr>
        <p:txBody>
          <a:bodyPr>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7"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Tree>
    <p:extLst>
      <p:ext uri="{BB962C8B-B14F-4D97-AF65-F5344CB8AC3E}">
        <p14:creationId xmlns:p14="http://schemas.microsoft.com/office/powerpoint/2010/main" val="1043597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Grafik 12" descr="Innenseite ohne Schriftzug_sw.tif">
            <a:extLst>
              <a:ext uri="{FF2B5EF4-FFF2-40B4-BE49-F238E27FC236}">
                <a16:creationId xmlns:a16="http://schemas.microsoft.com/office/drawing/2014/main" id="{16CAC0A8-DF8E-4786-A9A8-E1068CA2A2C6}"/>
              </a:ext>
            </a:extLst>
          </p:cNvPr>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0" y="-6350"/>
            <a:ext cx="9136063"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Grafik 10" descr="Innenseite ohne Schriftzug.png">
            <a:extLst>
              <a:ext uri="{FF2B5EF4-FFF2-40B4-BE49-F238E27FC236}">
                <a16:creationId xmlns:a16="http://schemas.microsoft.com/office/drawing/2014/main" id="{2CFBD688-D215-4481-80DD-CB9F23F5746E}"/>
              </a:ext>
            </a:extLst>
          </p:cNvPr>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hidden">
          <a:xfrm>
            <a:off x="0" y="-6350"/>
            <a:ext cx="9136063"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a:extLst>
              <a:ext uri="{FF2B5EF4-FFF2-40B4-BE49-F238E27FC236}">
                <a16:creationId xmlns:a16="http://schemas.microsoft.com/office/drawing/2014/main" id="{5AC7F5A5-79E1-4F68-973A-8034E76016A6}"/>
              </a:ext>
            </a:extLst>
          </p:cNvPr>
          <p:cNvSpPr>
            <a:spLocks noGrp="1" noChangeArrowheads="1"/>
          </p:cNvSpPr>
          <p:nvPr>
            <p:ph type="title"/>
          </p:nvPr>
        </p:nvSpPr>
        <p:spPr bwMode="auto">
          <a:xfrm>
            <a:off x="827088" y="15573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Klicken Sie, um das Titelformat</a:t>
            </a:r>
            <a:br>
              <a:rPr lang="de-DE" altLang="de-DE"/>
            </a:br>
            <a:r>
              <a:rPr lang="de-DE" altLang="de-DE"/>
              <a:t>zu bearbeiten</a:t>
            </a:r>
          </a:p>
        </p:txBody>
      </p:sp>
      <p:sp>
        <p:nvSpPr>
          <p:cNvPr id="1029" name="Rectangle 3">
            <a:extLst>
              <a:ext uri="{FF2B5EF4-FFF2-40B4-BE49-F238E27FC236}">
                <a16:creationId xmlns:a16="http://schemas.microsoft.com/office/drawing/2014/main" id="{0462F488-0A4C-41B0-AF29-3939735690E3}"/>
              </a:ext>
            </a:extLst>
          </p:cNvPr>
          <p:cNvSpPr>
            <a:spLocks noGrp="1" noChangeArrowheads="1"/>
          </p:cNvSpPr>
          <p:nvPr>
            <p:ph type="body" idx="1"/>
          </p:nvPr>
        </p:nvSpPr>
        <p:spPr bwMode="auto">
          <a:xfrm>
            <a:off x="827088" y="2997200"/>
            <a:ext cx="74676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030" name="Rectangle 23">
            <a:extLst>
              <a:ext uri="{FF2B5EF4-FFF2-40B4-BE49-F238E27FC236}">
                <a16:creationId xmlns:a16="http://schemas.microsoft.com/office/drawing/2014/main" id="{A00C9ABA-3DCB-410C-9113-023E18EDE3CB}"/>
              </a:ext>
            </a:extLst>
          </p:cNvPr>
          <p:cNvSpPr>
            <a:spLocks noChangeArrowheads="1"/>
          </p:cNvSpPr>
          <p:nvPr/>
        </p:nvSpPr>
        <p:spPr bwMode="auto">
          <a:xfrm>
            <a:off x="7924800" y="6557963"/>
            <a:ext cx="1066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r" eaLnBrk="1" hangingPunct="1"/>
            <a:r>
              <a:rPr lang="de-DE" altLang="de-DE" sz="900">
                <a:solidFill>
                  <a:srgbClr val="00407A"/>
                </a:solidFill>
                <a:latin typeface="Arial" panose="020B0604020202020204" pitchFamily="34" charset="0"/>
              </a:rPr>
              <a:t>S. </a:t>
            </a:r>
            <a:fld id="{90D5DB8B-E482-4C1B-BCAF-7B27C2094A4E}" type="slidenum">
              <a:rPr lang="de-DE" altLang="de-DE" sz="900">
                <a:solidFill>
                  <a:srgbClr val="00407A"/>
                </a:solidFill>
                <a:latin typeface="Arial" panose="020B0604020202020204" pitchFamily="34" charset="0"/>
              </a:rPr>
              <a:pPr algn="r" eaLnBrk="1" hangingPunct="1"/>
              <a:t>‹Nr.›</a:t>
            </a:fld>
            <a:endParaRPr lang="de-DE" altLang="de-DE" sz="900">
              <a:solidFill>
                <a:srgbClr val="00407A"/>
              </a:solidFill>
              <a:latin typeface="Arial" panose="020B0604020202020204" pitchFamily="34" charset="0"/>
            </a:endParaRPr>
          </a:p>
        </p:txBody>
      </p:sp>
      <p:sp>
        <p:nvSpPr>
          <p:cNvPr id="1031" name="Rectangle 23">
            <a:extLst>
              <a:ext uri="{FF2B5EF4-FFF2-40B4-BE49-F238E27FC236}">
                <a16:creationId xmlns:a16="http://schemas.microsoft.com/office/drawing/2014/main" id="{F13C38C2-291E-49C2-B040-EF0033074A71}"/>
              </a:ext>
            </a:extLst>
          </p:cNvPr>
          <p:cNvSpPr>
            <a:spLocks noChangeArrowheads="1"/>
          </p:cNvSpPr>
          <p:nvPr/>
        </p:nvSpPr>
        <p:spPr bwMode="auto">
          <a:xfrm>
            <a:off x="152400" y="6557963"/>
            <a:ext cx="7543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de-DE" altLang="de-DE" sz="900" dirty="0">
                <a:solidFill>
                  <a:srgbClr val="00407A"/>
                </a:solidFill>
                <a:latin typeface="Arial" panose="020B0604020202020204" pitchFamily="34" charset="0"/>
              </a:rPr>
              <a:t>2. Sitzung: Phonetik | Luise Köhler | Tutorium 2 zum Einführungsseminar Gegenwartssprache</a:t>
            </a:r>
          </a:p>
        </p:txBody>
      </p:sp>
      <p:cxnSp>
        <p:nvCxnSpPr>
          <p:cNvPr id="15" name="Gerade Verbindung 14">
            <a:extLst>
              <a:ext uri="{FF2B5EF4-FFF2-40B4-BE49-F238E27FC236}">
                <a16:creationId xmlns:a16="http://schemas.microsoft.com/office/drawing/2014/main" id="{8739CAB2-2A61-49A6-A21E-E97C1E3B5C93}"/>
              </a:ext>
            </a:extLst>
          </p:cNvPr>
          <p:cNvCxnSpPr/>
          <p:nvPr/>
        </p:nvCxnSpPr>
        <p:spPr>
          <a:xfrm>
            <a:off x="250825" y="6524625"/>
            <a:ext cx="8642350" cy="0"/>
          </a:xfrm>
          <a:prstGeom prst="line">
            <a:avLst/>
          </a:prstGeom>
          <a:ln>
            <a:solidFill>
              <a:srgbClr val="2C5884"/>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fontAlgn="base" hangingPunct="1">
        <a:spcBef>
          <a:spcPct val="0"/>
        </a:spcBef>
        <a:spcAft>
          <a:spcPct val="0"/>
        </a:spcAft>
        <a:defRPr sz="2800">
          <a:solidFill>
            <a:srgbClr val="00407A"/>
          </a:solidFill>
          <a:latin typeface="Arial" charset="0"/>
          <a:ea typeface="+mj-ea"/>
          <a:cs typeface="+mj-cs"/>
        </a:defRPr>
      </a:lvl1pPr>
      <a:lvl2pPr algn="l" rtl="0" eaLnBrk="1" fontAlgn="base" hangingPunct="1">
        <a:spcBef>
          <a:spcPct val="0"/>
        </a:spcBef>
        <a:spcAft>
          <a:spcPct val="0"/>
        </a:spcAft>
        <a:defRPr sz="2800">
          <a:solidFill>
            <a:srgbClr val="00407A"/>
          </a:solidFill>
          <a:latin typeface="Arial" charset="0"/>
        </a:defRPr>
      </a:lvl2pPr>
      <a:lvl3pPr algn="l" rtl="0" eaLnBrk="1" fontAlgn="base" hangingPunct="1">
        <a:spcBef>
          <a:spcPct val="0"/>
        </a:spcBef>
        <a:spcAft>
          <a:spcPct val="0"/>
        </a:spcAft>
        <a:defRPr sz="2800">
          <a:solidFill>
            <a:srgbClr val="00407A"/>
          </a:solidFill>
          <a:latin typeface="Arial" charset="0"/>
        </a:defRPr>
      </a:lvl3pPr>
      <a:lvl4pPr algn="l" rtl="0" eaLnBrk="1" fontAlgn="base" hangingPunct="1">
        <a:spcBef>
          <a:spcPct val="0"/>
        </a:spcBef>
        <a:spcAft>
          <a:spcPct val="0"/>
        </a:spcAft>
        <a:defRPr sz="2800">
          <a:solidFill>
            <a:srgbClr val="00407A"/>
          </a:solidFill>
          <a:latin typeface="Arial" charset="0"/>
        </a:defRPr>
      </a:lvl4pPr>
      <a:lvl5pPr algn="l" rtl="0" eaLnBrk="1" fontAlgn="base" hangingPunct="1">
        <a:spcBef>
          <a:spcPct val="0"/>
        </a:spcBef>
        <a:spcAft>
          <a:spcPct val="0"/>
        </a:spcAft>
        <a:defRPr sz="2800">
          <a:solidFill>
            <a:srgbClr val="00407A"/>
          </a:solidFill>
          <a:latin typeface="Arial" charset="0"/>
        </a:defRPr>
      </a:lvl5pPr>
      <a:lvl6pPr marL="457200" algn="l" rtl="0" eaLnBrk="1" fontAlgn="base" hangingPunct="1">
        <a:spcBef>
          <a:spcPct val="0"/>
        </a:spcBef>
        <a:spcAft>
          <a:spcPct val="0"/>
        </a:spcAft>
        <a:defRPr sz="2800" b="1">
          <a:solidFill>
            <a:srgbClr val="00407A"/>
          </a:solidFill>
          <a:latin typeface="UB Scala" pitchFamily="2" charset="0"/>
        </a:defRPr>
      </a:lvl6pPr>
      <a:lvl7pPr marL="914400" algn="l" rtl="0" eaLnBrk="1" fontAlgn="base" hangingPunct="1">
        <a:spcBef>
          <a:spcPct val="0"/>
        </a:spcBef>
        <a:spcAft>
          <a:spcPct val="0"/>
        </a:spcAft>
        <a:defRPr sz="2800" b="1">
          <a:solidFill>
            <a:srgbClr val="00407A"/>
          </a:solidFill>
          <a:latin typeface="UB Scala" pitchFamily="2" charset="0"/>
        </a:defRPr>
      </a:lvl7pPr>
      <a:lvl8pPr marL="1371600" algn="l" rtl="0" eaLnBrk="1" fontAlgn="base" hangingPunct="1">
        <a:spcBef>
          <a:spcPct val="0"/>
        </a:spcBef>
        <a:spcAft>
          <a:spcPct val="0"/>
        </a:spcAft>
        <a:defRPr sz="2800" b="1">
          <a:solidFill>
            <a:srgbClr val="00407A"/>
          </a:solidFill>
          <a:latin typeface="UB Scala" pitchFamily="2" charset="0"/>
        </a:defRPr>
      </a:lvl8pPr>
      <a:lvl9pPr marL="1828800" algn="l" rtl="0" eaLnBrk="1" fontAlgn="base" hangingPunct="1">
        <a:spcBef>
          <a:spcPct val="0"/>
        </a:spcBef>
        <a:spcAft>
          <a:spcPct val="0"/>
        </a:spcAft>
        <a:defRPr sz="2800" b="1">
          <a:solidFill>
            <a:srgbClr val="00407A"/>
          </a:solidFill>
          <a:latin typeface="UB Scala" pitchFamily="2" charset="0"/>
        </a:defRPr>
      </a:lvl9pPr>
    </p:titleStyle>
    <p:bodyStyle>
      <a:lvl1pPr marL="342900" indent="-342900" algn="l" rtl="0" eaLnBrk="1" fontAlgn="base" hangingPunct="1">
        <a:spcBef>
          <a:spcPct val="20000"/>
        </a:spcBef>
        <a:spcAft>
          <a:spcPct val="0"/>
        </a:spcAft>
        <a:buChar char="•"/>
        <a:defRPr sz="2200">
          <a:solidFill>
            <a:schemeClr val="tx1"/>
          </a:solidFill>
          <a:latin typeface="Arial" charset="0"/>
          <a:ea typeface="+mn-ea"/>
          <a:cs typeface="+mn-cs"/>
        </a:defRPr>
      </a:lvl1pPr>
      <a:lvl2pPr marL="742950" indent="-285750" algn="l" rtl="0" eaLnBrk="1" fontAlgn="base" hangingPunct="1">
        <a:spcBef>
          <a:spcPct val="20000"/>
        </a:spcBef>
        <a:spcAft>
          <a:spcPct val="0"/>
        </a:spcAft>
        <a:buChar char="•"/>
        <a:defRPr sz="2000">
          <a:solidFill>
            <a:schemeClr val="tx1"/>
          </a:solidFill>
          <a:latin typeface="Arial" charset="0"/>
        </a:defRPr>
      </a:lvl2pPr>
      <a:lvl3pPr marL="1143000" indent="-228600" algn="l" rtl="0" eaLnBrk="1" fontAlgn="base" hangingPunct="1">
        <a:spcBef>
          <a:spcPct val="20000"/>
        </a:spcBef>
        <a:spcAft>
          <a:spcPct val="0"/>
        </a:spcAft>
        <a:buFont typeface="Wingdings" panose="05000000000000000000" pitchFamily="2" charset="2"/>
        <a:buChar char="§"/>
        <a:defRPr>
          <a:solidFill>
            <a:schemeClr val="tx1"/>
          </a:solidFill>
          <a:latin typeface="Arial" charset="0"/>
        </a:defRPr>
      </a:lvl3pPr>
      <a:lvl4pPr marL="1600200" indent="-228600" algn="l" rtl="0" eaLnBrk="1" fontAlgn="base" hangingPunct="1">
        <a:spcBef>
          <a:spcPct val="20000"/>
        </a:spcBef>
        <a:spcAft>
          <a:spcPct val="0"/>
        </a:spcAft>
        <a:buChar char="+"/>
        <a:defRPr sz="1600">
          <a:solidFill>
            <a:schemeClr val="tx1"/>
          </a:solidFill>
          <a:latin typeface="Arial" charset="0"/>
        </a:defRPr>
      </a:lvl4pPr>
      <a:lvl5pPr marL="2057400" indent="-228600" algn="l" rtl="0" eaLnBrk="1" fontAlgn="base" hangingPunct="1">
        <a:spcBef>
          <a:spcPct val="20000"/>
        </a:spcBef>
        <a:spcAft>
          <a:spcPct val="0"/>
        </a:spcAft>
        <a:buChar char="–"/>
        <a:defRPr sz="1400">
          <a:solidFill>
            <a:schemeClr val="tx1"/>
          </a:solidFill>
          <a:latin typeface="Arial" charset="0"/>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open.vhb.org/blocks/ildmetaselect/detailpage.php?id=23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Grafik 6" descr="Titelseite_sw.gif">
            <a:extLst>
              <a:ext uri="{FF2B5EF4-FFF2-40B4-BE49-F238E27FC236}">
                <a16:creationId xmlns:a16="http://schemas.microsoft.com/office/drawing/2014/main" id="{011B5F7F-6139-434A-88B1-48FBA67E995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38" y="0"/>
            <a:ext cx="91281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Grafik 5" descr="Titelseite.gif">
            <a:extLst>
              <a:ext uri="{FF2B5EF4-FFF2-40B4-BE49-F238E27FC236}">
                <a16:creationId xmlns:a16="http://schemas.microsoft.com/office/drawing/2014/main" id="{0D52A25E-7BF2-4958-8383-EA5032AF7C0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hidden">
          <a:xfrm>
            <a:off x="15875" y="0"/>
            <a:ext cx="91281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2">
            <a:extLst>
              <a:ext uri="{FF2B5EF4-FFF2-40B4-BE49-F238E27FC236}">
                <a16:creationId xmlns:a16="http://schemas.microsoft.com/office/drawing/2014/main" id="{69FB5F91-95CB-4871-8F4D-3D84305EB165}"/>
              </a:ext>
            </a:extLst>
          </p:cNvPr>
          <p:cNvSpPr>
            <a:spLocks noGrp="1" noChangeArrowheads="1"/>
          </p:cNvSpPr>
          <p:nvPr>
            <p:ph type="ctrTitle"/>
          </p:nvPr>
        </p:nvSpPr>
        <p:spPr>
          <a:xfrm>
            <a:off x="2895600" y="3429000"/>
            <a:ext cx="5748338" cy="1143000"/>
          </a:xfrm>
        </p:spPr>
        <p:txBody>
          <a:bodyPr/>
          <a:lstStyle/>
          <a:p>
            <a:r>
              <a:rPr lang="de-DE" altLang="de-DE" dirty="0">
                <a:latin typeface="Arial" panose="020B0604020202020204" pitchFamily="34" charset="0"/>
                <a:cs typeface="Arial" panose="020B0604020202020204" pitchFamily="34" charset="0"/>
              </a:rPr>
              <a:t>2. Sitzung: Phonetik</a:t>
            </a:r>
          </a:p>
        </p:txBody>
      </p:sp>
      <p:sp>
        <p:nvSpPr>
          <p:cNvPr id="2053" name="Rectangle 3">
            <a:extLst>
              <a:ext uri="{FF2B5EF4-FFF2-40B4-BE49-F238E27FC236}">
                <a16:creationId xmlns:a16="http://schemas.microsoft.com/office/drawing/2014/main" id="{B3EFBFB7-CE42-45F5-93E0-24D0CD6A11D4}"/>
              </a:ext>
            </a:extLst>
          </p:cNvPr>
          <p:cNvSpPr>
            <a:spLocks noGrp="1" noChangeArrowheads="1"/>
          </p:cNvSpPr>
          <p:nvPr>
            <p:ph type="subTitle" idx="1"/>
          </p:nvPr>
        </p:nvSpPr>
        <p:spPr>
          <a:xfrm>
            <a:off x="2895600" y="4643438"/>
            <a:ext cx="5748338" cy="428625"/>
          </a:xfrm>
        </p:spPr>
        <p:txBody>
          <a:bodyPr anchor="ctr"/>
          <a:lstStyle/>
          <a:p>
            <a:pPr algn="l"/>
            <a:r>
              <a:rPr lang="de-DE" altLang="de-DE" sz="1400" dirty="0">
                <a:solidFill>
                  <a:srgbClr val="00407A"/>
                </a:solidFill>
                <a:latin typeface="Arial" panose="020B0604020202020204" pitchFamily="34" charset="0"/>
                <a:cs typeface="Arial" panose="020B0604020202020204" pitchFamily="34" charset="0"/>
              </a:rPr>
              <a:t>Tutorium 2 zum Einführungsseminar in die Gegenwartssprache</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2DD266-5C12-4DF6-8468-91C65B0F56FD}"/>
              </a:ext>
            </a:extLst>
          </p:cNvPr>
          <p:cNvSpPr>
            <a:spLocks noGrp="1"/>
          </p:cNvSpPr>
          <p:nvPr>
            <p:ph type="title"/>
          </p:nvPr>
        </p:nvSpPr>
        <p:spPr/>
        <p:txBody>
          <a:bodyPr/>
          <a:lstStyle/>
          <a:p>
            <a:r>
              <a:rPr lang="de-DE" dirty="0"/>
              <a:t>Diphthonge </a:t>
            </a:r>
            <a:r>
              <a:rPr lang="de-DE" sz="2200" dirty="0">
                <a:solidFill>
                  <a:schemeClr val="tx1"/>
                </a:solidFill>
              </a:rPr>
              <a:t>(= Doppellaut)</a:t>
            </a:r>
          </a:p>
        </p:txBody>
      </p:sp>
      <p:sp>
        <p:nvSpPr>
          <p:cNvPr id="3" name="Inhaltsplatzhalter 2">
            <a:extLst>
              <a:ext uri="{FF2B5EF4-FFF2-40B4-BE49-F238E27FC236}">
                <a16:creationId xmlns:a16="http://schemas.microsoft.com/office/drawing/2014/main" id="{BB3B1157-B6A9-4E5B-B9A8-4055AC801DA0}"/>
              </a:ext>
            </a:extLst>
          </p:cNvPr>
          <p:cNvSpPr>
            <a:spLocks noGrp="1"/>
          </p:cNvSpPr>
          <p:nvPr>
            <p:ph idx="1"/>
          </p:nvPr>
        </p:nvSpPr>
        <p:spPr/>
        <p:txBody>
          <a:bodyPr/>
          <a:lstStyle/>
          <a:p>
            <a:pPr marL="0" indent="0">
              <a:buNone/>
            </a:pPr>
            <a:r>
              <a:rPr lang="de-DE" dirty="0"/>
              <a:t>				[</a:t>
            </a:r>
            <a:r>
              <a:rPr lang="de-DE" dirty="0" err="1"/>
              <a:t>aʊ</a:t>
            </a:r>
            <a:r>
              <a:rPr lang="de-DE" dirty="0"/>
              <a:t>̯] – Haus</a:t>
            </a:r>
          </a:p>
          <a:p>
            <a:pPr marL="0" indent="0">
              <a:buNone/>
            </a:pPr>
            <a:r>
              <a:rPr lang="de-DE" dirty="0"/>
              <a:t>				[</a:t>
            </a:r>
            <a:r>
              <a:rPr lang="de-DE" dirty="0" err="1"/>
              <a:t>aɪ</a:t>
            </a:r>
            <a:r>
              <a:rPr lang="de-DE" dirty="0"/>
              <a:t>̯] – Reis, Mais</a:t>
            </a:r>
          </a:p>
          <a:p>
            <a:pPr marL="0" indent="0">
              <a:buNone/>
            </a:pPr>
            <a:r>
              <a:rPr lang="de-DE" dirty="0"/>
              <a:t>				[</a:t>
            </a:r>
            <a:r>
              <a:rPr lang="de-DE" dirty="0" err="1"/>
              <a:t>ɔɪ</a:t>
            </a:r>
            <a:r>
              <a:rPr lang="de-DE" dirty="0"/>
              <a:t>̯] – heute, Säule</a:t>
            </a:r>
          </a:p>
          <a:p>
            <a:pPr marL="0" indent="0">
              <a:buNone/>
            </a:pPr>
            <a:r>
              <a:rPr lang="de-DE" dirty="0"/>
              <a:t>	</a:t>
            </a:r>
          </a:p>
          <a:p>
            <a:pPr marL="0" indent="0">
              <a:buNone/>
            </a:pPr>
            <a:r>
              <a:rPr lang="de-DE" dirty="0"/>
              <a:t>				[</a:t>
            </a:r>
            <a:r>
              <a:rPr lang="de-DE" dirty="0" err="1"/>
              <a:t>ʊɪ</a:t>
            </a:r>
            <a:r>
              <a:rPr lang="de-DE" dirty="0"/>
              <a:t>̯] – pfui, hui</a:t>
            </a:r>
          </a:p>
        </p:txBody>
      </p:sp>
      <p:pic>
        <p:nvPicPr>
          <p:cNvPr id="5" name="Grafik 4">
            <a:extLst>
              <a:ext uri="{FF2B5EF4-FFF2-40B4-BE49-F238E27FC236}">
                <a16:creationId xmlns:a16="http://schemas.microsoft.com/office/drawing/2014/main" id="{2A7C4E52-31BB-49F9-90A1-2DCC855911D1}"/>
              </a:ext>
            </a:extLst>
          </p:cNvPr>
          <p:cNvPicPr>
            <a:picLocks noChangeAspect="1"/>
          </p:cNvPicPr>
          <p:nvPr/>
        </p:nvPicPr>
        <p:blipFill rotWithShape="1">
          <a:blip r:embed="rId2"/>
          <a:srcRect l="1937" t="2595" r="1199"/>
          <a:stretch/>
        </p:blipFill>
        <p:spPr>
          <a:xfrm>
            <a:off x="810626" y="2680416"/>
            <a:ext cx="3600400" cy="2354604"/>
          </a:xfrm>
          <a:prstGeom prst="rect">
            <a:avLst/>
          </a:prstGeom>
        </p:spPr>
      </p:pic>
    </p:spTree>
    <p:extLst>
      <p:ext uri="{BB962C8B-B14F-4D97-AF65-F5344CB8AC3E}">
        <p14:creationId xmlns:p14="http://schemas.microsoft.com/office/powerpoint/2010/main" val="838016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4E7907-A1E4-4747-AE17-10A9B833F7A3}"/>
              </a:ext>
            </a:extLst>
          </p:cNvPr>
          <p:cNvSpPr>
            <a:spLocks noGrp="1"/>
          </p:cNvSpPr>
          <p:nvPr>
            <p:ph type="title"/>
          </p:nvPr>
        </p:nvSpPr>
        <p:spPr/>
        <p:txBody>
          <a:bodyPr/>
          <a:lstStyle/>
          <a:p>
            <a:r>
              <a:rPr lang="de-DE" dirty="0"/>
              <a:t>Sprachlaute im Deutschen</a:t>
            </a:r>
          </a:p>
        </p:txBody>
      </p:sp>
      <p:pic>
        <p:nvPicPr>
          <p:cNvPr id="5" name="Inhaltsplatzhalter 4">
            <a:extLst>
              <a:ext uri="{FF2B5EF4-FFF2-40B4-BE49-F238E27FC236}">
                <a16:creationId xmlns:a16="http://schemas.microsoft.com/office/drawing/2014/main" id="{F90F8AD6-3425-4C6B-B704-246814549BE4}"/>
              </a:ext>
            </a:extLst>
          </p:cNvPr>
          <p:cNvPicPr>
            <a:picLocks noGrp="1" noChangeAspect="1"/>
          </p:cNvPicPr>
          <p:nvPr>
            <p:ph idx="1"/>
          </p:nvPr>
        </p:nvPicPr>
        <p:blipFill>
          <a:blip r:embed="rId2"/>
          <a:stretch>
            <a:fillRect/>
          </a:stretch>
        </p:blipFill>
        <p:spPr>
          <a:xfrm>
            <a:off x="827584" y="2404504"/>
            <a:ext cx="2808312" cy="3798215"/>
          </a:xfrm>
        </p:spPr>
      </p:pic>
      <p:pic>
        <p:nvPicPr>
          <p:cNvPr id="7" name="Grafik 6">
            <a:extLst>
              <a:ext uri="{FF2B5EF4-FFF2-40B4-BE49-F238E27FC236}">
                <a16:creationId xmlns:a16="http://schemas.microsoft.com/office/drawing/2014/main" id="{0C0EFE57-4B85-4A73-A7A3-7882FC77EBF5}"/>
              </a:ext>
            </a:extLst>
          </p:cNvPr>
          <p:cNvPicPr>
            <a:picLocks noChangeAspect="1"/>
          </p:cNvPicPr>
          <p:nvPr/>
        </p:nvPicPr>
        <p:blipFill>
          <a:blip r:embed="rId3"/>
          <a:stretch>
            <a:fillRect/>
          </a:stretch>
        </p:blipFill>
        <p:spPr>
          <a:xfrm>
            <a:off x="4538504" y="2404504"/>
            <a:ext cx="2507030" cy="3544776"/>
          </a:xfrm>
          <a:prstGeom prst="rect">
            <a:avLst/>
          </a:prstGeom>
        </p:spPr>
      </p:pic>
    </p:spTree>
    <p:extLst>
      <p:ext uri="{BB962C8B-B14F-4D97-AF65-F5344CB8AC3E}">
        <p14:creationId xmlns:p14="http://schemas.microsoft.com/office/powerpoint/2010/main" val="2412277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A40376-4EDB-45AD-8F05-5096B9A61E8B}"/>
              </a:ext>
            </a:extLst>
          </p:cNvPr>
          <p:cNvSpPr>
            <a:spLocks noGrp="1"/>
          </p:cNvSpPr>
          <p:nvPr>
            <p:ph type="title"/>
          </p:nvPr>
        </p:nvSpPr>
        <p:spPr/>
        <p:txBody>
          <a:bodyPr/>
          <a:lstStyle/>
          <a:p>
            <a:r>
              <a:rPr lang="de-DE" dirty="0"/>
              <a:t>Sprachlaute im Deutschen</a:t>
            </a:r>
          </a:p>
        </p:txBody>
      </p:sp>
      <p:pic>
        <p:nvPicPr>
          <p:cNvPr id="5" name="Inhaltsplatzhalter 4">
            <a:extLst>
              <a:ext uri="{FF2B5EF4-FFF2-40B4-BE49-F238E27FC236}">
                <a16:creationId xmlns:a16="http://schemas.microsoft.com/office/drawing/2014/main" id="{F855F131-1ED3-4748-97AB-D53CEA63CBA1}"/>
              </a:ext>
            </a:extLst>
          </p:cNvPr>
          <p:cNvPicPr>
            <a:picLocks noGrp="1" noChangeAspect="1"/>
          </p:cNvPicPr>
          <p:nvPr>
            <p:ph idx="1"/>
          </p:nvPr>
        </p:nvPicPr>
        <p:blipFill>
          <a:blip r:embed="rId2"/>
          <a:stretch>
            <a:fillRect/>
          </a:stretch>
        </p:blipFill>
        <p:spPr>
          <a:xfrm>
            <a:off x="827584" y="2348880"/>
            <a:ext cx="2664296" cy="4019981"/>
          </a:xfrm>
        </p:spPr>
      </p:pic>
      <p:pic>
        <p:nvPicPr>
          <p:cNvPr id="7" name="Grafik 6">
            <a:extLst>
              <a:ext uri="{FF2B5EF4-FFF2-40B4-BE49-F238E27FC236}">
                <a16:creationId xmlns:a16="http://schemas.microsoft.com/office/drawing/2014/main" id="{3EF24549-E677-4566-B145-C693E65DC93F}"/>
              </a:ext>
            </a:extLst>
          </p:cNvPr>
          <p:cNvPicPr>
            <a:picLocks noChangeAspect="1"/>
          </p:cNvPicPr>
          <p:nvPr/>
        </p:nvPicPr>
        <p:blipFill>
          <a:blip r:embed="rId3"/>
          <a:stretch>
            <a:fillRect/>
          </a:stretch>
        </p:blipFill>
        <p:spPr>
          <a:xfrm>
            <a:off x="4561383" y="2348880"/>
            <a:ext cx="2674583" cy="2664296"/>
          </a:xfrm>
          <a:prstGeom prst="rect">
            <a:avLst/>
          </a:prstGeom>
        </p:spPr>
      </p:pic>
    </p:spTree>
    <p:extLst>
      <p:ext uri="{BB962C8B-B14F-4D97-AF65-F5344CB8AC3E}">
        <p14:creationId xmlns:p14="http://schemas.microsoft.com/office/powerpoint/2010/main" val="2822904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3CBFBC-E61C-454F-A984-0F0C8C0A6EE5}"/>
              </a:ext>
            </a:extLst>
          </p:cNvPr>
          <p:cNvSpPr>
            <a:spLocks noGrp="1"/>
          </p:cNvSpPr>
          <p:nvPr>
            <p:ph type="title"/>
          </p:nvPr>
        </p:nvSpPr>
        <p:spPr/>
        <p:txBody>
          <a:bodyPr/>
          <a:lstStyle/>
          <a:p>
            <a:r>
              <a:rPr lang="de-DE" dirty="0" err="1"/>
              <a:t>vhb</a:t>
            </a:r>
            <a:r>
              <a:rPr lang="de-DE" dirty="0"/>
              <a:t>-Kurs Deutsche Grammatik aktuell</a:t>
            </a:r>
          </a:p>
        </p:txBody>
      </p:sp>
      <p:sp>
        <p:nvSpPr>
          <p:cNvPr id="3" name="Inhaltsplatzhalter 2">
            <a:extLst>
              <a:ext uri="{FF2B5EF4-FFF2-40B4-BE49-F238E27FC236}">
                <a16:creationId xmlns:a16="http://schemas.microsoft.com/office/drawing/2014/main" id="{69562364-08C0-41B5-A315-39838E765D88}"/>
              </a:ext>
            </a:extLst>
          </p:cNvPr>
          <p:cNvSpPr>
            <a:spLocks noGrp="1"/>
          </p:cNvSpPr>
          <p:nvPr>
            <p:ph idx="1"/>
          </p:nvPr>
        </p:nvSpPr>
        <p:spPr/>
        <p:txBody>
          <a:bodyPr/>
          <a:lstStyle/>
          <a:p>
            <a:r>
              <a:rPr lang="de-DE" b="0" i="0" dirty="0">
                <a:effectLst/>
                <a:latin typeface="Segoe UI" panose="020B0502040204020203" pitchFamily="34" charset="0"/>
              </a:rPr>
              <a:t>Grundlagen zu Grammatik, Morphologie und Syntax</a:t>
            </a:r>
          </a:p>
          <a:p>
            <a:r>
              <a:rPr lang="de-DE" b="0" i="0" dirty="0">
                <a:effectLst/>
                <a:latin typeface="Segoe UI" panose="020B0502040204020203" pitchFamily="34" charset="0"/>
              </a:rPr>
              <a:t>Wissen über aktuelle sich im öffentlichen Diskurs befindende Sprachformen, grammatische Normprobleme und praktische Belange</a:t>
            </a:r>
          </a:p>
          <a:p>
            <a:endParaRPr lang="de-DE" b="0" i="0" dirty="0">
              <a:effectLst/>
              <a:latin typeface="Segoe UI" panose="020B0502040204020203" pitchFamily="34" charset="0"/>
            </a:endParaRPr>
          </a:p>
          <a:p>
            <a:r>
              <a:rPr lang="de-DE" dirty="0">
                <a:hlinkClick r:id="rId2"/>
              </a:rPr>
              <a:t>https://open.vhb.org/blocks/ildmetaselect/detailpage.php?id=234</a:t>
            </a:r>
            <a:endParaRPr lang="de-DE" dirty="0"/>
          </a:p>
          <a:p>
            <a:endParaRPr lang="de-DE" dirty="0"/>
          </a:p>
        </p:txBody>
      </p:sp>
    </p:spTree>
    <p:extLst>
      <p:ext uri="{BB962C8B-B14F-4D97-AF65-F5344CB8AC3E}">
        <p14:creationId xmlns:p14="http://schemas.microsoft.com/office/powerpoint/2010/main" val="286670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DB1E04-61F2-468A-B926-AA0612DF11A1}"/>
              </a:ext>
            </a:extLst>
          </p:cNvPr>
          <p:cNvSpPr>
            <a:spLocks noGrp="1"/>
          </p:cNvSpPr>
          <p:nvPr>
            <p:ph type="title"/>
          </p:nvPr>
        </p:nvSpPr>
        <p:spPr/>
        <p:txBody>
          <a:bodyPr/>
          <a:lstStyle/>
          <a:p>
            <a:r>
              <a:rPr lang="de-DE" dirty="0"/>
              <a:t>Frage zur Sitzung Semiotik</a:t>
            </a:r>
          </a:p>
        </p:txBody>
      </p:sp>
      <p:pic>
        <p:nvPicPr>
          <p:cNvPr id="1026" name="Picture 2">
            <a:extLst>
              <a:ext uri="{FF2B5EF4-FFF2-40B4-BE49-F238E27FC236}">
                <a16:creationId xmlns:a16="http://schemas.microsoft.com/office/drawing/2014/main" id="{C814010B-66C2-4134-AEDF-B882287B45D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2464823"/>
            <a:ext cx="4986668" cy="3552825"/>
          </a:xfrm>
          <a:prstGeom prst="rect">
            <a:avLst/>
          </a:prstGeom>
          <a:noFill/>
          <a:extLst>
            <a:ext uri="{909E8E84-426E-40DD-AFC4-6F175D3DCCD1}">
              <a14:hiddenFill xmlns:a14="http://schemas.microsoft.com/office/drawing/2010/main">
                <a:solidFill>
                  <a:srgbClr val="FFFFFF"/>
                </a:solidFill>
              </a14:hiddenFill>
            </a:ext>
          </a:extLst>
        </p:spPr>
      </p:pic>
      <p:pic>
        <p:nvPicPr>
          <p:cNvPr id="7" name="Grafik 6">
            <a:extLst>
              <a:ext uri="{FF2B5EF4-FFF2-40B4-BE49-F238E27FC236}">
                <a16:creationId xmlns:a16="http://schemas.microsoft.com/office/drawing/2014/main" id="{5FC8D0FF-B961-40FE-AC94-2E6B4C5C80D9}"/>
              </a:ext>
            </a:extLst>
          </p:cNvPr>
          <p:cNvPicPr>
            <a:picLocks noChangeAspect="1"/>
          </p:cNvPicPr>
          <p:nvPr/>
        </p:nvPicPr>
        <p:blipFill>
          <a:blip r:embed="rId3"/>
          <a:stretch>
            <a:fillRect/>
          </a:stretch>
        </p:blipFill>
        <p:spPr>
          <a:xfrm>
            <a:off x="143273" y="3284984"/>
            <a:ext cx="8893223" cy="1371103"/>
          </a:xfrm>
          <a:prstGeom prst="rect">
            <a:avLst/>
          </a:prstGeom>
          <a:ln w="28575">
            <a:solidFill>
              <a:srgbClr val="FF0000"/>
            </a:solidFill>
          </a:ln>
        </p:spPr>
      </p:pic>
    </p:spTree>
    <p:extLst>
      <p:ext uri="{BB962C8B-B14F-4D97-AF65-F5344CB8AC3E}">
        <p14:creationId xmlns:p14="http://schemas.microsoft.com/office/powerpoint/2010/main" val="3322502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25040C37-EAD8-441A-A3E6-327BB4C9682B}"/>
              </a:ext>
            </a:extLst>
          </p:cNvPr>
          <p:cNvSpPr>
            <a:spLocks noGrp="1"/>
          </p:cNvSpPr>
          <p:nvPr>
            <p:ph type="title"/>
          </p:nvPr>
        </p:nvSpPr>
        <p:spPr>
          <a:xfrm>
            <a:off x="827088" y="1341438"/>
            <a:ext cx="7467600" cy="1143000"/>
          </a:xfrm>
        </p:spPr>
        <p:txBody>
          <a:bodyPr/>
          <a:lstStyle/>
          <a:p>
            <a:r>
              <a:rPr lang="de-DE" altLang="de-DE" dirty="0">
                <a:latin typeface="Arial" panose="020B0604020202020204" pitchFamily="34" charset="0"/>
              </a:rPr>
              <a:t>Artikulation der Konsonanten </a:t>
            </a:r>
            <a:r>
              <a:rPr lang="de-DE" altLang="de-DE" sz="2200" dirty="0">
                <a:solidFill>
                  <a:schemeClr val="tx1"/>
                </a:solidFill>
                <a:latin typeface="Arial" panose="020B0604020202020204" pitchFamily="34" charset="0"/>
              </a:rPr>
              <a:t>(= Hindernislaut)</a:t>
            </a:r>
          </a:p>
        </p:txBody>
      </p:sp>
      <p:graphicFrame>
        <p:nvGraphicFramePr>
          <p:cNvPr id="2" name="Tabelle 2">
            <a:extLst>
              <a:ext uri="{FF2B5EF4-FFF2-40B4-BE49-F238E27FC236}">
                <a16:creationId xmlns:a16="http://schemas.microsoft.com/office/drawing/2014/main" id="{B26CC0A0-422E-48CD-BF6E-7DD93F706CF9}"/>
              </a:ext>
            </a:extLst>
          </p:cNvPr>
          <p:cNvGraphicFramePr>
            <a:graphicFrameLocks noGrp="1"/>
          </p:cNvGraphicFramePr>
          <p:nvPr>
            <p:ph idx="1"/>
            <p:extLst>
              <p:ext uri="{D42A27DB-BD31-4B8C-83A1-F6EECF244321}">
                <p14:modId xmlns:p14="http://schemas.microsoft.com/office/powerpoint/2010/main" val="2760895440"/>
              </p:ext>
            </p:extLst>
          </p:nvPr>
        </p:nvGraphicFramePr>
        <p:xfrm>
          <a:off x="683569" y="2191703"/>
          <a:ext cx="8136903" cy="4056700"/>
        </p:xfrm>
        <a:graphic>
          <a:graphicData uri="http://schemas.openxmlformats.org/drawingml/2006/table">
            <a:tbl>
              <a:tblPr firstRow="1" bandRow="1">
                <a:tableStyleId>{5940675A-B579-460E-94D1-54222C63F5DA}</a:tableStyleId>
              </a:tblPr>
              <a:tblGrid>
                <a:gridCol w="488231">
                  <a:extLst>
                    <a:ext uri="{9D8B030D-6E8A-4147-A177-3AD203B41FA5}">
                      <a16:colId xmlns:a16="http://schemas.microsoft.com/office/drawing/2014/main" val="3541627661"/>
                    </a:ext>
                  </a:extLst>
                </a:gridCol>
                <a:gridCol w="949042">
                  <a:extLst>
                    <a:ext uri="{9D8B030D-6E8A-4147-A177-3AD203B41FA5}">
                      <a16:colId xmlns:a16="http://schemas.microsoft.com/office/drawing/2014/main" val="4279201765"/>
                    </a:ext>
                  </a:extLst>
                </a:gridCol>
                <a:gridCol w="497585">
                  <a:extLst>
                    <a:ext uri="{9D8B030D-6E8A-4147-A177-3AD203B41FA5}">
                      <a16:colId xmlns:a16="http://schemas.microsoft.com/office/drawing/2014/main" val="2916421801"/>
                    </a:ext>
                  </a:extLst>
                </a:gridCol>
                <a:gridCol w="807097">
                  <a:extLst>
                    <a:ext uri="{9D8B030D-6E8A-4147-A177-3AD203B41FA5}">
                      <a16:colId xmlns:a16="http://schemas.microsoft.com/office/drawing/2014/main" val="359071882"/>
                    </a:ext>
                  </a:extLst>
                </a:gridCol>
                <a:gridCol w="714428">
                  <a:extLst>
                    <a:ext uri="{9D8B030D-6E8A-4147-A177-3AD203B41FA5}">
                      <a16:colId xmlns:a16="http://schemas.microsoft.com/office/drawing/2014/main" val="898652790"/>
                    </a:ext>
                  </a:extLst>
                </a:gridCol>
                <a:gridCol w="936104">
                  <a:extLst>
                    <a:ext uri="{9D8B030D-6E8A-4147-A177-3AD203B41FA5}">
                      <a16:colId xmlns:a16="http://schemas.microsoft.com/office/drawing/2014/main" val="2273367628"/>
                    </a:ext>
                  </a:extLst>
                </a:gridCol>
                <a:gridCol w="792088">
                  <a:extLst>
                    <a:ext uri="{9D8B030D-6E8A-4147-A177-3AD203B41FA5}">
                      <a16:colId xmlns:a16="http://schemas.microsoft.com/office/drawing/2014/main" val="2772177884"/>
                    </a:ext>
                  </a:extLst>
                </a:gridCol>
                <a:gridCol w="864096">
                  <a:extLst>
                    <a:ext uri="{9D8B030D-6E8A-4147-A177-3AD203B41FA5}">
                      <a16:colId xmlns:a16="http://schemas.microsoft.com/office/drawing/2014/main" val="1221063856"/>
                    </a:ext>
                  </a:extLst>
                </a:gridCol>
                <a:gridCol w="648072">
                  <a:extLst>
                    <a:ext uri="{9D8B030D-6E8A-4147-A177-3AD203B41FA5}">
                      <a16:colId xmlns:a16="http://schemas.microsoft.com/office/drawing/2014/main" val="1626030688"/>
                    </a:ext>
                  </a:extLst>
                </a:gridCol>
                <a:gridCol w="720080">
                  <a:extLst>
                    <a:ext uri="{9D8B030D-6E8A-4147-A177-3AD203B41FA5}">
                      <a16:colId xmlns:a16="http://schemas.microsoft.com/office/drawing/2014/main" val="980455665"/>
                    </a:ext>
                  </a:extLst>
                </a:gridCol>
                <a:gridCol w="720080">
                  <a:extLst>
                    <a:ext uri="{9D8B030D-6E8A-4147-A177-3AD203B41FA5}">
                      <a16:colId xmlns:a16="http://schemas.microsoft.com/office/drawing/2014/main" val="2519115116"/>
                    </a:ext>
                  </a:extLst>
                </a:gridCol>
              </a:tblGrid>
              <a:tr h="354670">
                <a:tc gridSpan="10">
                  <a:txBody>
                    <a:bodyPr/>
                    <a:lstStyle/>
                    <a:p>
                      <a:pPr algn="ctr"/>
                      <a:r>
                        <a:rPr lang="de-DE" dirty="0">
                          <a:solidFill>
                            <a:srgbClr val="008000"/>
                          </a:solidFill>
                        </a:rPr>
                        <a:t>Artikulationsort</a:t>
                      </a:r>
                    </a:p>
                  </a:txBody>
                  <a:tcPr anchor="ctr"/>
                </a:tc>
                <a:tc hMerge="1">
                  <a:txBody>
                    <a:bodyPr/>
                    <a:lstStyle/>
                    <a:p>
                      <a:endParaRPr lang="de-DE"/>
                    </a:p>
                  </a:txBody>
                  <a:tcPr/>
                </a:tc>
                <a:tc hMerge="1">
                  <a:txBody>
                    <a:bodyPr/>
                    <a:lstStyle/>
                    <a:p>
                      <a:endParaRPr lang="de-DE" dirty="0"/>
                    </a:p>
                  </a:txBody>
                  <a:tcPr/>
                </a:tc>
                <a:tc hMerge="1">
                  <a:txBody>
                    <a:bodyPr/>
                    <a:lstStyle/>
                    <a:p>
                      <a:endParaRPr lang="de-DE"/>
                    </a:p>
                  </a:txBody>
                  <a:tcPr/>
                </a:tc>
                <a:tc hMerge="1">
                  <a:txBody>
                    <a:bodyPr/>
                    <a:lstStyle/>
                    <a:p>
                      <a:endParaRPr lang="de-DE" dirty="0"/>
                    </a:p>
                  </a:txBody>
                  <a:tcPr/>
                </a:tc>
                <a:tc hMerge="1">
                  <a:txBody>
                    <a:bodyPr/>
                    <a:lstStyle/>
                    <a:p>
                      <a:endParaRPr lang="de-DE" dirty="0"/>
                    </a:p>
                  </a:txBody>
                  <a:tcPr/>
                </a:tc>
                <a:tc hMerge="1">
                  <a:txBody>
                    <a:bodyPr/>
                    <a:lstStyle/>
                    <a:p>
                      <a:endParaRPr lang="de-DE" dirty="0"/>
                    </a:p>
                  </a:txBody>
                  <a:tcPr/>
                </a:tc>
                <a:tc hMerge="1">
                  <a:txBody>
                    <a:bodyPr/>
                    <a:lstStyle/>
                    <a:p>
                      <a:endParaRPr lang="de-DE" dirty="0"/>
                    </a:p>
                  </a:txBody>
                  <a:tcPr/>
                </a:tc>
                <a:tc hMerge="1">
                  <a:txBody>
                    <a:bodyPr/>
                    <a:lstStyle/>
                    <a:p>
                      <a:endParaRPr lang="de-DE" dirty="0"/>
                    </a:p>
                  </a:txBody>
                  <a:tcPr/>
                </a:tc>
                <a:tc hMerge="1">
                  <a:txBody>
                    <a:bodyPr/>
                    <a:lstStyle/>
                    <a:p>
                      <a:endParaRPr lang="de-DE" dirty="0"/>
                    </a:p>
                  </a:txBody>
                  <a:tcPr/>
                </a:tc>
                <a:tc>
                  <a:txBody>
                    <a:bodyPr/>
                    <a:lstStyle/>
                    <a:p>
                      <a:pPr algn="ctr"/>
                      <a:endParaRPr lang="de-DE" dirty="0">
                        <a:solidFill>
                          <a:srgbClr val="008000"/>
                        </a:solidFill>
                      </a:endParaRPr>
                    </a:p>
                  </a:txBody>
                  <a:tcPr anchor="ctr"/>
                </a:tc>
                <a:extLst>
                  <a:ext uri="{0D108BD9-81ED-4DB2-BD59-A6C34878D82A}">
                    <a16:rowId xmlns:a16="http://schemas.microsoft.com/office/drawing/2014/main" val="3167521866"/>
                  </a:ext>
                </a:extLst>
              </a:tr>
              <a:tr h="709340">
                <a:tc rowSpan="7">
                  <a:txBody>
                    <a:bodyPr/>
                    <a:lstStyle/>
                    <a:p>
                      <a:pPr algn="ctr"/>
                      <a:r>
                        <a:rPr lang="de-DE" b="1" dirty="0">
                          <a:solidFill>
                            <a:srgbClr val="00CC00"/>
                          </a:solidFill>
                        </a:rPr>
                        <a:t>Artikulationsart</a:t>
                      </a:r>
                    </a:p>
                  </a:txBody>
                  <a:tcPr vert="vert270" anchor="ctr"/>
                </a:tc>
                <a:tc>
                  <a:txBody>
                    <a:bodyPr/>
                    <a:lstStyle/>
                    <a:p>
                      <a:endParaRPr lang="de-DE" sz="1400" dirty="0"/>
                    </a:p>
                  </a:txBody>
                  <a:tcPr anchor="ctr"/>
                </a:tc>
                <a:tc>
                  <a:txBody>
                    <a:bodyPr/>
                    <a:lstStyle/>
                    <a:p>
                      <a:endParaRPr lang="de-DE" sz="1400" dirty="0"/>
                    </a:p>
                  </a:txBody>
                  <a:tcPr anchor="ctr"/>
                </a:tc>
                <a:tc>
                  <a:txBody>
                    <a:bodyPr/>
                    <a:lstStyle/>
                    <a:p>
                      <a:r>
                        <a:rPr lang="de-DE" sz="1400" dirty="0">
                          <a:solidFill>
                            <a:srgbClr val="008000"/>
                          </a:solidFill>
                        </a:rPr>
                        <a:t>Bilabial</a:t>
                      </a:r>
                    </a:p>
                  </a:txBody>
                  <a:tcPr anchor="ctr"/>
                </a:tc>
                <a:tc>
                  <a:txBody>
                    <a:bodyPr/>
                    <a:lstStyle/>
                    <a:p>
                      <a:r>
                        <a:rPr lang="de-DE" sz="1400" dirty="0" err="1">
                          <a:solidFill>
                            <a:srgbClr val="008000"/>
                          </a:solidFill>
                        </a:rPr>
                        <a:t>Labio</a:t>
                      </a:r>
                      <a:r>
                        <a:rPr lang="de-DE" sz="1400" dirty="0">
                          <a:solidFill>
                            <a:srgbClr val="008000"/>
                          </a:solidFill>
                        </a:rPr>
                        <a:t>-dental</a:t>
                      </a:r>
                    </a:p>
                  </a:txBody>
                  <a:tcPr anchor="ctr"/>
                </a:tc>
                <a:tc>
                  <a:txBody>
                    <a:bodyPr/>
                    <a:lstStyle/>
                    <a:p>
                      <a:r>
                        <a:rPr lang="de-DE" sz="1400" dirty="0">
                          <a:solidFill>
                            <a:srgbClr val="008000"/>
                          </a:solidFill>
                        </a:rPr>
                        <a:t>Alveolar</a:t>
                      </a:r>
                    </a:p>
                  </a:txBody>
                  <a:tcPr anchor="ctr"/>
                </a:tc>
                <a:tc>
                  <a:txBody>
                    <a:bodyPr/>
                    <a:lstStyle/>
                    <a:p>
                      <a:r>
                        <a:rPr lang="de-DE" sz="1400" dirty="0">
                          <a:solidFill>
                            <a:srgbClr val="008000"/>
                          </a:solidFill>
                        </a:rPr>
                        <a:t>Postal-</a:t>
                      </a:r>
                      <a:r>
                        <a:rPr lang="de-DE" sz="1400" dirty="0" err="1">
                          <a:solidFill>
                            <a:srgbClr val="008000"/>
                          </a:solidFill>
                        </a:rPr>
                        <a:t>veolar</a:t>
                      </a:r>
                      <a:endParaRPr lang="de-DE" sz="1400" dirty="0">
                        <a:solidFill>
                          <a:srgbClr val="008000"/>
                        </a:solidFill>
                      </a:endParaRPr>
                    </a:p>
                  </a:txBody>
                  <a:tcPr anchor="ctr"/>
                </a:tc>
                <a:tc>
                  <a:txBody>
                    <a:bodyPr/>
                    <a:lstStyle/>
                    <a:p>
                      <a:r>
                        <a:rPr lang="de-DE" sz="1400" dirty="0">
                          <a:solidFill>
                            <a:srgbClr val="008000"/>
                          </a:solidFill>
                        </a:rPr>
                        <a:t>Palatal</a:t>
                      </a:r>
                    </a:p>
                  </a:txBody>
                  <a:tcPr anchor="ctr"/>
                </a:tc>
                <a:tc>
                  <a:txBody>
                    <a:bodyPr/>
                    <a:lstStyle/>
                    <a:p>
                      <a:r>
                        <a:rPr lang="de-DE" sz="1400" dirty="0">
                          <a:solidFill>
                            <a:srgbClr val="008000"/>
                          </a:solidFill>
                        </a:rPr>
                        <a:t>Velar</a:t>
                      </a:r>
                    </a:p>
                  </a:txBody>
                  <a:tcPr anchor="ctr"/>
                </a:tc>
                <a:tc>
                  <a:txBody>
                    <a:bodyPr/>
                    <a:lstStyle/>
                    <a:p>
                      <a:r>
                        <a:rPr lang="de-DE" sz="1400" dirty="0">
                          <a:solidFill>
                            <a:srgbClr val="008000"/>
                          </a:solidFill>
                        </a:rPr>
                        <a:t>Uvular</a:t>
                      </a:r>
                    </a:p>
                  </a:txBody>
                  <a:tcPr anchor="ctr"/>
                </a:tc>
                <a:tc>
                  <a:txBody>
                    <a:bodyPr/>
                    <a:lstStyle/>
                    <a:p>
                      <a:r>
                        <a:rPr lang="de-DE" sz="1400" dirty="0">
                          <a:solidFill>
                            <a:srgbClr val="008000"/>
                          </a:solidFill>
                        </a:rPr>
                        <a:t>Glottal </a:t>
                      </a:r>
                    </a:p>
                  </a:txBody>
                  <a:tcPr anchor="ctr"/>
                </a:tc>
                <a:extLst>
                  <a:ext uri="{0D108BD9-81ED-4DB2-BD59-A6C34878D82A}">
                    <a16:rowId xmlns:a16="http://schemas.microsoft.com/office/drawing/2014/main" val="2878647161"/>
                  </a:ext>
                </a:extLst>
              </a:tr>
              <a:tr h="339029">
                <a:tc vMerge="1">
                  <a:txBody>
                    <a:bodyPr/>
                    <a:lstStyle/>
                    <a:p>
                      <a:endParaRPr lang="de-DE" dirty="0"/>
                    </a:p>
                  </a:txBody>
                  <a:tcPr/>
                </a:tc>
                <a:tc rowSpan="2">
                  <a:txBody>
                    <a:bodyPr/>
                    <a:lstStyle/>
                    <a:p>
                      <a:r>
                        <a:rPr lang="de-DE" sz="1400" dirty="0">
                          <a:solidFill>
                            <a:srgbClr val="00CC00"/>
                          </a:solidFill>
                        </a:rPr>
                        <a:t>Frikative</a:t>
                      </a:r>
                    </a:p>
                  </a:txBody>
                  <a:tcPr anchor="ctr"/>
                </a:tc>
                <a:tc>
                  <a:txBody>
                    <a:bodyPr/>
                    <a:lstStyle/>
                    <a:p>
                      <a:r>
                        <a:rPr lang="de-DE" sz="1400" dirty="0" err="1">
                          <a:solidFill>
                            <a:srgbClr val="008080"/>
                          </a:solidFill>
                          <a:highlight>
                            <a:srgbClr val="C0C0C0"/>
                          </a:highlight>
                        </a:rPr>
                        <a:t>sth</a:t>
                      </a:r>
                      <a:r>
                        <a:rPr lang="de-DE" sz="1400" dirty="0">
                          <a:solidFill>
                            <a:srgbClr val="008080"/>
                          </a:solidFill>
                          <a:highlight>
                            <a:srgbClr val="C0C0C0"/>
                          </a:highlight>
                        </a:rPr>
                        <a:t>.</a:t>
                      </a:r>
                    </a:p>
                  </a:txBody>
                  <a:tcPr anchor="ctr"/>
                </a:tc>
                <a:tc>
                  <a:txBody>
                    <a:bodyPr/>
                    <a:lstStyle/>
                    <a:p>
                      <a:pPr algn="ctr"/>
                      <a:endParaRPr lang="de-DE" sz="1400" dirty="0"/>
                    </a:p>
                  </a:txBody>
                  <a:tcPr anchor="ctr"/>
                </a:tc>
                <a:tc>
                  <a:txBody>
                    <a:bodyPr/>
                    <a:lstStyle/>
                    <a:p>
                      <a:pPr algn="ctr"/>
                      <a:r>
                        <a:rPr lang="de-DE" sz="1400" dirty="0"/>
                        <a:t>[v]</a:t>
                      </a:r>
                    </a:p>
                  </a:txBody>
                  <a:tcPr anchor="ctr"/>
                </a:tc>
                <a:tc>
                  <a:txBody>
                    <a:bodyPr/>
                    <a:lstStyle/>
                    <a:p>
                      <a:pPr algn="ctr"/>
                      <a:r>
                        <a:rPr lang="de-DE" sz="1400" dirty="0"/>
                        <a:t>[z]</a:t>
                      </a:r>
                    </a:p>
                  </a:txBody>
                  <a:tcPr anchor="ctr"/>
                </a:tc>
                <a:tc>
                  <a:txBody>
                    <a:bodyPr/>
                    <a:lstStyle/>
                    <a:p>
                      <a:pPr algn="ctr"/>
                      <a:endParaRPr lang="de-DE" sz="1400"/>
                    </a:p>
                  </a:txBody>
                  <a:tcPr anchor="ctr"/>
                </a:tc>
                <a:tc>
                  <a:txBody>
                    <a:bodyPr/>
                    <a:lstStyle/>
                    <a:p>
                      <a:pPr algn="ctr"/>
                      <a:r>
                        <a:rPr lang="de-DE" sz="1400" dirty="0"/>
                        <a:t>[j]</a:t>
                      </a:r>
                    </a:p>
                  </a:txBody>
                  <a:tcPr anchor="ctr"/>
                </a:tc>
                <a:tc>
                  <a:txBody>
                    <a:bodyPr/>
                    <a:lstStyle/>
                    <a:p>
                      <a:pPr algn="ctr"/>
                      <a:endParaRPr lang="de-DE" sz="1400"/>
                    </a:p>
                  </a:txBody>
                  <a:tcPr anchor="ctr"/>
                </a:tc>
                <a:tc>
                  <a:txBody>
                    <a:bodyPr/>
                    <a:lstStyle/>
                    <a:p>
                      <a:pPr algn="ctr"/>
                      <a:r>
                        <a:rPr lang="de-DE" sz="1400" b="0" dirty="0"/>
                        <a:t>[</a:t>
                      </a:r>
                      <a:r>
                        <a:rPr lang="en-US" sz="1400" b="0" kern="1200" dirty="0">
                          <a:solidFill>
                            <a:schemeClr val="tx1"/>
                          </a:solidFill>
                          <a:effectLst/>
                          <a:latin typeface="+mn-lt"/>
                          <a:ea typeface="+mn-ea"/>
                          <a:cs typeface="+mn-cs"/>
                        </a:rPr>
                        <a:t>ʁ]</a:t>
                      </a:r>
                      <a:endParaRPr lang="de-DE" sz="1400" b="0" dirty="0"/>
                    </a:p>
                  </a:txBody>
                  <a:tcPr anchor="ctr"/>
                </a:tc>
                <a:tc>
                  <a:txBody>
                    <a:bodyPr/>
                    <a:lstStyle/>
                    <a:p>
                      <a:pPr algn="ctr"/>
                      <a:endParaRPr lang="de-DE" sz="1400"/>
                    </a:p>
                  </a:txBody>
                  <a:tcPr anchor="ctr"/>
                </a:tc>
                <a:extLst>
                  <a:ext uri="{0D108BD9-81ED-4DB2-BD59-A6C34878D82A}">
                    <a16:rowId xmlns:a16="http://schemas.microsoft.com/office/drawing/2014/main" val="1059679981"/>
                  </a:ext>
                </a:extLst>
              </a:tr>
              <a:tr h="339029">
                <a:tc vMerge="1">
                  <a:txBody>
                    <a:bodyPr/>
                    <a:lstStyle/>
                    <a:p>
                      <a:endParaRPr lang="de-DE" dirty="0"/>
                    </a:p>
                  </a:txBody>
                  <a:tcPr/>
                </a:tc>
                <a:tc vMerge="1">
                  <a:txBody>
                    <a:bodyPr/>
                    <a:lstStyle/>
                    <a:p>
                      <a:endParaRPr lang="de-DE" sz="1400" dirty="0">
                        <a:solidFill>
                          <a:srgbClr val="00CC00"/>
                        </a:solidFill>
                      </a:endParaRPr>
                    </a:p>
                  </a:txBody>
                  <a:tcPr/>
                </a:tc>
                <a:tc>
                  <a:txBody>
                    <a:bodyPr/>
                    <a:lstStyle/>
                    <a:p>
                      <a:r>
                        <a:rPr lang="de-DE" sz="1400" dirty="0" err="1">
                          <a:solidFill>
                            <a:srgbClr val="008080"/>
                          </a:solidFill>
                        </a:rPr>
                        <a:t>stl</a:t>
                      </a:r>
                      <a:r>
                        <a:rPr lang="de-DE" sz="1400" dirty="0">
                          <a:solidFill>
                            <a:srgbClr val="008080"/>
                          </a:solidFill>
                        </a:rPr>
                        <a:t>.</a:t>
                      </a:r>
                    </a:p>
                  </a:txBody>
                  <a:tcPr anchor="ctr"/>
                </a:tc>
                <a:tc>
                  <a:txBody>
                    <a:bodyPr/>
                    <a:lstStyle/>
                    <a:p>
                      <a:pPr algn="ctr"/>
                      <a:endParaRPr lang="de-DE" sz="1400" dirty="0"/>
                    </a:p>
                  </a:txBody>
                  <a:tcPr anchor="ctr"/>
                </a:tc>
                <a:tc>
                  <a:txBody>
                    <a:bodyPr/>
                    <a:lstStyle/>
                    <a:p>
                      <a:pPr algn="ctr"/>
                      <a:r>
                        <a:rPr lang="de-DE" sz="1400" dirty="0"/>
                        <a:t>[f]</a:t>
                      </a:r>
                    </a:p>
                  </a:txBody>
                  <a:tcPr anchor="ctr"/>
                </a:tc>
                <a:tc>
                  <a:txBody>
                    <a:bodyPr/>
                    <a:lstStyle/>
                    <a:p>
                      <a:pPr algn="ctr"/>
                      <a:r>
                        <a:rPr lang="de-DE" sz="1400" dirty="0"/>
                        <a:t>[s]</a:t>
                      </a:r>
                    </a:p>
                  </a:txBody>
                  <a:tcPr anchor="ctr"/>
                </a:tc>
                <a:tc>
                  <a:txBody>
                    <a:bodyPr/>
                    <a:lstStyle/>
                    <a:p>
                      <a:pPr algn="ctr"/>
                      <a:r>
                        <a:rPr lang="de-DE" sz="1400" dirty="0"/>
                        <a:t>[ʃ]</a:t>
                      </a:r>
                    </a:p>
                  </a:txBody>
                  <a:tcPr anchor="ctr"/>
                </a:tc>
                <a:tc>
                  <a:txBody>
                    <a:bodyPr/>
                    <a:lstStyle/>
                    <a:p>
                      <a:pPr algn="ctr"/>
                      <a:r>
                        <a:rPr lang="de-DE" sz="1400" dirty="0"/>
                        <a:t>[ç]</a:t>
                      </a:r>
                    </a:p>
                  </a:txBody>
                  <a:tcPr anchor="ctr"/>
                </a:tc>
                <a:tc>
                  <a:txBody>
                    <a:bodyPr/>
                    <a:lstStyle/>
                    <a:p>
                      <a:pPr algn="ctr"/>
                      <a:r>
                        <a:rPr lang="de-DE" sz="1400" dirty="0"/>
                        <a:t>[</a:t>
                      </a:r>
                      <a:r>
                        <a:rPr lang="el-GR" sz="1400" dirty="0"/>
                        <a:t>χ</a:t>
                      </a:r>
                      <a:r>
                        <a:rPr lang="de-DE" sz="1400" dirty="0"/>
                        <a:t>]</a:t>
                      </a:r>
                    </a:p>
                  </a:txBody>
                  <a:tcPr anchor="ctr"/>
                </a:tc>
                <a:tc>
                  <a:txBody>
                    <a:bodyPr/>
                    <a:lstStyle/>
                    <a:p>
                      <a:pPr algn="ctr"/>
                      <a:endParaRPr lang="de-DE" sz="1400" dirty="0"/>
                    </a:p>
                  </a:txBody>
                  <a:tcPr anchor="ctr"/>
                </a:tc>
                <a:tc>
                  <a:txBody>
                    <a:bodyPr/>
                    <a:lstStyle/>
                    <a:p>
                      <a:pPr algn="ctr"/>
                      <a:r>
                        <a:rPr lang="de-DE" sz="1400" dirty="0"/>
                        <a:t>[h]</a:t>
                      </a:r>
                    </a:p>
                  </a:txBody>
                  <a:tcPr anchor="ctr"/>
                </a:tc>
                <a:extLst>
                  <a:ext uri="{0D108BD9-81ED-4DB2-BD59-A6C34878D82A}">
                    <a16:rowId xmlns:a16="http://schemas.microsoft.com/office/drawing/2014/main" val="3594229155"/>
                  </a:ext>
                </a:extLst>
              </a:tr>
              <a:tr h="339029">
                <a:tc vMerge="1">
                  <a:txBody>
                    <a:bodyPr/>
                    <a:lstStyle/>
                    <a:p>
                      <a:endParaRPr lang="de-DE" dirty="0"/>
                    </a:p>
                  </a:txBody>
                  <a:tcPr/>
                </a:tc>
                <a:tc rowSpan="2">
                  <a:txBody>
                    <a:bodyPr/>
                    <a:lstStyle/>
                    <a:p>
                      <a:r>
                        <a:rPr lang="de-DE" sz="1400" dirty="0">
                          <a:solidFill>
                            <a:srgbClr val="00CC00"/>
                          </a:solidFill>
                        </a:rPr>
                        <a:t>Plosive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err="1">
                          <a:solidFill>
                            <a:srgbClr val="008080"/>
                          </a:solidFill>
                          <a:highlight>
                            <a:srgbClr val="C0C0C0"/>
                          </a:highlight>
                        </a:rPr>
                        <a:t>sth</a:t>
                      </a:r>
                      <a:r>
                        <a:rPr lang="de-DE" sz="1400" dirty="0">
                          <a:solidFill>
                            <a:srgbClr val="008080"/>
                          </a:solidFill>
                          <a:highlight>
                            <a:srgbClr val="C0C0C0"/>
                          </a:highlight>
                        </a:rPr>
                        <a:t>.</a:t>
                      </a:r>
                    </a:p>
                  </a:txBody>
                  <a:tcPr anchor="ctr"/>
                </a:tc>
                <a:tc>
                  <a:txBody>
                    <a:bodyPr/>
                    <a:lstStyle/>
                    <a:p>
                      <a:pPr algn="ctr"/>
                      <a:r>
                        <a:rPr lang="de-DE" sz="1400" dirty="0"/>
                        <a:t>[b]</a:t>
                      </a:r>
                    </a:p>
                  </a:txBody>
                  <a:tcPr anchor="ctr"/>
                </a:tc>
                <a:tc>
                  <a:txBody>
                    <a:bodyPr/>
                    <a:lstStyle/>
                    <a:p>
                      <a:pPr algn="ctr"/>
                      <a:endParaRPr lang="de-DE" sz="1400"/>
                    </a:p>
                  </a:txBody>
                  <a:tcPr anchor="ctr"/>
                </a:tc>
                <a:tc>
                  <a:txBody>
                    <a:bodyPr/>
                    <a:lstStyle/>
                    <a:p>
                      <a:pPr algn="ctr"/>
                      <a:r>
                        <a:rPr lang="de-DE" sz="1400" dirty="0"/>
                        <a:t>[d]</a:t>
                      </a:r>
                    </a:p>
                  </a:txBody>
                  <a:tcPr anchor="ctr"/>
                </a:tc>
                <a:tc>
                  <a:txBody>
                    <a:bodyPr/>
                    <a:lstStyle/>
                    <a:p>
                      <a:pPr algn="ctr"/>
                      <a:endParaRPr lang="de-DE" sz="1400"/>
                    </a:p>
                  </a:txBody>
                  <a:tcPr anchor="ctr"/>
                </a:tc>
                <a:tc>
                  <a:txBody>
                    <a:bodyPr/>
                    <a:lstStyle/>
                    <a:p>
                      <a:pPr algn="ctr"/>
                      <a:endParaRPr lang="de-DE" sz="1400" dirty="0"/>
                    </a:p>
                  </a:txBody>
                  <a:tcPr anchor="ctr"/>
                </a:tc>
                <a:tc>
                  <a:txBody>
                    <a:bodyPr/>
                    <a:lstStyle/>
                    <a:p>
                      <a:pPr algn="ctr"/>
                      <a:r>
                        <a:rPr lang="de-DE" sz="1400" dirty="0"/>
                        <a:t>[g]</a:t>
                      </a:r>
                    </a:p>
                  </a:txBody>
                  <a:tcPr anchor="ctr"/>
                </a:tc>
                <a:tc>
                  <a:txBody>
                    <a:bodyPr/>
                    <a:lstStyle/>
                    <a:p>
                      <a:pPr algn="ctr"/>
                      <a:endParaRPr lang="de-DE" sz="1400"/>
                    </a:p>
                  </a:txBody>
                  <a:tcPr anchor="ctr"/>
                </a:tc>
                <a:tc>
                  <a:txBody>
                    <a:bodyPr/>
                    <a:lstStyle/>
                    <a:p>
                      <a:pPr algn="ctr"/>
                      <a:endParaRPr lang="de-DE" sz="1400" dirty="0"/>
                    </a:p>
                  </a:txBody>
                  <a:tcPr anchor="ctr"/>
                </a:tc>
                <a:extLst>
                  <a:ext uri="{0D108BD9-81ED-4DB2-BD59-A6C34878D82A}">
                    <a16:rowId xmlns:a16="http://schemas.microsoft.com/office/drawing/2014/main" val="1813397544"/>
                  </a:ext>
                </a:extLst>
              </a:tr>
              <a:tr h="339029">
                <a:tc vMerge="1">
                  <a:txBody>
                    <a:bodyPr/>
                    <a:lstStyle/>
                    <a:p>
                      <a:endParaRPr lang="de-DE" dirty="0"/>
                    </a:p>
                  </a:txBody>
                  <a:tcPr/>
                </a:tc>
                <a:tc vMerge="1">
                  <a:txBody>
                    <a:bodyPr/>
                    <a:lstStyle/>
                    <a:p>
                      <a:endParaRPr lang="de-DE" sz="1400" dirty="0">
                        <a:solidFill>
                          <a:srgbClr val="00CC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err="1">
                          <a:solidFill>
                            <a:srgbClr val="008080"/>
                          </a:solidFill>
                        </a:rPr>
                        <a:t>stl</a:t>
                      </a:r>
                      <a:r>
                        <a:rPr lang="de-DE" sz="1400" dirty="0">
                          <a:solidFill>
                            <a:srgbClr val="008080"/>
                          </a:solidFill>
                        </a:rPr>
                        <a:t>.</a:t>
                      </a:r>
                    </a:p>
                  </a:txBody>
                  <a:tcPr anchor="ctr"/>
                </a:tc>
                <a:tc>
                  <a:txBody>
                    <a:bodyPr/>
                    <a:lstStyle/>
                    <a:p>
                      <a:pPr algn="ctr"/>
                      <a:r>
                        <a:rPr lang="de-DE" sz="1400" dirty="0"/>
                        <a:t>[p]</a:t>
                      </a:r>
                    </a:p>
                  </a:txBody>
                  <a:tcPr anchor="ctr"/>
                </a:tc>
                <a:tc>
                  <a:txBody>
                    <a:bodyPr/>
                    <a:lstStyle/>
                    <a:p>
                      <a:pPr algn="ctr"/>
                      <a:endParaRPr lang="de-DE" sz="1400"/>
                    </a:p>
                  </a:txBody>
                  <a:tcPr anchor="ctr"/>
                </a:tc>
                <a:tc>
                  <a:txBody>
                    <a:bodyPr/>
                    <a:lstStyle/>
                    <a:p>
                      <a:pPr algn="ctr"/>
                      <a:r>
                        <a:rPr lang="de-DE" sz="1400" dirty="0"/>
                        <a:t>[t]</a:t>
                      </a:r>
                    </a:p>
                  </a:txBody>
                  <a:tcPr anchor="ctr"/>
                </a:tc>
                <a:tc>
                  <a:txBody>
                    <a:bodyPr/>
                    <a:lstStyle/>
                    <a:p>
                      <a:pPr algn="ctr"/>
                      <a:endParaRPr lang="de-DE" sz="1400" dirty="0"/>
                    </a:p>
                  </a:txBody>
                  <a:tcPr anchor="ctr"/>
                </a:tc>
                <a:tc>
                  <a:txBody>
                    <a:bodyPr/>
                    <a:lstStyle/>
                    <a:p>
                      <a:pPr algn="ctr"/>
                      <a:endParaRPr lang="de-DE" sz="1400"/>
                    </a:p>
                  </a:txBody>
                  <a:tcPr anchor="ctr"/>
                </a:tc>
                <a:tc>
                  <a:txBody>
                    <a:bodyPr/>
                    <a:lstStyle/>
                    <a:p>
                      <a:pPr algn="ctr"/>
                      <a:r>
                        <a:rPr lang="de-DE" sz="1400" dirty="0"/>
                        <a:t>[k]</a:t>
                      </a:r>
                    </a:p>
                  </a:txBody>
                  <a:tcPr anchor="ctr"/>
                </a:tc>
                <a:tc>
                  <a:txBody>
                    <a:bodyPr/>
                    <a:lstStyle/>
                    <a:p>
                      <a:pPr algn="ctr"/>
                      <a:endParaRPr lang="de-DE" sz="1400"/>
                    </a:p>
                  </a:txBody>
                  <a:tcPr anchor="ctr"/>
                </a:tc>
                <a:tc>
                  <a:txBody>
                    <a:bodyPr/>
                    <a:lstStyle/>
                    <a:p>
                      <a:pPr algn="ctr"/>
                      <a:r>
                        <a:rPr lang="de-DE" sz="1400" dirty="0"/>
                        <a:t>[ʔ]</a:t>
                      </a:r>
                    </a:p>
                  </a:txBody>
                  <a:tcPr anchor="ctr"/>
                </a:tc>
                <a:extLst>
                  <a:ext uri="{0D108BD9-81ED-4DB2-BD59-A6C34878D82A}">
                    <a16:rowId xmlns:a16="http://schemas.microsoft.com/office/drawing/2014/main" val="3617629701"/>
                  </a:ext>
                </a:extLst>
              </a:tr>
              <a:tr h="473713">
                <a:tc vMerge="1">
                  <a:txBody>
                    <a:bodyPr/>
                    <a:lstStyle/>
                    <a:p>
                      <a:endParaRPr lang="de-DE" dirty="0"/>
                    </a:p>
                  </a:txBody>
                  <a:tcPr/>
                </a:tc>
                <a:tc>
                  <a:txBody>
                    <a:bodyPr/>
                    <a:lstStyle/>
                    <a:p>
                      <a:r>
                        <a:rPr lang="de-DE" sz="1400" dirty="0">
                          <a:solidFill>
                            <a:srgbClr val="00CC00"/>
                          </a:solidFill>
                        </a:rPr>
                        <a:t>Nasale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err="1">
                          <a:solidFill>
                            <a:srgbClr val="008080"/>
                          </a:solidFill>
                          <a:highlight>
                            <a:srgbClr val="C0C0C0"/>
                          </a:highlight>
                        </a:rPr>
                        <a:t>sth</a:t>
                      </a:r>
                      <a:r>
                        <a:rPr lang="de-DE" sz="1400" dirty="0">
                          <a:solidFill>
                            <a:srgbClr val="008080"/>
                          </a:solidFill>
                          <a:highlight>
                            <a:srgbClr val="C0C0C0"/>
                          </a:highlight>
                        </a:rPr>
                        <a:t>.</a:t>
                      </a:r>
                    </a:p>
                  </a:txBody>
                  <a:tcPr anchor="ctr"/>
                </a:tc>
                <a:tc>
                  <a:txBody>
                    <a:bodyPr/>
                    <a:lstStyle/>
                    <a:p>
                      <a:pPr algn="ctr"/>
                      <a:r>
                        <a:rPr lang="de-DE" sz="1400" dirty="0"/>
                        <a:t>[m]</a:t>
                      </a:r>
                    </a:p>
                  </a:txBody>
                  <a:tcPr anchor="ctr"/>
                </a:tc>
                <a:tc>
                  <a:txBody>
                    <a:bodyPr/>
                    <a:lstStyle/>
                    <a:p>
                      <a:pPr algn="ctr"/>
                      <a:endParaRPr lang="de-DE" sz="1400" dirty="0"/>
                    </a:p>
                  </a:txBody>
                  <a:tcPr anchor="ctr"/>
                </a:tc>
                <a:tc>
                  <a:txBody>
                    <a:bodyPr/>
                    <a:lstStyle/>
                    <a:p>
                      <a:pPr algn="ctr"/>
                      <a:r>
                        <a:rPr lang="de-DE" sz="1400" dirty="0"/>
                        <a:t>[n]</a:t>
                      </a:r>
                    </a:p>
                  </a:txBody>
                  <a:tcPr anchor="ctr"/>
                </a:tc>
                <a:tc>
                  <a:txBody>
                    <a:bodyPr/>
                    <a:lstStyle/>
                    <a:p>
                      <a:pPr algn="ctr"/>
                      <a:endParaRPr lang="de-DE" sz="1400"/>
                    </a:p>
                  </a:txBody>
                  <a:tcPr anchor="ctr"/>
                </a:tc>
                <a:tc>
                  <a:txBody>
                    <a:bodyPr/>
                    <a:lstStyle/>
                    <a:p>
                      <a:pPr algn="ctr"/>
                      <a:endParaRPr lang="de-DE" sz="1400" dirty="0"/>
                    </a:p>
                  </a:txBody>
                  <a:tcPr anchor="ctr"/>
                </a:tc>
                <a:tc>
                  <a:txBody>
                    <a:bodyPr/>
                    <a:lstStyle/>
                    <a:p>
                      <a:pPr algn="ctr"/>
                      <a:r>
                        <a:rPr lang="de-DE" sz="1400" dirty="0"/>
                        <a:t>[ŋ]</a:t>
                      </a:r>
                    </a:p>
                  </a:txBody>
                  <a:tcPr anchor="ctr"/>
                </a:tc>
                <a:tc>
                  <a:txBody>
                    <a:bodyPr/>
                    <a:lstStyle/>
                    <a:p>
                      <a:pPr algn="ctr"/>
                      <a:endParaRPr lang="de-DE" sz="1400"/>
                    </a:p>
                  </a:txBody>
                  <a:tcPr anchor="ctr"/>
                </a:tc>
                <a:tc>
                  <a:txBody>
                    <a:bodyPr/>
                    <a:lstStyle/>
                    <a:p>
                      <a:pPr algn="ctr"/>
                      <a:endParaRPr lang="de-DE" sz="1400"/>
                    </a:p>
                  </a:txBody>
                  <a:tcPr anchor="ctr"/>
                </a:tc>
                <a:extLst>
                  <a:ext uri="{0D108BD9-81ED-4DB2-BD59-A6C34878D82A}">
                    <a16:rowId xmlns:a16="http://schemas.microsoft.com/office/drawing/2014/main" val="906484877"/>
                  </a:ext>
                </a:extLst>
              </a:tr>
              <a:tr h="473713">
                <a:tc vMerge="1">
                  <a:txBody>
                    <a:bodyPr/>
                    <a:lstStyle/>
                    <a:p>
                      <a:endParaRPr lang="de-DE" dirty="0"/>
                    </a:p>
                  </a:txBody>
                  <a:tcPr/>
                </a:tc>
                <a:tc>
                  <a:txBody>
                    <a:bodyPr/>
                    <a:lstStyle/>
                    <a:p>
                      <a:r>
                        <a:rPr lang="de-DE" sz="1400" dirty="0">
                          <a:solidFill>
                            <a:srgbClr val="00CC00"/>
                          </a:solidFill>
                        </a:rPr>
                        <a:t>Vibranten</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err="1">
                          <a:solidFill>
                            <a:srgbClr val="008080"/>
                          </a:solidFill>
                          <a:highlight>
                            <a:srgbClr val="C0C0C0"/>
                          </a:highlight>
                        </a:rPr>
                        <a:t>sth</a:t>
                      </a:r>
                      <a:r>
                        <a:rPr lang="de-DE" sz="1400" dirty="0">
                          <a:solidFill>
                            <a:srgbClr val="008080"/>
                          </a:solidFill>
                          <a:highlight>
                            <a:srgbClr val="C0C0C0"/>
                          </a:highlight>
                        </a:rPr>
                        <a:t>.</a:t>
                      </a:r>
                    </a:p>
                  </a:txBody>
                  <a:tcPr anchor="ctr"/>
                </a:tc>
                <a:tc>
                  <a:txBody>
                    <a:bodyPr/>
                    <a:lstStyle/>
                    <a:p>
                      <a:pPr algn="ctr"/>
                      <a:endParaRPr lang="de-DE" sz="1400" dirty="0"/>
                    </a:p>
                  </a:txBody>
                  <a:tcPr anchor="ctr"/>
                </a:tc>
                <a:tc>
                  <a:txBody>
                    <a:bodyPr/>
                    <a:lstStyle/>
                    <a:p>
                      <a:pPr algn="ctr"/>
                      <a:endParaRPr lang="de-DE" sz="1400"/>
                    </a:p>
                  </a:txBody>
                  <a:tcPr anchor="ctr"/>
                </a:tc>
                <a:tc>
                  <a:txBody>
                    <a:bodyPr/>
                    <a:lstStyle/>
                    <a:p>
                      <a:pPr algn="ctr"/>
                      <a:r>
                        <a:rPr lang="de-DE" sz="1400" dirty="0"/>
                        <a:t>[r]</a:t>
                      </a:r>
                    </a:p>
                  </a:txBody>
                  <a:tcPr anchor="ctr"/>
                </a:tc>
                <a:tc>
                  <a:txBody>
                    <a:bodyPr/>
                    <a:lstStyle/>
                    <a:p>
                      <a:pPr algn="ctr"/>
                      <a:endParaRPr lang="de-DE" sz="1400"/>
                    </a:p>
                  </a:txBody>
                  <a:tcPr anchor="ctr"/>
                </a:tc>
                <a:tc>
                  <a:txBody>
                    <a:bodyPr/>
                    <a:lstStyle/>
                    <a:p>
                      <a:pPr algn="ctr"/>
                      <a:endParaRPr lang="de-DE" sz="1400"/>
                    </a:p>
                  </a:txBody>
                  <a:tcPr anchor="ctr"/>
                </a:tc>
                <a:tc>
                  <a:txBody>
                    <a:bodyPr/>
                    <a:lstStyle/>
                    <a:p>
                      <a:pPr algn="ctr"/>
                      <a:endParaRPr lang="de-DE" sz="1400" dirty="0"/>
                    </a:p>
                  </a:txBody>
                  <a:tcPr anchor="ctr"/>
                </a:tc>
                <a:tc>
                  <a:txBody>
                    <a:bodyPr/>
                    <a:lstStyle/>
                    <a:p>
                      <a:pPr algn="ctr"/>
                      <a:r>
                        <a:rPr lang="de-DE" sz="1400" dirty="0"/>
                        <a:t>[ʀ]</a:t>
                      </a:r>
                    </a:p>
                  </a:txBody>
                  <a:tcPr anchor="ctr"/>
                </a:tc>
                <a:tc>
                  <a:txBody>
                    <a:bodyPr/>
                    <a:lstStyle/>
                    <a:p>
                      <a:pPr algn="ctr"/>
                      <a:endParaRPr lang="de-DE" sz="1400" dirty="0"/>
                    </a:p>
                  </a:txBody>
                  <a:tcPr anchor="ctr"/>
                </a:tc>
                <a:extLst>
                  <a:ext uri="{0D108BD9-81ED-4DB2-BD59-A6C34878D82A}">
                    <a16:rowId xmlns:a16="http://schemas.microsoft.com/office/drawing/2014/main" val="56507913"/>
                  </a:ext>
                </a:extLst>
              </a:tr>
              <a:tr h="339029">
                <a:tc>
                  <a:txBody>
                    <a:bodyPr/>
                    <a:lstStyle/>
                    <a:p>
                      <a:pPr algn="ctr"/>
                      <a:endParaRPr lang="de-DE" b="1" dirty="0">
                        <a:solidFill>
                          <a:srgbClr val="00CC00"/>
                        </a:solidFill>
                      </a:endParaRPr>
                    </a:p>
                  </a:txBody>
                  <a:tcPr vert="vert270" anchor="ctr"/>
                </a:tc>
                <a:tc>
                  <a:txBody>
                    <a:bodyPr/>
                    <a:lstStyle/>
                    <a:p>
                      <a:r>
                        <a:rPr lang="de-DE" sz="1400" dirty="0">
                          <a:solidFill>
                            <a:srgbClr val="00CC00"/>
                          </a:solidFill>
                        </a:rPr>
                        <a:t>Laterale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err="1">
                          <a:solidFill>
                            <a:srgbClr val="008080"/>
                          </a:solidFill>
                          <a:highlight>
                            <a:srgbClr val="C0C0C0"/>
                          </a:highlight>
                        </a:rPr>
                        <a:t>sth</a:t>
                      </a:r>
                      <a:r>
                        <a:rPr lang="de-DE" sz="1400" dirty="0">
                          <a:solidFill>
                            <a:srgbClr val="008080"/>
                          </a:solidFill>
                          <a:highlight>
                            <a:srgbClr val="C0C0C0"/>
                          </a:highlight>
                        </a:rPr>
                        <a:t>.</a:t>
                      </a:r>
                    </a:p>
                  </a:txBody>
                  <a:tcPr anchor="ctr"/>
                </a:tc>
                <a:tc>
                  <a:txBody>
                    <a:bodyPr/>
                    <a:lstStyle/>
                    <a:p>
                      <a:pPr algn="ctr"/>
                      <a:endParaRPr lang="de-DE" sz="1400"/>
                    </a:p>
                  </a:txBody>
                  <a:tcPr anchor="ctr"/>
                </a:tc>
                <a:tc>
                  <a:txBody>
                    <a:bodyPr/>
                    <a:lstStyle/>
                    <a:p>
                      <a:pPr algn="ctr"/>
                      <a:endParaRPr lang="de-DE" sz="1400"/>
                    </a:p>
                  </a:txBody>
                  <a:tcPr anchor="ctr"/>
                </a:tc>
                <a:tc>
                  <a:txBody>
                    <a:bodyPr/>
                    <a:lstStyle/>
                    <a:p>
                      <a:pPr algn="ctr"/>
                      <a:endParaRPr lang="de-DE" sz="1400" dirty="0"/>
                    </a:p>
                  </a:txBody>
                  <a:tcPr anchor="ctr"/>
                </a:tc>
                <a:tc>
                  <a:txBody>
                    <a:bodyPr/>
                    <a:lstStyle/>
                    <a:p>
                      <a:pPr algn="ctr"/>
                      <a:r>
                        <a:rPr lang="de-DE" sz="1400" dirty="0"/>
                        <a:t>[l]</a:t>
                      </a:r>
                    </a:p>
                  </a:txBody>
                  <a:tcPr anchor="ctr"/>
                </a:tc>
                <a:tc>
                  <a:txBody>
                    <a:bodyPr/>
                    <a:lstStyle/>
                    <a:p>
                      <a:pPr algn="ctr"/>
                      <a:endParaRPr lang="de-DE" sz="1400"/>
                    </a:p>
                  </a:txBody>
                  <a:tcPr anchor="ctr"/>
                </a:tc>
                <a:tc>
                  <a:txBody>
                    <a:bodyPr/>
                    <a:lstStyle/>
                    <a:p>
                      <a:pPr algn="ctr"/>
                      <a:endParaRPr lang="de-DE" sz="1400" dirty="0"/>
                    </a:p>
                  </a:txBody>
                  <a:tcPr anchor="ctr"/>
                </a:tc>
                <a:tc>
                  <a:txBody>
                    <a:bodyPr/>
                    <a:lstStyle/>
                    <a:p>
                      <a:pPr algn="ctr"/>
                      <a:endParaRPr lang="de-DE" sz="1400" dirty="0"/>
                    </a:p>
                  </a:txBody>
                  <a:tcPr anchor="ctr"/>
                </a:tc>
                <a:tc>
                  <a:txBody>
                    <a:bodyPr/>
                    <a:lstStyle/>
                    <a:p>
                      <a:pPr algn="ctr"/>
                      <a:endParaRPr lang="de-DE" sz="1400" dirty="0"/>
                    </a:p>
                  </a:txBody>
                  <a:tcPr anchor="ctr"/>
                </a:tc>
                <a:extLst>
                  <a:ext uri="{0D108BD9-81ED-4DB2-BD59-A6C34878D82A}">
                    <a16:rowId xmlns:a16="http://schemas.microsoft.com/office/drawing/2014/main" val="1504609392"/>
                  </a:ext>
                </a:extLst>
              </a:tr>
              <a:tr h="339029">
                <a:tc>
                  <a:txBody>
                    <a:bodyPr/>
                    <a:lstStyle/>
                    <a:p>
                      <a:pPr algn="ctr"/>
                      <a:endParaRPr lang="de-DE" b="1" dirty="0">
                        <a:solidFill>
                          <a:srgbClr val="00CC00"/>
                        </a:solidFill>
                      </a:endParaRPr>
                    </a:p>
                  </a:txBody>
                  <a:tcPr vert="vert270" anchor="ctr"/>
                </a:tc>
                <a:tc>
                  <a:txBody>
                    <a:bodyPr/>
                    <a:lstStyle/>
                    <a:p>
                      <a:r>
                        <a:rPr lang="de-DE" sz="1400" dirty="0">
                          <a:solidFill>
                            <a:srgbClr val="00CC00"/>
                          </a:solidFill>
                        </a:rPr>
                        <a:t>Affrikaten</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err="1">
                          <a:solidFill>
                            <a:srgbClr val="008080"/>
                          </a:solidFill>
                        </a:rPr>
                        <a:t>stl</a:t>
                      </a:r>
                      <a:r>
                        <a:rPr lang="de-DE" sz="1400" dirty="0">
                          <a:solidFill>
                            <a:srgbClr val="008080"/>
                          </a:solidFill>
                        </a:rPr>
                        <a:t>.</a:t>
                      </a:r>
                    </a:p>
                  </a:txBody>
                  <a:tcPr anchor="ctr"/>
                </a:tc>
                <a:tc>
                  <a:txBody>
                    <a:bodyPr/>
                    <a:lstStyle/>
                    <a:p>
                      <a:pPr algn="ctr"/>
                      <a:r>
                        <a:rPr lang="de-DE" sz="1400" dirty="0"/>
                        <a:t>[</a:t>
                      </a:r>
                      <a:r>
                        <a:rPr lang="de-DE" sz="1400" dirty="0" err="1"/>
                        <a:t>p͡f</a:t>
                      </a:r>
                      <a:r>
                        <a:rPr lang="de-DE" sz="1400" dirty="0"/>
                        <a:t>]</a:t>
                      </a:r>
                    </a:p>
                  </a:txBody>
                  <a:tcPr anchor="ctr"/>
                </a:tc>
                <a:tc>
                  <a:txBody>
                    <a:bodyPr/>
                    <a:lstStyle/>
                    <a:p>
                      <a:pPr algn="ctr"/>
                      <a:endParaRPr lang="de-DE" sz="1400"/>
                    </a:p>
                  </a:txBody>
                  <a:tcPr anchor="ctr"/>
                </a:tc>
                <a:tc>
                  <a:txBody>
                    <a:bodyPr/>
                    <a:lstStyle/>
                    <a:p>
                      <a:pPr algn="ctr"/>
                      <a:r>
                        <a:rPr lang="de-DE" sz="1400" dirty="0"/>
                        <a:t>͡[</a:t>
                      </a:r>
                      <a:r>
                        <a:rPr lang="de-DE" sz="1400" dirty="0" err="1">
                          <a:solidFill>
                            <a:schemeClr val="tx2"/>
                          </a:solidFill>
                        </a:rPr>
                        <a:t>ts</a:t>
                      </a:r>
                      <a:r>
                        <a:rPr lang="de-DE" sz="1400" dirty="0">
                          <a:solidFill>
                            <a:schemeClr val="tx2"/>
                          </a:solidFill>
                        </a:rPr>
                        <a:t>] [ ͡</a:t>
                      </a:r>
                      <a:r>
                        <a:rPr lang="de-DE" sz="1400" dirty="0" err="1">
                          <a:solidFill>
                            <a:schemeClr val="tx2"/>
                          </a:solidFill>
                        </a:rPr>
                        <a:t>tʃ</a:t>
                      </a:r>
                      <a:r>
                        <a:rPr lang="de-DE" sz="1400" dirty="0">
                          <a:solidFill>
                            <a:schemeClr val="tx2"/>
                          </a:solidFill>
                        </a:rPr>
                        <a:t>]</a:t>
                      </a:r>
                    </a:p>
                  </a:txBody>
                  <a:tcPr anchor="ctr"/>
                </a:tc>
                <a:tc>
                  <a:txBody>
                    <a:bodyPr/>
                    <a:lstStyle/>
                    <a:p>
                      <a:pPr algn="ctr"/>
                      <a:endParaRPr lang="de-DE" sz="1400"/>
                    </a:p>
                  </a:txBody>
                  <a:tcPr anchor="ctr"/>
                </a:tc>
                <a:tc>
                  <a:txBody>
                    <a:bodyPr/>
                    <a:lstStyle/>
                    <a:p>
                      <a:pPr algn="ctr"/>
                      <a:endParaRPr lang="de-DE" sz="1400"/>
                    </a:p>
                  </a:txBody>
                  <a:tcPr anchor="ctr"/>
                </a:tc>
                <a:tc>
                  <a:txBody>
                    <a:bodyPr/>
                    <a:lstStyle/>
                    <a:p>
                      <a:pPr algn="ctr"/>
                      <a:endParaRPr lang="de-DE" sz="1400" dirty="0"/>
                    </a:p>
                  </a:txBody>
                  <a:tcPr anchor="ctr"/>
                </a:tc>
                <a:tc>
                  <a:txBody>
                    <a:bodyPr/>
                    <a:lstStyle/>
                    <a:p>
                      <a:pPr algn="ctr"/>
                      <a:endParaRPr lang="de-DE" sz="1400" dirty="0"/>
                    </a:p>
                  </a:txBody>
                  <a:tcPr anchor="ctr"/>
                </a:tc>
                <a:tc>
                  <a:txBody>
                    <a:bodyPr/>
                    <a:lstStyle/>
                    <a:p>
                      <a:pPr algn="ctr"/>
                      <a:endParaRPr lang="de-DE" sz="1400" dirty="0"/>
                    </a:p>
                  </a:txBody>
                  <a:tcPr anchor="ctr"/>
                </a:tc>
                <a:extLst>
                  <a:ext uri="{0D108BD9-81ED-4DB2-BD59-A6C34878D82A}">
                    <a16:rowId xmlns:a16="http://schemas.microsoft.com/office/drawing/2014/main" val="1866428100"/>
                  </a:ext>
                </a:extLst>
              </a:tr>
            </a:tbl>
          </a:graphicData>
        </a:graphic>
      </p:graphicFrame>
    </p:spTree>
    <p:extLst>
      <p:ext uri="{BB962C8B-B14F-4D97-AF65-F5344CB8AC3E}">
        <p14:creationId xmlns:p14="http://schemas.microsoft.com/office/powerpoint/2010/main" val="4158350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25040C37-EAD8-441A-A3E6-327BB4C9682B}"/>
              </a:ext>
            </a:extLst>
          </p:cNvPr>
          <p:cNvSpPr>
            <a:spLocks noGrp="1"/>
          </p:cNvSpPr>
          <p:nvPr>
            <p:ph type="title"/>
          </p:nvPr>
        </p:nvSpPr>
        <p:spPr>
          <a:xfrm>
            <a:off x="827088" y="1341438"/>
            <a:ext cx="7467600" cy="1143000"/>
          </a:xfrm>
        </p:spPr>
        <p:txBody>
          <a:bodyPr/>
          <a:lstStyle/>
          <a:p>
            <a:r>
              <a:rPr lang="de-DE" altLang="de-DE" dirty="0">
                <a:latin typeface="Arial" panose="020B0604020202020204" pitchFamily="34" charset="0"/>
              </a:rPr>
              <a:t>Artikulation der Konsonanten </a:t>
            </a:r>
            <a:r>
              <a:rPr lang="de-DE" altLang="de-DE" sz="2200" dirty="0">
                <a:solidFill>
                  <a:schemeClr val="tx1"/>
                </a:solidFill>
                <a:latin typeface="Arial" panose="020B0604020202020204" pitchFamily="34" charset="0"/>
              </a:rPr>
              <a:t>(= Hindernislaut)</a:t>
            </a:r>
          </a:p>
        </p:txBody>
      </p:sp>
      <p:sp>
        <p:nvSpPr>
          <p:cNvPr id="3075" name="Inhaltsplatzhalter 2">
            <a:extLst>
              <a:ext uri="{FF2B5EF4-FFF2-40B4-BE49-F238E27FC236}">
                <a16:creationId xmlns:a16="http://schemas.microsoft.com/office/drawing/2014/main" id="{069CB66C-0B1C-4385-874F-33BE11C0959A}"/>
              </a:ext>
            </a:extLst>
          </p:cNvPr>
          <p:cNvSpPr>
            <a:spLocks noGrp="1"/>
          </p:cNvSpPr>
          <p:nvPr>
            <p:ph idx="1"/>
          </p:nvPr>
        </p:nvSpPr>
        <p:spPr>
          <a:xfrm>
            <a:off x="838200" y="2590800"/>
            <a:ext cx="7467600" cy="3552825"/>
          </a:xfrm>
        </p:spPr>
        <p:txBody>
          <a:bodyPr/>
          <a:lstStyle/>
          <a:p>
            <a:pPr marL="457200" indent="-457200">
              <a:buAutoNum type="arabicPeriod"/>
            </a:pPr>
            <a:r>
              <a:rPr lang="de-DE" altLang="de-DE" dirty="0">
                <a:solidFill>
                  <a:srgbClr val="008000"/>
                </a:solidFill>
                <a:latin typeface="Arial" panose="020B0604020202020204" pitchFamily="34" charset="0"/>
              </a:rPr>
              <a:t>Artikulationsorte</a:t>
            </a:r>
          </a:p>
          <a:p>
            <a:pPr marL="2628900" lvl="5" indent="-457200">
              <a:buAutoNum type="arabicPeriod"/>
            </a:pPr>
            <a:r>
              <a:rPr lang="de-DE" altLang="de-DE" sz="1600" dirty="0">
                <a:latin typeface="Arial" panose="020B0604020202020204" pitchFamily="34" charset="0"/>
              </a:rPr>
              <a:t>Bilabial (Lippe) 		</a:t>
            </a:r>
            <a:r>
              <a:rPr lang="de-DE" altLang="de-DE" sz="1600" dirty="0">
                <a:solidFill>
                  <a:srgbClr val="008000"/>
                </a:solidFill>
                <a:latin typeface="Arial" panose="020B0604020202020204" pitchFamily="34" charset="0"/>
              </a:rPr>
              <a:t>[b, p, m, </a:t>
            </a:r>
            <a:r>
              <a:rPr lang="de-DE" altLang="de-DE" sz="1600" dirty="0" err="1">
                <a:solidFill>
                  <a:srgbClr val="008000"/>
                </a:solidFill>
                <a:latin typeface="Arial" panose="020B0604020202020204" pitchFamily="34" charset="0"/>
              </a:rPr>
              <a:t>p͡f</a:t>
            </a:r>
            <a:r>
              <a:rPr lang="de-DE" altLang="de-DE" sz="1600" dirty="0">
                <a:solidFill>
                  <a:srgbClr val="008000"/>
                </a:solidFill>
                <a:latin typeface="Arial" panose="020B0604020202020204" pitchFamily="34" charset="0"/>
              </a:rPr>
              <a:t> ]</a:t>
            </a:r>
          </a:p>
          <a:p>
            <a:pPr marL="2628900" lvl="5" indent="-457200">
              <a:buAutoNum type="arabicPeriod"/>
            </a:pPr>
            <a:r>
              <a:rPr lang="de-DE" altLang="de-DE" sz="1600" dirty="0" err="1">
                <a:latin typeface="Arial" panose="020B0604020202020204" pitchFamily="34" charset="0"/>
              </a:rPr>
              <a:t>Labio</a:t>
            </a:r>
            <a:r>
              <a:rPr lang="de-DE" altLang="de-DE" sz="1600" dirty="0">
                <a:latin typeface="Arial" panose="020B0604020202020204" pitchFamily="34" charset="0"/>
              </a:rPr>
              <a:t>-dental (Zähne)		</a:t>
            </a:r>
            <a:r>
              <a:rPr lang="de-DE" altLang="de-DE" sz="1600" dirty="0">
                <a:solidFill>
                  <a:srgbClr val="008000"/>
                </a:solidFill>
                <a:latin typeface="Arial" panose="020B0604020202020204" pitchFamily="34" charset="0"/>
              </a:rPr>
              <a:t>[v, f]</a:t>
            </a:r>
          </a:p>
          <a:p>
            <a:pPr marL="2628900" lvl="5" indent="-457200">
              <a:buAutoNum type="arabicPeriod"/>
            </a:pPr>
            <a:r>
              <a:rPr lang="de-DE" altLang="de-DE" sz="1600" dirty="0">
                <a:latin typeface="Arial" panose="020B0604020202020204" pitchFamily="34" charset="0"/>
              </a:rPr>
              <a:t>Alveolar (Zahndamm)	</a:t>
            </a:r>
            <a:r>
              <a:rPr lang="de-DE" altLang="de-DE" sz="1600" dirty="0">
                <a:solidFill>
                  <a:srgbClr val="008000"/>
                </a:solidFill>
                <a:latin typeface="Arial" panose="020B0604020202020204" pitchFamily="34" charset="0"/>
              </a:rPr>
              <a:t>[z, s, d, t, n, r, </a:t>
            </a:r>
            <a:r>
              <a:rPr lang="de-DE" sz="1600" dirty="0" err="1">
                <a:solidFill>
                  <a:srgbClr val="008000"/>
                </a:solidFill>
              </a:rPr>
              <a:t>ts</a:t>
            </a:r>
            <a:r>
              <a:rPr lang="de-DE" sz="1600" dirty="0">
                <a:solidFill>
                  <a:srgbClr val="008000"/>
                </a:solidFill>
              </a:rPr>
              <a:t>, ͡</a:t>
            </a:r>
            <a:r>
              <a:rPr lang="de-DE" sz="1600" dirty="0" err="1">
                <a:solidFill>
                  <a:srgbClr val="008000"/>
                </a:solidFill>
              </a:rPr>
              <a:t>tʃ</a:t>
            </a:r>
            <a:r>
              <a:rPr lang="de-DE" sz="1600" dirty="0">
                <a:solidFill>
                  <a:srgbClr val="008000"/>
                </a:solidFill>
                <a:latin typeface="Arial" panose="020B0604020202020204" pitchFamily="34" charset="0"/>
              </a:rPr>
              <a:t> ]</a:t>
            </a:r>
          </a:p>
          <a:p>
            <a:pPr marL="2628900" lvl="5" indent="-457200">
              <a:buAutoNum type="arabicPeriod"/>
            </a:pPr>
            <a:r>
              <a:rPr lang="de-DE" sz="1600" dirty="0">
                <a:latin typeface="Arial" panose="020B0604020202020204" pitchFamily="34" charset="0"/>
              </a:rPr>
              <a:t>Postalveolar	</a:t>
            </a:r>
            <a:r>
              <a:rPr lang="de-DE" sz="1600" dirty="0">
                <a:solidFill>
                  <a:srgbClr val="008000"/>
                </a:solidFill>
                <a:latin typeface="Arial" panose="020B0604020202020204" pitchFamily="34" charset="0"/>
              </a:rPr>
              <a:t>	[</a:t>
            </a:r>
            <a:r>
              <a:rPr lang="de-DE" sz="1600" dirty="0">
                <a:solidFill>
                  <a:srgbClr val="008000"/>
                </a:solidFill>
              </a:rPr>
              <a:t>ʃ</a:t>
            </a:r>
            <a:r>
              <a:rPr lang="de-DE" sz="1600" dirty="0">
                <a:solidFill>
                  <a:srgbClr val="008000"/>
                </a:solidFill>
                <a:latin typeface="Arial" panose="020B0604020202020204" pitchFamily="34" charset="0"/>
              </a:rPr>
              <a:t>, l]</a:t>
            </a:r>
          </a:p>
          <a:p>
            <a:pPr marL="2628900" lvl="5" indent="-457200">
              <a:buAutoNum type="arabicPeriod"/>
            </a:pPr>
            <a:r>
              <a:rPr lang="de-DE" altLang="de-DE" sz="1600" dirty="0">
                <a:latin typeface="Arial" panose="020B0604020202020204" pitchFamily="34" charset="0"/>
              </a:rPr>
              <a:t>Palatal (harter Gaumen)	</a:t>
            </a:r>
            <a:r>
              <a:rPr lang="de-DE" altLang="de-DE" sz="1600" dirty="0">
                <a:solidFill>
                  <a:srgbClr val="008000"/>
                </a:solidFill>
                <a:latin typeface="Arial" panose="020B0604020202020204" pitchFamily="34" charset="0"/>
              </a:rPr>
              <a:t>[j, </a:t>
            </a:r>
            <a:r>
              <a:rPr lang="de-DE" sz="1600" dirty="0">
                <a:solidFill>
                  <a:srgbClr val="008000"/>
                </a:solidFill>
              </a:rPr>
              <a:t>ç]</a:t>
            </a:r>
          </a:p>
          <a:p>
            <a:pPr marL="2628900" lvl="5" indent="-457200">
              <a:buAutoNum type="arabicPeriod"/>
            </a:pPr>
            <a:r>
              <a:rPr lang="de-DE" altLang="de-DE" sz="1600" dirty="0">
                <a:latin typeface="Arial" panose="020B0604020202020204" pitchFamily="34" charset="0"/>
              </a:rPr>
              <a:t>Velar (weicher Gaumen)	</a:t>
            </a:r>
            <a:r>
              <a:rPr lang="de-DE" altLang="de-DE" sz="1600" dirty="0">
                <a:solidFill>
                  <a:srgbClr val="008000"/>
                </a:solidFill>
                <a:latin typeface="Arial" panose="020B0604020202020204" pitchFamily="34" charset="0"/>
              </a:rPr>
              <a:t>[</a:t>
            </a:r>
            <a:r>
              <a:rPr lang="el-GR" sz="1600" dirty="0">
                <a:solidFill>
                  <a:srgbClr val="008000"/>
                </a:solidFill>
              </a:rPr>
              <a:t>χ</a:t>
            </a:r>
            <a:r>
              <a:rPr lang="de-DE" sz="1600" dirty="0">
                <a:solidFill>
                  <a:srgbClr val="008000"/>
                </a:solidFill>
              </a:rPr>
              <a:t>, g, k, ŋ]</a:t>
            </a:r>
          </a:p>
          <a:p>
            <a:pPr marL="2628900" lvl="5" indent="-457200">
              <a:buAutoNum type="arabicPeriod"/>
            </a:pPr>
            <a:r>
              <a:rPr lang="de-DE" altLang="de-DE" sz="1600" dirty="0">
                <a:latin typeface="Arial" panose="020B0604020202020204" pitchFamily="34" charset="0"/>
              </a:rPr>
              <a:t>Uvular (Halszäpfchen)	</a:t>
            </a:r>
            <a:r>
              <a:rPr lang="de-DE" altLang="de-DE" sz="1600" dirty="0">
                <a:solidFill>
                  <a:srgbClr val="008000"/>
                </a:solidFill>
                <a:latin typeface="Arial" panose="020B0604020202020204" pitchFamily="34" charset="0"/>
              </a:rPr>
              <a:t>[</a:t>
            </a:r>
            <a:r>
              <a:rPr lang="de-DE" sz="1600" dirty="0">
                <a:solidFill>
                  <a:srgbClr val="008000"/>
                </a:solidFill>
              </a:rPr>
              <a:t>ʀ, ʁ]</a:t>
            </a:r>
          </a:p>
          <a:p>
            <a:pPr marL="2628900" lvl="5" indent="-457200">
              <a:buAutoNum type="arabicPeriod"/>
            </a:pPr>
            <a:r>
              <a:rPr lang="de-DE" altLang="de-DE" sz="1600" dirty="0">
                <a:latin typeface="Arial" panose="020B0604020202020204" pitchFamily="34" charset="0"/>
              </a:rPr>
              <a:t>Glottal (Stimmritze)		</a:t>
            </a:r>
            <a:r>
              <a:rPr lang="de-DE" altLang="de-DE" sz="1600" dirty="0">
                <a:solidFill>
                  <a:srgbClr val="008000"/>
                </a:solidFill>
                <a:latin typeface="Arial" panose="020B0604020202020204" pitchFamily="34" charset="0"/>
              </a:rPr>
              <a:t>[h, </a:t>
            </a:r>
            <a:r>
              <a:rPr lang="de-DE" sz="1600" dirty="0">
                <a:solidFill>
                  <a:srgbClr val="008000"/>
                </a:solidFill>
              </a:rPr>
              <a:t>ʔ</a:t>
            </a:r>
            <a:r>
              <a:rPr lang="de-DE" sz="1600" dirty="0">
                <a:solidFill>
                  <a:srgbClr val="008000"/>
                </a:solidFill>
                <a:latin typeface="Arial" panose="020B0604020202020204" pitchFamily="34" charset="0"/>
              </a:rPr>
              <a:t>]</a:t>
            </a:r>
            <a:endParaRPr lang="de-DE" altLang="de-DE" sz="1600" dirty="0">
              <a:solidFill>
                <a:srgbClr val="008000"/>
              </a:solidFill>
              <a:latin typeface="Arial" panose="020B0604020202020204" pitchFamily="34" charset="0"/>
            </a:endParaRPr>
          </a:p>
          <a:p>
            <a:pPr marL="457200" indent="-457200">
              <a:buAutoNum type="arabicPeriod"/>
            </a:pPr>
            <a:endParaRPr lang="de-DE" altLang="de-DE" dirty="0">
              <a:latin typeface="Arial" panose="020B0604020202020204" pitchFamily="34" charset="0"/>
            </a:endParaRPr>
          </a:p>
        </p:txBody>
      </p:sp>
      <p:pic>
        <p:nvPicPr>
          <p:cNvPr id="6" name="Grafik 5">
            <a:extLst>
              <a:ext uri="{FF2B5EF4-FFF2-40B4-BE49-F238E27FC236}">
                <a16:creationId xmlns:a16="http://schemas.microsoft.com/office/drawing/2014/main" id="{DF119CED-E97D-4372-B6A1-85FBE436A910}"/>
              </a:ext>
            </a:extLst>
          </p:cNvPr>
          <p:cNvPicPr>
            <a:picLocks noChangeAspect="1"/>
          </p:cNvPicPr>
          <p:nvPr/>
        </p:nvPicPr>
        <p:blipFill>
          <a:blip r:embed="rId3">
            <a:clrChange>
              <a:clrFrom>
                <a:srgbClr val="ECF0FB"/>
              </a:clrFrom>
              <a:clrTo>
                <a:srgbClr val="ECF0FB">
                  <a:alpha val="0"/>
                </a:srgbClr>
              </a:clrTo>
            </a:clrChange>
            <a:extLst>
              <a:ext uri="{BEBA8EAE-BF5A-486C-A8C5-ECC9F3942E4B}">
                <a14:imgProps xmlns:a14="http://schemas.microsoft.com/office/drawing/2010/main">
                  <a14:imgLayer r:embed="rId4">
                    <a14:imgEffect>
                      <a14:sharpenSoften amount="50000"/>
                    </a14:imgEffect>
                  </a14:imgLayer>
                </a14:imgProps>
              </a:ext>
            </a:extLst>
          </a:blip>
          <a:stretch>
            <a:fillRect/>
          </a:stretch>
        </p:blipFill>
        <p:spPr>
          <a:xfrm>
            <a:off x="835745" y="3222072"/>
            <a:ext cx="2133600" cy="288607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25040C37-EAD8-441A-A3E6-327BB4C9682B}"/>
              </a:ext>
            </a:extLst>
          </p:cNvPr>
          <p:cNvSpPr>
            <a:spLocks noGrp="1"/>
          </p:cNvSpPr>
          <p:nvPr>
            <p:ph type="title"/>
          </p:nvPr>
        </p:nvSpPr>
        <p:spPr>
          <a:xfrm>
            <a:off x="827088" y="1341438"/>
            <a:ext cx="7467600" cy="1143000"/>
          </a:xfrm>
        </p:spPr>
        <p:txBody>
          <a:bodyPr/>
          <a:lstStyle/>
          <a:p>
            <a:r>
              <a:rPr lang="de-DE" altLang="de-DE" dirty="0">
                <a:latin typeface="Arial" panose="020B0604020202020204" pitchFamily="34" charset="0"/>
              </a:rPr>
              <a:t>Artikulation der Konsonanten </a:t>
            </a:r>
            <a:r>
              <a:rPr lang="de-DE" altLang="de-DE" sz="2200" dirty="0">
                <a:solidFill>
                  <a:schemeClr val="tx1"/>
                </a:solidFill>
                <a:latin typeface="Arial" panose="020B0604020202020204" pitchFamily="34" charset="0"/>
              </a:rPr>
              <a:t>(= Hindernislaut)</a:t>
            </a:r>
          </a:p>
        </p:txBody>
      </p:sp>
      <p:sp>
        <p:nvSpPr>
          <p:cNvPr id="3075" name="Inhaltsplatzhalter 2">
            <a:extLst>
              <a:ext uri="{FF2B5EF4-FFF2-40B4-BE49-F238E27FC236}">
                <a16:creationId xmlns:a16="http://schemas.microsoft.com/office/drawing/2014/main" id="{069CB66C-0B1C-4385-874F-33BE11C0959A}"/>
              </a:ext>
            </a:extLst>
          </p:cNvPr>
          <p:cNvSpPr>
            <a:spLocks noGrp="1"/>
          </p:cNvSpPr>
          <p:nvPr>
            <p:ph idx="1"/>
          </p:nvPr>
        </p:nvSpPr>
        <p:spPr>
          <a:xfrm>
            <a:off x="838200" y="2590800"/>
            <a:ext cx="7467600" cy="3552825"/>
          </a:xfrm>
        </p:spPr>
        <p:txBody>
          <a:bodyPr/>
          <a:lstStyle/>
          <a:p>
            <a:pPr marL="0" indent="0">
              <a:buNone/>
            </a:pPr>
            <a:r>
              <a:rPr lang="de-DE" altLang="de-DE" dirty="0">
                <a:solidFill>
                  <a:srgbClr val="00CC00"/>
                </a:solidFill>
                <a:latin typeface="Arial" panose="020B0604020202020204" pitchFamily="34" charset="0"/>
              </a:rPr>
              <a:t>2. Artikulationsart</a:t>
            </a:r>
          </a:p>
          <a:p>
            <a:pPr marL="0" indent="0">
              <a:buNone/>
            </a:pPr>
            <a:r>
              <a:rPr lang="de-DE" altLang="de-DE" sz="1600" dirty="0">
                <a:latin typeface="Arial" panose="020B0604020202020204" pitchFamily="34" charset="0"/>
              </a:rPr>
              <a:t>			Konsonant</a:t>
            </a:r>
          </a:p>
          <a:p>
            <a:pPr marL="0" indent="0">
              <a:buNone/>
            </a:pPr>
            <a:r>
              <a:rPr lang="de-DE" altLang="de-DE" sz="1600" dirty="0">
                <a:latin typeface="Arial" panose="020B0604020202020204" pitchFamily="34" charset="0"/>
              </a:rPr>
              <a:t>	Obstruent				Sonorant</a:t>
            </a:r>
          </a:p>
          <a:p>
            <a:pPr marL="0" indent="0">
              <a:buNone/>
            </a:pPr>
            <a:endParaRPr lang="de-DE" altLang="de-DE" sz="1600" dirty="0">
              <a:latin typeface="Arial" panose="020B0604020202020204" pitchFamily="34" charset="0"/>
            </a:endParaRPr>
          </a:p>
          <a:p>
            <a:pPr marL="0" indent="0">
              <a:buNone/>
            </a:pPr>
            <a:endParaRPr lang="de-DE" altLang="de-DE" sz="1600" dirty="0">
              <a:latin typeface="Arial" panose="020B0604020202020204" pitchFamily="34" charset="0"/>
            </a:endParaRPr>
          </a:p>
          <a:p>
            <a:pPr marL="0" indent="0">
              <a:buNone/>
            </a:pPr>
            <a:endParaRPr lang="de-DE" altLang="de-DE" sz="1600" dirty="0">
              <a:latin typeface="Arial" panose="020B0604020202020204" pitchFamily="34" charset="0"/>
            </a:endParaRPr>
          </a:p>
          <a:p>
            <a:pPr marL="0" indent="0">
              <a:buNone/>
            </a:pPr>
            <a:endParaRPr lang="de-DE" altLang="de-DE" sz="1600" dirty="0">
              <a:latin typeface="Arial" panose="020B0604020202020204" pitchFamily="34" charset="0"/>
            </a:endParaRPr>
          </a:p>
          <a:p>
            <a:pPr marL="0" indent="0">
              <a:buNone/>
            </a:pPr>
            <a:r>
              <a:rPr lang="de-DE" altLang="de-DE" sz="1600" dirty="0">
                <a:latin typeface="Arial" panose="020B0604020202020204" pitchFamily="34" charset="0"/>
              </a:rPr>
              <a:t>Plosiv	Frikativ	Affrikate		Nasal		Liquid</a:t>
            </a:r>
          </a:p>
          <a:p>
            <a:pPr marL="0" indent="0">
              <a:buNone/>
            </a:pPr>
            <a:r>
              <a:rPr lang="de-DE" altLang="de-DE" sz="1600" dirty="0">
                <a:latin typeface="Arial" panose="020B0604020202020204" pitchFamily="34" charset="0"/>
              </a:rPr>
              <a:t>				</a:t>
            </a:r>
          </a:p>
          <a:p>
            <a:pPr marL="0" indent="0">
              <a:buNone/>
            </a:pPr>
            <a:r>
              <a:rPr lang="de-DE" altLang="de-DE" sz="1600" dirty="0">
                <a:latin typeface="Arial" panose="020B0604020202020204" pitchFamily="34" charset="0"/>
              </a:rPr>
              <a:t>	</a:t>
            </a:r>
          </a:p>
          <a:p>
            <a:pPr marL="0" indent="0">
              <a:buNone/>
            </a:pPr>
            <a:r>
              <a:rPr lang="de-DE" altLang="de-DE" sz="1600" dirty="0">
                <a:latin typeface="Arial" panose="020B0604020202020204" pitchFamily="34" charset="0"/>
              </a:rPr>
              <a:t>			Vibrant	               Lateral	       Approximant</a:t>
            </a:r>
          </a:p>
        </p:txBody>
      </p:sp>
      <p:sp>
        <p:nvSpPr>
          <p:cNvPr id="2" name="Textfeld 1">
            <a:extLst>
              <a:ext uri="{FF2B5EF4-FFF2-40B4-BE49-F238E27FC236}">
                <a16:creationId xmlns:a16="http://schemas.microsoft.com/office/drawing/2014/main" id="{ED82E993-A80D-417B-B5F1-FDA2C2F9986A}"/>
              </a:ext>
            </a:extLst>
          </p:cNvPr>
          <p:cNvSpPr txBox="1"/>
          <p:nvPr/>
        </p:nvSpPr>
        <p:spPr>
          <a:xfrm>
            <a:off x="1115616" y="3548227"/>
            <a:ext cx="2592287" cy="523220"/>
          </a:xfrm>
          <a:prstGeom prst="rect">
            <a:avLst/>
          </a:prstGeom>
          <a:noFill/>
        </p:spPr>
        <p:txBody>
          <a:bodyPr wrap="square" rtlCol="0">
            <a:spAutoFit/>
          </a:bodyPr>
          <a:lstStyle/>
          <a:p>
            <a:r>
              <a:rPr lang="de-DE" sz="1400" i="1" dirty="0">
                <a:latin typeface="+mn-lt"/>
              </a:rPr>
              <a:t>(</a:t>
            </a:r>
            <a:r>
              <a:rPr lang="de-DE" sz="1400" i="1" dirty="0" err="1">
                <a:latin typeface="+mn-lt"/>
              </a:rPr>
              <a:t>Phonotationsstrom</a:t>
            </a:r>
            <a:r>
              <a:rPr lang="de-DE" sz="1400" i="1" dirty="0">
                <a:latin typeface="+mn-lt"/>
              </a:rPr>
              <a:t> deutlich behindert oder unterbrochen)</a:t>
            </a:r>
          </a:p>
        </p:txBody>
      </p:sp>
      <p:sp>
        <p:nvSpPr>
          <p:cNvPr id="5" name="Textfeld 4">
            <a:extLst>
              <a:ext uri="{FF2B5EF4-FFF2-40B4-BE49-F238E27FC236}">
                <a16:creationId xmlns:a16="http://schemas.microsoft.com/office/drawing/2014/main" id="{ADDFC0FD-6A39-4C4B-9BCE-C25130745BD7}"/>
              </a:ext>
            </a:extLst>
          </p:cNvPr>
          <p:cNvSpPr txBox="1"/>
          <p:nvPr/>
        </p:nvSpPr>
        <p:spPr>
          <a:xfrm>
            <a:off x="5004048" y="3548227"/>
            <a:ext cx="2592287" cy="523220"/>
          </a:xfrm>
          <a:prstGeom prst="rect">
            <a:avLst/>
          </a:prstGeom>
          <a:noFill/>
        </p:spPr>
        <p:txBody>
          <a:bodyPr wrap="square" rtlCol="0">
            <a:spAutoFit/>
          </a:bodyPr>
          <a:lstStyle/>
          <a:p>
            <a:r>
              <a:rPr lang="de-DE" sz="1400" i="1" dirty="0">
                <a:latin typeface="+mn-lt"/>
              </a:rPr>
              <a:t>(</a:t>
            </a:r>
            <a:r>
              <a:rPr lang="de-DE" sz="1400" i="1" dirty="0" err="1">
                <a:latin typeface="+mn-lt"/>
              </a:rPr>
              <a:t>Phonotationsstrom</a:t>
            </a:r>
            <a:r>
              <a:rPr lang="de-DE" sz="1400" i="1" dirty="0">
                <a:latin typeface="+mn-lt"/>
              </a:rPr>
              <a:t> kann nahezu unbehindert fließen)</a:t>
            </a:r>
          </a:p>
        </p:txBody>
      </p:sp>
      <p:cxnSp>
        <p:nvCxnSpPr>
          <p:cNvPr id="7" name="Gerader Verbinder 6">
            <a:extLst>
              <a:ext uri="{FF2B5EF4-FFF2-40B4-BE49-F238E27FC236}">
                <a16:creationId xmlns:a16="http://schemas.microsoft.com/office/drawing/2014/main" id="{013F0EF1-9FD1-4F5C-8BB9-20513F75FE22}"/>
              </a:ext>
            </a:extLst>
          </p:cNvPr>
          <p:cNvCxnSpPr/>
          <p:nvPr/>
        </p:nvCxnSpPr>
        <p:spPr>
          <a:xfrm flipH="1">
            <a:off x="2843808" y="3284984"/>
            <a:ext cx="1296144" cy="144016"/>
          </a:xfrm>
          <a:prstGeom prst="line">
            <a:avLst/>
          </a:prstGeom>
        </p:spPr>
        <p:style>
          <a:lnRef idx="1">
            <a:schemeClr val="dk1"/>
          </a:lnRef>
          <a:fillRef idx="0">
            <a:schemeClr val="dk1"/>
          </a:fillRef>
          <a:effectRef idx="0">
            <a:schemeClr val="dk1"/>
          </a:effectRef>
          <a:fontRef idx="minor">
            <a:schemeClr val="tx1"/>
          </a:fontRef>
        </p:style>
      </p:cxnSp>
      <p:cxnSp>
        <p:nvCxnSpPr>
          <p:cNvPr id="10" name="Gerader Verbinder 9">
            <a:extLst>
              <a:ext uri="{FF2B5EF4-FFF2-40B4-BE49-F238E27FC236}">
                <a16:creationId xmlns:a16="http://schemas.microsoft.com/office/drawing/2014/main" id="{EBDF3D7F-5FCF-4B53-8957-FEBFAFDCA5A7}"/>
              </a:ext>
            </a:extLst>
          </p:cNvPr>
          <p:cNvCxnSpPr>
            <a:cxnSpLocks/>
          </p:cNvCxnSpPr>
          <p:nvPr/>
        </p:nvCxnSpPr>
        <p:spPr>
          <a:xfrm flipH="1" flipV="1">
            <a:off x="4139952" y="3284984"/>
            <a:ext cx="1296144" cy="144016"/>
          </a:xfrm>
          <a:prstGeom prst="line">
            <a:avLst/>
          </a:prstGeom>
        </p:spPr>
        <p:style>
          <a:lnRef idx="1">
            <a:schemeClr val="dk1"/>
          </a:lnRef>
          <a:fillRef idx="0">
            <a:schemeClr val="dk1"/>
          </a:fillRef>
          <a:effectRef idx="0">
            <a:schemeClr val="dk1"/>
          </a:effectRef>
          <a:fontRef idx="minor">
            <a:schemeClr val="tx1"/>
          </a:fontRef>
        </p:style>
      </p:cxnSp>
      <p:cxnSp>
        <p:nvCxnSpPr>
          <p:cNvPr id="13" name="Gerader Verbinder 12">
            <a:extLst>
              <a:ext uri="{FF2B5EF4-FFF2-40B4-BE49-F238E27FC236}">
                <a16:creationId xmlns:a16="http://schemas.microsoft.com/office/drawing/2014/main" id="{6A2C41E2-A3AD-4D83-ADAF-5DA8A264782E}"/>
              </a:ext>
            </a:extLst>
          </p:cNvPr>
          <p:cNvCxnSpPr>
            <a:cxnSpLocks/>
          </p:cNvCxnSpPr>
          <p:nvPr/>
        </p:nvCxnSpPr>
        <p:spPr>
          <a:xfrm flipV="1">
            <a:off x="1187624" y="4071448"/>
            <a:ext cx="936104" cy="709239"/>
          </a:xfrm>
          <a:prstGeom prst="line">
            <a:avLst/>
          </a:prstGeom>
        </p:spPr>
        <p:style>
          <a:lnRef idx="1">
            <a:schemeClr val="dk1"/>
          </a:lnRef>
          <a:fillRef idx="0">
            <a:schemeClr val="dk1"/>
          </a:fillRef>
          <a:effectRef idx="0">
            <a:schemeClr val="dk1"/>
          </a:effectRef>
          <a:fontRef idx="minor">
            <a:schemeClr val="tx1"/>
          </a:fontRef>
        </p:style>
      </p:cxnSp>
      <p:sp>
        <p:nvSpPr>
          <p:cNvPr id="16" name="Textfeld 15">
            <a:extLst>
              <a:ext uri="{FF2B5EF4-FFF2-40B4-BE49-F238E27FC236}">
                <a16:creationId xmlns:a16="http://schemas.microsoft.com/office/drawing/2014/main" id="{6089E0FE-7B52-4142-A0AA-F658EDDEAA0B}"/>
              </a:ext>
            </a:extLst>
          </p:cNvPr>
          <p:cNvSpPr txBox="1"/>
          <p:nvPr/>
        </p:nvSpPr>
        <p:spPr>
          <a:xfrm>
            <a:off x="77579" y="4953647"/>
            <a:ext cx="1521241" cy="523220"/>
          </a:xfrm>
          <a:prstGeom prst="rect">
            <a:avLst/>
          </a:prstGeom>
          <a:noFill/>
        </p:spPr>
        <p:txBody>
          <a:bodyPr wrap="square" rtlCol="0">
            <a:spAutoFit/>
          </a:bodyPr>
          <a:lstStyle/>
          <a:p>
            <a:r>
              <a:rPr lang="de-DE" sz="1400" i="1" dirty="0">
                <a:latin typeface="+mn-lt"/>
              </a:rPr>
              <a:t>(Verschlusslaut)</a:t>
            </a:r>
          </a:p>
          <a:p>
            <a:r>
              <a:rPr lang="de-DE" sz="1400" dirty="0">
                <a:solidFill>
                  <a:srgbClr val="00CC00"/>
                </a:solidFill>
                <a:latin typeface="Arial" panose="020B0604020202020204" pitchFamily="34" charset="0"/>
                <a:cs typeface="+mn-cs"/>
              </a:rPr>
              <a:t>[t, d, p, b, g, k, ʔ]</a:t>
            </a:r>
          </a:p>
        </p:txBody>
      </p:sp>
      <p:sp>
        <p:nvSpPr>
          <p:cNvPr id="17" name="Textfeld 16">
            <a:extLst>
              <a:ext uri="{FF2B5EF4-FFF2-40B4-BE49-F238E27FC236}">
                <a16:creationId xmlns:a16="http://schemas.microsoft.com/office/drawing/2014/main" id="{36CE26D7-C6D3-48A7-ADC1-D204CAC0A128}"/>
              </a:ext>
            </a:extLst>
          </p:cNvPr>
          <p:cNvSpPr txBox="1"/>
          <p:nvPr/>
        </p:nvSpPr>
        <p:spPr>
          <a:xfrm>
            <a:off x="1598821" y="4950283"/>
            <a:ext cx="1058734" cy="738664"/>
          </a:xfrm>
          <a:prstGeom prst="rect">
            <a:avLst/>
          </a:prstGeom>
          <a:noFill/>
        </p:spPr>
        <p:txBody>
          <a:bodyPr wrap="square" rtlCol="0">
            <a:spAutoFit/>
          </a:bodyPr>
          <a:lstStyle/>
          <a:p>
            <a:r>
              <a:rPr lang="de-DE" sz="1400" i="1" dirty="0">
                <a:latin typeface="+mn-lt"/>
              </a:rPr>
              <a:t>(Reibelaut)</a:t>
            </a:r>
          </a:p>
          <a:p>
            <a:r>
              <a:rPr lang="de-DE" sz="1400" dirty="0">
                <a:solidFill>
                  <a:srgbClr val="00CC00"/>
                </a:solidFill>
                <a:latin typeface="Arial" panose="020B0604020202020204" pitchFamily="34" charset="0"/>
                <a:cs typeface="+mn-cs"/>
              </a:rPr>
              <a:t>[f, v, s, z, </a:t>
            </a:r>
            <a:r>
              <a:rPr lang="pt-BR" sz="1400" dirty="0">
                <a:solidFill>
                  <a:srgbClr val="00CC00"/>
                </a:solidFill>
                <a:latin typeface="Arial" panose="020B0604020202020204" pitchFamily="34" charset="0"/>
                <a:cs typeface="+mn-cs"/>
              </a:rPr>
              <a:t>ʃ, ç, χ, h, ʁ</a:t>
            </a:r>
            <a:r>
              <a:rPr lang="de-DE" sz="1400" dirty="0">
                <a:solidFill>
                  <a:srgbClr val="00CC00"/>
                </a:solidFill>
                <a:latin typeface="Arial" panose="020B0604020202020204" pitchFamily="34" charset="0"/>
                <a:cs typeface="+mn-cs"/>
              </a:rPr>
              <a:t>]</a:t>
            </a:r>
          </a:p>
        </p:txBody>
      </p:sp>
      <p:sp>
        <p:nvSpPr>
          <p:cNvPr id="18" name="Textfeld 17">
            <a:extLst>
              <a:ext uri="{FF2B5EF4-FFF2-40B4-BE49-F238E27FC236}">
                <a16:creationId xmlns:a16="http://schemas.microsoft.com/office/drawing/2014/main" id="{0AA55152-AD9E-40A4-B7BE-6C2D4B801D87}"/>
              </a:ext>
            </a:extLst>
          </p:cNvPr>
          <p:cNvSpPr txBox="1"/>
          <p:nvPr/>
        </p:nvSpPr>
        <p:spPr>
          <a:xfrm>
            <a:off x="2716061" y="4945042"/>
            <a:ext cx="1410390" cy="738664"/>
          </a:xfrm>
          <a:prstGeom prst="rect">
            <a:avLst/>
          </a:prstGeom>
          <a:noFill/>
        </p:spPr>
        <p:txBody>
          <a:bodyPr wrap="square" rtlCol="0">
            <a:spAutoFit/>
          </a:bodyPr>
          <a:lstStyle/>
          <a:p>
            <a:r>
              <a:rPr lang="de-DE" sz="1400" i="1" dirty="0">
                <a:latin typeface="+mn-lt"/>
              </a:rPr>
              <a:t>(Plosiv + Frikativ)</a:t>
            </a:r>
          </a:p>
          <a:p>
            <a:r>
              <a:rPr lang="de-DE" sz="1400" dirty="0">
                <a:solidFill>
                  <a:srgbClr val="00CC00"/>
                </a:solidFill>
                <a:latin typeface="Arial" panose="020B0604020202020204" pitchFamily="34" charset="0"/>
                <a:cs typeface="+mn-cs"/>
              </a:rPr>
              <a:t>͡</a:t>
            </a:r>
            <a:r>
              <a:rPr lang="de-DE" sz="1400" dirty="0" err="1">
                <a:solidFill>
                  <a:srgbClr val="00CC00"/>
                </a:solidFill>
                <a:latin typeface="Arial" panose="020B0604020202020204" pitchFamily="34" charset="0"/>
                <a:cs typeface="+mn-cs"/>
              </a:rPr>
              <a:t>ts</a:t>
            </a:r>
            <a:r>
              <a:rPr lang="de-DE" sz="1400" dirty="0">
                <a:solidFill>
                  <a:srgbClr val="00CC00"/>
                </a:solidFill>
                <a:latin typeface="Arial" panose="020B0604020202020204" pitchFamily="34" charset="0"/>
                <a:cs typeface="+mn-cs"/>
              </a:rPr>
              <a:t>, ͡</a:t>
            </a:r>
            <a:r>
              <a:rPr lang="de-DE" sz="1400" dirty="0" err="1">
                <a:solidFill>
                  <a:srgbClr val="00CC00"/>
                </a:solidFill>
                <a:latin typeface="Arial" panose="020B0604020202020204" pitchFamily="34" charset="0"/>
                <a:cs typeface="+mn-cs"/>
              </a:rPr>
              <a:t>tʃ</a:t>
            </a:r>
            <a:r>
              <a:rPr lang="de-DE" sz="1400" dirty="0">
                <a:solidFill>
                  <a:srgbClr val="00CC00"/>
                </a:solidFill>
                <a:latin typeface="Arial" panose="020B0604020202020204" pitchFamily="34" charset="0"/>
                <a:cs typeface="+mn-cs"/>
              </a:rPr>
              <a:t>, </a:t>
            </a:r>
            <a:r>
              <a:rPr lang="de-DE" sz="1400" dirty="0" err="1">
                <a:solidFill>
                  <a:srgbClr val="00CC00"/>
                </a:solidFill>
                <a:latin typeface="Arial" panose="020B0604020202020204" pitchFamily="34" charset="0"/>
                <a:cs typeface="+mn-cs"/>
              </a:rPr>
              <a:t>p͡f</a:t>
            </a:r>
            <a:r>
              <a:rPr lang="de-DE" sz="1400" dirty="0">
                <a:solidFill>
                  <a:srgbClr val="00CC00"/>
                </a:solidFill>
                <a:latin typeface="Arial" panose="020B0604020202020204" pitchFamily="34" charset="0"/>
                <a:cs typeface="+mn-cs"/>
              </a:rPr>
              <a:t>]</a:t>
            </a:r>
          </a:p>
        </p:txBody>
      </p:sp>
      <p:cxnSp>
        <p:nvCxnSpPr>
          <p:cNvPr id="19" name="Gerader Verbinder 18">
            <a:extLst>
              <a:ext uri="{FF2B5EF4-FFF2-40B4-BE49-F238E27FC236}">
                <a16:creationId xmlns:a16="http://schemas.microsoft.com/office/drawing/2014/main" id="{1E186343-448E-494D-BEC9-D2703C14CF92}"/>
              </a:ext>
            </a:extLst>
          </p:cNvPr>
          <p:cNvCxnSpPr>
            <a:cxnSpLocks/>
          </p:cNvCxnSpPr>
          <p:nvPr/>
        </p:nvCxnSpPr>
        <p:spPr>
          <a:xfrm flipH="1" flipV="1">
            <a:off x="2123728" y="4074812"/>
            <a:ext cx="72008" cy="705875"/>
          </a:xfrm>
          <a:prstGeom prst="line">
            <a:avLst/>
          </a:prstGeom>
        </p:spPr>
        <p:style>
          <a:lnRef idx="1">
            <a:schemeClr val="dk1"/>
          </a:lnRef>
          <a:fillRef idx="0">
            <a:schemeClr val="dk1"/>
          </a:fillRef>
          <a:effectRef idx="0">
            <a:schemeClr val="dk1"/>
          </a:effectRef>
          <a:fontRef idx="minor">
            <a:schemeClr val="tx1"/>
          </a:fontRef>
        </p:style>
      </p:cxnSp>
      <p:cxnSp>
        <p:nvCxnSpPr>
          <p:cNvPr id="20" name="Gerader Verbinder 19">
            <a:extLst>
              <a:ext uri="{FF2B5EF4-FFF2-40B4-BE49-F238E27FC236}">
                <a16:creationId xmlns:a16="http://schemas.microsoft.com/office/drawing/2014/main" id="{BB0D6EBA-AC9B-46FB-97FC-415A344117AA}"/>
              </a:ext>
            </a:extLst>
          </p:cNvPr>
          <p:cNvCxnSpPr>
            <a:cxnSpLocks/>
          </p:cNvCxnSpPr>
          <p:nvPr/>
        </p:nvCxnSpPr>
        <p:spPr>
          <a:xfrm flipH="1" flipV="1">
            <a:off x="2123728" y="4064718"/>
            <a:ext cx="913021" cy="733165"/>
          </a:xfrm>
          <a:prstGeom prst="line">
            <a:avLst/>
          </a:prstGeom>
        </p:spPr>
        <p:style>
          <a:lnRef idx="1">
            <a:schemeClr val="dk1"/>
          </a:lnRef>
          <a:fillRef idx="0">
            <a:schemeClr val="dk1"/>
          </a:fillRef>
          <a:effectRef idx="0">
            <a:schemeClr val="dk1"/>
          </a:effectRef>
          <a:fontRef idx="minor">
            <a:schemeClr val="tx1"/>
          </a:fontRef>
        </p:style>
      </p:cxnSp>
      <p:cxnSp>
        <p:nvCxnSpPr>
          <p:cNvPr id="24" name="Gerader Verbinder 23">
            <a:extLst>
              <a:ext uri="{FF2B5EF4-FFF2-40B4-BE49-F238E27FC236}">
                <a16:creationId xmlns:a16="http://schemas.microsoft.com/office/drawing/2014/main" id="{FE41EEB4-9F2B-4BDA-B1F3-1515FA7093F8}"/>
              </a:ext>
            </a:extLst>
          </p:cNvPr>
          <p:cNvCxnSpPr>
            <a:cxnSpLocks/>
          </p:cNvCxnSpPr>
          <p:nvPr/>
        </p:nvCxnSpPr>
        <p:spPr>
          <a:xfrm flipV="1">
            <a:off x="4941931" y="4057990"/>
            <a:ext cx="1165322" cy="769966"/>
          </a:xfrm>
          <a:prstGeom prst="line">
            <a:avLst/>
          </a:prstGeom>
        </p:spPr>
        <p:style>
          <a:lnRef idx="1">
            <a:schemeClr val="dk1"/>
          </a:lnRef>
          <a:fillRef idx="0">
            <a:schemeClr val="dk1"/>
          </a:fillRef>
          <a:effectRef idx="0">
            <a:schemeClr val="dk1"/>
          </a:effectRef>
          <a:fontRef idx="minor">
            <a:schemeClr val="tx1"/>
          </a:fontRef>
        </p:style>
      </p:cxnSp>
      <p:cxnSp>
        <p:nvCxnSpPr>
          <p:cNvPr id="26" name="Gerader Verbinder 25">
            <a:extLst>
              <a:ext uri="{FF2B5EF4-FFF2-40B4-BE49-F238E27FC236}">
                <a16:creationId xmlns:a16="http://schemas.microsoft.com/office/drawing/2014/main" id="{F62E39EF-D7B0-4254-BFFA-6C4070FBBD82}"/>
              </a:ext>
            </a:extLst>
          </p:cNvPr>
          <p:cNvCxnSpPr>
            <a:cxnSpLocks/>
          </p:cNvCxnSpPr>
          <p:nvPr/>
        </p:nvCxnSpPr>
        <p:spPr>
          <a:xfrm flipH="1" flipV="1">
            <a:off x="6107253" y="4064718"/>
            <a:ext cx="516612" cy="715970"/>
          </a:xfrm>
          <a:prstGeom prst="line">
            <a:avLst/>
          </a:prstGeom>
        </p:spPr>
        <p:style>
          <a:lnRef idx="1">
            <a:schemeClr val="dk1"/>
          </a:lnRef>
          <a:fillRef idx="0">
            <a:schemeClr val="dk1"/>
          </a:fillRef>
          <a:effectRef idx="0">
            <a:schemeClr val="dk1"/>
          </a:effectRef>
          <a:fontRef idx="minor">
            <a:schemeClr val="tx1"/>
          </a:fontRef>
        </p:style>
      </p:cxnSp>
      <p:sp>
        <p:nvSpPr>
          <p:cNvPr id="29" name="Textfeld 28">
            <a:extLst>
              <a:ext uri="{FF2B5EF4-FFF2-40B4-BE49-F238E27FC236}">
                <a16:creationId xmlns:a16="http://schemas.microsoft.com/office/drawing/2014/main" id="{6056ABE2-DF76-4989-9DC5-DE3B42F8E910}"/>
              </a:ext>
            </a:extLst>
          </p:cNvPr>
          <p:cNvSpPr txBox="1"/>
          <p:nvPr/>
        </p:nvSpPr>
        <p:spPr>
          <a:xfrm>
            <a:off x="3188121" y="5818508"/>
            <a:ext cx="1903661" cy="954107"/>
          </a:xfrm>
          <a:prstGeom prst="rect">
            <a:avLst/>
          </a:prstGeom>
          <a:noFill/>
        </p:spPr>
        <p:txBody>
          <a:bodyPr wrap="square" rtlCol="0">
            <a:spAutoFit/>
          </a:bodyPr>
          <a:lstStyle/>
          <a:p>
            <a:r>
              <a:rPr lang="de-DE" sz="1400" i="1" dirty="0">
                <a:latin typeface="Arial" panose="020B0604020202020204" pitchFamily="34" charset="0"/>
                <a:cs typeface="+mn-cs"/>
              </a:rPr>
              <a:t>(intermittierende Verschlussbildung)</a:t>
            </a:r>
          </a:p>
          <a:p>
            <a:r>
              <a:rPr lang="de-DE" sz="1400" dirty="0">
                <a:solidFill>
                  <a:srgbClr val="00CC00"/>
                </a:solidFill>
                <a:latin typeface="Arial" panose="020B0604020202020204" pitchFamily="34" charset="0"/>
                <a:cs typeface="+mn-cs"/>
              </a:rPr>
              <a:t>[r, ʀ]</a:t>
            </a:r>
          </a:p>
          <a:p>
            <a:endParaRPr lang="de-DE" sz="1400" dirty="0">
              <a:solidFill>
                <a:srgbClr val="00CC00"/>
              </a:solidFill>
              <a:latin typeface="Arial" panose="020B0604020202020204" pitchFamily="34" charset="0"/>
              <a:cs typeface="+mn-cs"/>
            </a:endParaRPr>
          </a:p>
        </p:txBody>
      </p:sp>
      <p:sp>
        <p:nvSpPr>
          <p:cNvPr id="30" name="Textfeld 29">
            <a:extLst>
              <a:ext uri="{FF2B5EF4-FFF2-40B4-BE49-F238E27FC236}">
                <a16:creationId xmlns:a16="http://schemas.microsoft.com/office/drawing/2014/main" id="{76DDE0A2-9BF9-4E4B-8B50-04A235B58D39}"/>
              </a:ext>
            </a:extLst>
          </p:cNvPr>
          <p:cNvSpPr txBox="1"/>
          <p:nvPr/>
        </p:nvSpPr>
        <p:spPr>
          <a:xfrm>
            <a:off x="6145560" y="4962438"/>
            <a:ext cx="1296144" cy="307777"/>
          </a:xfrm>
          <a:prstGeom prst="rect">
            <a:avLst/>
          </a:prstGeom>
          <a:noFill/>
        </p:spPr>
        <p:txBody>
          <a:bodyPr wrap="square" rtlCol="0">
            <a:spAutoFit/>
          </a:bodyPr>
          <a:lstStyle/>
          <a:p>
            <a:r>
              <a:rPr lang="de-DE" sz="1400" i="1" dirty="0">
                <a:latin typeface="+mn-lt"/>
              </a:rPr>
              <a:t>(„Fließlaute“)</a:t>
            </a:r>
          </a:p>
        </p:txBody>
      </p:sp>
      <p:cxnSp>
        <p:nvCxnSpPr>
          <p:cNvPr id="31" name="Gerader Verbinder 30">
            <a:extLst>
              <a:ext uri="{FF2B5EF4-FFF2-40B4-BE49-F238E27FC236}">
                <a16:creationId xmlns:a16="http://schemas.microsoft.com/office/drawing/2014/main" id="{145CE3AF-4592-42B5-89B4-1F92C30FB098}"/>
              </a:ext>
            </a:extLst>
          </p:cNvPr>
          <p:cNvCxnSpPr>
            <a:cxnSpLocks/>
            <a:endCxn id="30" idx="2"/>
          </p:cNvCxnSpPr>
          <p:nvPr/>
        </p:nvCxnSpPr>
        <p:spPr>
          <a:xfrm flipH="1" flipV="1">
            <a:off x="6793632" y="5270215"/>
            <a:ext cx="255906" cy="408194"/>
          </a:xfrm>
          <a:prstGeom prst="line">
            <a:avLst/>
          </a:prstGeom>
        </p:spPr>
        <p:style>
          <a:lnRef idx="1">
            <a:schemeClr val="dk1"/>
          </a:lnRef>
          <a:fillRef idx="0">
            <a:schemeClr val="dk1"/>
          </a:fillRef>
          <a:effectRef idx="0">
            <a:schemeClr val="dk1"/>
          </a:effectRef>
          <a:fontRef idx="minor">
            <a:schemeClr val="tx1"/>
          </a:fontRef>
        </p:style>
      </p:cxnSp>
      <p:cxnSp>
        <p:nvCxnSpPr>
          <p:cNvPr id="33" name="Gerader Verbinder 32">
            <a:extLst>
              <a:ext uri="{FF2B5EF4-FFF2-40B4-BE49-F238E27FC236}">
                <a16:creationId xmlns:a16="http://schemas.microsoft.com/office/drawing/2014/main" id="{EF475122-B5D8-40FB-B914-0FD1B2404C9D}"/>
              </a:ext>
            </a:extLst>
          </p:cNvPr>
          <p:cNvCxnSpPr>
            <a:cxnSpLocks/>
            <a:endCxn id="30" idx="2"/>
          </p:cNvCxnSpPr>
          <p:nvPr/>
        </p:nvCxnSpPr>
        <p:spPr>
          <a:xfrm flipV="1">
            <a:off x="5847610" y="5270215"/>
            <a:ext cx="946022" cy="435662"/>
          </a:xfrm>
          <a:prstGeom prst="line">
            <a:avLst/>
          </a:prstGeom>
        </p:spPr>
        <p:style>
          <a:lnRef idx="1">
            <a:schemeClr val="dk1"/>
          </a:lnRef>
          <a:fillRef idx="0">
            <a:schemeClr val="dk1"/>
          </a:fillRef>
          <a:effectRef idx="0">
            <a:schemeClr val="dk1"/>
          </a:effectRef>
          <a:fontRef idx="minor">
            <a:schemeClr val="tx1"/>
          </a:fontRef>
        </p:style>
      </p:cxnSp>
      <p:cxnSp>
        <p:nvCxnSpPr>
          <p:cNvPr id="35" name="Gerader Verbinder 34">
            <a:extLst>
              <a:ext uri="{FF2B5EF4-FFF2-40B4-BE49-F238E27FC236}">
                <a16:creationId xmlns:a16="http://schemas.microsoft.com/office/drawing/2014/main" id="{DD872A73-035E-4B3E-99A4-0EA84ECD894E}"/>
              </a:ext>
            </a:extLst>
          </p:cNvPr>
          <p:cNvCxnSpPr>
            <a:cxnSpLocks/>
          </p:cNvCxnSpPr>
          <p:nvPr/>
        </p:nvCxnSpPr>
        <p:spPr>
          <a:xfrm flipV="1">
            <a:off x="4424401" y="5267960"/>
            <a:ext cx="2369231" cy="491782"/>
          </a:xfrm>
          <a:prstGeom prst="line">
            <a:avLst/>
          </a:prstGeom>
        </p:spPr>
        <p:style>
          <a:lnRef idx="1">
            <a:schemeClr val="dk1"/>
          </a:lnRef>
          <a:fillRef idx="0">
            <a:schemeClr val="dk1"/>
          </a:fillRef>
          <a:effectRef idx="0">
            <a:schemeClr val="dk1"/>
          </a:effectRef>
          <a:fontRef idx="minor">
            <a:schemeClr val="tx1"/>
          </a:fontRef>
        </p:style>
      </p:cxnSp>
      <p:sp>
        <p:nvSpPr>
          <p:cNvPr id="37" name="Textfeld 36">
            <a:extLst>
              <a:ext uri="{FF2B5EF4-FFF2-40B4-BE49-F238E27FC236}">
                <a16:creationId xmlns:a16="http://schemas.microsoft.com/office/drawing/2014/main" id="{833499FE-54A5-41E3-B1ED-50A28EE0998E}"/>
              </a:ext>
            </a:extLst>
          </p:cNvPr>
          <p:cNvSpPr txBox="1"/>
          <p:nvPr/>
        </p:nvSpPr>
        <p:spPr>
          <a:xfrm>
            <a:off x="4357874" y="5095338"/>
            <a:ext cx="1296144" cy="523220"/>
          </a:xfrm>
          <a:prstGeom prst="rect">
            <a:avLst/>
          </a:prstGeom>
          <a:noFill/>
        </p:spPr>
        <p:txBody>
          <a:bodyPr wrap="square" rtlCol="0">
            <a:spAutoFit/>
          </a:bodyPr>
          <a:lstStyle/>
          <a:p>
            <a:r>
              <a:rPr lang="de-DE" sz="1400" i="1" dirty="0">
                <a:latin typeface="+mn-lt"/>
              </a:rPr>
              <a:t>(durch Nase)</a:t>
            </a:r>
          </a:p>
          <a:p>
            <a:r>
              <a:rPr lang="de-DE" sz="1400" dirty="0">
                <a:solidFill>
                  <a:srgbClr val="00CC00"/>
                </a:solidFill>
                <a:latin typeface="Arial" panose="020B0604020202020204" pitchFamily="34" charset="0"/>
                <a:cs typeface="+mn-cs"/>
              </a:rPr>
              <a:t>[m, n, ŋ]</a:t>
            </a:r>
          </a:p>
        </p:txBody>
      </p:sp>
      <p:sp>
        <p:nvSpPr>
          <p:cNvPr id="38" name="Textfeld 37">
            <a:extLst>
              <a:ext uri="{FF2B5EF4-FFF2-40B4-BE49-F238E27FC236}">
                <a16:creationId xmlns:a16="http://schemas.microsoft.com/office/drawing/2014/main" id="{BC512D46-90F8-4C23-8142-CAFCB636A793}"/>
              </a:ext>
            </a:extLst>
          </p:cNvPr>
          <p:cNvSpPr txBox="1"/>
          <p:nvPr/>
        </p:nvSpPr>
        <p:spPr>
          <a:xfrm>
            <a:off x="5135774" y="5839193"/>
            <a:ext cx="1423671" cy="954107"/>
          </a:xfrm>
          <a:prstGeom prst="rect">
            <a:avLst/>
          </a:prstGeom>
          <a:noFill/>
        </p:spPr>
        <p:txBody>
          <a:bodyPr wrap="square" rtlCol="0">
            <a:spAutoFit/>
          </a:bodyPr>
          <a:lstStyle/>
          <a:p>
            <a:r>
              <a:rPr lang="de-DE" sz="1400" i="1" dirty="0">
                <a:latin typeface="Arial" panose="020B0604020202020204" pitchFamily="34" charset="0"/>
                <a:cs typeface="+mn-cs"/>
              </a:rPr>
              <a:t>(Luft seitlich an Zunge vorbei)</a:t>
            </a:r>
          </a:p>
          <a:p>
            <a:r>
              <a:rPr lang="de-DE" sz="1400" dirty="0">
                <a:solidFill>
                  <a:srgbClr val="00CC00"/>
                </a:solidFill>
                <a:latin typeface="Arial" panose="020B0604020202020204" pitchFamily="34" charset="0"/>
                <a:cs typeface="+mn-cs"/>
              </a:rPr>
              <a:t>[l]</a:t>
            </a:r>
          </a:p>
          <a:p>
            <a:endParaRPr lang="de-DE" sz="1400" dirty="0">
              <a:solidFill>
                <a:srgbClr val="00CC00"/>
              </a:solidFill>
              <a:latin typeface="Arial" panose="020B0604020202020204" pitchFamily="34" charset="0"/>
              <a:cs typeface="+mn-cs"/>
            </a:endParaRPr>
          </a:p>
        </p:txBody>
      </p:sp>
      <p:sp>
        <p:nvSpPr>
          <p:cNvPr id="40" name="Textfeld 39">
            <a:extLst>
              <a:ext uri="{FF2B5EF4-FFF2-40B4-BE49-F238E27FC236}">
                <a16:creationId xmlns:a16="http://schemas.microsoft.com/office/drawing/2014/main" id="{3E603EEF-E460-41E5-970F-37AABA324C7E}"/>
              </a:ext>
            </a:extLst>
          </p:cNvPr>
          <p:cNvSpPr txBox="1"/>
          <p:nvPr/>
        </p:nvSpPr>
        <p:spPr>
          <a:xfrm>
            <a:off x="6729867" y="5884086"/>
            <a:ext cx="1423671" cy="738664"/>
          </a:xfrm>
          <a:prstGeom prst="rect">
            <a:avLst/>
          </a:prstGeom>
          <a:noFill/>
        </p:spPr>
        <p:txBody>
          <a:bodyPr wrap="square" rtlCol="0">
            <a:spAutoFit/>
          </a:bodyPr>
          <a:lstStyle/>
          <a:p>
            <a:r>
              <a:rPr lang="de-DE" sz="1400" i="1" dirty="0">
                <a:latin typeface="Arial" panose="020B0604020202020204" pitchFamily="34" charset="0"/>
                <a:cs typeface="+mn-cs"/>
              </a:rPr>
              <a:t>(Halbvokal)</a:t>
            </a:r>
          </a:p>
          <a:p>
            <a:r>
              <a:rPr lang="de-DE" sz="1400" dirty="0">
                <a:solidFill>
                  <a:srgbClr val="00CC00"/>
                </a:solidFill>
                <a:latin typeface="Arial" panose="020B0604020202020204" pitchFamily="34" charset="0"/>
                <a:cs typeface="+mn-cs"/>
              </a:rPr>
              <a:t>[j, w]</a:t>
            </a:r>
          </a:p>
          <a:p>
            <a:endParaRPr lang="de-DE" sz="1400" dirty="0">
              <a:solidFill>
                <a:srgbClr val="00CC00"/>
              </a:solidFill>
              <a:latin typeface="Arial" panose="020B0604020202020204" pitchFamily="34" charset="0"/>
              <a:cs typeface="+mn-cs"/>
            </a:endParaRPr>
          </a:p>
        </p:txBody>
      </p:sp>
    </p:spTree>
    <p:extLst>
      <p:ext uri="{BB962C8B-B14F-4D97-AF65-F5344CB8AC3E}">
        <p14:creationId xmlns:p14="http://schemas.microsoft.com/office/powerpoint/2010/main" val="4109878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25040C37-EAD8-441A-A3E6-327BB4C9682B}"/>
              </a:ext>
            </a:extLst>
          </p:cNvPr>
          <p:cNvSpPr>
            <a:spLocks noGrp="1"/>
          </p:cNvSpPr>
          <p:nvPr>
            <p:ph type="title"/>
          </p:nvPr>
        </p:nvSpPr>
        <p:spPr>
          <a:xfrm>
            <a:off x="827088" y="1341438"/>
            <a:ext cx="7467600" cy="1143000"/>
          </a:xfrm>
        </p:spPr>
        <p:txBody>
          <a:bodyPr/>
          <a:lstStyle/>
          <a:p>
            <a:r>
              <a:rPr lang="de-DE" altLang="de-DE" dirty="0">
                <a:latin typeface="Arial" panose="020B0604020202020204" pitchFamily="34" charset="0"/>
              </a:rPr>
              <a:t>Artikulation der Konsonanten </a:t>
            </a:r>
            <a:r>
              <a:rPr lang="de-DE" altLang="de-DE" sz="2200" dirty="0">
                <a:solidFill>
                  <a:schemeClr val="tx1"/>
                </a:solidFill>
                <a:latin typeface="Arial" panose="020B0604020202020204" pitchFamily="34" charset="0"/>
              </a:rPr>
              <a:t>(= Hindernislaut)</a:t>
            </a:r>
          </a:p>
        </p:txBody>
      </p:sp>
      <p:sp>
        <p:nvSpPr>
          <p:cNvPr id="3075" name="Inhaltsplatzhalter 2">
            <a:extLst>
              <a:ext uri="{FF2B5EF4-FFF2-40B4-BE49-F238E27FC236}">
                <a16:creationId xmlns:a16="http://schemas.microsoft.com/office/drawing/2014/main" id="{069CB66C-0B1C-4385-874F-33BE11C0959A}"/>
              </a:ext>
            </a:extLst>
          </p:cNvPr>
          <p:cNvSpPr>
            <a:spLocks noGrp="1"/>
          </p:cNvSpPr>
          <p:nvPr>
            <p:ph idx="1"/>
          </p:nvPr>
        </p:nvSpPr>
        <p:spPr>
          <a:xfrm>
            <a:off x="838200" y="2590800"/>
            <a:ext cx="7467600" cy="3552825"/>
          </a:xfrm>
        </p:spPr>
        <p:txBody>
          <a:bodyPr/>
          <a:lstStyle/>
          <a:p>
            <a:pPr marL="0" indent="0">
              <a:buNone/>
            </a:pPr>
            <a:r>
              <a:rPr lang="de-DE" altLang="de-DE" dirty="0">
                <a:solidFill>
                  <a:srgbClr val="008080"/>
                </a:solidFill>
                <a:latin typeface="Arial" panose="020B0604020202020204" pitchFamily="34" charset="0"/>
              </a:rPr>
              <a:t>3. Stimmtonbeteiligung</a:t>
            </a:r>
          </a:p>
          <a:p>
            <a:pPr>
              <a:buFont typeface="Symbol" panose="05050102010706020507" pitchFamily="18" charset="2"/>
              <a:buChar char=""/>
            </a:pPr>
            <a:r>
              <a:rPr lang="de-DE" altLang="de-DE" dirty="0">
                <a:highlight>
                  <a:srgbClr val="C0C0C0"/>
                </a:highlight>
                <a:latin typeface="Arial" panose="020B0604020202020204" pitchFamily="34" charset="0"/>
              </a:rPr>
              <a:t>Stimmhaft:</a:t>
            </a:r>
            <a:r>
              <a:rPr lang="de-DE" altLang="de-DE" dirty="0">
                <a:latin typeface="Arial" panose="020B0604020202020204" pitchFamily="34" charset="0"/>
              </a:rPr>
              <a:t>	</a:t>
            </a:r>
            <a:r>
              <a:rPr lang="de-DE" altLang="de-DE" sz="1800" dirty="0">
                <a:latin typeface="Arial" panose="020B0604020202020204" pitchFamily="34" charset="0"/>
              </a:rPr>
              <a:t>Alle Sonoranten		</a:t>
            </a:r>
            <a:r>
              <a:rPr lang="de-DE" sz="1800" dirty="0">
                <a:solidFill>
                  <a:srgbClr val="008080"/>
                </a:solidFill>
                <a:latin typeface="Arial" panose="020B0604020202020204" pitchFamily="34" charset="0"/>
                <a:cs typeface="+mn-cs"/>
              </a:rPr>
              <a:t>[m], [n], [ŋ], [r], [ʀ], [l], [j] </a:t>
            </a:r>
            <a:endParaRPr lang="de-DE" altLang="de-DE" sz="1800" dirty="0">
              <a:solidFill>
                <a:srgbClr val="008080"/>
              </a:solidFill>
              <a:latin typeface="Arial" panose="020B0604020202020204" pitchFamily="34" charset="0"/>
            </a:endParaRPr>
          </a:p>
          <a:p>
            <a:pPr marL="0" indent="0">
              <a:buNone/>
            </a:pPr>
            <a:r>
              <a:rPr lang="de-DE" altLang="de-DE" sz="1800" dirty="0">
                <a:latin typeface="Arial" panose="020B0604020202020204" pitchFamily="34" charset="0"/>
              </a:rPr>
              <a:t>		Stimmlose Frikative	</a:t>
            </a:r>
            <a:r>
              <a:rPr lang="de-DE" sz="1800" dirty="0">
                <a:solidFill>
                  <a:srgbClr val="008080"/>
                </a:solidFill>
                <a:latin typeface="Arial" panose="020B0604020202020204" pitchFamily="34" charset="0"/>
              </a:rPr>
              <a:t>[z], [v], [ʁ], [j]</a:t>
            </a:r>
            <a:endParaRPr lang="de-DE" altLang="de-DE" sz="1800" dirty="0">
              <a:solidFill>
                <a:srgbClr val="008080"/>
              </a:solidFill>
              <a:latin typeface="Arial" panose="020B0604020202020204" pitchFamily="34" charset="0"/>
            </a:endParaRPr>
          </a:p>
          <a:p>
            <a:pPr marL="0" indent="0">
              <a:buNone/>
            </a:pPr>
            <a:r>
              <a:rPr lang="de-DE" altLang="de-DE" sz="1800" dirty="0">
                <a:latin typeface="Arial" panose="020B0604020202020204" pitchFamily="34" charset="0"/>
              </a:rPr>
              <a:t>		Stimmlose Plosive	</a:t>
            </a:r>
            <a:r>
              <a:rPr lang="de-DE" sz="1800" dirty="0">
                <a:solidFill>
                  <a:srgbClr val="008080"/>
                </a:solidFill>
                <a:latin typeface="Arial" panose="020B0604020202020204" pitchFamily="34" charset="0"/>
              </a:rPr>
              <a:t>[b], [d], [g]</a:t>
            </a:r>
            <a:endParaRPr lang="de-DE" altLang="de-DE" sz="1800" dirty="0">
              <a:solidFill>
                <a:srgbClr val="008080"/>
              </a:solidFill>
              <a:latin typeface="Arial" panose="020B0604020202020204" pitchFamily="34" charset="0"/>
            </a:endParaRPr>
          </a:p>
          <a:p>
            <a:pPr marL="0" indent="0">
              <a:buNone/>
            </a:pPr>
            <a:endParaRPr lang="de-DE" altLang="de-DE" dirty="0">
              <a:solidFill>
                <a:srgbClr val="003300"/>
              </a:solidFill>
              <a:latin typeface="Arial" panose="020B0604020202020204" pitchFamily="34" charset="0"/>
            </a:endParaRPr>
          </a:p>
          <a:p>
            <a:pPr>
              <a:buFont typeface="Symbol" panose="05050102010706020507" pitchFamily="18" charset="2"/>
              <a:buChar char=""/>
            </a:pPr>
            <a:r>
              <a:rPr lang="de-DE" altLang="de-DE" dirty="0">
                <a:latin typeface="Arial" panose="020B0604020202020204" pitchFamily="34" charset="0"/>
              </a:rPr>
              <a:t>Stimmlos:	</a:t>
            </a:r>
            <a:r>
              <a:rPr lang="de-DE" altLang="de-DE" sz="1800" dirty="0">
                <a:latin typeface="Arial" panose="020B0604020202020204" pitchFamily="34" charset="0"/>
              </a:rPr>
              <a:t>Stimmlose Frikative	</a:t>
            </a:r>
            <a:r>
              <a:rPr lang="pt-BR" sz="1800" dirty="0">
                <a:solidFill>
                  <a:srgbClr val="008080"/>
                </a:solidFill>
                <a:latin typeface="Arial" panose="020B0604020202020204" pitchFamily="34" charset="0"/>
              </a:rPr>
              <a:t>[s], [f], [ʃ], [ç], [χ], [h]</a:t>
            </a:r>
            <a:endParaRPr lang="de-DE" altLang="de-DE" sz="1800" dirty="0">
              <a:latin typeface="Arial" panose="020B0604020202020204" pitchFamily="34" charset="0"/>
            </a:endParaRPr>
          </a:p>
          <a:p>
            <a:pPr marL="0" indent="0">
              <a:buNone/>
            </a:pPr>
            <a:r>
              <a:rPr lang="de-DE" altLang="de-DE" sz="1800" dirty="0">
                <a:latin typeface="Arial" panose="020B0604020202020204" pitchFamily="34" charset="0"/>
              </a:rPr>
              <a:t>		Stimmlose Plosive	</a:t>
            </a:r>
            <a:r>
              <a:rPr lang="de-DE" sz="1800" dirty="0">
                <a:solidFill>
                  <a:srgbClr val="008080"/>
                </a:solidFill>
                <a:latin typeface="Arial" panose="020B0604020202020204" pitchFamily="34" charset="0"/>
              </a:rPr>
              <a:t>[p], [t], [k], [ʔ]</a:t>
            </a:r>
            <a:endParaRPr lang="de-DE" altLang="de-DE" sz="1800" dirty="0">
              <a:solidFill>
                <a:srgbClr val="008080"/>
              </a:solidFill>
              <a:latin typeface="Arial" panose="020B0604020202020204" pitchFamily="34" charset="0"/>
            </a:endParaRPr>
          </a:p>
          <a:p>
            <a:pPr marL="0" indent="0">
              <a:buNone/>
            </a:pPr>
            <a:r>
              <a:rPr lang="de-DE" altLang="de-DE" sz="1800" dirty="0">
                <a:latin typeface="Arial" panose="020B0604020202020204" pitchFamily="34" charset="0"/>
              </a:rPr>
              <a:t>		Affrikate			</a:t>
            </a:r>
            <a:r>
              <a:rPr lang="de-DE" altLang="de-DE" sz="1800" dirty="0">
                <a:solidFill>
                  <a:srgbClr val="008080"/>
                </a:solidFill>
                <a:latin typeface="Arial" panose="020B0604020202020204" pitchFamily="34" charset="0"/>
              </a:rPr>
              <a:t>[</a:t>
            </a:r>
            <a:r>
              <a:rPr lang="de-DE" sz="1800" dirty="0">
                <a:solidFill>
                  <a:srgbClr val="008080"/>
                </a:solidFill>
                <a:latin typeface="Arial" panose="020B0604020202020204" pitchFamily="34" charset="0"/>
              </a:rPr>
              <a:t>͡</a:t>
            </a:r>
            <a:r>
              <a:rPr lang="de-DE" sz="1800" dirty="0" err="1">
                <a:solidFill>
                  <a:srgbClr val="008080"/>
                </a:solidFill>
                <a:latin typeface="Arial" panose="020B0604020202020204" pitchFamily="34" charset="0"/>
              </a:rPr>
              <a:t>ts</a:t>
            </a:r>
            <a:r>
              <a:rPr lang="de-DE" sz="1800" dirty="0">
                <a:solidFill>
                  <a:srgbClr val="008080"/>
                </a:solidFill>
                <a:latin typeface="Arial" panose="020B0604020202020204" pitchFamily="34" charset="0"/>
              </a:rPr>
              <a:t>], ͡[</a:t>
            </a:r>
            <a:r>
              <a:rPr lang="de-DE" sz="1800" dirty="0" err="1">
                <a:solidFill>
                  <a:srgbClr val="008080"/>
                </a:solidFill>
                <a:latin typeface="Arial" panose="020B0604020202020204" pitchFamily="34" charset="0"/>
              </a:rPr>
              <a:t>tʃ</a:t>
            </a:r>
            <a:r>
              <a:rPr lang="de-DE" sz="1800" dirty="0">
                <a:solidFill>
                  <a:srgbClr val="008080"/>
                </a:solidFill>
                <a:latin typeface="Arial" panose="020B0604020202020204" pitchFamily="34" charset="0"/>
              </a:rPr>
              <a:t>], [</a:t>
            </a:r>
            <a:r>
              <a:rPr lang="de-DE" sz="1800" dirty="0" err="1">
                <a:solidFill>
                  <a:srgbClr val="008080"/>
                </a:solidFill>
                <a:latin typeface="Arial" panose="020B0604020202020204" pitchFamily="34" charset="0"/>
              </a:rPr>
              <a:t>p͡f</a:t>
            </a:r>
            <a:r>
              <a:rPr lang="de-DE" sz="1800" dirty="0">
                <a:solidFill>
                  <a:srgbClr val="008080"/>
                </a:solidFill>
                <a:latin typeface="Arial" panose="020B0604020202020204" pitchFamily="34" charset="0"/>
              </a:rPr>
              <a:t> ]</a:t>
            </a:r>
          </a:p>
          <a:p>
            <a:pPr marL="0" indent="0">
              <a:buNone/>
            </a:pPr>
            <a:endParaRPr lang="de-DE" altLang="de-DE" sz="1800" dirty="0">
              <a:latin typeface="Arial" panose="020B0604020202020204" pitchFamily="34" charset="0"/>
            </a:endParaRPr>
          </a:p>
        </p:txBody>
      </p:sp>
    </p:spTree>
    <p:extLst>
      <p:ext uri="{BB962C8B-B14F-4D97-AF65-F5344CB8AC3E}">
        <p14:creationId xmlns:p14="http://schemas.microsoft.com/office/powerpoint/2010/main" val="2293663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25040C37-EAD8-441A-A3E6-327BB4C9682B}"/>
              </a:ext>
            </a:extLst>
          </p:cNvPr>
          <p:cNvSpPr>
            <a:spLocks noGrp="1"/>
          </p:cNvSpPr>
          <p:nvPr>
            <p:ph type="title"/>
          </p:nvPr>
        </p:nvSpPr>
        <p:spPr>
          <a:xfrm>
            <a:off x="827088" y="1341438"/>
            <a:ext cx="7467600" cy="1143000"/>
          </a:xfrm>
        </p:spPr>
        <p:txBody>
          <a:bodyPr/>
          <a:lstStyle/>
          <a:p>
            <a:r>
              <a:rPr lang="de-DE" altLang="de-DE" dirty="0">
                <a:latin typeface="Arial" panose="020B0604020202020204" pitchFamily="34" charset="0"/>
              </a:rPr>
              <a:t>Artikulation der Vokale </a:t>
            </a:r>
            <a:r>
              <a:rPr lang="de-DE" altLang="de-DE" sz="2200" dirty="0">
                <a:solidFill>
                  <a:schemeClr val="tx2"/>
                </a:solidFill>
                <a:latin typeface="Arial" panose="020B0604020202020204" pitchFamily="34" charset="0"/>
              </a:rPr>
              <a:t>(= Öffnungslaute)</a:t>
            </a:r>
          </a:p>
        </p:txBody>
      </p:sp>
      <p:pic>
        <p:nvPicPr>
          <p:cNvPr id="3" name="Inhaltsplatzhalter 2">
            <a:extLst>
              <a:ext uri="{FF2B5EF4-FFF2-40B4-BE49-F238E27FC236}">
                <a16:creationId xmlns:a16="http://schemas.microsoft.com/office/drawing/2014/main" id="{C95C541B-DB75-4A08-9CFB-6256CC5E595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627784" y="2204864"/>
            <a:ext cx="3384376" cy="4147329"/>
          </a:xfrm>
        </p:spPr>
      </p:pic>
    </p:spTree>
    <p:extLst>
      <p:ext uri="{BB962C8B-B14F-4D97-AF65-F5344CB8AC3E}">
        <p14:creationId xmlns:p14="http://schemas.microsoft.com/office/powerpoint/2010/main" val="1934460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25040C37-EAD8-441A-A3E6-327BB4C9682B}"/>
              </a:ext>
            </a:extLst>
          </p:cNvPr>
          <p:cNvSpPr>
            <a:spLocks noGrp="1"/>
          </p:cNvSpPr>
          <p:nvPr>
            <p:ph type="title"/>
          </p:nvPr>
        </p:nvSpPr>
        <p:spPr>
          <a:xfrm>
            <a:off x="827088" y="1341438"/>
            <a:ext cx="7467600" cy="1143000"/>
          </a:xfrm>
        </p:spPr>
        <p:txBody>
          <a:bodyPr/>
          <a:lstStyle/>
          <a:p>
            <a:r>
              <a:rPr lang="de-DE" altLang="de-DE" dirty="0">
                <a:latin typeface="Arial" panose="020B0604020202020204" pitchFamily="34" charset="0"/>
              </a:rPr>
              <a:t>Artikulation der Vokale </a:t>
            </a:r>
            <a:r>
              <a:rPr lang="de-DE" altLang="de-DE" sz="2200" dirty="0">
                <a:solidFill>
                  <a:schemeClr val="tx2"/>
                </a:solidFill>
                <a:latin typeface="Arial" panose="020B0604020202020204" pitchFamily="34" charset="0"/>
              </a:rPr>
              <a:t>(= Öffnungslaute)</a:t>
            </a:r>
          </a:p>
        </p:txBody>
      </p:sp>
      <p:pic>
        <p:nvPicPr>
          <p:cNvPr id="4" name="Inhaltsplatzhalter 3">
            <a:extLst>
              <a:ext uri="{FF2B5EF4-FFF2-40B4-BE49-F238E27FC236}">
                <a16:creationId xmlns:a16="http://schemas.microsoft.com/office/drawing/2014/main" id="{C2D9290E-63E2-4E59-9F5B-E1CEBDAB818C}"/>
              </a:ext>
            </a:extLst>
          </p:cNvPr>
          <p:cNvPicPr>
            <a:picLocks noGrp="1"/>
          </p:cNvPicPr>
          <p:nvPr>
            <p:ph idx="1"/>
          </p:nvPr>
        </p:nvPicPr>
        <p:blipFill rotWithShape="1">
          <a:blip r:embed="rId3"/>
          <a:srcRect l="8667" r="7921" b="10821"/>
          <a:stretch/>
        </p:blipFill>
        <p:spPr>
          <a:xfrm>
            <a:off x="781147" y="2348210"/>
            <a:ext cx="5544616" cy="3168352"/>
          </a:xfrm>
          <a:prstGeom prst="rect">
            <a:avLst/>
          </a:prstGeom>
          <a:noFill/>
        </p:spPr>
      </p:pic>
      <p:sp>
        <p:nvSpPr>
          <p:cNvPr id="3" name="Gleichschenkliges Dreieck 2">
            <a:extLst>
              <a:ext uri="{FF2B5EF4-FFF2-40B4-BE49-F238E27FC236}">
                <a16:creationId xmlns:a16="http://schemas.microsoft.com/office/drawing/2014/main" id="{437AF711-58B7-4B9F-B853-1051ADDF4EB4}"/>
              </a:ext>
            </a:extLst>
          </p:cNvPr>
          <p:cNvSpPr/>
          <p:nvPr/>
        </p:nvSpPr>
        <p:spPr>
          <a:xfrm>
            <a:off x="89184" y="4378835"/>
            <a:ext cx="1944712" cy="1359693"/>
          </a:xfrm>
          <a:prstGeom prst="triangle">
            <a:avLst>
              <a:gd name="adj" fmla="val 7173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B6FF315A-23F1-4949-9C0A-0EC5C61520BF}"/>
              </a:ext>
            </a:extLst>
          </p:cNvPr>
          <p:cNvSpPr txBox="1"/>
          <p:nvPr/>
        </p:nvSpPr>
        <p:spPr>
          <a:xfrm>
            <a:off x="6724552" y="2425848"/>
            <a:ext cx="2376131" cy="3477875"/>
          </a:xfrm>
          <a:prstGeom prst="rect">
            <a:avLst/>
          </a:prstGeom>
          <a:noFill/>
        </p:spPr>
        <p:txBody>
          <a:bodyPr wrap="square" rtlCol="0">
            <a:spAutoFit/>
          </a:bodyPr>
          <a:lstStyle/>
          <a:p>
            <a:pPr marL="457200" indent="-457200">
              <a:buAutoNum type="arabicPeriod"/>
            </a:pPr>
            <a:r>
              <a:rPr lang="de-DE" sz="2000" dirty="0">
                <a:solidFill>
                  <a:srgbClr val="FF0066"/>
                </a:solidFill>
                <a:latin typeface="+mn-lt"/>
              </a:rPr>
              <a:t>Länge oder Gespanntheit</a:t>
            </a:r>
          </a:p>
          <a:p>
            <a:pPr marL="457200" indent="-457200">
              <a:buAutoNum type="arabicPeriod"/>
            </a:pPr>
            <a:endParaRPr lang="de-DE" sz="2000" dirty="0">
              <a:solidFill>
                <a:srgbClr val="CC00CC"/>
              </a:solidFill>
              <a:latin typeface="+mn-lt"/>
            </a:endParaRPr>
          </a:p>
          <a:p>
            <a:pPr marL="457200" indent="-457200">
              <a:buAutoNum type="arabicPeriod"/>
            </a:pPr>
            <a:r>
              <a:rPr lang="de-DE" sz="2000" dirty="0">
                <a:solidFill>
                  <a:srgbClr val="CC00CC"/>
                </a:solidFill>
                <a:latin typeface="+mn-lt"/>
              </a:rPr>
              <a:t>Lippenrundung</a:t>
            </a:r>
          </a:p>
          <a:p>
            <a:pPr marL="457200" indent="-457200">
              <a:buAutoNum type="arabicPeriod"/>
            </a:pPr>
            <a:endParaRPr lang="de-DE" sz="2000" dirty="0">
              <a:solidFill>
                <a:srgbClr val="660033"/>
              </a:solidFill>
              <a:latin typeface="+mn-lt"/>
            </a:endParaRPr>
          </a:p>
          <a:p>
            <a:pPr marL="457200" indent="-457200">
              <a:buAutoNum type="arabicPeriod"/>
            </a:pPr>
            <a:r>
              <a:rPr lang="de-DE" sz="2000" dirty="0">
                <a:solidFill>
                  <a:srgbClr val="660033"/>
                </a:solidFill>
                <a:latin typeface="+mn-lt"/>
              </a:rPr>
              <a:t>Zungenlage</a:t>
            </a:r>
          </a:p>
          <a:p>
            <a:pPr marL="457200" indent="-457200">
              <a:buAutoNum type="arabicPeriod"/>
            </a:pPr>
            <a:endParaRPr lang="de-DE" sz="2000" dirty="0">
              <a:solidFill>
                <a:srgbClr val="FF0000"/>
              </a:solidFill>
              <a:latin typeface="+mn-lt"/>
            </a:endParaRPr>
          </a:p>
          <a:p>
            <a:pPr marL="457200" indent="-457200">
              <a:buAutoNum type="arabicPeriod"/>
            </a:pPr>
            <a:r>
              <a:rPr lang="de-DE" sz="2000" dirty="0">
                <a:solidFill>
                  <a:srgbClr val="FF0000"/>
                </a:solidFill>
                <a:latin typeface="+mn-lt"/>
              </a:rPr>
              <a:t>Zungenhöhe</a:t>
            </a:r>
          </a:p>
          <a:p>
            <a:pPr marL="457200" indent="-457200">
              <a:buAutoNum type="arabicPeriod"/>
            </a:pPr>
            <a:endParaRPr lang="de-DE" sz="2000" dirty="0">
              <a:solidFill>
                <a:srgbClr val="800000"/>
              </a:solidFill>
              <a:latin typeface="+mn-lt"/>
            </a:endParaRPr>
          </a:p>
          <a:p>
            <a:pPr marL="457200" indent="-457200">
              <a:buAutoNum type="arabicPeriod"/>
            </a:pPr>
            <a:r>
              <a:rPr lang="de-DE" sz="2000" dirty="0">
                <a:solidFill>
                  <a:srgbClr val="800000"/>
                </a:solidFill>
                <a:latin typeface="+mn-lt"/>
              </a:rPr>
              <a:t>Öffnungsgrad</a:t>
            </a:r>
          </a:p>
          <a:p>
            <a:pPr marL="457200" indent="-457200">
              <a:buAutoNum type="arabicPeriod"/>
            </a:pPr>
            <a:endParaRPr lang="de-DE" sz="2000" dirty="0">
              <a:solidFill>
                <a:srgbClr val="FF0000"/>
              </a:solidFill>
              <a:latin typeface="+mn-lt"/>
            </a:endParaRPr>
          </a:p>
        </p:txBody>
      </p:sp>
      <p:sp>
        <p:nvSpPr>
          <p:cNvPr id="9" name="Textfeld 8">
            <a:extLst>
              <a:ext uri="{FF2B5EF4-FFF2-40B4-BE49-F238E27FC236}">
                <a16:creationId xmlns:a16="http://schemas.microsoft.com/office/drawing/2014/main" id="{BDBA13EC-8E84-4A5F-AF79-9BCCCBCA3F46}"/>
              </a:ext>
            </a:extLst>
          </p:cNvPr>
          <p:cNvSpPr txBox="1"/>
          <p:nvPr/>
        </p:nvSpPr>
        <p:spPr>
          <a:xfrm>
            <a:off x="4135929" y="5403218"/>
            <a:ext cx="1150318" cy="369332"/>
          </a:xfrm>
          <a:prstGeom prst="rect">
            <a:avLst/>
          </a:prstGeom>
          <a:noFill/>
        </p:spPr>
        <p:txBody>
          <a:bodyPr wrap="square" rtlCol="0">
            <a:spAutoFit/>
          </a:bodyPr>
          <a:lstStyle/>
          <a:p>
            <a:r>
              <a:rPr lang="de-DE" sz="1800" dirty="0">
                <a:solidFill>
                  <a:srgbClr val="CC00CC"/>
                </a:solidFill>
                <a:latin typeface="+mn-lt"/>
              </a:rPr>
              <a:t>gerundet</a:t>
            </a:r>
          </a:p>
        </p:txBody>
      </p:sp>
      <p:sp>
        <p:nvSpPr>
          <p:cNvPr id="10" name="Textfeld 9">
            <a:extLst>
              <a:ext uri="{FF2B5EF4-FFF2-40B4-BE49-F238E27FC236}">
                <a16:creationId xmlns:a16="http://schemas.microsoft.com/office/drawing/2014/main" id="{641530C9-4E6D-4458-86A0-5246B5502CC9}"/>
              </a:ext>
            </a:extLst>
          </p:cNvPr>
          <p:cNvSpPr txBox="1"/>
          <p:nvPr/>
        </p:nvSpPr>
        <p:spPr>
          <a:xfrm>
            <a:off x="2843945" y="5416956"/>
            <a:ext cx="1410966" cy="369332"/>
          </a:xfrm>
          <a:prstGeom prst="rect">
            <a:avLst/>
          </a:prstGeom>
          <a:noFill/>
        </p:spPr>
        <p:txBody>
          <a:bodyPr wrap="square" rtlCol="0">
            <a:spAutoFit/>
          </a:bodyPr>
          <a:lstStyle/>
          <a:p>
            <a:r>
              <a:rPr lang="de-DE" sz="1800" dirty="0">
                <a:solidFill>
                  <a:srgbClr val="CC00CC"/>
                </a:solidFill>
                <a:latin typeface="+mn-lt"/>
              </a:rPr>
              <a:t>ungerundet</a:t>
            </a:r>
          </a:p>
        </p:txBody>
      </p:sp>
      <p:sp>
        <p:nvSpPr>
          <p:cNvPr id="11" name="Textfeld 10">
            <a:extLst>
              <a:ext uri="{FF2B5EF4-FFF2-40B4-BE49-F238E27FC236}">
                <a16:creationId xmlns:a16="http://schemas.microsoft.com/office/drawing/2014/main" id="{0D42A64B-DFE1-434C-9ABE-2D7C6DBD49A6}"/>
              </a:ext>
            </a:extLst>
          </p:cNvPr>
          <p:cNvSpPr txBox="1"/>
          <p:nvPr/>
        </p:nvSpPr>
        <p:spPr>
          <a:xfrm>
            <a:off x="4125432" y="5786288"/>
            <a:ext cx="2016224" cy="369332"/>
          </a:xfrm>
          <a:prstGeom prst="rect">
            <a:avLst/>
          </a:prstGeom>
          <a:noFill/>
        </p:spPr>
        <p:txBody>
          <a:bodyPr wrap="square" rtlCol="0">
            <a:spAutoFit/>
          </a:bodyPr>
          <a:lstStyle/>
          <a:p>
            <a:r>
              <a:rPr lang="de-DE" sz="1800" dirty="0">
                <a:solidFill>
                  <a:srgbClr val="660033"/>
                </a:solidFill>
                <a:latin typeface="+mn-lt"/>
              </a:rPr>
              <a:t>hinten</a:t>
            </a:r>
          </a:p>
        </p:txBody>
      </p:sp>
      <p:sp>
        <p:nvSpPr>
          <p:cNvPr id="12" name="Textfeld 11">
            <a:extLst>
              <a:ext uri="{FF2B5EF4-FFF2-40B4-BE49-F238E27FC236}">
                <a16:creationId xmlns:a16="http://schemas.microsoft.com/office/drawing/2014/main" id="{15C2E40C-C86B-429C-ADB1-F0C37587444E}"/>
              </a:ext>
            </a:extLst>
          </p:cNvPr>
          <p:cNvSpPr txBox="1"/>
          <p:nvPr/>
        </p:nvSpPr>
        <p:spPr>
          <a:xfrm>
            <a:off x="3126933" y="5786288"/>
            <a:ext cx="991383" cy="369332"/>
          </a:xfrm>
          <a:prstGeom prst="rect">
            <a:avLst/>
          </a:prstGeom>
          <a:noFill/>
        </p:spPr>
        <p:txBody>
          <a:bodyPr wrap="square" rtlCol="0">
            <a:spAutoFit/>
          </a:bodyPr>
          <a:lstStyle/>
          <a:p>
            <a:r>
              <a:rPr lang="de-DE" sz="1800" dirty="0">
                <a:solidFill>
                  <a:srgbClr val="660033"/>
                </a:solidFill>
                <a:latin typeface="+mn-lt"/>
              </a:rPr>
              <a:t>zentral</a:t>
            </a:r>
          </a:p>
        </p:txBody>
      </p:sp>
      <p:sp>
        <p:nvSpPr>
          <p:cNvPr id="13" name="Textfeld 12">
            <a:extLst>
              <a:ext uri="{FF2B5EF4-FFF2-40B4-BE49-F238E27FC236}">
                <a16:creationId xmlns:a16="http://schemas.microsoft.com/office/drawing/2014/main" id="{42FE2542-65C6-458D-9484-3DDA6EA1E0C4}"/>
              </a:ext>
            </a:extLst>
          </p:cNvPr>
          <p:cNvSpPr txBox="1"/>
          <p:nvPr/>
        </p:nvSpPr>
        <p:spPr>
          <a:xfrm>
            <a:off x="1985185" y="5772550"/>
            <a:ext cx="766975" cy="369332"/>
          </a:xfrm>
          <a:prstGeom prst="rect">
            <a:avLst/>
          </a:prstGeom>
          <a:noFill/>
        </p:spPr>
        <p:txBody>
          <a:bodyPr wrap="square" rtlCol="0">
            <a:spAutoFit/>
          </a:bodyPr>
          <a:lstStyle/>
          <a:p>
            <a:r>
              <a:rPr lang="de-DE" sz="1800" dirty="0">
                <a:solidFill>
                  <a:srgbClr val="660033"/>
                </a:solidFill>
                <a:latin typeface="+mn-lt"/>
              </a:rPr>
              <a:t>vorne</a:t>
            </a:r>
          </a:p>
        </p:txBody>
      </p:sp>
      <p:sp>
        <p:nvSpPr>
          <p:cNvPr id="14" name="Textfeld 13">
            <a:extLst>
              <a:ext uri="{FF2B5EF4-FFF2-40B4-BE49-F238E27FC236}">
                <a16:creationId xmlns:a16="http://schemas.microsoft.com/office/drawing/2014/main" id="{324B2FC2-C7D6-4212-A5E3-32CDE6151E74}"/>
              </a:ext>
            </a:extLst>
          </p:cNvPr>
          <p:cNvSpPr txBox="1"/>
          <p:nvPr/>
        </p:nvSpPr>
        <p:spPr>
          <a:xfrm>
            <a:off x="5318363" y="4828707"/>
            <a:ext cx="991383" cy="369332"/>
          </a:xfrm>
          <a:prstGeom prst="rect">
            <a:avLst/>
          </a:prstGeom>
          <a:noFill/>
        </p:spPr>
        <p:txBody>
          <a:bodyPr wrap="square" rtlCol="0">
            <a:spAutoFit/>
          </a:bodyPr>
          <a:lstStyle/>
          <a:p>
            <a:r>
              <a:rPr lang="de-DE" sz="1800" dirty="0">
                <a:solidFill>
                  <a:srgbClr val="FF0000"/>
                </a:solidFill>
                <a:latin typeface="+mn-lt"/>
              </a:rPr>
              <a:t>tief</a:t>
            </a:r>
          </a:p>
        </p:txBody>
      </p:sp>
      <p:sp>
        <p:nvSpPr>
          <p:cNvPr id="15" name="Textfeld 14">
            <a:extLst>
              <a:ext uri="{FF2B5EF4-FFF2-40B4-BE49-F238E27FC236}">
                <a16:creationId xmlns:a16="http://schemas.microsoft.com/office/drawing/2014/main" id="{80EC5E98-019A-466D-B210-BCFCE54FE5F2}"/>
              </a:ext>
            </a:extLst>
          </p:cNvPr>
          <p:cNvSpPr txBox="1"/>
          <p:nvPr/>
        </p:nvSpPr>
        <p:spPr>
          <a:xfrm>
            <a:off x="5574756" y="3915203"/>
            <a:ext cx="991383" cy="369332"/>
          </a:xfrm>
          <a:prstGeom prst="rect">
            <a:avLst/>
          </a:prstGeom>
          <a:noFill/>
        </p:spPr>
        <p:txBody>
          <a:bodyPr wrap="square" rtlCol="0">
            <a:spAutoFit/>
          </a:bodyPr>
          <a:lstStyle/>
          <a:p>
            <a:r>
              <a:rPr lang="de-DE" sz="1800" dirty="0">
                <a:solidFill>
                  <a:srgbClr val="FF0000"/>
                </a:solidFill>
                <a:latin typeface="+mn-lt"/>
              </a:rPr>
              <a:t>mittel</a:t>
            </a:r>
          </a:p>
        </p:txBody>
      </p:sp>
      <p:sp>
        <p:nvSpPr>
          <p:cNvPr id="16" name="Textfeld 15">
            <a:extLst>
              <a:ext uri="{FF2B5EF4-FFF2-40B4-BE49-F238E27FC236}">
                <a16:creationId xmlns:a16="http://schemas.microsoft.com/office/drawing/2014/main" id="{763A994D-B4B2-47D1-850B-925035B16D4C}"/>
              </a:ext>
            </a:extLst>
          </p:cNvPr>
          <p:cNvSpPr txBox="1"/>
          <p:nvPr/>
        </p:nvSpPr>
        <p:spPr>
          <a:xfrm>
            <a:off x="5983407" y="2910213"/>
            <a:ext cx="991383" cy="369332"/>
          </a:xfrm>
          <a:prstGeom prst="rect">
            <a:avLst/>
          </a:prstGeom>
          <a:noFill/>
        </p:spPr>
        <p:txBody>
          <a:bodyPr wrap="square" rtlCol="0">
            <a:spAutoFit/>
          </a:bodyPr>
          <a:lstStyle/>
          <a:p>
            <a:r>
              <a:rPr lang="de-DE" sz="1800" dirty="0">
                <a:solidFill>
                  <a:srgbClr val="FF0000"/>
                </a:solidFill>
                <a:latin typeface="+mn-lt"/>
              </a:rPr>
              <a:t>hoch</a:t>
            </a:r>
          </a:p>
        </p:txBody>
      </p:sp>
      <p:grpSp>
        <p:nvGrpSpPr>
          <p:cNvPr id="17" name="Gruppieren 16">
            <a:extLst>
              <a:ext uri="{FF2B5EF4-FFF2-40B4-BE49-F238E27FC236}">
                <a16:creationId xmlns:a16="http://schemas.microsoft.com/office/drawing/2014/main" id="{BEB53896-AA68-4E6F-BD50-592BA71895B8}"/>
              </a:ext>
            </a:extLst>
          </p:cNvPr>
          <p:cNvGrpSpPr/>
          <p:nvPr/>
        </p:nvGrpSpPr>
        <p:grpSpPr>
          <a:xfrm>
            <a:off x="1110709" y="2156062"/>
            <a:ext cx="2016224" cy="369332"/>
            <a:chOff x="979131" y="2102789"/>
            <a:chExt cx="2016224" cy="369332"/>
          </a:xfrm>
        </p:grpSpPr>
        <p:sp>
          <p:nvSpPr>
            <p:cNvPr id="5" name="Textfeld 4">
              <a:extLst>
                <a:ext uri="{FF2B5EF4-FFF2-40B4-BE49-F238E27FC236}">
                  <a16:creationId xmlns:a16="http://schemas.microsoft.com/office/drawing/2014/main" id="{82B4FCC0-2951-4737-8E0F-C4A3D66C8970}"/>
                </a:ext>
              </a:extLst>
            </p:cNvPr>
            <p:cNvSpPr txBox="1"/>
            <p:nvPr/>
          </p:nvSpPr>
          <p:spPr>
            <a:xfrm>
              <a:off x="979131" y="2102789"/>
              <a:ext cx="2016224" cy="369332"/>
            </a:xfrm>
            <a:prstGeom prst="rect">
              <a:avLst/>
            </a:prstGeom>
            <a:noFill/>
          </p:spPr>
          <p:txBody>
            <a:bodyPr wrap="square" rtlCol="0">
              <a:spAutoFit/>
            </a:bodyPr>
            <a:lstStyle/>
            <a:p>
              <a:r>
                <a:rPr lang="de-DE" sz="1800" dirty="0">
                  <a:solidFill>
                    <a:srgbClr val="FF0066"/>
                  </a:solidFill>
                  <a:latin typeface="+mn-lt"/>
                </a:rPr>
                <a:t>lang/gespannt</a:t>
              </a:r>
            </a:p>
          </p:txBody>
        </p:sp>
        <p:sp>
          <p:nvSpPr>
            <p:cNvPr id="2" name="Trapezoid 1">
              <a:extLst>
                <a:ext uri="{FF2B5EF4-FFF2-40B4-BE49-F238E27FC236}">
                  <a16:creationId xmlns:a16="http://schemas.microsoft.com/office/drawing/2014/main" id="{C27B4B89-0FE8-4C5B-9A31-C163A187E454}"/>
                </a:ext>
              </a:extLst>
            </p:cNvPr>
            <p:cNvSpPr/>
            <p:nvPr/>
          </p:nvSpPr>
          <p:spPr>
            <a:xfrm rot="10800000">
              <a:off x="2620583" y="2182597"/>
              <a:ext cx="374772" cy="216024"/>
            </a:xfrm>
            <a:prstGeom prst="trapezoid">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1" name="Gruppieren 20">
            <a:extLst>
              <a:ext uri="{FF2B5EF4-FFF2-40B4-BE49-F238E27FC236}">
                <a16:creationId xmlns:a16="http://schemas.microsoft.com/office/drawing/2014/main" id="{7B0B7542-F780-43AC-851E-ED763BD61389}"/>
              </a:ext>
            </a:extLst>
          </p:cNvPr>
          <p:cNvGrpSpPr/>
          <p:nvPr/>
        </p:nvGrpSpPr>
        <p:grpSpPr>
          <a:xfrm>
            <a:off x="2401327" y="2637734"/>
            <a:ext cx="2304256" cy="369332"/>
            <a:chOff x="1854281" y="2575018"/>
            <a:chExt cx="2304256" cy="369332"/>
          </a:xfrm>
        </p:grpSpPr>
        <p:sp>
          <p:nvSpPr>
            <p:cNvPr id="7" name="Textfeld 6">
              <a:extLst>
                <a:ext uri="{FF2B5EF4-FFF2-40B4-BE49-F238E27FC236}">
                  <a16:creationId xmlns:a16="http://schemas.microsoft.com/office/drawing/2014/main" id="{9F817EE0-12CA-413B-BAAE-F28CC52ACD4E}"/>
                </a:ext>
              </a:extLst>
            </p:cNvPr>
            <p:cNvSpPr txBox="1"/>
            <p:nvPr/>
          </p:nvSpPr>
          <p:spPr>
            <a:xfrm>
              <a:off x="1854281" y="2575018"/>
              <a:ext cx="2304256" cy="369332"/>
            </a:xfrm>
            <a:prstGeom prst="rect">
              <a:avLst/>
            </a:prstGeom>
            <a:noFill/>
          </p:spPr>
          <p:txBody>
            <a:bodyPr wrap="square" rtlCol="0">
              <a:spAutoFit/>
            </a:bodyPr>
            <a:lstStyle/>
            <a:p>
              <a:r>
                <a:rPr lang="de-DE" sz="1800" dirty="0">
                  <a:solidFill>
                    <a:srgbClr val="FF0066"/>
                  </a:solidFill>
                  <a:latin typeface="+mn-lt"/>
                </a:rPr>
                <a:t>kurz/ungespannt</a:t>
              </a:r>
            </a:p>
          </p:txBody>
        </p:sp>
        <p:sp>
          <p:nvSpPr>
            <p:cNvPr id="6" name="Ellipse 5">
              <a:extLst>
                <a:ext uri="{FF2B5EF4-FFF2-40B4-BE49-F238E27FC236}">
                  <a16:creationId xmlns:a16="http://schemas.microsoft.com/office/drawing/2014/main" id="{30868694-DC80-4706-AF30-0DFE5751911B}"/>
                </a:ext>
              </a:extLst>
            </p:cNvPr>
            <p:cNvSpPr/>
            <p:nvPr/>
          </p:nvSpPr>
          <p:spPr>
            <a:xfrm>
              <a:off x="3707865" y="2668845"/>
              <a:ext cx="288032" cy="193937"/>
            </a:xfrm>
            <a:prstGeom prst="ellipse">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8" name="Textfeld 17">
            <a:extLst>
              <a:ext uri="{FF2B5EF4-FFF2-40B4-BE49-F238E27FC236}">
                <a16:creationId xmlns:a16="http://schemas.microsoft.com/office/drawing/2014/main" id="{5D929D65-7B63-40E7-A670-3AA4D95EE3CB}"/>
              </a:ext>
            </a:extLst>
          </p:cNvPr>
          <p:cNvSpPr txBox="1"/>
          <p:nvPr/>
        </p:nvSpPr>
        <p:spPr>
          <a:xfrm>
            <a:off x="-64372" y="4171588"/>
            <a:ext cx="1334499" cy="646331"/>
          </a:xfrm>
          <a:prstGeom prst="rect">
            <a:avLst/>
          </a:prstGeom>
          <a:noFill/>
        </p:spPr>
        <p:txBody>
          <a:bodyPr wrap="square" rtlCol="0">
            <a:spAutoFit/>
          </a:bodyPr>
          <a:lstStyle/>
          <a:p>
            <a:r>
              <a:rPr lang="de-DE" sz="1800" dirty="0">
                <a:solidFill>
                  <a:srgbClr val="800000"/>
                </a:solidFill>
                <a:latin typeface="+mn-lt"/>
              </a:rPr>
              <a:t>halboffen (bei [ɛː])</a:t>
            </a:r>
          </a:p>
        </p:txBody>
      </p:sp>
      <p:sp>
        <p:nvSpPr>
          <p:cNvPr id="19" name="Textfeld 18">
            <a:extLst>
              <a:ext uri="{FF2B5EF4-FFF2-40B4-BE49-F238E27FC236}">
                <a16:creationId xmlns:a16="http://schemas.microsoft.com/office/drawing/2014/main" id="{59CB12AC-5AE6-4256-9E32-D2AF11EF544F}"/>
              </a:ext>
            </a:extLst>
          </p:cNvPr>
          <p:cNvSpPr txBox="1"/>
          <p:nvPr/>
        </p:nvSpPr>
        <p:spPr>
          <a:xfrm>
            <a:off x="-87353" y="3611612"/>
            <a:ext cx="1599227" cy="646331"/>
          </a:xfrm>
          <a:prstGeom prst="rect">
            <a:avLst/>
          </a:prstGeom>
          <a:noFill/>
        </p:spPr>
        <p:txBody>
          <a:bodyPr wrap="square" rtlCol="0">
            <a:spAutoFit/>
          </a:bodyPr>
          <a:lstStyle/>
          <a:p>
            <a:r>
              <a:rPr lang="de-DE" sz="1800" dirty="0">
                <a:solidFill>
                  <a:srgbClr val="800000"/>
                </a:solidFill>
                <a:latin typeface="+mn-lt"/>
              </a:rPr>
              <a:t>halbgeschlossen (bei [e:])</a:t>
            </a:r>
          </a:p>
        </p:txBody>
      </p:sp>
      <p:sp>
        <p:nvSpPr>
          <p:cNvPr id="23" name="Textfeld 22">
            <a:extLst>
              <a:ext uri="{FF2B5EF4-FFF2-40B4-BE49-F238E27FC236}">
                <a16:creationId xmlns:a16="http://schemas.microsoft.com/office/drawing/2014/main" id="{3FDF33E7-FF99-4671-A02C-4B44AE5DC113}"/>
              </a:ext>
            </a:extLst>
          </p:cNvPr>
          <p:cNvSpPr txBox="1"/>
          <p:nvPr/>
        </p:nvSpPr>
        <p:spPr>
          <a:xfrm>
            <a:off x="-72963" y="4971852"/>
            <a:ext cx="1334499" cy="369332"/>
          </a:xfrm>
          <a:prstGeom prst="rect">
            <a:avLst/>
          </a:prstGeom>
          <a:noFill/>
        </p:spPr>
        <p:txBody>
          <a:bodyPr wrap="square" rtlCol="0">
            <a:spAutoFit/>
          </a:bodyPr>
          <a:lstStyle/>
          <a:p>
            <a:r>
              <a:rPr lang="de-DE" sz="1800" dirty="0">
                <a:solidFill>
                  <a:srgbClr val="800000"/>
                </a:solidFill>
                <a:latin typeface="+mn-lt"/>
              </a:rPr>
              <a:t>offen</a:t>
            </a:r>
          </a:p>
        </p:txBody>
      </p:sp>
      <p:sp>
        <p:nvSpPr>
          <p:cNvPr id="24" name="Textfeld 23">
            <a:extLst>
              <a:ext uri="{FF2B5EF4-FFF2-40B4-BE49-F238E27FC236}">
                <a16:creationId xmlns:a16="http://schemas.microsoft.com/office/drawing/2014/main" id="{D9DE41BE-19E7-4FBD-AF59-BE479FEC8C5D}"/>
              </a:ext>
            </a:extLst>
          </p:cNvPr>
          <p:cNvSpPr txBox="1"/>
          <p:nvPr/>
        </p:nvSpPr>
        <p:spPr>
          <a:xfrm>
            <a:off x="-63290" y="2656746"/>
            <a:ext cx="991383" cy="646331"/>
          </a:xfrm>
          <a:prstGeom prst="rect">
            <a:avLst/>
          </a:prstGeom>
          <a:noFill/>
        </p:spPr>
        <p:txBody>
          <a:bodyPr wrap="square" rtlCol="0">
            <a:spAutoFit/>
          </a:bodyPr>
          <a:lstStyle/>
          <a:p>
            <a:r>
              <a:rPr lang="de-DE" sz="1800" dirty="0">
                <a:solidFill>
                  <a:srgbClr val="800000"/>
                </a:solidFill>
                <a:latin typeface="+mn-lt"/>
              </a:rPr>
              <a:t>geschlossen</a:t>
            </a:r>
          </a:p>
        </p:txBody>
      </p:sp>
    </p:spTree>
    <p:extLst>
      <p:ext uri="{BB962C8B-B14F-4D97-AF65-F5344CB8AC3E}">
        <p14:creationId xmlns:p14="http://schemas.microsoft.com/office/powerpoint/2010/main" val="2747028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orlage-Lehre-deutsch">
  <a:themeElements>
    <a:clrScheme name="Graustuf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b-cd-neu-v2-4 1">
        <a:dk1>
          <a:srgbClr val="000000"/>
        </a:dk1>
        <a:lt1>
          <a:srgbClr val="C8D0E2"/>
        </a:lt1>
        <a:dk2>
          <a:srgbClr val="00457D"/>
        </a:dk2>
        <a:lt2>
          <a:srgbClr val="808080"/>
        </a:lt2>
        <a:accent1>
          <a:srgbClr val="5D7FAA"/>
        </a:accent1>
        <a:accent2>
          <a:srgbClr val="97BF0D"/>
        </a:accent2>
        <a:accent3>
          <a:srgbClr val="E0E4EE"/>
        </a:accent3>
        <a:accent4>
          <a:srgbClr val="000000"/>
        </a:accent4>
        <a:accent5>
          <a:srgbClr val="B6C0D2"/>
        </a:accent5>
        <a:accent6>
          <a:srgbClr val="88AD0B"/>
        </a:accent6>
        <a:hlink>
          <a:srgbClr val="92A5C5"/>
        </a:hlink>
        <a:folHlink>
          <a:srgbClr val="C6D982"/>
        </a:folHlink>
      </a:clrScheme>
      <a:clrMap bg1="lt1" tx1="dk1" bg2="lt2" tx2="dk2" accent1="accent1" accent2="accent2" accent3="accent3" accent4="accent4" accent5="accent5" accent6="accent6" hlink="hlink" folHlink="folHlink"/>
    </a:extraClrScheme>
    <a:extraClrScheme>
      <a:clrScheme name="ub-cd-neu-v2-4 2">
        <a:dk1>
          <a:srgbClr val="000000"/>
        </a:dk1>
        <a:lt1>
          <a:srgbClr val="C8D0E2"/>
        </a:lt1>
        <a:dk2>
          <a:srgbClr val="00457D"/>
        </a:dk2>
        <a:lt2>
          <a:srgbClr val="808080"/>
        </a:lt2>
        <a:accent1>
          <a:srgbClr val="5D7FAA"/>
        </a:accent1>
        <a:accent2>
          <a:srgbClr val="FFD300"/>
        </a:accent2>
        <a:accent3>
          <a:srgbClr val="E0E4EE"/>
        </a:accent3>
        <a:accent4>
          <a:srgbClr val="000000"/>
        </a:accent4>
        <a:accent5>
          <a:srgbClr val="B6C0D2"/>
        </a:accent5>
        <a:accent6>
          <a:srgbClr val="E7BF00"/>
        </a:accent6>
        <a:hlink>
          <a:srgbClr val="92A5C5"/>
        </a:hlink>
        <a:folHlink>
          <a:srgbClr val="FFE37D"/>
        </a:folHlink>
      </a:clrScheme>
      <a:clrMap bg1="lt1" tx1="dk1" bg2="lt2" tx2="dk2" accent1="accent1" accent2="accent2" accent3="accent3" accent4="accent4" accent5="accent5" accent6="accent6" hlink="hlink" folHlink="folHlink"/>
    </a:extraClrScheme>
    <a:extraClrScheme>
      <a:clrScheme name="ub-cd-neu-v2-4 3">
        <a:dk1>
          <a:srgbClr val="000000"/>
        </a:dk1>
        <a:lt1>
          <a:srgbClr val="C8D0E2"/>
        </a:lt1>
        <a:dk2>
          <a:srgbClr val="00457D"/>
        </a:dk2>
        <a:lt2>
          <a:srgbClr val="808080"/>
        </a:lt2>
        <a:accent1>
          <a:srgbClr val="5D7FAA"/>
        </a:accent1>
        <a:accent2>
          <a:srgbClr val="E6444F"/>
        </a:accent2>
        <a:accent3>
          <a:srgbClr val="E0E4EE"/>
        </a:accent3>
        <a:accent4>
          <a:srgbClr val="000000"/>
        </a:accent4>
        <a:accent5>
          <a:srgbClr val="B6C0D2"/>
        </a:accent5>
        <a:accent6>
          <a:srgbClr val="D03D47"/>
        </a:accent6>
        <a:hlink>
          <a:srgbClr val="92A5C5"/>
        </a:hlink>
        <a:folHlink>
          <a:srgbClr val="F1998F"/>
        </a:folHlink>
      </a:clrScheme>
      <a:clrMap bg1="lt1" tx1="dk1" bg2="lt2" tx2="dk2" accent1="accent1" accent2="accent2" accent3="accent3" accent4="accent4" accent5="accent5" accent6="accent6" hlink="hlink" folHlink="folHlink"/>
    </a:extraClrScheme>
    <a:extraClrScheme>
      <a:clrScheme name="ub-cd-neu-v2-4 4">
        <a:dk1>
          <a:srgbClr val="000000"/>
        </a:dk1>
        <a:lt1>
          <a:srgbClr val="C8D0E2"/>
        </a:lt1>
        <a:dk2>
          <a:srgbClr val="00457D"/>
        </a:dk2>
        <a:lt2>
          <a:srgbClr val="808080"/>
        </a:lt2>
        <a:accent1>
          <a:srgbClr val="5D7FAA"/>
        </a:accent1>
        <a:accent2>
          <a:srgbClr val="878783"/>
        </a:accent2>
        <a:accent3>
          <a:srgbClr val="E0E4EE"/>
        </a:accent3>
        <a:accent4>
          <a:srgbClr val="000000"/>
        </a:accent4>
        <a:accent5>
          <a:srgbClr val="B6C0D2"/>
        </a:accent5>
        <a:accent6>
          <a:srgbClr val="7A7A76"/>
        </a:accent6>
        <a:hlink>
          <a:srgbClr val="92A5C5"/>
        </a:hlink>
        <a:folHlink>
          <a:srgbClr val="B9BAB7"/>
        </a:folHlink>
      </a:clrScheme>
      <a:clrMap bg1="lt1" tx1="dk1" bg2="lt2" tx2="dk2" accent1="accent1" accent2="accent2" accent3="accent3" accent4="accent4" accent5="accent5" accent6="accent6" hlink="hlink" folHlink="folHlink"/>
    </a:extraClrScheme>
    <a:extraClrScheme>
      <a:clrScheme name="ub-cd-neu-v2-4 5">
        <a:dk1>
          <a:srgbClr val="000000"/>
        </a:dk1>
        <a:lt1>
          <a:srgbClr val="C8D0E2"/>
        </a:lt1>
        <a:dk2>
          <a:srgbClr val="00457D"/>
        </a:dk2>
        <a:lt2>
          <a:srgbClr val="808080"/>
        </a:lt2>
        <a:accent1>
          <a:srgbClr val="5D7FAA"/>
        </a:accent1>
        <a:accent2>
          <a:srgbClr val="00457D"/>
        </a:accent2>
        <a:accent3>
          <a:srgbClr val="E0E4EE"/>
        </a:accent3>
        <a:accent4>
          <a:srgbClr val="000000"/>
        </a:accent4>
        <a:accent5>
          <a:srgbClr val="B6C0D2"/>
        </a:accent5>
        <a:accent6>
          <a:srgbClr val="003E71"/>
        </a:accent6>
        <a:hlink>
          <a:srgbClr val="92A5C5"/>
        </a:hlink>
        <a:folHlink>
          <a:srgbClr val="C8D0E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Vorlage-Lehre-deutsch</Template>
  <TotalTime>0</TotalTime>
  <Words>778</Words>
  <Application>Microsoft Office PowerPoint</Application>
  <PresentationFormat>Bildschirmpräsentation (4:3)</PresentationFormat>
  <Paragraphs>148</Paragraphs>
  <Slides>12</Slides>
  <Notes>7</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12</vt:i4>
      </vt:variant>
    </vt:vector>
  </HeadingPairs>
  <TitlesOfParts>
    <vt:vector size="21" baseType="lpstr">
      <vt:lpstr>Arial</vt:lpstr>
      <vt:lpstr>Calibri</vt:lpstr>
      <vt:lpstr>Segoe UI</vt:lpstr>
      <vt:lpstr>Symbol</vt:lpstr>
      <vt:lpstr>Times New Roman</vt:lpstr>
      <vt:lpstr>UB Scala</vt:lpstr>
      <vt:lpstr>UB Scala Sans</vt:lpstr>
      <vt:lpstr>Wingdings</vt:lpstr>
      <vt:lpstr>Vorlage-Lehre-deutsch</vt:lpstr>
      <vt:lpstr>2. Sitzung: Phonetik</vt:lpstr>
      <vt:lpstr>vhb-Kurs Deutsche Grammatik aktuell</vt:lpstr>
      <vt:lpstr>Frage zur Sitzung Semiotik</vt:lpstr>
      <vt:lpstr>Artikulation der Konsonanten (= Hindernislaut)</vt:lpstr>
      <vt:lpstr>Artikulation der Konsonanten (= Hindernislaut)</vt:lpstr>
      <vt:lpstr>Artikulation der Konsonanten (= Hindernislaut)</vt:lpstr>
      <vt:lpstr>Artikulation der Konsonanten (= Hindernislaut)</vt:lpstr>
      <vt:lpstr>Artikulation der Vokale (= Öffnungslaute)</vt:lpstr>
      <vt:lpstr>Artikulation der Vokale (= Öffnungslaute)</vt:lpstr>
      <vt:lpstr>Diphthonge (= Doppellaut)</vt:lpstr>
      <vt:lpstr>Sprachlaute im Deutschen</vt:lpstr>
      <vt:lpstr>Sprachlaute im Deutschen</vt:lpstr>
    </vt:vector>
  </TitlesOfParts>
  <Company>Uni-Bamberg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Luise Köhler</dc:creator>
  <dc:description>Vorlage erstellt durch:
Andreas Stadtmüller • Universität Bamberg • Dezernat Z/KOM • Corporate Design • 28.10.2010</dc:description>
  <cp:lastModifiedBy>Luise Köhler</cp:lastModifiedBy>
  <cp:revision>15</cp:revision>
  <dcterms:created xsi:type="dcterms:W3CDTF">2021-10-29T12:32:59Z</dcterms:created>
  <dcterms:modified xsi:type="dcterms:W3CDTF">2021-11-05T11:18:58Z</dcterms:modified>
</cp:coreProperties>
</file>