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256" r:id="rId2"/>
    <p:sldId id="311" r:id="rId3"/>
    <p:sldId id="274" r:id="rId4"/>
    <p:sldId id="266" r:id="rId5"/>
    <p:sldId id="282"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840" autoAdjust="0"/>
    <p:restoredTop sz="66146" autoAdjust="0"/>
  </p:normalViewPr>
  <p:slideViewPr>
    <p:cSldViewPr snapToGrid="0" snapToObjects="1">
      <p:cViewPr varScale="1">
        <p:scale>
          <a:sx n="74" d="100"/>
          <a:sy n="74" d="100"/>
        </p:scale>
        <p:origin x="201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FDFC2A-F92C-8345-BC62-9D227AE4BC80}" type="datetimeFigureOut">
              <a:rPr lang="en-US" smtClean="0"/>
              <a:t>12/11/23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C348BC-0406-F542-8DFC-479927FDD959}" type="slidenum">
              <a:rPr lang="en-US" smtClean="0"/>
              <a:t>‹#›</a:t>
            </a:fld>
            <a:endParaRPr lang="en-US"/>
          </a:p>
        </p:txBody>
      </p:sp>
    </p:spTree>
    <p:extLst>
      <p:ext uri="{BB962C8B-B14F-4D97-AF65-F5344CB8AC3E}">
        <p14:creationId xmlns:p14="http://schemas.microsoft.com/office/powerpoint/2010/main" val="98744709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600" dirty="0"/>
          </a:p>
        </p:txBody>
      </p:sp>
      <p:sp>
        <p:nvSpPr>
          <p:cNvPr id="4" name="Slide Number Placeholder 3"/>
          <p:cNvSpPr>
            <a:spLocks noGrp="1"/>
          </p:cNvSpPr>
          <p:nvPr>
            <p:ph type="sldNum" sz="quarter" idx="10"/>
          </p:nvPr>
        </p:nvSpPr>
        <p:spPr/>
        <p:txBody>
          <a:bodyPr/>
          <a:lstStyle/>
          <a:p>
            <a:fld id="{E5C348BC-0406-F542-8DFC-479927FDD959}" type="slidenum">
              <a:rPr lang="en-US" smtClean="0"/>
              <a:t>1</a:t>
            </a:fld>
            <a:endParaRPr lang="en-US"/>
          </a:p>
        </p:txBody>
      </p:sp>
    </p:spTree>
    <p:extLst>
      <p:ext uri="{BB962C8B-B14F-4D97-AF65-F5344CB8AC3E}">
        <p14:creationId xmlns:p14="http://schemas.microsoft.com/office/powerpoint/2010/main" val="1577863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0" dirty="0"/>
          </a:p>
        </p:txBody>
      </p:sp>
      <p:sp>
        <p:nvSpPr>
          <p:cNvPr id="4" name="Slide Number Placeholder 3"/>
          <p:cNvSpPr>
            <a:spLocks noGrp="1"/>
          </p:cNvSpPr>
          <p:nvPr>
            <p:ph type="sldNum" sz="quarter" idx="10"/>
          </p:nvPr>
        </p:nvSpPr>
        <p:spPr/>
        <p:txBody>
          <a:bodyPr/>
          <a:lstStyle/>
          <a:p>
            <a:fld id="{A5A3A758-6B5B-C245-992F-11A874D9E92C}" type="slidenum">
              <a:rPr lang="en-US" smtClean="0"/>
              <a:t>2</a:t>
            </a:fld>
            <a:endParaRPr lang="en-US"/>
          </a:p>
        </p:txBody>
      </p:sp>
    </p:spTree>
    <p:extLst>
      <p:ext uri="{BB962C8B-B14F-4D97-AF65-F5344CB8AC3E}">
        <p14:creationId xmlns:p14="http://schemas.microsoft.com/office/powerpoint/2010/main" val="38995373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DE" dirty="0"/>
          </a:p>
        </p:txBody>
      </p:sp>
      <p:sp>
        <p:nvSpPr>
          <p:cNvPr id="4" name="Slide Number Placeholder 3"/>
          <p:cNvSpPr>
            <a:spLocks noGrp="1"/>
          </p:cNvSpPr>
          <p:nvPr>
            <p:ph type="sldNum" sz="quarter" idx="5"/>
          </p:nvPr>
        </p:nvSpPr>
        <p:spPr/>
        <p:txBody>
          <a:bodyPr/>
          <a:lstStyle/>
          <a:p>
            <a:fld id="{E5C348BC-0406-F542-8DFC-479927FDD959}" type="slidenum">
              <a:rPr lang="en-US" smtClean="0"/>
              <a:t>3</a:t>
            </a:fld>
            <a:endParaRPr lang="en-US"/>
          </a:p>
        </p:txBody>
      </p:sp>
    </p:spTree>
    <p:extLst>
      <p:ext uri="{BB962C8B-B14F-4D97-AF65-F5344CB8AC3E}">
        <p14:creationId xmlns:p14="http://schemas.microsoft.com/office/powerpoint/2010/main" val="1783907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E5C348BC-0406-F542-8DFC-479927FDD959}" type="slidenum">
              <a:rPr lang="en-US" smtClean="0"/>
              <a:t>4</a:t>
            </a:fld>
            <a:endParaRPr lang="en-US"/>
          </a:p>
        </p:txBody>
      </p:sp>
    </p:spTree>
    <p:extLst>
      <p:ext uri="{BB962C8B-B14F-4D97-AF65-F5344CB8AC3E}">
        <p14:creationId xmlns:p14="http://schemas.microsoft.com/office/powerpoint/2010/main" val="1303542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GB"/>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616FAA09-9F4B-5646-9D00-3B7225A9BC6A}" type="datetimeFigureOut">
              <a:rPr lang="en-US" smtClean="0"/>
              <a:t>12/11/23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99029-2BD9-F041-9BDC-4BE418AB08B3}"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616FAA09-9F4B-5646-9D00-3B7225A9BC6A}" type="datetimeFigureOut">
              <a:rPr lang="en-US" smtClean="0"/>
              <a:t>12/11/23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99029-2BD9-F041-9BDC-4BE418AB08B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GB"/>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16FAA09-9F4B-5646-9D00-3B7225A9BC6A}" type="datetimeFigureOut">
              <a:rPr lang="en-US" smtClean="0"/>
              <a:t>12/11/23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99029-2BD9-F041-9BDC-4BE418AB08B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616FAA09-9F4B-5646-9D00-3B7225A9BC6A}" type="datetimeFigureOut">
              <a:rPr lang="en-US" smtClean="0"/>
              <a:t>12/11/23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99029-2BD9-F041-9BDC-4BE418AB08B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GB"/>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16FAA09-9F4B-5646-9D00-3B7225A9BC6A}" type="datetimeFigureOut">
              <a:rPr lang="en-US" smtClean="0"/>
              <a:t>12/11/23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399029-2BD9-F041-9BDC-4BE418AB08B3}"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616FAA09-9F4B-5646-9D00-3B7225A9BC6A}" type="datetimeFigureOut">
              <a:rPr lang="en-US" smtClean="0"/>
              <a:t>12/11/23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399029-2BD9-F041-9BDC-4BE418AB08B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616FAA09-9F4B-5646-9D00-3B7225A9BC6A}" type="datetimeFigureOut">
              <a:rPr lang="en-US" smtClean="0"/>
              <a:t>12/11/23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399029-2BD9-F041-9BDC-4BE418AB08B3}"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616FAA09-9F4B-5646-9D00-3B7225A9BC6A}" type="datetimeFigureOut">
              <a:rPr lang="en-US" smtClean="0"/>
              <a:t>12/11/23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399029-2BD9-F041-9BDC-4BE418AB08B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6FAA09-9F4B-5646-9D00-3B7225A9BC6A}" type="datetimeFigureOut">
              <a:rPr lang="en-US" smtClean="0"/>
              <a:t>12/11/23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399029-2BD9-F041-9BDC-4BE418AB08B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616FAA09-9F4B-5646-9D00-3B7225A9BC6A}" type="datetimeFigureOut">
              <a:rPr lang="en-US" smtClean="0"/>
              <a:t>12/11/23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399029-2BD9-F041-9BDC-4BE418AB08B3}"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616FAA09-9F4B-5646-9D00-3B7225A9BC6A}" type="datetimeFigureOut">
              <a:rPr lang="en-US" smtClean="0"/>
              <a:t>12/11/23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399029-2BD9-F041-9BDC-4BE418AB08B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16FAA09-9F4B-5646-9D00-3B7225A9BC6A}" type="datetimeFigureOut">
              <a:rPr lang="en-US" smtClean="0"/>
              <a:t>12/11/23</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2399029-2BD9-F041-9BDC-4BE418AB08B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Bo7o2LYATDc"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i="1" cap="none" dirty="0"/>
              <a:t>The Buddha of Suburbia </a:t>
            </a:r>
            <a:r>
              <a:rPr lang="en-US" sz="4800" cap="none" dirty="0"/>
              <a:t>(II)</a:t>
            </a:r>
            <a:endParaRPr lang="en-US" sz="4800" i="1" dirty="0"/>
          </a:p>
        </p:txBody>
      </p:sp>
      <p:sp>
        <p:nvSpPr>
          <p:cNvPr id="3" name="Subtitle 2"/>
          <p:cNvSpPr>
            <a:spLocks noGrp="1"/>
          </p:cNvSpPr>
          <p:nvPr>
            <p:ph type="subTitle" idx="1"/>
          </p:nvPr>
        </p:nvSpPr>
        <p:spPr/>
        <p:txBody>
          <a:bodyPr/>
          <a:lstStyle/>
          <a:p>
            <a:r>
              <a:rPr lang="de-DE" dirty="0" err="1"/>
              <a:t>Hybridity</a:t>
            </a:r>
            <a:r>
              <a:rPr lang="de-DE" dirty="0"/>
              <a:t> </a:t>
            </a:r>
            <a:r>
              <a:rPr lang="de-DE" dirty="0" err="1"/>
              <a:t>and</a:t>
            </a:r>
            <a:r>
              <a:rPr lang="de-DE" dirty="0"/>
              <a:t> </a:t>
            </a:r>
            <a:r>
              <a:rPr lang="de-DE" dirty="0" err="1"/>
              <a:t>Performativity</a:t>
            </a:r>
            <a:endParaRPr lang="en-US" dirty="0"/>
          </a:p>
        </p:txBody>
      </p:sp>
    </p:spTree>
    <p:extLst>
      <p:ext uri="{BB962C8B-B14F-4D97-AF65-F5344CB8AC3E}">
        <p14:creationId xmlns:p14="http://schemas.microsoft.com/office/powerpoint/2010/main" val="2386471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1091"/>
            <a:ext cx="8229600" cy="990600"/>
          </a:xfrm>
        </p:spPr>
        <p:txBody>
          <a:bodyPr/>
          <a:lstStyle/>
          <a:p>
            <a:r>
              <a:rPr lang="en-US" dirty="0"/>
              <a:t>‘Performativity’ (Judith Butler, 1956-)</a:t>
            </a:r>
          </a:p>
        </p:txBody>
      </p:sp>
      <p:sp>
        <p:nvSpPr>
          <p:cNvPr id="3" name="Content Placeholder 2"/>
          <p:cNvSpPr>
            <a:spLocks noGrp="1"/>
          </p:cNvSpPr>
          <p:nvPr>
            <p:ph idx="1"/>
          </p:nvPr>
        </p:nvSpPr>
        <p:spPr>
          <a:xfrm>
            <a:off x="457200" y="1161690"/>
            <a:ext cx="8229600" cy="5696309"/>
          </a:xfrm>
        </p:spPr>
        <p:txBody>
          <a:bodyPr>
            <a:normAutofit fontScale="85000" lnSpcReduction="10000"/>
          </a:bodyPr>
          <a:lstStyle/>
          <a:p>
            <a:pPr marL="0" indent="0">
              <a:lnSpc>
                <a:spcPct val="120000"/>
              </a:lnSpc>
              <a:buNone/>
            </a:pPr>
            <a:r>
              <a:rPr lang="en-US" sz="2000" dirty="0"/>
              <a:t>Working with J. L. Austin’s so-called ‘speech-act theory’, and particularly his theory of ‘performative utterances’, critic </a:t>
            </a:r>
            <a:r>
              <a:rPr lang="en-US" sz="2000" b="1" dirty="0"/>
              <a:t>Judith Butler </a:t>
            </a:r>
            <a:r>
              <a:rPr lang="en-US" sz="2000" dirty="0"/>
              <a:t>argues that all gender is ‘an act [</a:t>
            </a:r>
            <a:r>
              <a:rPr lang="mr-IN" sz="2000" dirty="0"/>
              <a:t>…</a:t>
            </a:r>
            <a:r>
              <a:rPr lang="en-GB" sz="2000" dirty="0"/>
              <a:t>] of performance that is repeated [</a:t>
            </a:r>
            <a:r>
              <a:rPr lang="mr-IN" sz="2000" dirty="0"/>
              <a:t>…</a:t>
            </a:r>
            <a:r>
              <a:rPr lang="en-GB" sz="2000" dirty="0"/>
              <a:t>] a re-enactment and reexperiencing of a set of meanings already socially established’.</a:t>
            </a:r>
          </a:p>
          <a:p>
            <a:pPr marL="0" indent="0">
              <a:lnSpc>
                <a:spcPct val="120000"/>
              </a:lnSpc>
              <a:buNone/>
            </a:pPr>
            <a:endParaRPr lang="en-GB" sz="1600" b="1" dirty="0"/>
          </a:p>
          <a:p>
            <a:pPr marL="0" indent="0">
              <a:lnSpc>
                <a:spcPct val="120000"/>
              </a:lnSpc>
              <a:buNone/>
            </a:pPr>
            <a:r>
              <a:rPr lang="en-GB" sz="1600" b="1" dirty="0"/>
              <a:t>Source: Judith Butler, </a:t>
            </a:r>
            <a:r>
              <a:rPr lang="de-DE" sz="1600" b="1" i="1" dirty="0"/>
              <a:t>Gender Trouble: </a:t>
            </a:r>
            <a:r>
              <a:rPr lang="de-DE" sz="1600" b="1" i="1" dirty="0" err="1"/>
              <a:t>Feminism</a:t>
            </a:r>
            <a:r>
              <a:rPr lang="de-DE" sz="1600" b="1" i="1" dirty="0"/>
              <a:t> </a:t>
            </a:r>
            <a:r>
              <a:rPr lang="de-DE" sz="1600" b="1" i="1" dirty="0" err="1"/>
              <a:t>and</a:t>
            </a:r>
            <a:r>
              <a:rPr lang="de-DE" sz="1600" b="1" i="1" dirty="0"/>
              <a:t> </a:t>
            </a:r>
            <a:r>
              <a:rPr lang="de-DE" sz="1600" b="1" i="1" dirty="0" err="1"/>
              <a:t>the</a:t>
            </a:r>
            <a:r>
              <a:rPr lang="de-DE" sz="1600" b="1" i="1" dirty="0"/>
              <a:t> Subversion </a:t>
            </a:r>
            <a:r>
              <a:rPr lang="de-DE" sz="1600" b="1" i="1" dirty="0" err="1"/>
              <a:t>of</a:t>
            </a:r>
            <a:r>
              <a:rPr lang="de-DE" sz="1600" b="1" i="1" dirty="0"/>
              <a:t> Identity</a:t>
            </a:r>
            <a:r>
              <a:rPr lang="de-DE" sz="1600" b="1" dirty="0"/>
              <a:t> (New York </a:t>
            </a:r>
            <a:r>
              <a:rPr lang="de-DE" sz="1600" b="1" dirty="0" err="1"/>
              <a:t>and</a:t>
            </a:r>
            <a:r>
              <a:rPr lang="de-DE" sz="1600" b="1" dirty="0"/>
              <a:t> London: Routledge, 1990), p. 140.</a:t>
            </a:r>
            <a:endParaRPr lang="en-GB" sz="1600" b="1" dirty="0"/>
          </a:p>
          <a:p>
            <a:pPr marL="0" indent="0">
              <a:lnSpc>
                <a:spcPct val="120000"/>
              </a:lnSpc>
              <a:buNone/>
            </a:pPr>
            <a:r>
              <a:rPr lang="en-GB" sz="1400" dirty="0"/>
              <a:t> </a:t>
            </a:r>
          </a:p>
          <a:p>
            <a:pPr marL="0" indent="0">
              <a:lnSpc>
                <a:spcPct val="120000"/>
              </a:lnSpc>
              <a:buNone/>
            </a:pPr>
            <a:endParaRPr lang="en-GB" sz="1400" dirty="0"/>
          </a:p>
          <a:p>
            <a:pPr marL="0" indent="0">
              <a:lnSpc>
                <a:spcPct val="120000"/>
              </a:lnSpc>
              <a:buNone/>
            </a:pPr>
            <a:r>
              <a:rPr lang="en-GB" sz="2000" dirty="0"/>
              <a:t>‘Words, acts, gestures, and desire produce the effect of an internal core or substance </a:t>
            </a:r>
            <a:r>
              <a:rPr lang="en-GB" sz="2000" i="1" dirty="0"/>
              <a:t>[i.e. gender identity]</a:t>
            </a:r>
            <a:r>
              <a:rPr lang="en-GB" sz="2000" dirty="0"/>
              <a:t>,</a:t>
            </a:r>
            <a:r>
              <a:rPr lang="en-GB" sz="2000" i="1" dirty="0"/>
              <a:t> </a:t>
            </a:r>
            <a:r>
              <a:rPr lang="en-GB" sz="2000" dirty="0"/>
              <a:t>but produce this </a:t>
            </a:r>
            <a:r>
              <a:rPr lang="en-GB" sz="2000" i="1" dirty="0"/>
              <a:t>on the surface </a:t>
            </a:r>
            <a:r>
              <a:rPr lang="en-GB" sz="2000" dirty="0"/>
              <a:t>of the body [</a:t>
            </a:r>
            <a:r>
              <a:rPr lang="mr-IN" sz="2000" dirty="0"/>
              <a:t>…</a:t>
            </a:r>
            <a:r>
              <a:rPr lang="en-GB" sz="2000" dirty="0"/>
              <a:t>]. Such acts, gestures, enactments, generally constructed, are </a:t>
            </a:r>
            <a:r>
              <a:rPr lang="en-GB" sz="2000" b="1" i="1" dirty="0" err="1"/>
              <a:t>performative</a:t>
            </a:r>
            <a:r>
              <a:rPr lang="en-GB" sz="2000" i="1" dirty="0"/>
              <a:t> </a:t>
            </a:r>
            <a:r>
              <a:rPr lang="en-GB" sz="2000" dirty="0"/>
              <a:t>in the sense that the </a:t>
            </a:r>
            <a:r>
              <a:rPr lang="en-GB" sz="2000" b="1" dirty="0"/>
              <a:t>essence or identity </a:t>
            </a:r>
            <a:r>
              <a:rPr lang="en-GB" sz="2000" dirty="0"/>
              <a:t>that they otherwise purport to express are</a:t>
            </a:r>
            <a:r>
              <a:rPr lang="en-GB" sz="2000" b="1" dirty="0"/>
              <a:t> fabrications </a:t>
            </a:r>
            <a:r>
              <a:rPr lang="en-GB" sz="2000" dirty="0"/>
              <a:t>manufactured as an interior essence, </a:t>
            </a:r>
            <a:r>
              <a:rPr lang="en-GB" sz="2000" b="1" dirty="0"/>
              <a:t>that its very interiority is an effect and function of a decidedly public and social discourse.’  </a:t>
            </a:r>
          </a:p>
          <a:p>
            <a:pPr marL="0" indent="0">
              <a:lnSpc>
                <a:spcPct val="120000"/>
              </a:lnSpc>
              <a:buNone/>
            </a:pPr>
            <a:endParaRPr lang="en-GB" sz="2000" dirty="0"/>
          </a:p>
          <a:p>
            <a:pPr marL="0" indent="0">
              <a:lnSpc>
                <a:spcPct val="120000"/>
              </a:lnSpc>
              <a:buNone/>
            </a:pPr>
            <a:r>
              <a:rPr lang="en-GB" sz="1600" b="1" dirty="0"/>
              <a:t>Source: Butler, </a:t>
            </a:r>
            <a:r>
              <a:rPr lang="en-GB" sz="1600" b="1" i="1" dirty="0"/>
              <a:t>Gender Trouble</a:t>
            </a:r>
            <a:r>
              <a:rPr lang="en-GB" sz="1600" b="1" dirty="0"/>
              <a:t>, 136.</a:t>
            </a:r>
          </a:p>
          <a:p>
            <a:pPr marL="0" indent="0">
              <a:lnSpc>
                <a:spcPct val="120000"/>
              </a:lnSpc>
              <a:buNone/>
            </a:pPr>
            <a:endParaRPr lang="en-GB" sz="1600" b="1" dirty="0"/>
          </a:p>
          <a:p>
            <a:pPr marL="0" indent="0">
              <a:lnSpc>
                <a:spcPct val="120000"/>
              </a:lnSpc>
              <a:buNone/>
            </a:pPr>
            <a:r>
              <a:rPr lang="en-GB" sz="1600" dirty="0"/>
              <a:t> See: </a:t>
            </a:r>
            <a:r>
              <a:rPr lang="en-GB" sz="1600" dirty="0">
                <a:hlinkClick r:id="rId3"/>
              </a:rPr>
              <a:t>https://www.youtube.com/watch?v=Bo7o2LYATDc</a:t>
            </a:r>
            <a:r>
              <a:rPr lang="en-GB" sz="1600" dirty="0"/>
              <a:t>.</a:t>
            </a:r>
          </a:p>
          <a:p>
            <a:pPr marL="0" indent="0">
              <a:buNone/>
            </a:pPr>
            <a:endParaRPr lang="en-GB" sz="2000" dirty="0"/>
          </a:p>
        </p:txBody>
      </p:sp>
    </p:spTree>
    <p:extLst>
      <p:ext uri="{BB962C8B-B14F-4D97-AF65-F5344CB8AC3E}">
        <p14:creationId xmlns:p14="http://schemas.microsoft.com/office/powerpoint/2010/main" val="1221415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a:r>
            <a:r>
              <a:rPr lang="en-US" dirty="0" err="1"/>
              <a:t>Intersectionality</a:t>
            </a:r>
            <a:r>
              <a:rPr lang="en-US" dirty="0"/>
              <a:t>’ (c. 1989)</a:t>
            </a:r>
          </a:p>
        </p:txBody>
      </p:sp>
      <p:sp>
        <p:nvSpPr>
          <p:cNvPr id="3" name="Content Placeholder 2"/>
          <p:cNvSpPr>
            <a:spLocks noGrp="1"/>
          </p:cNvSpPr>
          <p:nvPr>
            <p:ph idx="1"/>
          </p:nvPr>
        </p:nvSpPr>
        <p:spPr>
          <a:xfrm>
            <a:off x="457200" y="1411192"/>
            <a:ext cx="8229600" cy="5065808"/>
          </a:xfrm>
        </p:spPr>
        <p:txBody>
          <a:bodyPr>
            <a:normAutofit/>
          </a:bodyPr>
          <a:lstStyle/>
          <a:p>
            <a:pPr marL="0" indent="0">
              <a:buNone/>
            </a:pPr>
            <a:r>
              <a:rPr lang="en-US" sz="2200" dirty="0"/>
              <a:t>This is defined as ‘[t]he complex, cumulative way in which the effects of multiple forms of discrimination (such as racism, sexism, and classism) </a:t>
            </a:r>
            <a:r>
              <a:rPr lang="en-US" sz="2200" b="1" dirty="0"/>
              <a:t>combine, overlap, or intersect, </a:t>
            </a:r>
            <a:r>
              <a:rPr lang="en-US" sz="2200" dirty="0"/>
              <a:t>especially in the experiences of marginalized individuals or groups.’ (Source: Merriam-</a:t>
            </a:r>
            <a:r>
              <a:rPr lang="en-US" sz="2200" dirty="0" err="1"/>
              <a:t>Webster.com</a:t>
            </a:r>
            <a:r>
              <a:rPr lang="en-US" sz="2200" dirty="0"/>
              <a:t>) </a:t>
            </a:r>
          </a:p>
          <a:p>
            <a:pPr marL="0" indent="0">
              <a:buNone/>
            </a:pPr>
            <a:endParaRPr lang="en-US" sz="2200" dirty="0"/>
          </a:p>
          <a:p>
            <a:pPr marL="0" indent="0">
              <a:buNone/>
            </a:pPr>
            <a:r>
              <a:rPr lang="en-US" sz="2200" dirty="0"/>
              <a:t>‘[</a:t>
            </a:r>
            <a:r>
              <a:rPr lang="en-US" sz="2200" dirty="0" err="1"/>
              <a:t>Kimberlé</a:t>
            </a:r>
            <a:r>
              <a:rPr lang="en-US" sz="2200" dirty="0"/>
              <a:t>] Crenshaw [a Professor of Law at UCLA] introduced the theory of </a:t>
            </a:r>
            <a:r>
              <a:rPr lang="en-US" sz="2200" dirty="0" err="1"/>
              <a:t>intersectionality</a:t>
            </a:r>
            <a:r>
              <a:rPr lang="en-US" sz="2200" dirty="0"/>
              <a:t>, the idea that when it comes to thinking about how inequalities persist, categories like gender, race, and class are best understood as overlapping and mutually constitutive rather than isolated and distinct.’</a:t>
            </a:r>
          </a:p>
          <a:p>
            <a:pPr marL="0" indent="0">
              <a:buNone/>
            </a:pPr>
            <a:r>
              <a:rPr lang="en-US" sz="2200" b="1" dirty="0"/>
              <a:t>-- </a:t>
            </a:r>
            <a:r>
              <a:rPr lang="en-US" sz="2200" b="1" dirty="0" err="1"/>
              <a:t>Adia</a:t>
            </a:r>
            <a:r>
              <a:rPr lang="en-US" sz="2200" b="1" dirty="0"/>
              <a:t> Harvey </a:t>
            </a:r>
            <a:r>
              <a:rPr lang="en-US" sz="2200" b="1" dirty="0" err="1"/>
              <a:t>Wingfield</a:t>
            </a:r>
            <a:r>
              <a:rPr lang="en-US" sz="2200" b="1" dirty="0"/>
              <a:t>, ‘About Those 79 Cents’, </a:t>
            </a:r>
            <a:r>
              <a:rPr lang="en-US" sz="2200" b="1" i="1" dirty="0"/>
              <a:t>The </a:t>
            </a:r>
            <a:r>
              <a:rPr lang="en-US" sz="2200" b="1" i="1" dirty="0" err="1"/>
              <a:t>Atlantic</a:t>
            </a:r>
            <a:r>
              <a:rPr lang="en-US" sz="2200" b="1" dirty="0" err="1"/>
              <a:t>.</a:t>
            </a:r>
            <a:r>
              <a:rPr lang="en-US" sz="2200" b="1" i="1" dirty="0" err="1"/>
              <a:t>com</a:t>
            </a:r>
            <a:r>
              <a:rPr lang="en-US" sz="2200" b="1" dirty="0"/>
              <a:t> </a:t>
            </a:r>
          </a:p>
          <a:p>
            <a:pPr marL="0" indent="0">
              <a:buNone/>
            </a:pPr>
            <a:endParaRPr lang="en-US" dirty="0"/>
          </a:p>
        </p:txBody>
      </p:sp>
    </p:spTree>
    <p:extLst>
      <p:ext uri="{BB962C8B-B14F-4D97-AF65-F5344CB8AC3E}">
        <p14:creationId xmlns:p14="http://schemas.microsoft.com/office/powerpoint/2010/main" val="3014450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5600"/>
            <a:ext cx="8229600" cy="990600"/>
          </a:xfrm>
        </p:spPr>
        <p:txBody>
          <a:bodyPr/>
          <a:lstStyle/>
          <a:p>
            <a:r>
              <a:rPr lang="en-US" dirty="0"/>
              <a:t>Discussion questions</a:t>
            </a:r>
          </a:p>
        </p:txBody>
      </p:sp>
      <p:sp>
        <p:nvSpPr>
          <p:cNvPr id="3" name="Content Placeholder 2"/>
          <p:cNvSpPr>
            <a:spLocks noGrp="1"/>
          </p:cNvSpPr>
          <p:nvPr>
            <p:ph idx="1"/>
          </p:nvPr>
        </p:nvSpPr>
        <p:spPr>
          <a:xfrm>
            <a:off x="282633" y="1481513"/>
            <a:ext cx="8578734" cy="5020887"/>
          </a:xfrm>
        </p:spPr>
        <p:txBody>
          <a:bodyPr>
            <a:noAutofit/>
          </a:bodyPr>
          <a:lstStyle/>
          <a:p>
            <a:pPr>
              <a:buFont typeface="+mj-lt"/>
              <a:buAutoNum type="arabicPeriod"/>
            </a:pPr>
            <a:r>
              <a:rPr lang="en-GB" sz="2200" dirty="0"/>
              <a:t> Most of the novel's characters are looking for an identity, and some kind of stability. Which of them successfully find their place, and why are they able to do so when others aren't? Try to find a couple of examples of each. </a:t>
            </a:r>
            <a:br>
              <a:rPr lang="en-GB" sz="2200" dirty="0"/>
            </a:br>
            <a:endParaRPr lang="en-GB" sz="2200" dirty="0"/>
          </a:p>
          <a:p>
            <a:pPr>
              <a:buFont typeface="+mj-lt"/>
              <a:buAutoNum type="arabicPeriod"/>
            </a:pPr>
            <a:r>
              <a:rPr lang="en-GB" sz="2200" dirty="0"/>
              <a:t> What role do ‘performance’ and ‘performativity’ play in Karim's negotiations of his own identity, whether inter-cultural or in relation to gender? </a:t>
            </a:r>
            <a:br>
              <a:rPr lang="en-GB" sz="2200" dirty="0"/>
            </a:br>
            <a:endParaRPr lang="en-GB" sz="2200" dirty="0"/>
          </a:p>
          <a:p>
            <a:pPr>
              <a:buFont typeface="+mj-lt"/>
              <a:buAutoNum type="arabicPeriod"/>
            </a:pPr>
            <a:r>
              <a:rPr lang="en-GB" sz="2200" dirty="0"/>
              <a:t> Is there the suggestion to be found here of a ‘new’ way of thinking and constructing identities (of all kinds) in an increasingly diverse Britain? How does the novel both embody and enact both the principles and dynamics of 'transculturality'?</a:t>
            </a:r>
            <a:br>
              <a:rPr lang="en-GB" dirty="0"/>
            </a:br>
            <a:endParaRPr lang="en-GB" dirty="0"/>
          </a:p>
          <a:p>
            <a:pPr marL="457200" indent="-457200">
              <a:buFont typeface="+mj-lt"/>
              <a:buAutoNum type="arabicPeriod"/>
            </a:pPr>
            <a:endParaRPr lang="en-GB" sz="2200" dirty="0"/>
          </a:p>
          <a:p>
            <a:pPr marL="457200" indent="-457200">
              <a:buFont typeface="+mj-lt"/>
              <a:buAutoNum type="arabicPeriod"/>
            </a:pPr>
            <a:endParaRPr lang="en-GB" sz="2200" dirty="0"/>
          </a:p>
          <a:p>
            <a:pPr marL="457200" indent="-457200">
              <a:buFont typeface="+mj-lt"/>
              <a:buAutoNum type="arabicPeriod"/>
            </a:pPr>
            <a:endParaRPr lang="en-GB" dirty="0"/>
          </a:p>
          <a:p>
            <a:pPr marL="457200" indent="-457200">
              <a:buFont typeface="+mj-lt"/>
              <a:buAutoNum type="arabicPeriod"/>
            </a:pPr>
            <a:endParaRPr lang="en-GB" dirty="0"/>
          </a:p>
          <a:p>
            <a:pPr marL="457200" indent="-457200">
              <a:buFont typeface="+mj-lt"/>
              <a:buAutoNum type="arabicPeriod"/>
            </a:pPr>
            <a:endParaRPr lang="en-GB" dirty="0"/>
          </a:p>
          <a:p>
            <a:pPr marL="457200" indent="-457200">
              <a:buFont typeface="+mj-lt"/>
              <a:buAutoNum type="arabicPeriod"/>
            </a:pPr>
            <a:endParaRPr lang="en-GB" dirty="0"/>
          </a:p>
          <a:p>
            <a:pPr marL="457200" indent="-457200">
              <a:buFont typeface="+mj-lt"/>
              <a:buAutoNum type="arabicPeriod"/>
            </a:pPr>
            <a:endParaRPr lang="en-GB" sz="2800" dirty="0"/>
          </a:p>
          <a:p>
            <a:pPr marL="457200" indent="-457200">
              <a:buFont typeface="+mj-lt"/>
              <a:buAutoNum type="arabicPeriod"/>
            </a:pPr>
            <a:endParaRPr lang="en-US" sz="2800" dirty="0"/>
          </a:p>
          <a:p>
            <a:pPr marL="0" indent="0">
              <a:buNone/>
            </a:pPr>
            <a:r>
              <a:rPr lang="en-US" sz="2800" dirty="0"/>
              <a:t> </a:t>
            </a:r>
          </a:p>
          <a:p>
            <a:pPr marL="0" indent="0">
              <a:buNone/>
            </a:pPr>
            <a:endParaRPr lang="en-US" sz="2800" dirty="0"/>
          </a:p>
          <a:p>
            <a:pPr marL="0" indent="0">
              <a:buNone/>
            </a:pPr>
            <a:endParaRPr lang="en-US" sz="2800" dirty="0"/>
          </a:p>
          <a:p>
            <a:pPr marL="0" indent="0">
              <a:buNone/>
            </a:pPr>
            <a:r>
              <a:rPr lang="en-US" sz="2800" dirty="0"/>
              <a:t> </a:t>
            </a:r>
          </a:p>
          <a:p>
            <a:pPr marL="457200" indent="-457200">
              <a:buFont typeface="+mj-lt"/>
              <a:buAutoNum type="arabicPeriod"/>
            </a:pPr>
            <a:endParaRPr lang="en-US" dirty="0"/>
          </a:p>
          <a:p>
            <a:pPr marL="0" indent="0">
              <a:buNone/>
            </a:pPr>
            <a:endParaRPr lang="en-US" dirty="0"/>
          </a:p>
        </p:txBody>
      </p:sp>
    </p:spTree>
    <p:extLst>
      <p:ext uri="{BB962C8B-B14F-4D97-AF65-F5344CB8AC3E}">
        <p14:creationId xmlns:p14="http://schemas.microsoft.com/office/powerpoint/2010/main" val="4277558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p:spPr>
        <p:txBody>
          <a:bodyPr>
            <a:normAutofit/>
          </a:bodyPr>
          <a:lstStyle/>
          <a:p>
            <a:r>
              <a:rPr lang="en-US" dirty="0"/>
              <a:t>References</a:t>
            </a:r>
          </a:p>
        </p:txBody>
      </p:sp>
      <p:sp>
        <p:nvSpPr>
          <p:cNvPr id="3" name="Content Placeholder 2"/>
          <p:cNvSpPr>
            <a:spLocks noGrp="1"/>
          </p:cNvSpPr>
          <p:nvPr>
            <p:ph idx="1"/>
          </p:nvPr>
        </p:nvSpPr>
        <p:spPr/>
        <p:txBody>
          <a:bodyPr>
            <a:normAutofit/>
          </a:bodyPr>
          <a:lstStyle/>
          <a:p>
            <a:pPr marL="0" indent="0">
              <a:buNone/>
            </a:pPr>
            <a:endParaRPr lang="en-US" i="1" dirty="0"/>
          </a:p>
          <a:p>
            <a:pPr marL="0" indent="0">
              <a:buNone/>
            </a:pPr>
            <a:r>
              <a:rPr lang="en-GB" dirty="0"/>
              <a:t>Judith Butler, </a:t>
            </a:r>
            <a:r>
              <a:rPr lang="de-DE" i="1" dirty="0"/>
              <a:t>Gender Trouble: </a:t>
            </a:r>
            <a:r>
              <a:rPr lang="de-DE" i="1" dirty="0" err="1"/>
              <a:t>Feminism</a:t>
            </a:r>
            <a:r>
              <a:rPr lang="de-DE" i="1" dirty="0"/>
              <a:t> </a:t>
            </a:r>
            <a:r>
              <a:rPr lang="de-DE" i="1" dirty="0" err="1"/>
              <a:t>and</a:t>
            </a:r>
            <a:r>
              <a:rPr lang="de-DE" i="1" dirty="0"/>
              <a:t> </a:t>
            </a:r>
            <a:r>
              <a:rPr lang="de-DE" i="1" dirty="0" err="1"/>
              <a:t>the</a:t>
            </a:r>
            <a:r>
              <a:rPr lang="de-DE" i="1" dirty="0"/>
              <a:t> Subversion </a:t>
            </a:r>
            <a:r>
              <a:rPr lang="de-DE" i="1" dirty="0" err="1"/>
              <a:t>of</a:t>
            </a:r>
            <a:r>
              <a:rPr lang="de-DE" i="1" dirty="0"/>
              <a:t> Identity</a:t>
            </a:r>
            <a:r>
              <a:rPr lang="de-DE" dirty="0"/>
              <a:t> (New York </a:t>
            </a:r>
            <a:r>
              <a:rPr lang="de-DE" dirty="0" err="1"/>
              <a:t>and</a:t>
            </a:r>
            <a:r>
              <a:rPr lang="de-DE" dirty="0"/>
              <a:t> London: Routledge, 1990).</a:t>
            </a:r>
            <a:endParaRPr lang="en-US" i="1" dirty="0"/>
          </a:p>
          <a:p>
            <a:pPr marL="0" indent="0">
              <a:buNone/>
            </a:pPr>
            <a:endParaRPr lang="en-US" dirty="0"/>
          </a:p>
          <a:p>
            <a:pPr marL="0" indent="0">
              <a:buNone/>
            </a:pPr>
            <a:r>
              <a:rPr lang="en-US" dirty="0"/>
              <a:t>John McCormick, </a:t>
            </a:r>
            <a:r>
              <a:rPr lang="en-US" i="1" dirty="0"/>
              <a:t>Contemporary Britain</a:t>
            </a:r>
            <a:r>
              <a:rPr lang="en-US" dirty="0"/>
              <a:t>, 2</a:t>
            </a:r>
            <a:r>
              <a:rPr lang="en-US" baseline="30000" dirty="0"/>
              <a:t>nd</a:t>
            </a:r>
            <a:r>
              <a:rPr lang="en-US" dirty="0"/>
              <a:t> </a:t>
            </a:r>
            <a:r>
              <a:rPr lang="en-US" dirty="0" err="1"/>
              <a:t>edn</a:t>
            </a:r>
            <a:r>
              <a:rPr lang="en-US" i="1" dirty="0"/>
              <a:t> </a:t>
            </a:r>
            <a:r>
              <a:rPr lang="en-US" dirty="0"/>
              <a:t>(Basingstoke: </a:t>
            </a:r>
            <a:r>
              <a:rPr lang="en-US" dirty="0" err="1"/>
              <a:t>Palgrage</a:t>
            </a:r>
            <a:r>
              <a:rPr lang="en-US" dirty="0"/>
              <a:t>, 2007).</a:t>
            </a:r>
          </a:p>
          <a:p>
            <a:pPr marL="0" indent="0">
              <a:buNone/>
            </a:pPr>
            <a:endParaRPr lang="en-US" dirty="0"/>
          </a:p>
          <a:p>
            <a:pPr marL="0" indent="0">
              <a:buNone/>
            </a:pPr>
            <a:r>
              <a:rPr lang="en-US" dirty="0"/>
              <a:t>John Oakland, </a:t>
            </a:r>
            <a:r>
              <a:rPr lang="en-US" i="1" dirty="0"/>
              <a:t>British Civilization: An Introduction</a:t>
            </a:r>
            <a:r>
              <a:rPr lang="en-US" dirty="0"/>
              <a:t>, 7</a:t>
            </a:r>
            <a:r>
              <a:rPr lang="en-US" baseline="30000" dirty="0"/>
              <a:t>th</a:t>
            </a:r>
            <a:r>
              <a:rPr lang="en-US" dirty="0"/>
              <a:t> </a:t>
            </a:r>
            <a:r>
              <a:rPr lang="en-US" dirty="0" err="1"/>
              <a:t>edn</a:t>
            </a:r>
            <a:r>
              <a:rPr lang="en-US" i="1" dirty="0"/>
              <a:t> </a:t>
            </a:r>
            <a:r>
              <a:rPr lang="en-US" dirty="0"/>
              <a:t>(London: Routledge, 2011).</a:t>
            </a:r>
          </a:p>
        </p:txBody>
      </p:sp>
    </p:spTree>
    <p:extLst>
      <p:ext uri="{BB962C8B-B14F-4D97-AF65-F5344CB8AC3E}">
        <p14:creationId xmlns:p14="http://schemas.microsoft.com/office/powerpoint/2010/main" val="18820038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2560</TotalTime>
  <Words>540</Words>
  <Application>Microsoft Macintosh PowerPoint</Application>
  <PresentationFormat>On-screen Show (4:3)</PresentationFormat>
  <Paragraphs>45</Paragraphs>
  <Slides>5</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Clarity</vt:lpstr>
      <vt:lpstr>The Buddha of Suburbia (II)</vt:lpstr>
      <vt:lpstr>‘Performativity’ (Judith Butler, 1956-)</vt:lpstr>
      <vt:lpstr>‘Intersectionality’ (c. 1989)</vt:lpstr>
      <vt:lpstr>Discussion questions</vt:lpstr>
      <vt:lpstr>References</vt:lpstr>
    </vt:vector>
  </TitlesOfParts>
  <Company>University of Cambridge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across cultures</dc:title>
  <dc:creator>Robert Mark Craig</dc:creator>
  <cp:lastModifiedBy>Craig, Robert</cp:lastModifiedBy>
  <cp:revision>171</cp:revision>
  <dcterms:created xsi:type="dcterms:W3CDTF">2019-10-28T09:30:54Z</dcterms:created>
  <dcterms:modified xsi:type="dcterms:W3CDTF">2023-12-11T00:21:20Z</dcterms:modified>
</cp:coreProperties>
</file>