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7" r:id="rId7"/>
    <p:sldId id="261" r:id="rId8"/>
    <p:sldId id="268" r:id="rId9"/>
    <p:sldId id="269" r:id="rId10"/>
    <p:sldId id="270" r:id="rId11"/>
    <p:sldId id="262" r:id="rId12"/>
    <p:sldId id="271" r:id="rId13"/>
    <p:sldId id="263" r:id="rId14"/>
    <p:sldId id="273" r:id="rId15"/>
    <p:sldId id="265" r:id="rId16"/>
    <p:sldId id="266" r:id="rId17"/>
    <p:sldId id="272" r:id="rId18"/>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F2F6"/>
    <a:srgbClr val="EBF6FF"/>
    <a:srgbClr val="E6EDF1"/>
    <a:srgbClr val="D4E6F0"/>
    <a:srgbClr val="00407A"/>
    <a:srgbClr val="2C588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A5BDE-B1B2-43FF-9B06-AADF43699F28}" v="15" dt="2022-06-29T07:52:1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89568" autoAdjust="0"/>
  </p:normalViewPr>
  <p:slideViewPr>
    <p:cSldViewPr>
      <p:cViewPr varScale="1">
        <p:scale>
          <a:sx n="83" d="100"/>
          <a:sy n="83" d="100"/>
        </p:scale>
        <p:origin x="9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2CB02587-F720-E551-5342-9AEC4D5FD24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a:extLst>
              <a:ext uri="{FF2B5EF4-FFF2-40B4-BE49-F238E27FC236}">
                <a16:creationId xmlns:a16="http://schemas.microsoft.com/office/drawing/2014/main" xmlns="" id="{6A6AC098-9C22-C982-286A-B4BC03414E7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688A6A50-95B6-412C-8B11-6CF756426927}" type="datetimeFigureOut">
              <a:rPr lang="de-DE"/>
              <a:pPr>
                <a:defRPr/>
              </a:pPr>
              <a:t>07.07.2022</a:t>
            </a:fld>
            <a:endParaRPr lang="de-DE"/>
          </a:p>
        </p:txBody>
      </p:sp>
      <p:sp>
        <p:nvSpPr>
          <p:cNvPr id="4" name="Folienbildplatzhalter 3">
            <a:extLst>
              <a:ext uri="{FF2B5EF4-FFF2-40B4-BE49-F238E27FC236}">
                <a16:creationId xmlns:a16="http://schemas.microsoft.com/office/drawing/2014/main" xmlns="" id="{EDF7E9DE-E2F9-02C9-63AC-27AE59AED430}"/>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xmlns="" id="{DCBE7A15-F09D-C782-0F24-E9F9D948E24A}"/>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xmlns="" id="{065EF6A5-345D-9D4E-76C5-620E06DBACC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xmlns="" id="{0F6A3B76-5843-731B-2B00-0DF2DD881CEE}"/>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535EC6-0068-43B9-9CFF-27691846E7B8}" type="slidenum">
              <a:rPr lang="de-DE" altLang="de-DE"/>
              <a:pPr/>
              <a:t>‹Nr.›</a:t>
            </a:fld>
            <a:endParaRPr lang="de-DE" altLang="de-DE"/>
          </a:p>
        </p:txBody>
      </p:sp>
    </p:spTree>
    <p:extLst>
      <p:ext uri="{BB962C8B-B14F-4D97-AF65-F5344CB8AC3E}">
        <p14:creationId xmlns:p14="http://schemas.microsoft.com/office/powerpoint/2010/main" val="374528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xmlns="" id="{B5308FA9-6A5E-DA08-E75C-C5F5653086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xmlns="" id="{0CC1FBBD-2288-976B-BBC0-CDC2C7CF3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a:solidFill>
                  <a:srgbClr val="000000"/>
                </a:solidFill>
                <a:latin typeface="UB Scala Sans" pitchFamily="2" charset="0"/>
              </a:rPr>
              <a:t>Hinweis:</a:t>
            </a:r>
          </a:p>
          <a:p>
            <a:pPr eaLnBrk="1" hangingPunct="1">
              <a:spcBef>
                <a:spcPct val="0"/>
              </a:spcBef>
            </a:pPr>
            <a:r>
              <a:rPr lang="de-DE" altLang="de-DE" sz="1600">
                <a:solidFill>
                  <a:srgbClr val="000000"/>
                </a:solidFill>
                <a:latin typeface="UB Scala Sans" pitchFamily="2" charset="0"/>
              </a:rPr>
              <a:t> </a:t>
            </a:r>
          </a:p>
          <a:p>
            <a:pPr eaLnBrk="1" hangingPunct="1">
              <a:spcBef>
                <a:spcPct val="0"/>
              </a:spcBef>
            </a:pPr>
            <a:r>
              <a:rPr lang="de-DE" altLang="de-DE" b="1">
                <a:solidFill>
                  <a:srgbClr val="000000"/>
                </a:solidFill>
                <a:latin typeface="UB Scala Sans" pitchFamily="2" charset="0"/>
              </a:rPr>
              <a:t>Anpassen der Fußzeile:</a:t>
            </a:r>
            <a:r>
              <a:rPr lang="de-DE" altLang="de-DE">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eaLnBrk="1" hangingPunct="1">
              <a:spcBef>
                <a:spcPct val="0"/>
              </a:spcBef>
            </a:pPr>
            <a:endParaRPr lang="de-DE" altLang="de-DE"/>
          </a:p>
        </p:txBody>
      </p:sp>
      <p:sp>
        <p:nvSpPr>
          <p:cNvPr id="5124" name="Foliennummernplatzhalter 3">
            <a:extLst>
              <a:ext uri="{FF2B5EF4-FFF2-40B4-BE49-F238E27FC236}">
                <a16:creationId xmlns:a16="http://schemas.microsoft.com/office/drawing/2014/main" xmlns="" id="{58985DF2-5D44-EF74-8803-1DA53E78F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D0C07-A3AF-456D-A692-93AD0B8B2720}"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extLst>
      <p:ext uri="{BB962C8B-B14F-4D97-AF65-F5344CB8AC3E}">
        <p14:creationId xmlns:p14="http://schemas.microsoft.com/office/powerpoint/2010/main" val="117347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535EC6-0068-43B9-9CFF-27691846E7B8}" type="slidenum">
              <a:rPr lang="de-DE" altLang="de-DE" smtClean="0"/>
              <a:pPr/>
              <a:t>2</a:t>
            </a:fld>
            <a:endParaRPr lang="de-DE" altLang="de-DE"/>
          </a:p>
        </p:txBody>
      </p:sp>
    </p:spTree>
    <p:extLst>
      <p:ext uri="{BB962C8B-B14F-4D97-AF65-F5344CB8AC3E}">
        <p14:creationId xmlns:p14="http://schemas.microsoft.com/office/powerpoint/2010/main" val="93038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endParaRPr lang="de-DE" dirty="0"/>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396623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endParaRPr lang="de-DE" dirty="0"/>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6248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endParaRPr lang="de-DE" dirty="0"/>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34765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0058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endParaRPr lang="de-DE" dirty="0"/>
          </a:p>
        </p:txBody>
      </p:sp>
    </p:spTree>
    <p:extLst>
      <p:ext uri="{BB962C8B-B14F-4D97-AF65-F5344CB8AC3E}">
        <p14:creationId xmlns:p14="http://schemas.microsoft.com/office/powerpoint/2010/main" val="398798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90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4435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158096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43016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xmlns="" id="{A1EFD064-A010-EC48-3CA3-340810415634}"/>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Sprachkompetenzen in Deutschland | Lea Nikolina Filiposki | Migrationssoziologie: Spracherwerb von Zuwanderern und ihren Nachkommen </a:t>
            </a:r>
            <a:r>
              <a:rPr lang="de-DE" altLang="de-DE" sz="900" dirty="0" err="1">
                <a:solidFill>
                  <a:srgbClr val="00407A"/>
                </a:solidFill>
                <a:latin typeface="Arial" charset="0"/>
              </a:rPr>
              <a:t>SoSe</a:t>
            </a:r>
            <a:r>
              <a:rPr lang="de-DE" altLang="de-DE" sz="900" dirty="0">
                <a:solidFill>
                  <a:srgbClr val="00407A"/>
                </a:solidFill>
                <a:latin typeface="Arial" charset="0"/>
              </a:rPr>
              <a:t> 2022</a:t>
            </a:r>
          </a:p>
        </p:txBody>
      </p:sp>
      <p:cxnSp>
        <p:nvCxnSpPr>
          <p:cNvPr id="101" name="Gerade Verbindung 100">
            <a:extLst>
              <a:ext uri="{FF2B5EF4-FFF2-40B4-BE49-F238E27FC236}">
                <a16:creationId xmlns:a16="http://schemas.microsoft.com/office/drawing/2014/main" xmlns="" id="{AB21FE55-73C9-FCFC-56AA-01E281DA70E6}"/>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xmlns="" id="{92B4BA2C-C5FE-C967-B416-DF15F54DED2E}"/>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1AB8E901-F9E9-489E-A082-E8A8A1A2DFE6}"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xmlns="" id="{F6FA67B7-50A2-CAA9-2B25-8EBDBA01EB6F}"/>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xmlns="" id="{8F18E3C8-FB57-A5F5-9DF6-896C51EB232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6">
            <a:extLst>
              <a:ext uri="{FF2B5EF4-FFF2-40B4-BE49-F238E27FC236}">
                <a16:creationId xmlns:a16="http://schemas.microsoft.com/office/drawing/2014/main" xmlns="" id="{B8D40898-54DA-3106-8C8D-315A8C414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xmlns="" id="{E97B7B26-1E8D-A682-7CBB-C6DA436526B6}"/>
              </a:ext>
            </a:extLst>
          </p:cNvPr>
          <p:cNvSpPr>
            <a:spLocks noGrp="1" noChangeArrowheads="1"/>
          </p:cNvSpPr>
          <p:nvPr>
            <p:ph type="ctrTitle"/>
          </p:nvPr>
        </p:nvSpPr>
        <p:spPr bwMode="auto">
          <a:xfrm>
            <a:off x="395288" y="1563688"/>
            <a:ext cx="67690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a:effectLst/>
                <a:latin typeface="Arial" panose="020B0604020202020204" pitchFamily="34" charset="0"/>
              </a:rPr>
              <a:t>ILGU 2016 Bericht: Kapitel VII</a:t>
            </a:r>
            <a:br>
              <a:rPr lang="de-DE" dirty="0">
                <a:effectLst/>
                <a:latin typeface="Arial" panose="020B0604020202020204" pitchFamily="34" charset="0"/>
              </a:rPr>
            </a:br>
            <a:r>
              <a:rPr lang="de-DE" dirty="0">
                <a:effectLst/>
                <a:latin typeface="Arial" panose="020B0604020202020204" pitchFamily="34" charset="0"/>
              </a:rPr>
              <a:t>Sprachkompetenzen in</a:t>
            </a:r>
            <a:r>
              <a:rPr lang="de-DE" dirty="0"/>
              <a:t/>
            </a:r>
            <a:br>
              <a:rPr lang="de-DE" dirty="0"/>
            </a:br>
            <a:r>
              <a:rPr lang="de-DE" dirty="0">
                <a:effectLst/>
                <a:latin typeface="Arial" panose="020B0604020202020204" pitchFamily="34" charset="0"/>
              </a:rPr>
              <a:t>Deutschland</a:t>
            </a:r>
            <a:endParaRPr lang="de-DE" altLang="de-DE" dirty="0">
              <a:solidFill>
                <a:srgbClr val="00457D"/>
              </a:solidFill>
              <a:latin typeface="Arial" panose="020B0604020202020204" pitchFamily="34" charset="0"/>
              <a:cs typeface="Arial" panose="020B0604020202020204" pitchFamily="34" charset="0"/>
            </a:endParaRPr>
          </a:p>
        </p:txBody>
      </p:sp>
      <p:sp>
        <p:nvSpPr>
          <p:cNvPr id="2052" name="Rectangle 3">
            <a:extLst>
              <a:ext uri="{FF2B5EF4-FFF2-40B4-BE49-F238E27FC236}">
                <a16:creationId xmlns:a16="http://schemas.microsoft.com/office/drawing/2014/main" xmlns="" id="{E647033B-10DD-9523-C558-760C933BAB23}"/>
              </a:ext>
            </a:extLst>
          </p:cNvPr>
          <p:cNvSpPr>
            <a:spLocks noGrp="1" noChangeArrowheads="1"/>
          </p:cNvSpPr>
          <p:nvPr>
            <p:ph type="subTitle" idx="1"/>
          </p:nvPr>
        </p:nvSpPr>
        <p:spPr bwMode="auto">
          <a:xfrm>
            <a:off x="395288" y="3059113"/>
            <a:ext cx="5900737"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1400" dirty="0">
                <a:solidFill>
                  <a:srgbClr val="00407A"/>
                </a:solidFill>
                <a:latin typeface="Arial" panose="020B0604020202020204" pitchFamily="34" charset="0"/>
                <a:cs typeface="Arial" panose="020B0604020202020204" pitchFamily="34" charset="0"/>
              </a:rPr>
              <a:t>Eine einführende Übersicht </a:t>
            </a:r>
          </a:p>
        </p:txBody>
      </p:sp>
      <p:cxnSp>
        <p:nvCxnSpPr>
          <p:cNvPr id="9" name="Gerade Verbindung 8">
            <a:extLst>
              <a:ext uri="{FF2B5EF4-FFF2-40B4-BE49-F238E27FC236}">
                <a16:creationId xmlns:a16="http://schemas.microsoft.com/office/drawing/2014/main" xmlns="" id="{4CB33ABA-7212-676C-B7C1-658E2ADAA862}"/>
              </a:ext>
            </a:extLst>
          </p:cNvPr>
          <p:cNvCxnSpPr/>
          <p:nvPr/>
        </p:nvCxnSpPr>
        <p:spPr>
          <a:xfrm>
            <a:off x="250825" y="4659313"/>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E30AF63-FF90-AA0D-1306-21941457190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D16458C8-0631-C433-6ED9-33717AE35C10}"/>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xmlns="" id="{55B9751B-EFC0-EE19-1C2F-5F12C117C941}"/>
              </a:ext>
            </a:extLst>
          </p:cNvPr>
          <p:cNvPicPr>
            <a:picLocks noChangeAspect="1"/>
          </p:cNvPicPr>
          <p:nvPr/>
        </p:nvPicPr>
        <p:blipFill>
          <a:blip r:embed="rId2"/>
          <a:stretch>
            <a:fillRect/>
          </a:stretch>
        </p:blipFill>
        <p:spPr>
          <a:xfrm>
            <a:off x="1691680" y="-1768"/>
            <a:ext cx="4320480" cy="4661750"/>
          </a:xfrm>
          <a:prstGeom prst="rect">
            <a:avLst/>
          </a:prstGeom>
        </p:spPr>
      </p:pic>
    </p:spTree>
    <p:extLst>
      <p:ext uri="{BB962C8B-B14F-4D97-AF65-F5344CB8AC3E}">
        <p14:creationId xmlns:p14="http://schemas.microsoft.com/office/powerpoint/2010/main" val="122570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A96F264-D111-1D49-EFE6-D62CB222116F}"/>
              </a:ext>
            </a:extLst>
          </p:cNvPr>
          <p:cNvSpPr>
            <a:spLocks noGrp="1"/>
          </p:cNvSpPr>
          <p:nvPr>
            <p:ph type="title"/>
          </p:nvPr>
        </p:nvSpPr>
        <p:spPr/>
        <p:txBody>
          <a:bodyPr/>
          <a:lstStyle/>
          <a:p>
            <a:r>
              <a:rPr lang="de-DE" dirty="0"/>
              <a:t>5. </a:t>
            </a:r>
            <a:r>
              <a:rPr lang="de-DE" altLang="de-DE" sz="2800" dirty="0">
                <a:latin typeface="Arial" panose="020B0604020202020204" pitchFamily="34" charset="0"/>
              </a:rPr>
              <a:t>Leseleistungen und Kompetenzstufen </a:t>
            </a:r>
            <a:br>
              <a:rPr lang="de-DE" altLang="de-DE" sz="2800" dirty="0">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xmlns="" id="{7A9C8604-3CBA-8EB8-3911-A9CE4F8A87CD}"/>
              </a:ext>
            </a:extLst>
          </p:cNvPr>
          <p:cNvSpPr>
            <a:spLocks noGrp="1"/>
          </p:cNvSpPr>
          <p:nvPr>
            <p:ph idx="1"/>
          </p:nvPr>
        </p:nvSpPr>
        <p:spPr>
          <a:xfrm>
            <a:off x="395536" y="1124744"/>
            <a:ext cx="7344816" cy="2664633"/>
          </a:xfrm>
        </p:spPr>
        <p:txBody>
          <a:bodyPr/>
          <a:lstStyle/>
          <a:p>
            <a:r>
              <a:rPr lang="de-DE" sz="2000" dirty="0"/>
              <a:t>IGLU: Kompetenzstufen I –V </a:t>
            </a:r>
          </a:p>
          <a:p>
            <a:endParaRPr lang="de-DE" sz="2000" dirty="0"/>
          </a:p>
          <a:p>
            <a:r>
              <a:rPr lang="de-DE" sz="2000" dirty="0"/>
              <a:t>Bildungspolitisches Ziel: Kompetenzstufe III</a:t>
            </a:r>
          </a:p>
          <a:p>
            <a:endParaRPr lang="de-DE" sz="2000" dirty="0"/>
          </a:p>
          <a:p>
            <a:r>
              <a:rPr lang="de-DE" sz="2000" dirty="0"/>
              <a:t>Jede/r zehnte </a:t>
            </a:r>
            <a:r>
              <a:rPr lang="de-DE" sz="2000" dirty="0" err="1"/>
              <a:t>SchülerIn</a:t>
            </a:r>
            <a:r>
              <a:rPr lang="de-DE" sz="2000" dirty="0"/>
              <a:t> ohne Migrationshintergrund erreicht Kompetenzstufe III (10,4%)</a:t>
            </a:r>
          </a:p>
          <a:p>
            <a:endParaRPr lang="de-DE" sz="2000" dirty="0"/>
          </a:p>
          <a:p>
            <a:r>
              <a:rPr lang="de-DE" sz="2000" dirty="0"/>
              <a:t>Jede/r vierte </a:t>
            </a:r>
            <a:r>
              <a:rPr lang="de-DE" sz="2000" dirty="0" err="1"/>
              <a:t>SchülerIn</a:t>
            </a:r>
            <a:r>
              <a:rPr lang="de-DE" sz="2000" dirty="0"/>
              <a:t> mit Migrationshintergrund erreicht Kompetenzstufe III (28,8%)</a:t>
            </a:r>
          </a:p>
          <a:p>
            <a:endParaRPr lang="de-DE" dirty="0"/>
          </a:p>
        </p:txBody>
      </p:sp>
    </p:spTree>
    <p:extLst>
      <p:ext uri="{BB962C8B-B14F-4D97-AF65-F5344CB8AC3E}">
        <p14:creationId xmlns:p14="http://schemas.microsoft.com/office/powerpoint/2010/main" val="145933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07B12E-3F83-76BA-76AE-221D341D2F6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9FB0E3B4-4FB4-CF6E-5860-BB6F777133D0}"/>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xmlns="" id="{FD7A05EC-4B33-0C0F-4CD9-9B22C93D6641}"/>
              </a:ext>
            </a:extLst>
          </p:cNvPr>
          <p:cNvPicPr>
            <a:picLocks noChangeAspect="1"/>
          </p:cNvPicPr>
          <p:nvPr/>
        </p:nvPicPr>
        <p:blipFill>
          <a:blip r:embed="rId2"/>
          <a:stretch>
            <a:fillRect/>
          </a:stretch>
        </p:blipFill>
        <p:spPr>
          <a:xfrm>
            <a:off x="1857608" y="0"/>
            <a:ext cx="5090656" cy="4731990"/>
          </a:xfrm>
          <a:prstGeom prst="rect">
            <a:avLst/>
          </a:prstGeom>
        </p:spPr>
      </p:pic>
      <p:sp>
        <p:nvSpPr>
          <p:cNvPr id="6" name="Rechteck 5">
            <a:extLst>
              <a:ext uri="{FF2B5EF4-FFF2-40B4-BE49-F238E27FC236}">
                <a16:creationId xmlns:a16="http://schemas.microsoft.com/office/drawing/2014/main" xmlns="" id="{8F1DC8D8-83DE-755F-8B78-87A1678C10E1}"/>
              </a:ext>
            </a:extLst>
          </p:cNvPr>
          <p:cNvSpPr/>
          <p:nvPr/>
        </p:nvSpPr>
        <p:spPr>
          <a:xfrm>
            <a:off x="6264188" y="996395"/>
            <a:ext cx="684076"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459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DE4D4F-270F-E877-8AFC-E9F1C49FC17A}"/>
              </a:ext>
            </a:extLst>
          </p:cNvPr>
          <p:cNvSpPr>
            <a:spLocks noGrp="1"/>
          </p:cNvSpPr>
          <p:nvPr>
            <p:ph type="title"/>
          </p:nvPr>
        </p:nvSpPr>
        <p:spPr/>
        <p:txBody>
          <a:bodyPr/>
          <a:lstStyle/>
          <a:p>
            <a:r>
              <a:rPr lang="de-DE" dirty="0"/>
              <a:t>6. </a:t>
            </a:r>
            <a:r>
              <a:rPr lang="de-DE" altLang="de-DE" sz="2800" dirty="0">
                <a:latin typeface="Arial" panose="020B0604020202020204" pitchFamily="34" charset="0"/>
              </a:rPr>
              <a:t>Leseselbstkonzept, Lesemotivation und Leseverhalten</a:t>
            </a:r>
            <a:br>
              <a:rPr lang="de-DE" altLang="de-DE" sz="2800" dirty="0">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xmlns="" id="{300453F2-8365-4C6B-B24C-4F8CFBDFEC5B}"/>
              </a:ext>
            </a:extLst>
          </p:cNvPr>
          <p:cNvSpPr>
            <a:spLocks noGrp="1"/>
          </p:cNvSpPr>
          <p:nvPr>
            <p:ph idx="1"/>
          </p:nvPr>
        </p:nvSpPr>
        <p:spPr/>
        <p:txBody>
          <a:bodyPr/>
          <a:lstStyle/>
          <a:p>
            <a:r>
              <a:rPr lang="de-DE" sz="2000" dirty="0"/>
              <a:t>Unabhängig von Migrationsstatus: Alle Faktoren mit hoher positiver Selbsteinschätzung bewertet</a:t>
            </a:r>
          </a:p>
          <a:p>
            <a:endParaRPr lang="de-DE" sz="2000" dirty="0"/>
          </a:p>
          <a:p>
            <a:r>
              <a:rPr lang="de-DE" sz="2000" dirty="0"/>
              <a:t>Kinder ohne Migrationshintergrund haben positivere Werte als Kinder, deren Elternteile beide in Dt. geboren wurden </a:t>
            </a:r>
          </a:p>
          <a:p>
            <a:endParaRPr lang="de-DE" sz="2000" dirty="0"/>
          </a:p>
          <a:p>
            <a:r>
              <a:rPr lang="de-DE" sz="2000" dirty="0"/>
              <a:t>Keine signifikanten Unterschiede bei Kindern mit einem Elternteil, welches im Ausland geboren worden ist </a:t>
            </a:r>
          </a:p>
        </p:txBody>
      </p:sp>
    </p:spTree>
    <p:extLst>
      <p:ext uri="{BB962C8B-B14F-4D97-AF65-F5344CB8AC3E}">
        <p14:creationId xmlns:p14="http://schemas.microsoft.com/office/powerpoint/2010/main" val="332304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CA9587-AB4B-AFB4-C121-62F87B6A285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2F2DABB4-AE94-B920-283C-0C830DA6620F}"/>
              </a:ext>
            </a:extLst>
          </p:cNvPr>
          <p:cNvSpPr>
            <a:spLocks noGrp="1"/>
          </p:cNvSpPr>
          <p:nvPr>
            <p:ph idx="1"/>
          </p:nvPr>
        </p:nvSpPr>
        <p:spPr/>
        <p:txBody>
          <a:bodyPr/>
          <a:lstStyle/>
          <a:p>
            <a:pPr marL="0" indent="0">
              <a:buNone/>
            </a:pPr>
            <a:endParaRPr lang="de-DE" dirty="0"/>
          </a:p>
        </p:txBody>
      </p:sp>
      <p:pic>
        <p:nvPicPr>
          <p:cNvPr id="5" name="Grafik 4">
            <a:extLst>
              <a:ext uri="{FF2B5EF4-FFF2-40B4-BE49-F238E27FC236}">
                <a16:creationId xmlns:a16="http://schemas.microsoft.com/office/drawing/2014/main" xmlns="" id="{3A94438F-6853-9B28-441B-7D4615AC3367}"/>
              </a:ext>
            </a:extLst>
          </p:cNvPr>
          <p:cNvPicPr>
            <a:picLocks noChangeAspect="1"/>
          </p:cNvPicPr>
          <p:nvPr/>
        </p:nvPicPr>
        <p:blipFill>
          <a:blip r:embed="rId2"/>
          <a:stretch>
            <a:fillRect/>
          </a:stretch>
        </p:blipFill>
        <p:spPr>
          <a:xfrm>
            <a:off x="1259632" y="895350"/>
            <a:ext cx="6267450" cy="3352800"/>
          </a:xfrm>
          <a:prstGeom prst="rect">
            <a:avLst/>
          </a:prstGeom>
        </p:spPr>
      </p:pic>
      <p:sp>
        <p:nvSpPr>
          <p:cNvPr id="6" name="Rechteck 5">
            <a:extLst>
              <a:ext uri="{FF2B5EF4-FFF2-40B4-BE49-F238E27FC236}">
                <a16:creationId xmlns:a16="http://schemas.microsoft.com/office/drawing/2014/main" xmlns="" id="{65286110-6C83-6F73-D0AA-6B80FA718D89}"/>
              </a:ext>
            </a:extLst>
          </p:cNvPr>
          <p:cNvSpPr/>
          <p:nvPr/>
        </p:nvSpPr>
        <p:spPr>
          <a:xfrm>
            <a:off x="4860032" y="2067694"/>
            <a:ext cx="864096"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976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41839E-E7A8-2891-C662-3B3991E7E82E}"/>
              </a:ext>
            </a:extLst>
          </p:cNvPr>
          <p:cNvSpPr>
            <a:spLocks noGrp="1"/>
          </p:cNvSpPr>
          <p:nvPr>
            <p:ph type="title"/>
          </p:nvPr>
        </p:nvSpPr>
        <p:spPr/>
        <p:txBody>
          <a:bodyPr/>
          <a:lstStyle/>
          <a:p>
            <a:r>
              <a:rPr lang="de-DE" altLang="de-DE" sz="2800" dirty="0">
                <a:latin typeface="Arial" panose="020B0604020202020204" pitchFamily="34" charset="0"/>
              </a:rPr>
              <a:t>7. Fazit</a:t>
            </a:r>
            <a:br>
              <a:rPr lang="de-DE" altLang="de-DE" sz="2800" dirty="0">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xmlns="" id="{D3355D84-A944-E3D3-FD79-B0F3C2F1B4EF}"/>
              </a:ext>
            </a:extLst>
          </p:cNvPr>
          <p:cNvSpPr>
            <a:spLocks noGrp="1"/>
          </p:cNvSpPr>
          <p:nvPr>
            <p:ph idx="1"/>
          </p:nvPr>
        </p:nvSpPr>
        <p:spPr>
          <a:xfrm>
            <a:off x="395536" y="915566"/>
            <a:ext cx="7344816" cy="2664633"/>
          </a:xfrm>
        </p:spPr>
        <p:txBody>
          <a:bodyPr/>
          <a:lstStyle/>
          <a:p>
            <a:r>
              <a:rPr lang="de-DE" sz="2000" dirty="0"/>
              <a:t>Signifikant höhere Leseleistungen von Kindern, bei denen beide bzw. kein Elternteil im Ausland geboren wurde (Vergleich mit 2001)</a:t>
            </a:r>
          </a:p>
          <a:p>
            <a:endParaRPr lang="de-DE" sz="2000" dirty="0"/>
          </a:p>
          <a:p>
            <a:r>
              <a:rPr lang="de-DE" sz="2000" dirty="0"/>
              <a:t>Leistungsunterschiede variieren international</a:t>
            </a:r>
          </a:p>
          <a:p>
            <a:endParaRPr lang="de-DE" sz="2000" dirty="0"/>
          </a:p>
          <a:p>
            <a:r>
              <a:rPr lang="de-DE" sz="2000" dirty="0"/>
              <a:t>29% schwache LeserInnen mit Migrationshintergrund wird als hoch eingeschätzt</a:t>
            </a:r>
          </a:p>
          <a:p>
            <a:endParaRPr lang="de-DE" sz="2000" dirty="0"/>
          </a:p>
          <a:p>
            <a:r>
              <a:rPr lang="de-DE" sz="2000" dirty="0"/>
              <a:t>Leistungsunterschiede seit 15 Jahren konstant</a:t>
            </a:r>
            <a:endParaRPr lang="de-DE" dirty="0"/>
          </a:p>
        </p:txBody>
      </p:sp>
    </p:spTree>
    <p:extLst>
      <p:ext uri="{BB962C8B-B14F-4D97-AF65-F5344CB8AC3E}">
        <p14:creationId xmlns:p14="http://schemas.microsoft.com/office/powerpoint/2010/main" val="224990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746E32-3866-0518-74F8-65F4FC337F69}"/>
              </a:ext>
            </a:extLst>
          </p:cNvPr>
          <p:cNvSpPr>
            <a:spLocks noGrp="1"/>
          </p:cNvSpPr>
          <p:nvPr>
            <p:ph type="title"/>
          </p:nvPr>
        </p:nvSpPr>
        <p:spPr/>
        <p:txBody>
          <a:bodyPr/>
          <a:lstStyle/>
          <a:p>
            <a:r>
              <a:rPr lang="de-DE" dirty="0"/>
              <a:t>8. Diskussion (Input)</a:t>
            </a:r>
          </a:p>
        </p:txBody>
      </p:sp>
      <p:sp>
        <p:nvSpPr>
          <p:cNvPr id="3" name="Inhaltsplatzhalter 2">
            <a:extLst>
              <a:ext uri="{FF2B5EF4-FFF2-40B4-BE49-F238E27FC236}">
                <a16:creationId xmlns:a16="http://schemas.microsoft.com/office/drawing/2014/main" xmlns="" id="{5025067D-C352-026B-3482-2887DE8AFC6F}"/>
              </a:ext>
            </a:extLst>
          </p:cNvPr>
          <p:cNvSpPr>
            <a:spLocks noGrp="1"/>
          </p:cNvSpPr>
          <p:nvPr>
            <p:ph idx="1"/>
          </p:nvPr>
        </p:nvSpPr>
        <p:spPr/>
        <p:txBody>
          <a:bodyPr/>
          <a:lstStyle/>
          <a:p>
            <a:r>
              <a:rPr lang="de-DE" dirty="0"/>
              <a:t>https://www.youtube.com/watch?v=yiy2uaZm9yg</a:t>
            </a:r>
          </a:p>
          <a:p>
            <a:endParaRPr lang="de-DE" dirty="0"/>
          </a:p>
        </p:txBody>
      </p:sp>
    </p:spTree>
    <p:extLst>
      <p:ext uri="{BB962C8B-B14F-4D97-AF65-F5344CB8AC3E}">
        <p14:creationId xmlns:p14="http://schemas.microsoft.com/office/powerpoint/2010/main" val="242817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614930-D347-447D-4A90-8DE4C9089854}"/>
              </a:ext>
            </a:extLst>
          </p:cNvPr>
          <p:cNvSpPr>
            <a:spLocks noGrp="1"/>
          </p:cNvSpPr>
          <p:nvPr>
            <p:ph type="title"/>
          </p:nvPr>
        </p:nvSpPr>
        <p:spPr/>
        <p:txBody>
          <a:bodyPr/>
          <a:lstStyle/>
          <a:p>
            <a:r>
              <a:rPr lang="de-DE" dirty="0"/>
              <a:t>8. Diskussion (Fragen)</a:t>
            </a:r>
          </a:p>
        </p:txBody>
      </p:sp>
      <p:sp>
        <p:nvSpPr>
          <p:cNvPr id="3" name="Inhaltsplatzhalter 2">
            <a:extLst>
              <a:ext uri="{FF2B5EF4-FFF2-40B4-BE49-F238E27FC236}">
                <a16:creationId xmlns:a16="http://schemas.microsoft.com/office/drawing/2014/main" xmlns="" id="{47140BF7-F434-F46C-C399-ECEC9A1FC3C4}"/>
              </a:ext>
            </a:extLst>
          </p:cNvPr>
          <p:cNvSpPr>
            <a:spLocks noGrp="1"/>
          </p:cNvSpPr>
          <p:nvPr>
            <p:ph idx="1"/>
          </p:nvPr>
        </p:nvSpPr>
        <p:spPr>
          <a:xfrm>
            <a:off x="416801" y="1828410"/>
            <a:ext cx="7344816" cy="2664633"/>
          </a:xfrm>
        </p:spPr>
        <p:txBody>
          <a:bodyPr/>
          <a:lstStyle/>
          <a:p>
            <a:r>
              <a:rPr lang="de-DE" sz="1600" dirty="0"/>
              <a:t>Wie könnten Lehrkräfte in Zukunft vom Staat unterstützt werden, um den Kompetenzerwerb aller SchülerInnen zu steigern?</a:t>
            </a:r>
          </a:p>
          <a:p>
            <a:r>
              <a:rPr lang="de-DE" sz="1600" dirty="0"/>
              <a:t>„Grundschule als Spielwiese der Reformpädagogik“ (1:36) – welche Ansätze sollten </a:t>
            </a:r>
            <a:r>
              <a:rPr lang="de-DE" sz="1600"/>
              <a:t>zum erfolgreichen Erlernen </a:t>
            </a:r>
            <a:r>
              <a:rPr lang="de-DE" sz="1600" dirty="0"/>
              <a:t>von Sprache verfolgt werden? (Schreiben nach Gehör)</a:t>
            </a:r>
          </a:p>
          <a:p>
            <a:r>
              <a:rPr lang="de-DE" sz="1600" dirty="0"/>
              <a:t>Wie kann man in Zukunft mehr Wert auf Rechtschreibung legen?</a:t>
            </a:r>
          </a:p>
          <a:p>
            <a:r>
              <a:rPr lang="de-DE" sz="1600" dirty="0"/>
              <a:t>„Bildung aus Büchern“ (4:54) – wie kann ein breitere Zugang zu Lesematerial für unterschiedliche Schichten realisiert werden?</a:t>
            </a:r>
          </a:p>
          <a:p>
            <a:r>
              <a:rPr lang="de-DE" sz="1600" dirty="0"/>
              <a:t>Wie kann das breite Mittelfeld der Lesekompetenzstufe III gefördert werden?</a:t>
            </a:r>
          </a:p>
          <a:p>
            <a:endParaRPr lang="de-DE" dirty="0"/>
          </a:p>
        </p:txBody>
      </p:sp>
      <p:pic>
        <p:nvPicPr>
          <p:cNvPr id="5" name="Grafik 4">
            <a:extLst>
              <a:ext uri="{FF2B5EF4-FFF2-40B4-BE49-F238E27FC236}">
                <a16:creationId xmlns:a16="http://schemas.microsoft.com/office/drawing/2014/main" xmlns="" id="{CDBBBDFC-34B7-0BA6-6339-D9B71C26B129}"/>
              </a:ext>
            </a:extLst>
          </p:cNvPr>
          <p:cNvPicPr>
            <a:picLocks noChangeAspect="1"/>
          </p:cNvPicPr>
          <p:nvPr/>
        </p:nvPicPr>
        <p:blipFill>
          <a:blip r:embed="rId2"/>
          <a:stretch>
            <a:fillRect/>
          </a:stretch>
        </p:blipFill>
        <p:spPr>
          <a:xfrm>
            <a:off x="5032937" y="138622"/>
            <a:ext cx="2592288" cy="1337955"/>
          </a:xfrm>
          <a:prstGeom prst="rect">
            <a:avLst/>
          </a:prstGeom>
        </p:spPr>
      </p:pic>
      <p:sp>
        <p:nvSpPr>
          <p:cNvPr id="6" name="Textfeld 5">
            <a:extLst>
              <a:ext uri="{FF2B5EF4-FFF2-40B4-BE49-F238E27FC236}">
                <a16:creationId xmlns:a16="http://schemas.microsoft.com/office/drawing/2014/main" xmlns="" id="{EE537405-EAE9-D3D1-88B3-4B58259C8B37}"/>
              </a:ext>
            </a:extLst>
          </p:cNvPr>
          <p:cNvSpPr txBox="1"/>
          <p:nvPr/>
        </p:nvSpPr>
        <p:spPr>
          <a:xfrm>
            <a:off x="4788024" y="1514835"/>
            <a:ext cx="3240360" cy="253916"/>
          </a:xfrm>
          <a:prstGeom prst="rect">
            <a:avLst/>
          </a:prstGeom>
          <a:noFill/>
        </p:spPr>
        <p:txBody>
          <a:bodyPr wrap="square" rtlCol="0">
            <a:spAutoFit/>
          </a:bodyPr>
          <a:lstStyle/>
          <a:p>
            <a:r>
              <a:rPr lang="de-DE" sz="1050" dirty="0"/>
              <a:t>Bild: https://www.youtube.com/watch?v=yiy2uaZm9yg</a:t>
            </a:r>
          </a:p>
        </p:txBody>
      </p:sp>
    </p:spTree>
    <p:extLst>
      <p:ext uri="{BB962C8B-B14F-4D97-AF65-F5344CB8AC3E}">
        <p14:creationId xmlns:p14="http://schemas.microsoft.com/office/powerpoint/2010/main" val="5938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xmlns="" id="{A5639307-5755-3972-9A5B-E2D2B4EFE0EA}"/>
              </a:ext>
            </a:extLst>
          </p:cNvPr>
          <p:cNvSpPr>
            <a:spLocks noGrp="1"/>
          </p:cNvSpPr>
          <p:nvPr>
            <p:ph type="title"/>
          </p:nvPr>
        </p:nvSpPr>
        <p:spPr bwMode="auto">
          <a:xfrm>
            <a:off x="395288" y="268288"/>
            <a:ext cx="734536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latin typeface="Arial" panose="020B0604020202020204" pitchFamily="34" charset="0"/>
              </a:rPr>
              <a:t>Gliederung</a:t>
            </a:r>
          </a:p>
        </p:txBody>
      </p:sp>
      <p:sp>
        <p:nvSpPr>
          <p:cNvPr id="3075" name="Inhaltsplatzhalter 2">
            <a:extLst>
              <a:ext uri="{FF2B5EF4-FFF2-40B4-BE49-F238E27FC236}">
                <a16:creationId xmlns:a16="http://schemas.microsoft.com/office/drawing/2014/main" xmlns="" id="{2024DC3A-39C8-A243-5AE5-113B34F34FB6}"/>
              </a:ext>
            </a:extLst>
          </p:cNvPr>
          <p:cNvSpPr>
            <a:spLocks noGrp="1"/>
          </p:cNvSpPr>
          <p:nvPr>
            <p:ph idx="1"/>
          </p:nvPr>
        </p:nvSpPr>
        <p:spPr bwMode="auto">
          <a:xfrm>
            <a:off x="251520" y="1239837"/>
            <a:ext cx="7345362"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de-DE" altLang="de-DE" sz="2000" dirty="0">
                <a:latin typeface="Arial" panose="020B0604020202020204" pitchFamily="34" charset="0"/>
              </a:rPr>
              <a:t>IGLU- Studie </a:t>
            </a:r>
          </a:p>
          <a:p>
            <a:pPr marL="457200" indent="-457200">
              <a:buFontTx/>
              <a:buAutoNum type="arabicPeriod"/>
            </a:pPr>
            <a:r>
              <a:rPr lang="de-DE" altLang="de-DE" sz="2000" dirty="0">
                <a:latin typeface="Arial" panose="020B0604020202020204" pitchFamily="34" charset="0"/>
              </a:rPr>
              <a:t>Forschungsdesign </a:t>
            </a:r>
          </a:p>
          <a:p>
            <a:pPr marL="457200" indent="-457200">
              <a:buFontTx/>
              <a:buAutoNum type="arabicPeriod"/>
            </a:pPr>
            <a:r>
              <a:rPr lang="de-DE" altLang="de-DE" sz="2000" dirty="0">
                <a:latin typeface="Arial" panose="020B0604020202020204" pitchFamily="34" charset="0"/>
              </a:rPr>
              <a:t>Lesekompetenzen nach Sprachgebrauch in der Familie</a:t>
            </a:r>
          </a:p>
          <a:p>
            <a:pPr marL="457200" indent="-457200">
              <a:buFontTx/>
              <a:buAutoNum type="arabicPeriod"/>
            </a:pPr>
            <a:r>
              <a:rPr lang="de-DE" altLang="de-DE" sz="2000" dirty="0">
                <a:latin typeface="Arial" panose="020B0604020202020204" pitchFamily="34" charset="0"/>
              </a:rPr>
              <a:t>Lesekompetenzen in Deutschland </a:t>
            </a:r>
          </a:p>
          <a:p>
            <a:pPr marL="457200" indent="-457200">
              <a:buFontTx/>
              <a:buAutoNum type="arabicPeriod"/>
            </a:pPr>
            <a:r>
              <a:rPr lang="de-DE" altLang="de-DE" sz="2000" dirty="0">
                <a:latin typeface="Arial" panose="020B0604020202020204" pitchFamily="34" charset="0"/>
              </a:rPr>
              <a:t>Leseleistungen und Kompetenzstufen </a:t>
            </a:r>
          </a:p>
          <a:p>
            <a:pPr marL="457200" indent="-457200">
              <a:buFontTx/>
              <a:buAutoNum type="arabicPeriod"/>
            </a:pPr>
            <a:r>
              <a:rPr lang="de-DE" altLang="de-DE" sz="2000" dirty="0">
                <a:latin typeface="Arial" panose="020B0604020202020204" pitchFamily="34" charset="0"/>
              </a:rPr>
              <a:t>Leseselbstkonzept, Lesemotivation und Leseverhalten</a:t>
            </a:r>
          </a:p>
          <a:p>
            <a:pPr marL="457200" indent="-457200">
              <a:buFontTx/>
              <a:buAutoNum type="arabicPeriod"/>
            </a:pPr>
            <a:r>
              <a:rPr lang="de-DE" altLang="de-DE" sz="2000" dirty="0">
                <a:latin typeface="Arial" panose="020B0604020202020204" pitchFamily="34" charset="0"/>
              </a:rPr>
              <a:t>Fazit</a:t>
            </a:r>
          </a:p>
          <a:p>
            <a:pPr marL="457200" indent="-457200">
              <a:buFontTx/>
              <a:buAutoNum type="arabicPeriod"/>
            </a:pPr>
            <a:r>
              <a:rPr lang="de-DE" altLang="de-DE" sz="2000" dirty="0">
                <a:latin typeface="Arial" panose="020B0604020202020204" pitchFamily="34" charset="0"/>
              </a:rPr>
              <a:t>Diskussion</a:t>
            </a:r>
          </a:p>
          <a:p>
            <a:pPr marL="457200" indent="-457200">
              <a:buFontTx/>
              <a:buAutoNum type="arabicPeriod"/>
            </a:pPr>
            <a:endParaRPr lang="de-DE" altLang="de-DE" dirty="0">
              <a:latin typeface="Arial" panose="020B0604020202020204" pitchFamily="34" charset="0"/>
            </a:endParaRPr>
          </a:p>
          <a:p>
            <a:pPr marL="0" indent="0">
              <a:buNone/>
            </a:pPr>
            <a:endParaRPr lang="de-DE" altLang="de-DE"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370130-9E94-DFD9-68EF-66BA74330F97}"/>
              </a:ext>
            </a:extLst>
          </p:cNvPr>
          <p:cNvSpPr>
            <a:spLocks noGrp="1"/>
          </p:cNvSpPr>
          <p:nvPr>
            <p:ph type="title"/>
          </p:nvPr>
        </p:nvSpPr>
        <p:spPr/>
        <p:txBody>
          <a:bodyPr/>
          <a:lstStyle/>
          <a:p>
            <a:r>
              <a:rPr lang="de-DE" dirty="0"/>
              <a:t>1. IGLU-Studie (Internationalen Grundschul-Lese-Untersuchung)</a:t>
            </a:r>
          </a:p>
        </p:txBody>
      </p:sp>
      <p:sp>
        <p:nvSpPr>
          <p:cNvPr id="3" name="Inhaltsplatzhalter 2">
            <a:extLst>
              <a:ext uri="{FF2B5EF4-FFF2-40B4-BE49-F238E27FC236}">
                <a16:creationId xmlns:a16="http://schemas.microsoft.com/office/drawing/2014/main" xmlns="" id="{47D33FD8-8E0C-1BE0-84E4-337E1401BDDB}"/>
              </a:ext>
            </a:extLst>
          </p:cNvPr>
          <p:cNvSpPr>
            <a:spLocks noGrp="1"/>
          </p:cNvSpPr>
          <p:nvPr>
            <p:ph idx="1"/>
          </p:nvPr>
        </p:nvSpPr>
        <p:spPr/>
        <p:txBody>
          <a:bodyPr/>
          <a:lstStyle/>
          <a:p>
            <a:r>
              <a:rPr lang="de-DE" dirty="0"/>
              <a:t>Folgestudie der International Reading </a:t>
            </a:r>
            <a:r>
              <a:rPr lang="de-DE" dirty="0" err="1"/>
              <a:t>Literacy</a:t>
            </a:r>
            <a:r>
              <a:rPr lang="de-DE" dirty="0"/>
              <a:t> Study </a:t>
            </a:r>
          </a:p>
          <a:p>
            <a:r>
              <a:rPr lang="de-DE" dirty="0"/>
              <a:t>Fokus auf Leseleistungen im Ländervergleich</a:t>
            </a:r>
          </a:p>
          <a:p>
            <a:r>
              <a:rPr lang="de-DE" dirty="0"/>
              <a:t>Langzeitstudie 2001, 2006, 2011 und 2016 </a:t>
            </a:r>
          </a:p>
          <a:p>
            <a:r>
              <a:rPr lang="de-DE" dirty="0"/>
              <a:t>Erweiterung der Items (Kinder mit und ohne Migrationshintergrund)</a:t>
            </a:r>
          </a:p>
          <a:p>
            <a:r>
              <a:rPr lang="de-DE" dirty="0"/>
              <a:t>Kein Aussage über Kinder von Zuwanderungsstrom 2015 möglich </a:t>
            </a:r>
          </a:p>
          <a:p>
            <a:endParaRPr lang="de-DE" dirty="0"/>
          </a:p>
          <a:p>
            <a:endParaRPr lang="de-DE" dirty="0"/>
          </a:p>
        </p:txBody>
      </p:sp>
    </p:spTree>
    <p:extLst>
      <p:ext uri="{BB962C8B-B14F-4D97-AF65-F5344CB8AC3E}">
        <p14:creationId xmlns:p14="http://schemas.microsoft.com/office/powerpoint/2010/main" val="3301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63F7FE-BD98-4B21-C983-D436E0A42FC5}"/>
              </a:ext>
            </a:extLst>
          </p:cNvPr>
          <p:cNvSpPr>
            <a:spLocks noGrp="1"/>
          </p:cNvSpPr>
          <p:nvPr>
            <p:ph type="title"/>
          </p:nvPr>
        </p:nvSpPr>
        <p:spPr/>
        <p:txBody>
          <a:bodyPr/>
          <a:lstStyle/>
          <a:p>
            <a:r>
              <a:rPr lang="de-DE" dirty="0"/>
              <a:t>2. Forschungsdesign </a:t>
            </a:r>
          </a:p>
        </p:txBody>
      </p:sp>
      <p:sp>
        <p:nvSpPr>
          <p:cNvPr id="3" name="Inhaltsplatzhalter 2">
            <a:extLst>
              <a:ext uri="{FF2B5EF4-FFF2-40B4-BE49-F238E27FC236}">
                <a16:creationId xmlns:a16="http://schemas.microsoft.com/office/drawing/2014/main" xmlns="" id="{67D05691-A03F-06FB-AE74-B64C16FE521C}"/>
              </a:ext>
            </a:extLst>
          </p:cNvPr>
          <p:cNvSpPr>
            <a:spLocks noGrp="1"/>
          </p:cNvSpPr>
          <p:nvPr>
            <p:ph idx="1"/>
          </p:nvPr>
        </p:nvSpPr>
        <p:spPr>
          <a:xfrm>
            <a:off x="395536" y="1239433"/>
            <a:ext cx="7344816" cy="2664633"/>
          </a:xfrm>
        </p:spPr>
        <p:txBody>
          <a:bodyPr/>
          <a:lstStyle/>
          <a:p>
            <a:r>
              <a:rPr lang="de-DE" sz="2000" dirty="0"/>
              <a:t>Lesekompetenzen von SchülerInnen der vierten Jahrgangsstufe in Deutschland</a:t>
            </a:r>
          </a:p>
          <a:p>
            <a:r>
              <a:rPr lang="de-DE" sz="2000" dirty="0"/>
              <a:t>Leistungsunterschiede in individueller und institutioneller Perspektive</a:t>
            </a:r>
          </a:p>
          <a:p>
            <a:endParaRPr lang="de-DE" sz="2000" dirty="0"/>
          </a:p>
          <a:p>
            <a:r>
              <a:rPr lang="de-DE" sz="2000" dirty="0"/>
              <a:t>Fokus auf: </a:t>
            </a:r>
          </a:p>
          <a:p>
            <a:r>
              <a:rPr lang="de-DE" sz="2000" dirty="0"/>
              <a:t>Deutschland im Internationalen Vergleich </a:t>
            </a:r>
          </a:p>
          <a:p>
            <a:r>
              <a:rPr lang="de-DE" sz="2000" dirty="0"/>
              <a:t>Nationaler Vergleich </a:t>
            </a:r>
          </a:p>
          <a:p>
            <a:r>
              <a:rPr lang="de-DE" sz="2000" dirty="0"/>
              <a:t>Zusätzlich: Lesemotivation </a:t>
            </a:r>
          </a:p>
        </p:txBody>
      </p:sp>
      <p:sp>
        <p:nvSpPr>
          <p:cNvPr id="4" name="Pfeil: nach rechts 3">
            <a:extLst>
              <a:ext uri="{FF2B5EF4-FFF2-40B4-BE49-F238E27FC236}">
                <a16:creationId xmlns:a16="http://schemas.microsoft.com/office/drawing/2014/main" xmlns="" id="{1DF95695-2332-E3FF-8D6D-B4261A3DCD2A}"/>
              </a:ext>
            </a:extLst>
          </p:cNvPr>
          <p:cNvSpPr/>
          <p:nvPr/>
        </p:nvSpPr>
        <p:spPr>
          <a:xfrm>
            <a:off x="392828" y="338934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xmlns="" id="{854ED71D-3CFA-C551-6A70-9C7164AE9728}"/>
              </a:ext>
            </a:extLst>
          </p:cNvPr>
          <p:cNvSpPr/>
          <p:nvPr/>
        </p:nvSpPr>
        <p:spPr>
          <a:xfrm>
            <a:off x="392828" y="3746921"/>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xmlns="" id="{B1747A49-A826-2AEB-58B8-5471D2B84918}"/>
              </a:ext>
            </a:extLst>
          </p:cNvPr>
          <p:cNvSpPr/>
          <p:nvPr/>
        </p:nvSpPr>
        <p:spPr>
          <a:xfrm>
            <a:off x="392828" y="412778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367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BB79DBB-D6A9-332D-4FCC-E6615F9CE715}"/>
              </a:ext>
            </a:extLst>
          </p:cNvPr>
          <p:cNvSpPr>
            <a:spLocks noGrp="1"/>
          </p:cNvSpPr>
          <p:nvPr>
            <p:ph type="title"/>
          </p:nvPr>
        </p:nvSpPr>
        <p:spPr/>
        <p:txBody>
          <a:bodyPr/>
          <a:lstStyle/>
          <a:p>
            <a:r>
              <a:rPr lang="de-DE" dirty="0"/>
              <a:t>3. Lesekompetenzen nach Sprachgebrauch in der Familie</a:t>
            </a:r>
          </a:p>
        </p:txBody>
      </p:sp>
      <p:sp>
        <p:nvSpPr>
          <p:cNvPr id="3" name="Inhaltsplatzhalter 2">
            <a:extLst>
              <a:ext uri="{FF2B5EF4-FFF2-40B4-BE49-F238E27FC236}">
                <a16:creationId xmlns:a16="http://schemas.microsoft.com/office/drawing/2014/main" xmlns="" id="{0D8FB734-71E5-D6BF-7128-BB85B274FAF6}"/>
              </a:ext>
            </a:extLst>
          </p:cNvPr>
          <p:cNvSpPr>
            <a:spLocks noGrp="1"/>
          </p:cNvSpPr>
          <p:nvPr>
            <p:ph idx="1"/>
          </p:nvPr>
        </p:nvSpPr>
        <p:spPr/>
        <p:txBody>
          <a:bodyPr/>
          <a:lstStyle/>
          <a:p>
            <a:r>
              <a:rPr lang="de-DE" dirty="0"/>
              <a:t>Zwei Gruppen: Kinder bei denen die Testsprache zu Hause gesprochen wird oder nicht </a:t>
            </a:r>
          </a:p>
          <a:p>
            <a:r>
              <a:rPr lang="de-DE" dirty="0"/>
              <a:t>16,6% der SchülerInnen gaben an, dass die Testsprache manchmal oder nie in der Familie gesprochen</a:t>
            </a:r>
          </a:p>
          <a:p>
            <a:r>
              <a:rPr lang="de-DE" dirty="0"/>
              <a:t>Leistungsmittelwertunterschied 40 Punkte (Leistungszuwachs in einem Schuljahr)</a:t>
            </a:r>
          </a:p>
          <a:p>
            <a:r>
              <a:rPr lang="de-DE" dirty="0"/>
              <a:t>Im Vergleich: andere OECD-Staaten niedrigere Werte</a:t>
            </a:r>
          </a:p>
        </p:txBody>
      </p:sp>
    </p:spTree>
    <p:extLst>
      <p:ext uri="{BB962C8B-B14F-4D97-AF65-F5344CB8AC3E}">
        <p14:creationId xmlns:p14="http://schemas.microsoft.com/office/powerpoint/2010/main" val="423513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CF327-0611-454F-EDD5-DEDF4B72DD2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268F9B67-4FF9-9DDC-20C4-F37C6A6168C3}"/>
              </a:ext>
            </a:extLst>
          </p:cNvPr>
          <p:cNvSpPr>
            <a:spLocks noGrp="1"/>
          </p:cNvSpPr>
          <p:nvPr>
            <p:ph idx="1"/>
          </p:nvPr>
        </p:nvSpPr>
        <p:spPr/>
        <p:txBody>
          <a:bodyPr/>
          <a:lstStyle/>
          <a:p>
            <a:endParaRPr lang="de-DE" dirty="0"/>
          </a:p>
        </p:txBody>
      </p:sp>
      <p:pic>
        <p:nvPicPr>
          <p:cNvPr id="7" name="Grafik 6">
            <a:extLst>
              <a:ext uri="{FF2B5EF4-FFF2-40B4-BE49-F238E27FC236}">
                <a16:creationId xmlns:a16="http://schemas.microsoft.com/office/drawing/2014/main" xmlns="" id="{32DC85F1-2016-7078-9FFD-016DBACEABE9}"/>
              </a:ext>
            </a:extLst>
          </p:cNvPr>
          <p:cNvPicPr>
            <a:picLocks noChangeAspect="1"/>
          </p:cNvPicPr>
          <p:nvPr/>
        </p:nvPicPr>
        <p:blipFill>
          <a:blip r:embed="rId2"/>
          <a:stretch>
            <a:fillRect/>
          </a:stretch>
        </p:blipFill>
        <p:spPr>
          <a:xfrm>
            <a:off x="1209675" y="657225"/>
            <a:ext cx="6724650" cy="3829050"/>
          </a:xfrm>
          <a:prstGeom prst="rect">
            <a:avLst/>
          </a:prstGeom>
        </p:spPr>
      </p:pic>
    </p:spTree>
    <p:extLst>
      <p:ext uri="{BB962C8B-B14F-4D97-AF65-F5344CB8AC3E}">
        <p14:creationId xmlns:p14="http://schemas.microsoft.com/office/powerpoint/2010/main" val="337362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42CFF1-4AA0-6245-D15B-9AC71F043064}"/>
              </a:ext>
            </a:extLst>
          </p:cNvPr>
          <p:cNvSpPr>
            <a:spLocks noGrp="1"/>
          </p:cNvSpPr>
          <p:nvPr>
            <p:ph type="title"/>
          </p:nvPr>
        </p:nvSpPr>
        <p:spPr/>
        <p:txBody>
          <a:bodyPr/>
          <a:lstStyle/>
          <a:p>
            <a:r>
              <a:rPr lang="de-DE" dirty="0"/>
              <a:t>4. </a:t>
            </a:r>
            <a:r>
              <a:rPr lang="de-DE" altLang="de-DE" sz="2800" dirty="0">
                <a:latin typeface="Arial" panose="020B0604020202020204" pitchFamily="34" charset="0"/>
              </a:rPr>
              <a:t>Lesekompetenzen in Deutschland </a:t>
            </a:r>
            <a:br>
              <a:rPr lang="de-DE" altLang="de-DE" sz="2800" dirty="0">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xmlns="" id="{12A2A25B-DEAB-81EB-0DBB-089378DA9A9C}"/>
              </a:ext>
            </a:extLst>
          </p:cNvPr>
          <p:cNvSpPr>
            <a:spLocks noGrp="1"/>
          </p:cNvSpPr>
          <p:nvPr>
            <p:ph idx="1"/>
          </p:nvPr>
        </p:nvSpPr>
        <p:spPr/>
        <p:txBody>
          <a:bodyPr/>
          <a:lstStyle/>
          <a:p>
            <a:r>
              <a:rPr lang="de-DE" dirty="0"/>
              <a:t>Unterscheidung zwischen Geburtsort der Elternteile</a:t>
            </a:r>
          </a:p>
          <a:p>
            <a:r>
              <a:rPr lang="de-DE" dirty="0"/>
              <a:t>Problem: Fehlende Elternangaben </a:t>
            </a:r>
          </a:p>
          <a:p>
            <a:r>
              <a:rPr lang="de-DE" dirty="0"/>
              <a:t>Höhere Leseleistungen bei Kindern, deren Eltern beide in Dt. bzw. beide im Ausland geboren sind </a:t>
            </a:r>
          </a:p>
          <a:p>
            <a:r>
              <a:rPr lang="de-DE" dirty="0"/>
              <a:t>Wenn nur ein Elternteil im Ausland geboren, ist der  Unterschied in der Leseleistung nicht signifikant</a:t>
            </a:r>
          </a:p>
          <a:p>
            <a:r>
              <a:rPr lang="de-DE" dirty="0"/>
              <a:t>Leistungsunterschiede zwischen 2001 und 2016 konstant</a:t>
            </a:r>
          </a:p>
        </p:txBody>
      </p:sp>
    </p:spTree>
    <p:extLst>
      <p:ext uri="{BB962C8B-B14F-4D97-AF65-F5344CB8AC3E}">
        <p14:creationId xmlns:p14="http://schemas.microsoft.com/office/powerpoint/2010/main" val="321218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EEDF754-873C-6F8A-3891-62003B4A83A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F6D0EBFE-D6BE-323B-423A-6CD37DB0B695}"/>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xmlns="" id="{ED19F478-7897-CC94-09E6-72B07C9193B4}"/>
              </a:ext>
            </a:extLst>
          </p:cNvPr>
          <p:cNvPicPr>
            <a:picLocks noChangeAspect="1"/>
          </p:cNvPicPr>
          <p:nvPr/>
        </p:nvPicPr>
        <p:blipFill>
          <a:blip r:embed="rId2"/>
          <a:stretch>
            <a:fillRect/>
          </a:stretch>
        </p:blipFill>
        <p:spPr>
          <a:xfrm>
            <a:off x="1450577" y="99607"/>
            <a:ext cx="6242845" cy="4560375"/>
          </a:xfrm>
          <a:prstGeom prst="rect">
            <a:avLst/>
          </a:prstGeom>
        </p:spPr>
      </p:pic>
      <p:sp>
        <p:nvSpPr>
          <p:cNvPr id="5" name="Rechteck 4">
            <a:extLst>
              <a:ext uri="{FF2B5EF4-FFF2-40B4-BE49-F238E27FC236}">
                <a16:creationId xmlns:a16="http://schemas.microsoft.com/office/drawing/2014/main" xmlns="" id="{28F592C4-50BB-1C4F-C79C-2138A18DE048}"/>
              </a:ext>
            </a:extLst>
          </p:cNvPr>
          <p:cNvSpPr/>
          <p:nvPr/>
        </p:nvSpPr>
        <p:spPr>
          <a:xfrm>
            <a:off x="6660232" y="987574"/>
            <a:ext cx="720080"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201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87198C-EFBC-3382-4A44-473EB5F31AE4}"/>
              </a:ext>
            </a:extLst>
          </p:cNvPr>
          <p:cNvSpPr>
            <a:spLocks noGrp="1"/>
          </p:cNvSpPr>
          <p:nvPr>
            <p:ph type="title"/>
          </p:nvPr>
        </p:nvSpPr>
        <p:spPr/>
        <p:txBody>
          <a:bodyPr/>
          <a:lstStyle/>
          <a:p>
            <a:r>
              <a:rPr lang="de-DE" dirty="0"/>
              <a:t>Erweiterung: Analyse mit </a:t>
            </a:r>
            <a:r>
              <a:rPr lang="de-DE" dirty="0" err="1"/>
              <a:t>Mehrebenenregressionen</a:t>
            </a:r>
            <a:endParaRPr lang="de-DE" dirty="0"/>
          </a:p>
        </p:txBody>
      </p:sp>
      <p:sp>
        <p:nvSpPr>
          <p:cNvPr id="3" name="Inhaltsplatzhalter 2">
            <a:extLst>
              <a:ext uri="{FF2B5EF4-FFF2-40B4-BE49-F238E27FC236}">
                <a16:creationId xmlns:a16="http://schemas.microsoft.com/office/drawing/2014/main" xmlns="" id="{37E303FD-7158-FC4F-12AE-4EBC74585262}"/>
              </a:ext>
            </a:extLst>
          </p:cNvPr>
          <p:cNvSpPr>
            <a:spLocks noGrp="1"/>
          </p:cNvSpPr>
          <p:nvPr>
            <p:ph idx="1"/>
          </p:nvPr>
        </p:nvSpPr>
        <p:spPr/>
        <p:txBody>
          <a:bodyPr/>
          <a:lstStyle/>
          <a:p>
            <a:r>
              <a:rPr lang="de-DE" dirty="0"/>
              <a:t>Kontrolle auf:</a:t>
            </a:r>
          </a:p>
          <a:p>
            <a:r>
              <a:rPr lang="de-DE" dirty="0"/>
              <a:t>Migrationsstatus </a:t>
            </a:r>
          </a:p>
          <a:p>
            <a:r>
              <a:rPr lang="de-DE" dirty="0"/>
              <a:t>Sozialen Status </a:t>
            </a:r>
          </a:p>
          <a:p>
            <a:r>
              <a:rPr lang="de-DE" dirty="0"/>
              <a:t>Schulische Kompetenzen </a:t>
            </a:r>
          </a:p>
          <a:p>
            <a:r>
              <a:rPr lang="de-DE" dirty="0"/>
              <a:t>Interaktion zwischen Erhebungszyklus und Migrationsstatus</a:t>
            </a:r>
          </a:p>
          <a:p>
            <a:endParaRPr lang="de-DE" dirty="0"/>
          </a:p>
        </p:txBody>
      </p:sp>
      <p:sp>
        <p:nvSpPr>
          <p:cNvPr id="4" name="Pfeil: nach rechts 3">
            <a:extLst>
              <a:ext uri="{FF2B5EF4-FFF2-40B4-BE49-F238E27FC236}">
                <a16:creationId xmlns:a16="http://schemas.microsoft.com/office/drawing/2014/main" xmlns="" id="{0D015C78-FD51-CA04-9E6E-99DFB1EFDB9C}"/>
              </a:ext>
            </a:extLst>
          </p:cNvPr>
          <p:cNvSpPr/>
          <p:nvPr/>
        </p:nvSpPr>
        <p:spPr>
          <a:xfrm>
            <a:off x="392828" y="2260175"/>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xmlns="" id="{12F52874-3AB8-87C9-0A1A-DFB299237A1C}"/>
              </a:ext>
            </a:extLst>
          </p:cNvPr>
          <p:cNvSpPr/>
          <p:nvPr/>
        </p:nvSpPr>
        <p:spPr>
          <a:xfrm>
            <a:off x="392828" y="2678783"/>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xmlns="" id="{7C9C9329-4A5E-7953-367F-77A974AD1065}"/>
              </a:ext>
            </a:extLst>
          </p:cNvPr>
          <p:cNvSpPr/>
          <p:nvPr/>
        </p:nvSpPr>
        <p:spPr>
          <a:xfrm>
            <a:off x="392828" y="188431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xmlns="" id="{AB245D97-1D70-E08C-B15F-ECBB876A0C0F}"/>
              </a:ext>
            </a:extLst>
          </p:cNvPr>
          <p:cNvSpPr/>
          <p:nvPr/>
        </p:nvSpPr>
        <p:spPr>
          <a:xfrm>
            <a:off x="392828" y="308066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8066208"/>
      </p:ext>
    </p:extLst>
  </p:cSld>
  <p:clrMapOvr>
    <a:masterClrMapping/>
  </p:clrMapOvr>
</p:sld>
</file>

<file path=ppt/theme/theme1.xml><?xml version="1.0" encoding="utf-8"?>
<a:theme xmlns:a="http://schemas.openxmlformats.org/drawingml/2006/main" name="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16zu9_Vorlage_Lehre_deutsch(1)</Template>
  <TotalTime>0</TotalTime>
  <Words>562</Words>
  <Application>Microsoft Office PowerPoint</Application>
  <PresentationFormat>Bildschirmpräsentation (16:9)</PresentationFormat>
  <Paragraphs>78</Paragraphs>
  <Slides>17</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Times New Roman</vt:lpstr>
      <vt:lpstr>UB Scala</vt:lpstr>
      <vt:lpstr>UB Scala Sans</vt:lpstr>
      <vt:lpstr>Wingdings</vt:lpstr>
      <vt:lpstr>16zu9_Vorlage_Lehre_deutsch</vt:lpstr>
      <vt:lpstr>ILGU 2016 Bericht: Kapitel VII Sprachkompetenzen in Deutschland</vt:lpstr>
      <vt:lpstr>Gliederung</vt:lpstr>
      <vt:lpstr>1. IGLU-Studie (Internationalen Grundschul-Lese-Untersuchung)</vt:lpstr>
      <vt:lpstr>2. Forschungsdesign </vt:lpstr>
      <vt:lpstr>3. Lesekompetenzen nach Sprachgebrauch in der Familie</vt:lpstr>
      <vt:lpstr>PowerPoint-Präsentation</vt:lpstr>
      <vt:lpstr>4. Lesekompetenzen in Deutschland  </vt:lpstr>
      <vt:lpstr>PowerPoint-Präsentation</vt:lpstr>
      <vt:lpstr>Erweiterung: Analyse mit Mehrebenenregressionen</vt:lpstr>
      <vt:lpstr>PowerPoint-Präsentation</vt:lpstr>
      <vt:lpstr>5. Leseleistungen und Kompetenzstufen  </vt:lpstr>
      <vt:lpstr>PowerPoint-Präsentation</vt:lpstr>
      <vt:lpstr>6. Leseselbstkonzept, Lesemotivation und Leseverhalten </vt:lpstr>
      <vt:lpstr>PowerPoint-Präsentation</vt:lpstr>
      <vt:lpstr>7. Fazit </vt:lpstr>
      <vt:lpstr>8. Diskussion (Input)</vt:lpstr>
      <vt:lpstr>8. Diskussion (Fragen)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ILGU 2016 Bericht: Kapitel VII Sprachkompetenzen in Deutschland</dc:title>
  <dc:creator>Lea Nikolina Filiposki</dc:creator>
  <cp:lastModifiedBy>Alexandra Oseledec</cp:lastModifiedBy>
  <cp:revision>2</cp:revision>
  <cp:lastPrinted>2016-02-18T09:13:59Z</cp:lastPrinted>
  <dcterms:created xsi:type="dcterms:W3CDTF">2022-06-28T04:23:05Z</dcterms:created>
  <dcterms:modified xsi:type="dcterms:W3CDTF">2022-07-07T14:49:13Z</dcterms:modified>
</cp:coreProperties>
</file>