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9" r:id="rId7"/>
    <p:sldId id="260" r:id="rId8"/>
    <p:sldId id="258" r:id="rId9"/>
    <p:sldId id="262" r:id="rId10"/>
    <p:sldId id="273" r:id="rId11"/>
    <p:sldId id="275" r:id="rId12"/>
    <p:sldId id="274" r:id="rId13"/>
    <p:sldId id="276" r:id="rId14"/>
    <p:sldId id="277" r:id="rId15"/>
    <p:sldId id="278" r:id="rId16"/>
    <p:sldId id="280" r:id="rId17"/>
    <p:sldId id="279" r:id="rId18"/>
    <p:sldId id="263" r:id="rId19"/>
    <p:sldId id="266" r:id="rId20"/>
    <p:sldId id="269" r:id="rId21"/>
    <p:sldId id="264" r:id="rId22"/>
    <p:sldId id="267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184" autoAdjust="0"/>
    <p:restoredTop sz="93452" autoAdjust="0"/>
  </p:normalViewPr>
  <p:slideViewPr>
    <p:cSldViewPr snapToGrid="0" showGuides="1">
      <p:cViewPr varScale="1">
        <p:scale>
          <a:sx n="111" d="100"/>
          <a:sy n="111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C8B6-67E5-4101-9D2D-4DB5B4D758D0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EE6A-BA39-468F-B725-400B21807A2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Tutor:innen fangen 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8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dafür sorgen, dass das bei allen Leuten geht!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3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 Tutor:innen: Macht vielleicht einen Beispielstundenplan einmal vorne vor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2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5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6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6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0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9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5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7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1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5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07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0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8" y="0"/>
            <a:ext cx="5136367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EBFF060-4F9D-A36E-C092-AB2284AA9106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C2D4F-ECA2-EEAD-B597-7178A56007C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7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5F9C81-13B4-0E7A-9023-2C78E36B66DC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A75A929-5DE7-50D2-1D98-599F92157B5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3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7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9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833878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793371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5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04/10/2025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C12767-EA1F-491E-414A-2A8A1FBD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4D9F4-48E8-C131-5BCE-E3FB3EE7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EDB8B1-3F99-0841-D520-AA7C5F512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2A831-0C14-8DDC-55A7-8635224A3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189328-B2AA-0F7E-7927-F50CC7A45D4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177" y="204329"/>
            <a:ext cx="1741098" cy="17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3" r:id="rId5"/>
    <p:sldLayoutId id="2147483651" r:id="rId6"/>
    <p:sldLayoutId id="2147483666" r:id="rId7"/>
    <p:sldLayoutId id="2147483662" r:id="rId8"/>
    <p:sldLayoutId id="2147483667" r:id="rId9"/>
    <p:sldLayoutId id="2147483652" r:id="rId10"/>
    <p:sldLayoutId id="2147483668" r:id="rId11"/>
    <p:sldLayoutId id="2147483653" r:id="rId12"/>
    <p:sldLayoutId id="2147483669" r:id="rId13"/>
    <p:sldLayoutId id="2147483654" r:id="rId14"/>
    <p:sldLayoutId id="2147483670" r:id="rId15"/>
    <p:sldLayoutId id="2147483659" r:id="rId16"/>
    <p:sldLayoutId id="2147483671" r:id="rId17"/>
    <p:sldLayoutId id="2147483660" r:id="rId18"/>
    <p:sldLayoutId id="2147483672" r:id="rId19"/>
    <p:sldLayoutId id="2147483661" r:id="rId20"/>
    <p:sldLayoutId id="2147483658" r:id="rId21"/>
    <p:sldLayoutId id="2147483656" r:id="rId22"/>
    <p:sldLayoutId id="2147483673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fileadmin/uni/fakultaeten/split_lehrstuehle/englische_literatur/Information/STWB-Mobilitaet-Parken-Uebersicht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ve-bamberg.de/kurzlink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ts/dienstleistungen/netz/wlan/eduroa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lexnow.uni-bamberg.de/FN2AUTH/FN2AuthServlet?op=Login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is.uni-bamberg.d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qis.uni-bamberg.de/qisserver/rds?state=user&amp;type=0&amp;category=menu.browse&amp;breadCrumbSource=portal&amp;startpage=portal.vm&amp;chco=y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owi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861F1-7240-341C-8D2A-76B1D5E70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imes"/>
                <a:cs typeface="Times"/>
              </a:rPr>
              <a:t>EET-Tutorium</a:t>
            </a:r>
            <a:br>
              <a:rPr lang="de-DE" dirty="0">
                <a:latin typeface="Times"/>
                <a:cs typeface="Times"/>
              </a:rPr>
            </a:br>
            <a:r>
              <a:rPr lang="de-DE" dirty="0">
                <a:latin typeface="Times"/>
                <a:cs typeface="Times"/>
              </a:rPr>
              <a:t>Wintersemester 2025/26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441B9C-8E4C-505A-D3F1-34C1F88C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Times" pitchFamily="2" charset="0"/>
              </a:rPr>
              <a:t>Otto-Friedrich Universität Bamberg</a:t>
            </a:r>
          </a:p>
          <a:p>
            <a:r>
              <a:rPr lang="en-GB" dirty="0">
                <a:latin typeface="Times" pitchFamily="2" charset="0"/>
              </a:rPr>
              <a:t>Fakultät für </a:t>
            </a:r>
            <a:r>
              <a:rPr lang="en-GB" dirty="0" err="1">
                <a:latin typeface="Times" pitchFamily="2" charset="0"/>
              </a:rPr>
              <a:t>Sozial</a:t>
            </a:r>
            <a:r>
              <a:rPr lang="en-GB" dirty="0">
                <a:latin typeface="Times" pitchFamily="2" charset="0"/>
              </a:rPr>
              <a:t>- und </a:t>
            </a:r>
            <a:r>
              <a:rPr lang="en-GB" dirty="0" err="1">
                <a:latin typeface="Times" pitchFamily="2" charset="0"/>
              </a:rPr>
              <a:t>Wirtschaftswissenschaften</a:t>
            </a:r>
            <a:r>
              <a:rPr lang="en-GB" dirty="0">
                <a:latin typeface="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66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59C186-AE9E-5810-2BB5-84D24C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Gebäude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A2FE11-ED3C-9F46-FF75-824496B4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1: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Innenstadt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2: Feldkirchenstraße 21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	F21,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7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	KÄ7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3: ERBA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Sprachenzentrum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50" name="Picture 2" descr="Ein Bild, das Text, Karte, Uhr, drinnen enthält.&#10;&#10;Automatisch generierte Beschreibung">
            <a:extLst>
              <a:ext uri="{FF2B5EF4-FFF2-40B4-BE49-F238E27FC236}">
                <a16:creationId xmlns:a16="http://schemas.microsoft.com/office/drawing/2014/main" id="{0ED4F760-4AEE-4B08-476A-AC5F7B2A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7" y="1735931"/>
            <a:ext cx="6479373" cy="4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942F9B-444F-C93E-BC9E-67AAA03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Gebäude im Detail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53629A-E465-F7A7-FF9F-467BC589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RZ – Rechenzentrum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FG1 – BA(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mberg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)G(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raduate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)S(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chool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of)S(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ocial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Science),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en-GB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Vorlesungsraum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FG2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Sporttrakt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FMA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Seminarräume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Lehrstühle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TB3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Teilbibliothek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074" name="Picture 2" descr="Ein Bild, das Karte enthält.&#10;&#10;Beschreibung automatisch generiert.">
            <a:extLst>
              <a:ext uri="{FF2B5EF4-FFF2-40B4-BE49-F238E27FC236}">
                <a16:creationId xmlns:a16="http://schemas.microsoft.com/office/drawing/2014/main" id="{375DD2A9-F2FE-D52D-63D2-B512BEFD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79" y="2002993"/>
            <a:ext cx="3789880" cy="39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39E8E22-98F6-481E-82F0-B1E48EBDFD6D}"/>
              </a:ext>
            </a:extLst>
          </p:cNvPr>
          <p:cNvSpPr/>
          <p:nvPr/>
        </p:nvSpPr>
        <p:spPr>
          <a:xfrm rot="19978710">
            <a:off x="9012470" y="3462440"/>
            <a:ext cx="567860" cy="2503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4D3F9D8-241D-4A9A-AFF4-C0A0113B95DA}"/>
              </a:ext>
            </a:extLst>
          </p:cNvPr>
          <p:cNvSpPr/>
          <p:nvPr/>
        </p:nvSpPr>
        <p:spPr>
          <a:xfrm rot="19978710">
            <a:off x="9239427" y="3876113"/>
            <a:ext cx="505830" cy="2503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E45D43-CB52-4DED-BC37-3816D2A7E2FF}"/>
              </a:ext>
            </a:extLst>
          </p:cNvPr>
          <p:cNvSpPr/>
          <p:nvPr/>
        </p:nvSpPr>
        <p:spPr>
          <a:xfrm rot="19911795">
            <a:off x="9815637" y="4898715"/>
            <a:ext cx="607446" cy="53945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9DEFA6-354E-4B1A-8105-F37A3024BEC6}"/>
              </a:ext>
            </a:extLst>
          </p:cNvPr>
          <p:cNvSpPr/>
          <p:nvPr/>
        </p:nvSpPr>
        <p:spPr>
          <a:xfrm rot="19978710">
            <a:off x="9453363" y="4273289"/>
            <a:ext cx="541937" cy="26358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ADAD84-4309-49E1-AECE-6C4B76CA8A06}"/>
              </a:ext>
            </a:extLst>
          </p:cNvPr>
          <p:cNvSpPr/>
          <p:nvPr/>
        </p:nvSpPr>
        <p:spPr>
          <a:xfrm rot="3787758">
            <a:off x="10132568" y="3019883"/>
            <a:ext cx="665366" cy="277056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B2AFB9C-4042-4043-BA53-222E7A5B6609}"/>
              </a:ext>
            </a:extLst>
          </p:cNvPr>
          <p:cNvSpPr/>
          <p:nvPr/>
        </p:nvSpPr>
        <p:spPr>
          <a:xfrm>
            <a:off x="1113453" y="1914331"/>
            <a:ext cx="472751" cy="25037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B6AA52-7CD1-42CC-9C03-F6D6EFD8C032}"/>
              </a:ext>
            </a:extLst>
          </p:cNvPr>
          <p:cNvSpPr/>
          <p:nvPr/>
        </p:nvSpPr>
        <p:spPr>
          <a:xfrm>
            <a:off x="1113453" y="2371531"/>
            <a:ext cx="640702" cy="25037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E67ECF-DF8B-4B49-A7AE-B1EC22CBC92A}"/>
              </a:ext>
            </a:extLst>
          </p:cNvPr>
          <p:cNvSpPr/>
          <p:nvPr/>
        </p:nvSpPr>
        <p:spPr>
          <a:xfrm>
            <a:off x="1113454" y="3267413"/>
            <a:ext cx="640702" cy="25037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EE13BBF-A0CF-4F82-83D0-A0862FE11F61}"/>
              </a:ext>
            </a:extLst>
          </p:cNvPr>
          <p:cNvSpPr/>
          <p:nvPr/>
        </p:nvSpPr>
        <p:spPr>
          <a:xfrm>
            <a:off x="1113454" y="3734838"/>
            <a:ext cx="734008" cy="25037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40142EE-45EC-44EE-87D9-6F3662FE66F8}"/>
              </a:ext>
            </a:extLst>
          </p:cNvPr>
          <p:cNvSpPr/>
          <p:nvPr/>
        </p:nvSpPr>
        <p:spPr>
          <a:xfrm>
            <a:off x="1113453" y="4202263"/>
            <a:ext cx="575388" cy="2503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744614B-BA30-4E6D-A8A8-E588B99709DE}"/>
              </a:ext>
            </a:extLst>
          </p:cNvPr>
          <p:cNvCxnSpPr>
            <a:cxnSpLocks/>
          </p:cNvCxnSpPr>
          <p:nvPr/>
        </p:nvCxnSpPr>
        <p:spPr>
          <a:xfrm flipH="1" flipV="1">
            <a:off x="10465251" y="2117749"/>
            <a:ext cx="225569" cy="828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6BEAB7F-F3B8-8E55-C6BF-3F6EF8D40A65}"/>
              </a:ext>
            </a:extLst>
          </p:cNvPr>
          <p:cNvSpPr txBox="1"/>
          <p:nvPr/>
        </p:nvSpPr>
        <p:spPr>
          <a:xfrm>
            <a:off x="9453896" y="1582613"/>
            <a:ext cx="2570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Richtung 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7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8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4B2619F-C914-5DCD-6997-DDD2C799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Parkplätze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73E0B2-A6ED-E44D-1497-1D7C728A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Parkplätze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der Universität 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können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kostenlos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genutzt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werden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Übersicht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Parkplätze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in Bamberg 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teilweise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kostenpflichtig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):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sz="2400" b="0" i="0" u="sng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(Übersicht Parkplätze</a:t>
            </a:r>
            <a:r>
              <a:rPr lang="en-GB" sz="2400" b="0" i="0" u="sng" strike="noStrike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)</a:t>
            </a:r>
            <a:r>
              <a:rPr lang="en-GB" sz="2400" b="0" i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6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11F91D-953C-1934-DD3D-41F91383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Um das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Gebäude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herum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579A8F-3271-9691-69DD-5C7EEC5A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l" rtl="0" fontAlgn="base">
              <a:buNone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Außer dem Universitätsgebäude gibt es hier: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Bäcker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Apotheke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Lidl,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Netto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Edeka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Aldi Süd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Universitätsgebäude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7</a:t>
            </a:r>
            <a:endParaRPr lang="de-DE" sz="24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1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E9994-05C7-8DD1-4C8D-647B755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Zeitangaben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B9718-D8DC-6148-4BD9-97B71C1D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de-DE" sz="24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Falls nicht anders vermerkt beginnen die Veranstaltungen c.t.,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Latein für cum tempore, bedeutet mit akademischem Viertel.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e-DE" sz="24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Beispiel: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 Uhr c.t. 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bedeutet, dass die Veranstaltung um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10:15 Uhr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beginnt.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e-DE" sz="24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s.t. bedeutet sin tempore und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 Uhr s.t. 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bedeutet 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10:00 Uhr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 algn="l" rtl="0" fontAlgn="base">
              <a:buNone/>
            </a:pPr>
            <a:endParaRPr lang="de-DE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4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71BE513-30CE-A93F-18EF-62DA0057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Erklärung der Onlinedienste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746E4A-5512-6C82-FC39-FE1263037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Alle Dienste, die ihr braucht, werden hier erklärt</a:t>
            </a:r>
            <a:endParaRPr lang="en-GB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8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5B8E90-9F31-F4BE-DEB0-3685026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Info zu den Diensten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72A04FC-C749-AD1C-2C82-08583980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Es gibt eine Kurzlinksammlung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StuVe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Bamberg: 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Kurzlinksammlung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9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D395A3-9F2B-B9EF-E890-C7789F87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</p:spPr>
        <p:txBody>
          <a:bodyPr/>
          <a:lstStyle/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EduRoam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einrichten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21B26D6-9D9C-407E-8E57-B55B2078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W-Lan an der Uni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Benutzt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vorerst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BayernWlan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sofern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es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funktioniert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Link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zur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Anleitung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Sucht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nach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“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Eduroam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Uni Bamberg”</a:t>
            </a:r>
          </a:p>
        </p:txBody>
      </p:sp>
    </p:spTree>
    <p:extLst>
      <p:ext uri="{BB962C8B-B14F-4D97-AF65-F5344CB8AC3E}">
        <p14:creationId xmlns:p14="http://schemas.microsoft.com/office/powerpoint/2010/main" val="402166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95C7C89-FB93-0886-99FB-C35BB9B7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FlexNow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4FF47FF-A841-4344-0EBB-B2DECD9D5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Prüfungs- und Veranstaltungsanmeldung, Notenübersicht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FlexNow Link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Zu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klärende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Fragen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melde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Veranstaltungen an?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melde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Prüfungen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an?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Wo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sehe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meine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Noten?</a:t>
            </a:r>
          </a:p>
        </p:txBody>
      </p:sp>
    </p:spTree>
    <p:extLst>
      <p:ext uri="{BB962C8B-B14F-4D97-AF65-F5344CB8AC3E}">
        <p14:creationId xmlns:p14="http://schemas.microsoft.com/office/powerpoint/2010/main" val="233946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F7953E-F630-C8D0-84C2-E9A0BD8A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UnivIS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3A50FEF-D06A-EFE0-4DFE-30B57634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Veranstaltungsübersicht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UnivIS Link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 klärende Fragen: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 sehe ich die Veranstaltungen meines Faches?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Woher weiß ich, was ich belegen sollte?</a:t>
            </a:r>
          </a:p>
          <a:p>
            <a:pPr lvl="2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Studienverlaufsplan!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Wofür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stehen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Abkürzungen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2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2641DC-8AE4-15BB-F308-71C9A27D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Agenda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D26753F-34D7-5307-F8A2-48C879C90D3D}"/>
              </a:ext>
            </a:extLst>
          </p:cNvPr>
          <p:cNvSpPr txBox="1">
            <a:spLocks/>
          </p:cNvSpPr>
          <p:nvPr/>
        </p:nvSpPr>
        <p:spPr>
          <a:xfrm>
            <a:off x="566529" y="2458872"/>
            <a:ext cx="501487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Dienstag</a:t>
            </a:r>
          </a:p>
          <a:p>
            <a:r>
              <a:rPr lang="de-DE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Vorstellungsrunde</a:t>
            </a:r>
          </a:p>
          <a:p>
            <a:r>
              <a:rPr lang="de-DE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Online Dienste</a:t>
            </a:r>
          </a:p>
          <a:p>
            <a:r>
              <a:rPr lang="de-DE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Erstellen des Stundenplans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5572E2F9-5877-B538-B518-3B9127AA0CFD}"/>
              </a:ext>
            </a:extLst>
          </p:cNvPr>
          <p:cNvSpPr txBox="1">
            <a:spLocks/>
          </p:cNvSpPr>
          <p:nvPr/>
        </p:nvSpPr>
        <p:spPr>
          <a:xfrm>
            <a:off x="6096000" y="2316369"/>
            <a:ext cx="628571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Mittwoch</a:t>
            </a:r>
          </a:p>
          <a:p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Rund um die Dienste und Angebote der Universität</a:t>
            </a:r>
          </a:p>
          <a:p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Messe der hochschulnahen Gruppen</a:t>
            </a:r>
          </a:p>
          <a:p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Bibliotheksführung und Mensa</a:t>
            </a:r>
          </a:p>
          <a:p>
            <a:endParaRPr lang="de-DE" sz="3200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9E355D-95E7-F646-08E6-4B22AB2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0C066-0DDF-8EE6-B8EF-A758ADA8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Immatrikulationsbescheinigungen und Bafög Bescheide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Online-Dienste der 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A78818-3271-D0E4-4D90-56C75247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Stundenplanerstellung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D430E1-74AD-7458-ECA0-690F7534F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Orientiert euch an eurem Studienverlaufsplan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Bei Fragen sind eure Tutor:innen für euch 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2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374CBD2-42A0-FC54-8F86-474C31B8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Rund ums Tutorium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passiert die nächsten Tage?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E6D3DF-B4E5-A1B3-2AA6-14C354B9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Einführung in das Universitätsleben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Erstellung des Stundenplans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Bibliotheksführung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Events, um eure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Kommiliton:innen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kennenzulernen</a:t>
            </a:r>
          </a:p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8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559818-7DEE-E901-8F75-6A66ABC0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"/>
                <a:cs typeface="Times"/>
              </a:rPr>
              <a:t>Was machen wir heute?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AF28CF8-0B38-58FC-E9CD-598EF689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Vorstellungsrunde</a:t>
            </a:r>
          </a:p>
          <a:p>
            <a:pPr marL="0" indent="0">
              <a:buNone/>
            </a:pPr>
            <a:endParaRPr lang="de-DE" dirty="0">
              <a:latin typeface="Times"/>
              <a:cs typeface="Times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Erklärung der restlichen Onlinedienste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Virtueller Campus, Studierendenkanzlei,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CampusPrint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, Bibliothek, VPN</a:t>
            </a:r>
          </a:p>
          <a:p>
            <a:pPr marL="0" indent="0">
              <a:buNone/>
            </a:pPr>
            <a:endParaRPr lang="de-DE" dirty="0">
              <a:latin typeface="Times"/>
              <a:cs typeface="Time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de-DE" dirty="0">
                <a:latin typeface="Times" pitchFamily="2" charset="0"/>
              </a:rPr>
              <a:t>Erstellung des Stundenplans</a:t>
            </a:r>
          </a:p>
          <a:p>
            <a:r>
              <a:rPr lang="de-DE" dirty="0">
                <a:latin typeface="Times" pitchFamily="2" charset="0"/>
              </a:rPr>
              <a:t>Studienverlaufsplan als Orientierung</a:t>
            </a:r>
          </a:p>
          <a:p>
            <a:r>
              <a:rPr lang="de-DE" dirty="0">
                <a:latin typeface="Times" pitchFamily="2" charset="0"/>
              </a:rPr>
              <a:t>Suchen und finden der Lehrveranstaltungen in UnivIS</a:t>
            </a:r>
          </a:p>
          <a:p>
            <a:r>
              <a:rPr lang="de-DE" dirty="0">
                <a:latin typeface="Times" pitchFamily="2" charset="0"/>
              </a:rPr>
              <a:t>Anmelden der Veranstaltungen mit FlexNow</a:t>
            </a:r>
          </a:p>
        </p:txBody>
      </p:sp>
    </p:spTree>
    <p:extLst>
      <p:ext uri="{BB962C8B-B14F-4D97-AF65-F5344CB8AC3E}">
        <p14:creationId xmlns:p14="http://schemas.microsoft.com/office/powerpoint/2010/main" val="97478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3100B51-6E75-ED25-772F-093ABA16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Vorstellungsrunde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608E093-D935-FFC4-6D0F-A35B4A08D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Grafik 4" descr="Gruppenerfolg mit einfarbiger Füllung">
            <a:extLst>
              <a:ext uri="{FF2B5EF4-FFF2-40B4-BE49-F238E27FC236}">
                <a16:creationId xmlns:a16="http://schemas.microsoft.com/office/drawing/2014/main" id="{930C94D7-B48A-1376-72E5-E08C87B27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3083" y="4562475"/>
            <a:ext cx="1713134" cy="17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AD6F47-4AF8-0D00-B28C-28336FC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Kennenlernen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090E4C-70F3-4064-DB01-5FED281CE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Name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Alter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Woher kommt ihr?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Habt ihr schonmal studiert?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35B4AC-5BDA-5C9E-59BB-25AF9710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Einführung ins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Unileben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1BF04F-2DFA-BC3E-057A-945D39678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Uni, Studium und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6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7A9BCB-4AF7-0F69-F314-C939974A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Fachschaft</a:t>
            </a:r>
            <a:b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Studierendenvertretung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0DA5017-9FB6-7B7F-8EBE-9633039D1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Ihr habt Fragen, Probleme?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Fachschaft SoWi ist eure Anlaufstelle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Studierendenvertretung der Fakultät SoWi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Das findet ihr auf unserer Webseite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Unsere Teams und Aufgaben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Infos zu allen Studiengängen und Fakultäten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Prüfungsan- und abmeldephasen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Sitzt in Gremien, Berufungskommissionen (Auswahl neuer 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Professor:innen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Veranstaltungen dieses Semester: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Kneipenquiz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Spieleabend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Sommergrillen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Und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vieles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…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1" name="Picture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57E78CA-71CE-331C-15C9-1F731892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255"/>
          <a:stretch/>
        </p:blipFill>
        <p:spPr bwMode="auto">
          <a:xfrm>
            <a:off x="9139238" y="2168326"/>
            <a:ext cx="454705" cy="4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48B2A-04A4-6C30-0C75-52DFF165E429}"/>
              </a:ext>
            </a:extLst>
          </p:cNvPr>
          <p:cNvSpPr txBox="1"/>
          <p:nvPr/>
        </p:nvSpPr>
        <p:spPr>
          <a:xfrm>
            <a:off x="9593943" y="2211565"/>
            <a:ext cx="1807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Unsere Webseite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3" name="Picture 9" descr="Ein Bild, das Muster, Quadrat, Symmetrie, Kunst enthält.&#10;&#10;Automatisch generierte Beschreibung">
            <a:extLst>
              <a:ext uri="{FF2B5EF4-FFF2-40B4-BE49-F238E27FC236}">
                <a16:creationId xmlns:a16="http://schemas.microsoft.com/office/drawing/2014/main" id="{78872F9F-CA9B-EC3A-D082-EED0D6E1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2" y="2580897"/>
            <a:ext cx="1295399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23846BC-A500-310B-36AC-7DB5D2C5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7" y="4485549"/>
            <a:ext cx="454705" cy="4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383B1E8-8716-DC18-7E67-6DBC29F3C50F}"/>
              </a:ext>
            </a:extLst>
          </p:cNvPr>
          <p:cNvSpPr txBox="1"/>
          <p:nvPr/>
        </p:nvSpPr>
        <p:spPr>
          <a:xfrm>
            <a:off x="9562063" y="4528235"/>
            <a:ext cx="187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@fssowibamberg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27DC2EF9-B181-6BBD-42CC-352558437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3915" r="3571" b="5110"/>
          <a:stretch/>
        </p:blipFill>
        <p:spPr bwMode="auto">
          <a:xfrm>
            <a:off x="9826171" y="4897567"/>
            <a:ext cx="1295399" cy="12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5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E2532F-19F2-3CCC-3DB3-13DED85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Universität und Fakultät​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C225258-7408-86DC-ED00-3749749F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de-DE" sz="18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Universität Bamberg hat ca. 13.000 Studierende aufgeteilt auf vier Fakultäten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GuK – Geistes- und Kulturwissenschaften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HuWi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– Humanwissenschaften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WIAI – Wirtschafts- und Angewandte Informatik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SoWi – Sozial- und Wirtschaftswissenschaften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457200" lvl="1" indent="0" fontAlgn="base">
              <a:buNone/>
            </a:pPr>
            <a:endParaRPr lang="de-DE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Fakultät SoWi besteht aus 8 Bachelor- und 11 Masterstudiengängen in 6 Fachbereichen sowie 49 Lehrstühlen und Professuren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400" b="0" i="0" u="sng" strike="noStrike" dirty="0">
                <a:solidFill>
                  <a:srgbClr val="9454C3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(Universität Bamberg - Fakultät SoWi)</a:t>
            </a:r>
            <a:endParaRPr lang="de-DE" sz="24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oW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EE599"/>
      </a:accent2>
      <a:accent3>
        <a:srgbClr val="FFF2CC"/>
      </a:accent3>
      <a:accent4>
        <a:srgbClr val="4472C4"/>
      </a:accent4>
      <a:accent5>
        <a:srgbClr val="8EAADB"/>
      </a:accent5>
      <a:accent6>
        <a:srgbClr val="D9E2F3"/>
      </a:accent6>
      <a:hlink>
        <a:srgbClr val="44546A"/>
      </a:hlink>
      <a:folHlink>
        <a:srgbClr val="44546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DCDAD188A7FE4C97FB32C458567309" ma:contentTypeVersion="10" ma:contentTypeDescription="Ein neues Dokument erstellen." ma:contentTypeScope="" ma:versionID="ead6a09603bcb90c951a3fcebc167da1">
  <xsd:schema xmlns:xsd="http://www.w3.org/2001/XMLSchema" xmlns:xs="http://www.w3.org/2001/XMLSchema" xmlns:p="http://schemas.microsoft.com/office/2006/metadata/properties" xmlns:ns2="cfd0e359-8198-4593-b56d-daa249594f6b" targetNamespace="http://schemas.microsoft.com/office/2006/metadata/properties" ma:root="true" ma:fieldsID="dc4ec944c5473152bc389597ca0de77b" ns2:_="">
    <xsd:import namespace="cfd0e359-8198-4593-b56d-daa249594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e359-8198-4593-b56d-daa249594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4E2934-433C-48DA-A3C0-96D235594E1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cfd0e359-8198-4593-b56d-daa249594f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7D8BC5-1D2B-4CDD-87AB-EAE9A7C928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67E88-3BF4-4027-A32B-F1CA50A297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630</Words>
  <Application>Microsoft Office PowerPoint</Application>
  <PresentationFormat>Breitbild</PresentationFormat>
  <Paragraphs>145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</vt:lpstr>
      <vt:lpstr>Trebuchet MS</vt:lpstr>
      <vt:lpstr>Trebuchet MS (Überschriften)</vt:lpstr>
      <vt:lpstr>Office</vt:lpstr>
      <vt:lpstr>EET-Tutorium Wintersemester 2025/26</vt:lpstr>
      <vt:lpstr>Agenda</vt:lpstr>
      <vt:lpstr>Rund ums Tutorium Was passiert die nächsten Tage?</vt:lpstr>
      <vt:lpstr>Was machen wir heute?</vt:lpstr>
      <vt:lpstr>Vorstellungsrunde</vt:lpstr>
      <vt:lpstr>Kennenlernen</vt:lpstr>
      <vt:lpstr>Einführung ins Unileben</vt:lpstr>
      <vt:lpstr>Die Fachschaft Studierendenvertretung​</vt:lpstr>
      <vt:lpstr>Die Universität und Fakultät​</vt:lpstr>
      <vt:lpstr>Die Gebäude</vt:lpstr>
      <vt:lpstr>Die Gebäude im Detail</vt:lpstr>
      <vt:lpstr>Parkplätze</vt:lpstr>
      <vt:lpstr>Um das Gebäude herum​</vt:lpstr>
      <vt:lpstr>Zeitangaben</vt:lpstr>
      <vt:lpstr>Erklärung der Onlinedienste</vt:lpstr>
      <vt:lpstr>Info zu den Diensten</vt:lpstr>
      <vt:lpstr>EduRoam einrichten</vt:lpstr>
      <vt:lpstr>FlexNow</vt:lpstr>
      <vt:lpstr>UnivIS</vt:lpstr>
      <vt:lpstr>Studierendenkanzlei</vt:lpstr>
      <vt:lpstr>Stundenplanerstellung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Brenner</dc:creator>
  <cp:lastModifiedBy>Lukas Becker</cp:lastModifiedBy>
  <cp:revision>13</cp:revision>
  <dcterms:created xsi:type="dcterms:W3CDTF">2024-02-15T14:20:42Z</dcterms:created>
  <dcterms:modified xsi:type="dcterms:W3CDTF">2025-10-03T23:58:44Z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0x01010052DCDAD188A7FE4C97FB32C458567309</vt:lpwstr>
  </property>
</Properties>
</file>