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9" r:id="rId4"/>
    <p:sldId id="288" r:id="rId5"/>
  </p:sldIdLst>
  <p:sldSz cx="9144000" cy="6858000" type="screen4x3"/>
  <p:notesSz cx="9144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Modul 1 Digitale Denkmaltechnologien </a:t>
            </a:r>
            <a:r>
              <a:rPr dirty="0"/>
              <a:t>| </a:t>
            </a:r>
            <a:r>
              <a:rPr spc="-5" dirty="0"/>
              <a:t>Prof.Dr.Mona Hess </a:t>
            </a:r>
            <a:r>
              <a:rPr dirty="0"/>
              <a:t>| </a:t>
            </a:r>
            <a:r>
              <a:rPr spc="-10" dirty="0"/>
              <a:t>MSc </a:t>
            </a:r>
            <a:r>
              <a:rPr spc="-5" dirty="0"/>
              <a:t>Digitale</a:t>
            </a:r>
            <a:r>
              <a:rPr spc="150" dirty="0"/>
              <a:t> </a:t>
            </a:r>
            <a:r>
              <a:rPr spc="-5" dirty="0"/>
              <a:t>Denkmaltechnologien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S.</a:t>
            </a:r>
            <a:r>
              <a:rPr spc="-50" dirty="0"/>
              <a:t> </a:t>
            </a: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Modul 1 Digitale Denkmaltechnologien </a:t>
            </a:r>
            <a:r>
              <a:rPr dirty="0"/>
              <a:t>| </a:t>
            </a:r>
            <a:r>
              <a:rPr spc="-5" dirty="0"/>
              <a:t>Prof.Dr.Mona Hess </a:t>
            </a:r>
            <a:r>
              <a:rPr dirty="0"/>
              <a:t>| </a:t>
            </a:r>
            <a:r>
              <a:rPr spc="-10" dirty="0"/>
              <a:t>MSc </a:t>
            </a:r>
            <a:r>
              <a:rPr spc="-5" dirty="0"/>
              <a:t>Digitale</a:t>
            </a:r>
            <a:r>
              <a:rPr spc="150" dirty="0"/>
              <a:t> </a:t>
            </a:r>
            <a:r>
              <a:rPr spc="-5" dirty="0"/>
              <a:t>Denkmaltechnologien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S.</a:t>
            </a:r>
            <a:r>
              <a:rPr spc="-50" dirty="0"/>
              <a:t> </a:t>
            </a: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Modul 1 Digitale Denkmaltechnologien </a:t>
            </a:r>
            <a:r>
              <a:rPr dirty="0"/>
              <a:t>| </a:t>
            </a:r>
            <a:r>
              <a:rPr spc="-5" dirty="0"/>
              <a:t>Prof.Dr.Mona Hess </a:t>
            </a:r>
            <a:r>
              <a:rPr dirty="0"/>
              <a:t>| </a:t>
            </a:r>
            <a:r>
              <a:rPr spc="-10" dirty="0"/>
              <a:t>MSc </a:t>
            </a:r>
            <a:r>
              <a:rPr spc="-5" dirty="0"/>
              <a:t>Digitale</a:t>
            </a:r>
            <a:r>
              <a:rPr spc="150" dirty="0"/>
              <a:t> </a:t>
            </a:r>
            <a:r>
              <a:rPr spc="-5" dirty="0"/>
              <a:t>Denkmaltechnologien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S.</a:t>
            </a:r>
            <a:r>
              <a:rPr spc="-50" dirty="0"/>
              <a:t> </a:t>
            </a: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Modul 1 Digitale Denkmaltechnologien </a:t>
            </a:r>
            <a:r>
              <a:rPr dirty="0"/>
              <a:t>| </a:t>
            </a:r>
            <a:r>
              <a:rPr spc="-5" dirty="0"/>
              <a:t>Prof.Dr.Mona Hess </a:t>
            </a:r>
            <a:r>
              <a:rPr dirty="0"/>
              <a:t>| </a:t>
            </a:r>
            <a:r>
              <a:rPr spc="-10" dirty="0"/>
              <a:t>MSc </a:t>
            </a:r>
            <a:r>
              <a:rPr spc="-5" dirty="0"/>
              <a:t>Digitale</a:t>
            </a:r>
            <a:r>
              <a:rPr spc="150" dirty="0"/>
              <a:t> </a:t>
            </a:r>
            <a:r>
              <a:rPr spc="-5" dirty="0"/>
              <a:t>Denkmaltechnologien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S.</a:t>
            </a:r>
            <a:r>
              <a:rPr spc="-50" dirty="0"/>
              <a:t> </a:t>
            </a: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Modul 1 Digitale Denkmaltechnologien </a:t>
            </a:r>
            <a:r>
              <a:rPr dirty="0"/>
              <a:t>| </a:t>
            </a:r>
            <a:r>
              <a:rPr spc="-5" dirty="0"/>
              <a:t>Prof.Dr.Mona Hess </a:t>
            </a:r>
            <a:r>
              <a:rPr dirty="0"/>
              <a:t>| </a:t>
            </a:r>
            <a:r>
              <a:rPr spc="-10" dirty="0"/>
              <a:t>MSc </a:t>
            </a:r>
            <a:r>
              <a:rPr spc="-5" dirty="0"/>
              <a:t>Digitale</a:t>
            </a:r>
            <a:r>
              <a:rPr spc="150" dirty="0"/>
              <a:t> </a:t>
            </a:r>
            <a:r>
              <a:rPr spc="-5" dirty="0"/>
              <a:t>Denkmaltechnologien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S.</a:t>
            </a:r>
            <a:r>
              <a:rPr spc="-50" dirty="0"/>
              <a:t> </a:t>
            </a: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244" y="1180338"/>
            <a:ext cx="6372225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244" y="1488186"/>
            <a:ext cx="7213600" cy="4502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1140" y="6600095"/>
            <a:ext cx="490474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Modul 1 Digitale Denkmaltechnologien </a:t>
            </a:r>
            <a:r>
              <a:rPr dirty="0"/>
              <a:t>| </a:t>
            </a:r>
            <a:r>
              <a:rPr spc="-5" dirty="0"/>
              <a:t>Prof.Dr.Mona Hess </a:t>
            </a:r>
            <a:r>
              <a:rPr dirty="0"/>
              <a:t>| </a:t>
            </a:r>
            <a:r>
              <a:rPr spc="-10" dirty="0"/>
              <a:t>MSc </a:t>
            </a:r>
            <a:r>
              <a:rPr spc="-5" dirty="0"/>
              <a:t>Digitale</a:t>
            </a:r>
            <a:r>
              <a:rPr spc="150" dirty="0"/>
              <a:t> </a:t>
            </a:r>
            <a:r>
              <a:rPr spc="-5" dirty="0"/>
              <a:t>Denkmaltechnologien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19235" y="6600095"/>
            <a:ext cx="30670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004079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S.</a:t>
            </a:r>
            <a:r>
              <a:rPr spc="-50" dirty="0"/>
              <a:t> </a:t>
            </a: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ona.hess@uni-bamberg.d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etty.edu/" TargetMode="External"/><Relationship Id="rId3" Type="http://schemas.openxmlformats.org/officeDocument/2006/relationships/hyperlink" Target="http://www.icom-deutschland.de/" TargetMode="External"/><Relationship Id="rId7" Type="http://schemas.openxmlformats.org/officeDocument/2006/relationships/hyperlink" Target="http://www.ecco-eu.org/" TargetMode="External"/><Relationship Id="rId2" Type="http://schemas.openxmlformats.org/officeDocument/2006/relationships/hyperlink" Target="http://cipa.icomos.org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londoncharter.org/" TargetMode="External"/><Relationship Id="rId5" Type="http://schemas.openxmlformats.org/officeDocument/2006/relationships/hyperlink" Target="https://www.iccrom.org/" TargetMode="External"/><Relationship Id="rId4" Type="http://schemas.openxmlformats.org/officeDocument/2006/relationships/hyperlink" Target="https://www.wmf.org/" TargetMode="External"/><Relationship Id="rId9" Type="http://schemas.openxmlformats.org/officeDocument/2006/relationships/hyperlink" Target="http://www.vi-mm.eu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nkmalschutz.de/" TargetMode="External"/><Relationship Id="rId7" Type="http://schemas.openxmlformats.org/officeDocument/2006/relationships/hyperlink" Target="https://www.vdl-denkmalpflege.de/die-vdl.html" TargetMode="External"/><Relationship Id="rId2" Type="http://schemas.openxmlformats.org/officeDocument/2006/relationships/hyperlink" Target="https://www.denkmalpflege.fraunhofer.de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dnk.de/" TargetMode="External"/><Relationship Id="rId5" Type="http://schemas.openxmlformats.org/officeDocument/2006/relationships/hyperlink" Target="https://www.museumsbund.de/" TargetMode="External"/><Relationship Id="rId4" Type="http://schemas.openxmlformats.org/officeDocument/2006/relationships/hyperlink" Target="https://www.restauratoren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840" y="6612795"/>
            <a:ext cx="8656320" cy="128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94"/>
              </a:lnSpc>
              <a:tabLst>
                <a:tab pos="8451850" algn="l"/>
              </a:tabLst>
            </a:pPr>
            <a:r>
              <a:rPr sz="900" spc="-5" dirty="0">
                <a:solidFill>
                  <a:srgbClr val="004079"/>
                </a:solidFill>
                <a:latin typeface="Arial"/>
                <a:cs typeface="Arial"/>
              </a:rPr>
              <a:t>Modul 1 Digitale Denkmaltechnologien </a:t>
            </a:r>
            <a:r>
              <a:rPr sz="900" dirty="0">
                <a:solidFill>
                  <a:srgbClr val="004079"/>
                </a:solidFill>
                <a:latin typeface="Arial"/>
                <a:cs typeface="Arial"/>
              </a:rPr>
              <a:t>| </a:t>
            </a:r>
            <a:r>
              <a:rPr sz="900" spc="-5" dirty="0">
                <a:solidFill>
                  <a:srgbClr val="004079"/>
                </a:solidFill>
                <a:latin typeface="Arial"/>
                <a:cs typeface="Arial"/>
              </a:rPr>
              <a:t>Prof.Dr.Mona Hess </a:t>
            </a:r>
            <a:r>
              <a:rPr sz="900" dirty="0">
                <a:solidFill>
                  <a:srgbClr val="004079"/>
                </a:solidFill>
                <a:latin typeface="Arial"/>
                <a:cs typeface="Arial"/>
              </a:rPr>
              <a:t>| </a:t>
            </a:r>
            <a:r>
              <a:rPr sz="900" spc="-10" dirty="0">
                <a:solidFill>
                  <a:srgbClr val="004079"/>
                </a:solidFill>
                <a:latin typeface="Arial"/>
                <a:cs typeface="Arial"/>
              </a:rPr>
              <a:t>MSc</a:t>
            </a:r>
            <a:r>
              <a:rPr sz="900" spc="190" dirty="0">
                <a:solidFill>
                  <a:srgbClr val="004079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004079"/>
                </a:solidFill>
                <a:latin typeface="Arial"/>
                <a:cs typeface="Arial"/>
              </a:rPr>
              <a:t>Digitale</a:t>
            </a:r>
            <a:r>
              <a:rPr sz="900" spc="0" dirty="0">
                <a:solidFill>
                  <a:srgbClr val="004079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004079"/>
                </a:solidFill>
                <a:latin typeface="Arial"/>
                <a:cs typeface="Arial"/>
              </a:rPr>
              <a:t>Denkmaltechnologien	</a:t>
            </a:r>
            <a:r>
              <a:rPr sz="900" dirty="0">
                <a:solidFill>
                  <a:srgbClr val="004079"/>
                </a:solidFill>
                <a:latin typeface="Arial"/>
                <a:cs typeface="Arial"/>
              </a:rPr>
              <a:t>S.</a:t>
            </a:r>
            <a:r>
              <a:rPr sz="900" spc="-95" dirty="0">
                <a:solidFill>
                  <a:srgbClr val="004079"/>
                </a:solidFill>
                <a:latin typeface="Arial"/>
                <a:cs typeface="Arial"/>
              </a:rPr>
              <a:t> </a:t>
            </a:r>
            <a:r>
              <a:rPr sz="900" spc="-5" dirty="0">
                <a:solidFill>
                  <a:srgbClr val="004079"/>
                </a:solidFill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74975" y="2912186"/>
            <a:ext cx="5289550" cy="17742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de-DE" sz="2800" spc="-5" dirty="0" smtClean="0">
                <a:solidFill>
                  <a:srgbClr val="004079"/>
                </a:solidFill>
                <a:latin typeface="Arial"/>
                <a:cs typeface="Arial"/>
              </a:rPr>
              <a:t>Übung 4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de-DE" sz="2800" spc="-5" dirty="0" smtClean="0">
                <a:solidFill>
                  <a:srgbClr val="004079"/>
                </a:solidFill>
                <a:latin typeface="Arial"/>
                <a:cs typeface="Arial"/>
              </a:rPr>
              <a:t>Internationale Organisationen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de-DE" sz="2800" spc="-5" dirty="0" smtClean="0">
                <a:solidFill>
                  <a:srgbClr val="004079"/>
                </a:solidFill>
                <a:latin typeface="Arial"/>
                <a:cs typeface="Arial"/>
              </a:rPr>
              <a:t>In der Denkmalpflege (Auswahl)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de-DE" sz="2800" spc="-5" dirty="0" smtClean="0">
                <a:solidFill>
                  <a:srgbClr val="004079"/>
                </a:solidFill>
                <a:latin typeface="Arial"/>
                <a:cs typeface="Arial"/>
              </a:rPr>
              <a:t>- Kurzberichte der Studierenden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74975" y="5381345"/>
            <a:ext cx="3019425" cy="79375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400" dirty="0">
                <a:solidFill>
                  <a:srgbClr val="004079"/>
                </a:solidFill>
                <a:latin typeface="Arial"/>
                <a:cs typeface="Arial"/>
              </a:rPr>
              <a:t>Prof. </a:t>
            </a:r>
            <a:r>
              <a:rPr sz="1400" spc="-5" dirty="0">
                <a:solidFill>
                  <a:srgbClr val="004079"/>
                </a:solidFill>
                <a:latin typeface="Arial"/>
                <a:cs typeface="Arial"/>
              </a:rPr>
              <a:t>Dr. Mona</a:t>
            </a:r>
            <a:r>
              <a:rPr sz="1400" spc="-55" dirty="0">
                <a:solidFill>
                  <a:srgbClr val="004079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004079"/>
                </a:solidFill>
                <a:latin typeface="Arial"/>
                <a:cs typeface="Arial"/>
              </a:rPr>
              <a:t>Hess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20000"/>
              </a:lnSpc>
            </a:pPr>
            <a:r>
              <a:rPr sz="1400" dirty="0">
                <a:solidFill>
                  <a:srgbClr val="004079"/>
                </a:solidFill>
                <a:latin typeface="Arial"/>
                <a:cs typeface="Arial"/>
              </a:rPr>
              <a:t>Kontakt:</a:t>
            </a:r>
            <a:r>
              <a:rPr sz="1400" spc="-50" dirty="0">
                <a:solidFill>
                  <a:srgbClr val="004079"/>
                </a:solidFill>
                <a:latin typeface="Arial"/>
                <a:cs typeface="Arial"/>
              </a:rPr>
              <a:t> </a:t>
            </a:r>
            <a:r>
              <a:rPr sz="1400" u="heavy" spc="-5" dirty="0">
                <a:solidFill>
                  <a:srgbClr val="00457C"/>
                </a:solidFill>
                <a:uFill>
                  <a:solidFill>
                    <a:srgbClr val="00457C"/>
                  </a:solidFill>
                </a:uFill>
                <a:latin typeface="Arial"/>
                <a:cs typeface="Arial"/>
                <a:hlinkClick r:id="rId3"/>
              </a:rPr>
              <a:t>mona.hess@uni-bamberg.de </a:t>
            </a:r>
            <a:r>
              <a:rPr sz="1400" spc="-5" dirty="0">
                <a:solidFill>
                  <a:srgbClr val="00457C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004079"/>
                </a:solidFill>
                <a:latin typeface="Arial"/>
                <a:cs typeface="Arial"/>
              </a:rPr>
              <a:t>Twitter:</a:t>
            </a:r>
            <a:r>
              <a:rPr sz="1400" spc="-20" dirty="0">
                <a:solidFill>
                  <a:srgbClr val="004079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4079"/>
                </a:solidFill>
                <a:latin typeface="Arial"/>
                <a:cs typeface="Arial"/>
              </a:rPr>
              <a:t>@Mona3Dimaging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1180338"/>
            <a:ext cx="637222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err="1" smtClean="0"/>
              <a:t>Aufgabe</a:t>
            </a:r>
            <a:r>
              <a:rPr lang="de-DE" dirty="0" smtClean="0"/>
              <a:t>:</a:t>
            </a:r>
            <a:r>
              <a:rPr dirty="0" smtClean="0"/>
              <a:t> </a:t>
            </a:r>
            <a:r>
              <a:rPr dirty="0" err="1" smtClean="0"/>
              <a:t>Kurz</a:t>
            </a:r>
            <a:r>
              <a:rPr lang="de-DE" dirty="0" smtClean="0"/>
              <a:t>berichte</a:t>
            </a:r>
            <a:r>
              <a:rPr dirty="0" smtClean="0"/>
              <a:t> </a:t>
            </a:r>
            <a:r>
              <a:rPr lang="de-DE" dirty="0" smtClean="0"/>
              <a:t>über Organisationen </a:t>
            </a:r>
            <a:br>
              <a:rPr lang="de-DE" dirty="0" smtClean="0"/>
            </a:br>
            <a:r>
              <a:rPr dirty="0" err="1" smtClean="0"/>
              <a:t>für</a:t>
            </a:r>
            <a:r>
              <a:rPr dirty="0" smtClean="0"/>
              <a:t> </a:t>
            </a:r>
            <a:r>
              <a:rPr dirty="0"/>
              <a:t>die </a:t>
            </a:r>
            <a:r>
              <a:rPr dirty="0" err="1"/>
              <a:t>Übung</a:t>
            </a:r>
            <a:r>
              <a:rPr dirty="0"/>
              <a:t> </a:t>
            </a:r>
            <a:r>
              <a:rPr lang="de-DE" dirty="0" smtClean="0"/>
              <a:t>4 </a:t>
            </a:r>
            <a:r>
              <a:rPr dirty="0" smtClean="0"/>
              <a:t>am</a:t>
            </a:r>
            <a:r>
              <a:rPr spc="-185" dirty="0" smtClean="0"/>
              <a:t> </a:t>
            </a:r>
            <a:r>
              <a:rPr lang="de-DE" spc="-185" dirty="0" smtClean="0"/>
              <a:t>1</a:t>
            </a:r>
            <a:r>
              <a:rPr dirty="0" smtClean="0"/>
              <a:t>.11.2018</a:t>
            </a:r>
            <a:r>
              <a:rPr dirty="0"/>
              <a:t>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Modul 1 Digitale Denkmaltechnologien </a:t>
            </a:r>
            <a:r>
              <a:rPr dirty="0"/>
              <a:t>| </a:t>
            </a:r>
            <a:r>
              <a:rPr spc="-5" dirty="0"/>
              <a:t>Prof.Dr.Mona Hess </a:t>
            </a:r>
            <a:r>
              <a:rPr dirty="0"/>
              <a:t>| </a:t>
            </a:r>
            <a:r>
              <a:rPr spc="-10" dirty="0"/>
              <a:t>MSc </a:t>
            </a:r>
            <a:r>
              <a:rPr spc="-5" dirty="0"/>
              <a:t>Digitale</a:t>
            </a:r>
            <a:r>
              <a:rPr spc="150" dirty="0"/>
              <a:t> </a:t>
            </a:r>
            <a:r>
              <a:rPr spc="-5" dirty="0"/>
              <a:t>Denkmaltechnologien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S.</a:t>
            </a:r>
            <a:r>
              <a:rPr spc="-50" dirty="0"/>
              <a:t> </a:t>
            </a: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17244" y="2438400"/>
            <a:ext cx="7213600" cy="34721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Bitte bereiten Sie eine Präsentation von mindestens 3 Folien mit Bild und </a:t>
            </a:r>
            <a:r>
              <a:rPr spc="-5" dirty="0" err="1"/>
              <a:t>Schrift</a:t>
            </a:r>
            <a:r>
              <a:rPr spc="-5" dirty="0"/>
              <a:t>  </a:t>
            </a:r>
            <a:r>
              <a:rPr lang="de-DE" spc="-5" dirty="0" smtClean="0"/>
              <a:t>in der nächsten 30-40 Minuten vor</a:t>
            </a:r>
            <a:r>
              <a:rPr spc="-5" dirty="0" smtClean="0"/>
              <a:t>. </a:t>
            </a:r>
            <a:r>
              <a:rPr lang="de-DE" spc="-5" dirty="0" smtClean="0"/>
              <a:t>Tragen Sie dann Ihren Bericht den Mitstudierenden kurz vor. 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de-DE" spc="-5" dirty="0" smtClean="0"/>
              <a:t> </a:t>
            </a:r>
            <a:endParaRPr spc="-5" dirty="0"/>
          </a:p>
          <a:p>
            <a:pPr marL="12700">
              <a:lnSpc>
                <a:spcPct val="100000"/>
              </a:lnSpc>
            </a:pPr>
            <a:r>
              <a:rPr spc="-5" dirty="0"/>
              <a:t>Dauer der Präsentation, </a:t>
            </a:r>
            <a:r>
              <a:rPr lang="de-DE" spc="-5" dirty="0" err="1" smtClean="0"/>
              <a:t>max</a:t>
            </a:r>
            <a:r>
              <a:rPr spc="-5" dirty="0" smtClean="0"/>
              <a:t> </a:t>
            </a:r>
            <a:r>
              <a:rPr spc="-5" dirty="0"/>
              <a:t>10</a:t>
            </a:r>
            <a:r>
              <a:rPr spc="55" dirty="0"/>
              <a:t> </a:t>
            </a:r>
            <a:r>
              <a:rPr spc="-5" dirty="0" err="1" smtClean="0"/>
              <a:t>Minuten</a:t>
            </a:r>
            <a:r>
              <a:rPr lang="de-DE" spc="-5" dirty="0" smtClean="0"/>
              <a:t>, 1 Thema pro Person</a:t>
            </a:r>
            <a:r>
              <a:rPr spc="-5" dirty="0" smtClean="0"/>
              <a:t>.</a:t>
            </a:r>
            <a:endParaRPr lang="de-DE" spc="-5" dirty="0" smtClean="0"/>
          </a:p>
          <a:p>
            <a:pPr marL="12700">
              <a:lnSpc>
                <a:spcPct val="100000"/>
              </a:lnSpc>
            </a:pPr>
            <a:endParaRPr lang="de-DE" spc="-5" dirty="0"/>
          </a:p>
          <a:p>
            <a:pPr marL="12700">
              <a:lnSpc>
                <a:spcPct val="100000"/>
              </a:lnSpc>
            </a:pPr>
            <a:r>
              <a:rPr lang="de-DE" spc="-5" dirty="0" smtClean="0"/>
              <a:t>Fragen für alle Berichte: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pc="-5" dirty="0" smtClean="0"/>
              <a:t>Zeigen Sie das Logo der Organisation in Ihrer Präsentation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pc="-5" dirty="0" smtClean="0"/>
              <a:t>Wofür steht die Abkürzung?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pc="-5" dirty="0" smtClean="0"/>
              <a:t>Wo ist der Hauptsitz der Organisation?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pc="-5" dirty="0" smtClean="0"/>
              <a:t>Seit wann existiert diese Organisation?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pc="-5" dirty="0" smtClean="0"/>
              <a:t>Wie ist diese Organisation für die Denkmalpflege oder die Digitalen Denkmaltechnologien relevant? (Förderung , Standardisierung?, Dissemination? anderes)</a:t>
            </a:r>
            <a:endParaRPr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362962"/>
              </p:ext>
            </p:extLst>
          </p:nvPr>
        </p:nvGraphicFramePr>
        <p:xfrm>
          <a:off x="419100" y="1143000"/>
          <a:ext cx="7845995" cy="529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795">
                  <a:extLst>
                    <a:ext uri="{9D8B030D-6E8A-4147-A177-3AD203B41FA5}">
                      <a16:colId xmlns:a16="http://schemas.microsoft.com/office/drawing/2014/main" val="381865445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797126162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4070512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385918955"/>
                    </a:ext>
                  </a:extLst>
                </a:gridCol>
              </a:tblGrid>
              <a:tr h="545585">
                <a:tc>
                  <a:txBody>
                    <a:bodyPr/>
                    <a:lstStyle/>
                    <a:p>
                      <a:r>
                        <a:rPr lang="de-DE" sz="1600" dirty="0" err="1" smtClean="0"/>
                        <a:t>Acronym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Webseite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Zusätzliche spezielle</a:t>
                      </a:r>
                      <a:r>
                        <a:rPr lang="de-DE" sz="1600" baseline="0" dirty="0" smtClean="0"/>
                        <a:t> Fragen</a:t>
                      </a:r>
                      <a:endParaRPr lang="de-DE" sz="1600" dirty="0" smtClean="0"/>
                    </a:p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Studierende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295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spc="-5" dirty="0" smtClean="0">
                          <a:solidFill>
                            <a:srgbClr val="000000"/>
                          </a:solidFill>
                        </a:rPr>
                        <a:t>CIPA ICOMOS (+ ICOMOS allein)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u="heavy" spc="-5" dirty="0" smtClean="0">
                          <a:solidFill>
                            <a:srgbClr val="00457C"/>
                          </a:solidFill>
                          <a:uFill>
                            <a:solidFill>
                              <a:srgbClr val="00457C"/>
                            </a:solidFill>
                          </a:uFill>
                          <a:hlinkClick r:id="rId2"/>
                        </a:rPr>
                        <a:t>http://cipa.icomos.org/</a:t>
                      </a:r>
                      <a:r>
                        <a:rPr lang="de-DE" sz="900" spc="-5" dirty="0" smtClean="0">
                          <a:solidFill>
                            <a:srgbClr val="00457C"/>
                          </a:solidFill>
                          <a:hlinkClick r:id="rId2"/>
                        </a:rPr>
                        <a:t> 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Was ist und Ihre Aufgaben? Wie setzt sich diese Institution zusammen  (Mitglieder, Vorstand </a:t>
                      </a:r>
                      <a:r>
                        <a:rPr lang="de-DE" sz="9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), gibt es eine deutsche Gruppe? Was ist die Übergeordnete </a:t>
                      </a:r>
                      <a:r>
                        <a:rPr lang="de-DE" sz="9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Organsiation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err="1" smtClean="0"/>
                        <a:t>Berenike</a:t>
                      </a:r>
                      <a:r>
                        <a:rPr lang="de-DE" sz="900" baseline="0" dirty="0" smtClean="0"/>
                        <a:t> </a:t>
                      </a:r>
                      <a:r>
                        <a:rPr lang="de-DE" sz="900" baseline="0" dirty="0" err="1" smtClean="0"/>
                        <a:t>Rensinghoff</a:t>
                      </a:r>
                      <a:endParaRPr lang="de-DE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626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rgbClr val="000000"/>
                          </a:solidFill>
                        </a:rPr>
                        <a:t> ICOM 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u="heavy" spc="-5" dirty="0" smtClean="0">
                          <a:solidFill>
                            <a:srgbClr val="00457C"/>
                          </a:solidFill>
                          <a:uFill>
                            <a:solidFill>
                              <a:srgbClr val="00457C"/>
                            </a:solidFill>
                          </a:uFill>
                          <a:hlinkClick r:id="rId3"/>
                        </a:rPr>
                        <a:t>http://www.icom-deutschland.de/</a:t>
                      </a:r>
                      <a:r>
                        <a:rPr lang="de-DE" sz="900" spc="-5" dirty="0" smtClean="0">
                          <a:solidFill>
                            <a:srgbClr val="00457C"/>
                          </a:solidFill>
                          <a:hlinkClick r:id="rId3"/>
                        </a:rPr>
                        <a:t> 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Was ist ICOM ? Was sind deren Aufgaben? Wie setzt sich diese Institution zusammen  (Mitglieder, Vorstand </a:t>
                      </a:r>
                      <a:r>
                        <a:rPr lang="de-DE" sz="9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)? Gibt es eine deutsche Gruppe?  Welche Untergruppen sind für</a:t>
                      </a:r>
                      <a:r>
                        <a:rPr lang="de-DE" sz="9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uns relevant?</a:t>
                      </a:r>
                      <a:endParaRPr lang="de-DE" sz="9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118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rgbClr val="000000"/>
                          </a:solidFill>
                        </a:rPr>
                        <a:t>WMF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u="heavy" spc="-5" dirty="0" smtClean="0">
                          <a:solidFill>
                            <a:srgbClr val="00457C"/>
                          </a:solidFill>
                          <a:uFill>
                            <a:solidFill>
                              <a:srgbClr val="00457C"/>
                            </a:solidFill>
                          </a:uFill>
                          <a:hlinkClick r:id="rId4"/>
                        </a:rPr>
                        <a:t>https://www.wmf.org/</a:t>
                      </a:r>
                      <a:r>
                        <a:rPr lang="de-DE" sz="900" spc="-5" dirty="0" smtClean="0">
                          <a:solidFill>
                            <a:srgbClr val="00457C"/>
                          </a:solidFill>
                          <a:hlinkClick r:id="rId4"/>
                        </a:rPr>
                        <a:t> 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Wie setzt sich diese Institution zusammen (Mitglieder, Vorstand </a:t>
                      </a:r>
                      <a:r>
                        <a:rPr lang="de-DE" sz="9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), gibt es eine  deutsche Gruppe? Was wird gefördert? Wo ist der Hauptsitz</a:t>
                      </a:r>
                      <a:r>
                        <a:rPr lang="de-DE" sz="9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de-DE" sz="9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Benedikt</a:t>
                      </a:r>
                      <a:r>
                        <a:rPr lang="de-DE" sz="900" baseline="0" dirty="0" smtClean="0"/>
                        <a:t> Kölsch</a:t>
                      </a:r>
                      <a:endParaRPr lang="de-DE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568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ICCROM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u="heavy" spc="-5" dirty="0" smtClean="0">
                          <a:solidFill>
                            <a:srgbClr val="00457C"/>
                          </a:solidFill>
                          <a:uFill>
                            <a:solidFill>
                              <a:srgbClr val="00457C"/>
                            </a:solidFill>
                          </a:uFill>
                          <a:hlinkClick r:id="rId5"/>
                        </a:rPr>
                        <a:t>tps://www.iccrom.org/</a:t>
                      </a:r>
                      <a:r>
                        <a:rPr lang="de-DE" sz="900" spc="-5" dirty="0" smtClean="0">
                          <a:solidFill>
                            <a:srgbClr val="00457C"/>
                          </a:solidFill>
                          <a:hlinkClick r:id="rId5"/>
                        </a:rPr>
                        <a:t> 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Was ist ICCROM? Was sind dessen Aufgaben? Wie setzt sich  diese Institution zusammen (Mitglieder, Vorstand </a:t>
                      </a:r>
                      <a:r>
                        <a:rPr lang="de-DE" sz="9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Gibt 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es  Weiterbildungsmöglichkeiten? gibt es eine deutsche Gruppe? </a:t>
                      </a:r>
                      <a:endParaRPr lang="de-DE" sz="9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113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rgbClr val="000000"/>
                          </a:solidFill>
                        </a:rPr>
                        <a:t>London Charta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u="heavy" spc="-5" dirty="0" smtClean="0">
                          <a:solidFill>
                            <a:srgbClr val="00457C"/>
                          </a:solidFill>
                          <a:uFill>
                            <a:solidFill>
                              <a:srgbClr val="00457C"/>
                            </a:solidFill>
                          </a:uFill>
                          <a:hlinkClick r:id="rId6"/>
                        </a:rPr>
                        <a:t>http://www.londoncharter.org/</a:t>
                      </a:r>
                      <a:r>
                        <a:rPr lang="de-DE" sz="900" spc="-5" dirty="0" smtClean="0">
                          <a:solidFill>
                            <a:srgbClr val="00457C"/>
                          </a:solidFill>
                          <a:hlinkClick r:id="rId6"/>
                        </a:rPr>
                        <a:t> 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 smtClean="0">
                          <a:solidFill>
                            <a:srgbClr val="000000"/>
                          </a:solidFill>
                        </a:rPr>
                        <a:t>Was ist die Wer hat sie </a:t>
                      </a:r>
                      <a:r>
                        <a:rPr lang="de-DE" sz="900" spc="-5" dirty="0" smtClean="0">
                          <a:solidFill>
                            <a:srgbClr val="000000"/>
                          </a:solidFill>
                        </a:rPr>
                        <a:t>wann 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</a:rPr>
                        <a:t>erstellt? </a:t>
                      </a:r>
                      <a:r>
                        <a:rPr lang="de-DE" sz="900" spc="-5" dirty="0" smtClean="0">
                          <a:solidFill>
                            <a:srgbClr val="000000"/>
                          </a:solidFill>
                        </a:rPr>
                        <a:t>Und welche</a:t>
                      </a:r>
                      <a:r>
                        <a:rPr lang="de-DE" sz="900" spc="-275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</a:rPr>
                        <a:t>Vorgehensweisen  möchte Sie anregen? Gab es </a:t>
                      </a:r>
                      <a:r>
                        <a:rPr lang="de-DE" sz="900" spc="-5" dirty="0" smtClean="0">
                          <a:solidFill>
                            <a:srgbClr val="000000"/>
                          </a:solidFill>
                        </a:rPr>
                        <a:t>Aktualisierungen </a:t>
                      </a:r>
                      <a:r>
                        <a:rPr lang="de-DE" sz="900" dirty="0" smtClean="0">
                          <a:solidFill>
                            <a:srgbClr val="000000"/>
                          </a:solidFill>
                        </a:rPr>
                        <a:t>der Charter?   </a:t>
                      </a:r>
                      <a:endParaRPr lang="de-DE" sz="900" dirty="0" smtClean="0">
                        <a:latin typeface="Arial"/>
                        <a:cs typeface="Arial"/>
                      </a:endParaRPr>
                    </a:p>
                    <a:p>
                      <a:endParaRPr lang="de-DE" sz="900" dirty="0" smtClean="0"/>
                    </a:p>
                    <a:p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Leonie Adler</a:t>
                      </a:r>
                      <a:endParaRPr lang="de-DE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169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ECCO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hlinkClick r:id="rId7"/>
                        </a:rPr>
                        <a:t>http://www.ecco-eu.org/</a:t>
                      </a:r>
                      <a:r>
                        <a:rPr lang="de-DE" sz="900" dirty="0" smtClean="0"/>
                        <a:t> 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 smtClean="0">
                          <a:latin typeface="Arial"/>
                          <a:cs typeface="Arial"/>
                        </a:rPr>
                        <a:t>Gibt es eine deutsche</a:t>
                      </a:r>
                      <a:r>
                        <a:rPr lang="de-DE" sz="900" baseline="0" dirty="0" smtClean="0">
                          <a:latin typeface="Arial"/>
                          <a:cs typeface="Arial"/>
                        </a:rPr>
                        <a:t> Gruppe? Gibt es verbindliche Standards? </a:t>
                      </a:r>
                      <a:endParaRPr lang="de-DE" sz="900" dirty="0" smtClean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629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J.P. Getty </a:t>
                      </a:r>
                      <a:r>
                        <a:rPr lang="de-DE" sz="1600" dirty="0" err="1" smtClean="0"/>
                        <a:t>Foundation</a:t>
                      </a:r>
                      <a:r>
                        <a:rPr lang="de-DE" sz="1600" dirty="0" smtClean="0"/>
                        <a:t> 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hlinkClick r:id="rId8"/>
                        </a:rPr>
                        <a:t>https://www.getty.edu/</a:t>
                      </a:r>
                      <a:r>
                        <a:rPr lang="de-DE" sz="900" dirty="0" smtClean="0"/>
                        <a:t> 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Wie können Gelder für Denkmalpflege und Konservierungsprojekte eingeworben werden? (nicht Graduate </a:t>
                      </a:r>
                      <a:r>
                        <a:rPr lang="de-DE" sz="900" dirty="0" err="1" smtClean="0"/>
                        <a:t>scholarships</a:t>
                      </a:r>
                      <a:r>
                        <a:rPr lang="de-DE" sz="900" baseline="0" dirty="0" smtClean="0"/>
                        <a:t> oder Fellowships = Förderung von Personen)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Fangchao Liu</a:t>
                      </a:r>
                      <a:endParaRPr lang="de-DE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852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VI-MM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hlinkClick r:id="rId9"/>
                        </a:rPr>
                        <a:t>http://www.vi-mm.eu/</a:t>
                      </a:r>
                      <a:r>
                        <a:rPr lang="de-DE" sz="900" dirty="0" smtClean="0"/>
                        <a:t> 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900" dirty="0" smtClean="0"/>
                        <a:t>In welchem Rahmenprogramm</a:t>
                      </a:r>
                      <a:r>
                        <a:rPr lang="de-DE" sz="900" baseline="0" dirty="0" smtClean="0"/>
                        <a:t> wurde das Projekt gefördert? </a:t>
                      </a:r>
                      <a:r>
                        <a:rPr lang="de-DE" sz="900" dirty="0" smtClean="0"/>
                        <a:t>Läuft das Projekt noch? Welche</a:t>
                      </a:r>
                      <a:r>
                        <a:rPr lang="de-DE" sz="900" baseline="0" dirty="0" smtClean="0"/>
                        <a:t> </a:t>
                      </a:r>
                      <a:r>
                        <a:rPr lang="de-DE" sz="900" baseline="0" dirty="0" err="1" smtClean="0"/>
                        <a:t>Endergabnisse</a:t>
                      </a:r>
                      <a:r>
                        <a:rPr lang="de-DE" sz="900" baseline="0" dirty="0" smtClean="0"/>
                        <a:t> kann das Projekt vorweisen?</a:t>
                      </a:r>
                      <a:endParaRPr lang="de-DE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907037"/>
                  </a:ext>
                </a:extLst>
              </a:tr>
            </a:tbl>
          </a:graphicData>
        </a:graphic>
      </p:graphicFrame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19100" y="304800"/>
            <a:ext cx="6372225" cy="615553"/>
          </a:xfrm>
        </p:spPr>
        <p:txBody>
          <a:bodyPr/>
          <a:lstStyle/>
          <a:p>
            <a:r>
              <a:rPr lang="de-DE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Themen für Kurzberichte (Hinweis für die Prüfung: merken Sie sich die Abkürzungen </a:t>
            </a:r>
            <a:r>
              <a:rPr lang="de-DE" dirty="0" smtClean="0">
                <a:solidFill>
                  <a:schemeClr val="accent1">
                    <a:lumMod val="20000"/>
                    <a:lumOff val="80000"/>
                  </a:schemeClr>
                </a:solidFill>
                <a:sym typeface="Wingdings" panose="05000000000000000000" pitchFamily="2" charset="2"/>
              </a:rPr>
              <a:t> )</a:t>
            </a:r>
            <a:endParaRPr lang="de-D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838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42778" y="304800"/>
            <a:ext cx="6372225" cy="615553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Themen für Kurzberichte (Hinweis für die Prüfung: merken Sie sich die Abkürzungen </a:t>
            </a:r>
            <a:r>
              <a:rPr lang="de-DE" dirty="0">
                <a:solidFill>
                  <a:schemeClr val="accent1">
                    <a:lumMod val="20000"/>
                    <a:lumOff val="80000"/>
                  </a:schemeClr>
                </a:solidFill>
                <a:sym typeface="Wingdings" panose="05000000000000000000" pitchFamily="2" charset="2"/>
              </a:rPr>
              <a:t> )</a:t>
            </a:r>
            <a:endParaRPr lang="de-D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Modul 1 Digitale Denkmaltechnologien </a:t>
            </a:r>
            <a:r>
              <a:rPr dirty="0"/>
              <a:t>| </a:t>
            </a:r>
            <a:r>
              <a:rPr spc="-5" dirty="0"/>
              <a:t>Prof.Dr.Mona Hess </a:t>
            </a:r>
            <a:r>
              <a:rPr dirty="0"/>
              <a:t>| </a:t>
            </a:r>
            <a:r>
              <a:rPr spc="-10" dirty="0"/>
              <a:t>MSc </a:t>
            </a:r>
            <a:r>
              <a:rPr spc="-5" dirty="0"/>
              <a:t>Digitale</a:t>
            </a:r>
            <a:r>
              <a:rPr spc="150" dirty="0"/>
              <a:t> </a:t>
            </a:r>
            <a:r>
              <a:rPr spc="-5" dirty="0"/>
              <a:t>Denkmaltechnologien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S.</a:t>
            </a:r>
            <a:r>
              <a:rPr spc="-50" dirty="0"/>
              <a:t> </a:t>
            </a:r>
            <a:fld id="{81D60167-4931-47E6-BA6A-407CBD079E47}" type="slidenum">
              <a:rPr spc="-5" dirty="0"/>
              <a:t>4</a:t>
            </a:fld>
            <a:endParaRPr spc="-5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211334"/>
              </p:ext>
            </p:extLst>
          </p:nvPr>
        </p:nvGraphicFramePr>
        <p:xfrm>
          <a:off x="343915" y="1295400"/>
          <a:ext cx="7845995" cy="534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381865445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797126162"/>
                    </a:ext>
                  </a:extLst>
                </a:gridCol>
                <a:gridCol w="2374835">
                  <a:extLst>
                    <a:ext uri="{9D8B030D-6E8A-4147-A177-3AD203B41FA5}">
                      <a16:colId xmlns:a16="http://schemas.microsoft.com/office/drawing/2014/main" val="4070512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3859189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Acronym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Webseite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Spezielle</a:t>
                      </a:r>
                      <a:r>
                        <a:rPr lang="de-DE" baseline="0" dirty="0" smtClean="0"/>
                        <a:t> Fragen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Studierende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295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Fraunhofer und speziell Fraunhofer </a:t>
                      </a:r>
                      <a:r>
                        <a:rPr lang="de-DE" dirty="0" err="1" smtClean="0"/>
                        <a:t>Benediktbeuren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hlinkClick r:id="rId2"/>
                        </a:rPr>
                        <a:t>https://www.denkmalpflege.fraunhofer.de/</a:t>
                      </a:r>
                      <a:r>
                        <a:rPr lang="de-DE" sz="1000" dirty="0" smtClean="0"/>
                        <a:t> 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Weiterbildungsaktivitäten? Forschung</a:t>
                      </a:r>
                      <a:r>
                        <a:rPr lang="de-DE" sz="1000" baseline="0" dirty="0" smtClean="0"/>
                        <a:t> und Lehre? Publikationen? </a:t>
                      </a:r>
                      <a:r>
                        <a:rPr lang="de-DE" sz="1000" dirty="0" smtClean="0"/>
                        <a:t>Gibt es gute Stellenangebote für</a:t>
                      </a:r>
                      <a:r>
                        <a:rPr lang="de-DE" sz="1000" baseline="0" dirty="0" smtClean="0"/>
                        <a:t> die Digitalen Denkmaltechnologien?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Lena </a:t>
                      </a:r>
                      <a:r>
                        <a:rPr lang="de-DE" sz="1000" dirty="0" err="1" smtClean="0"/>
                        <a:t>Tuschy</a:t>
                      </a:r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113321"/>
                  </a:ext>
                </a:extLst>
              </a:tr>
              <a:tr h="688438">
                <a:tc>
                  <a:txBody>
                    <a:bodyPr/>
                    <a:lstStyle/>
                    <a:p>
                      <a:r>
                        <a:rPr lang="de-DE" dirty="0" smtClean="0"/>
                        <a:t>Deutsche Stiftung</a:t>
                      </a:r>
                      <a:r>
                        <a:rPr lang="de-DE" baseline="0" dirty="0" smtClean="0"/>
                        <a:t> Denkmalschutz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hlinkClick r:id="rId3"/>
                        </a:rPr>
                        <a:t>https://www.denkmalschutz.de/</a:t>
                      </a:r>
                      <a:r>
                        <a:rPr lang="de-DE" sz="1000" baseline="0" dirty="0" smtClean="0"/>
                        <a:t> 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Weiterbildungsangebote? Einfluss? Publikationen? Förderungen?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Claus-Peter</a:t>
                      </a:r>
                      <a:r>
                        <a:rPr lang="de-DE" sz="1000" baseline="0" dirty="0" smtClean="0"/>
                        <a:t> </a:t>
                      </a:r>
                      <a:r>
                        <a:rPr lang="de-DE" sz="1000" dirty="0" smtClean="0"/>
                        <a:t> Lehnert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169318"/>
                  </a:ext>
                </a:extLst>
              </a:tr>
              <a:tr h="652682">
                <a:tc>
                  <a:txBody>
                    <a:bodyPr/>
                    <a:lstStyle/>
                    <a:p>
                      <a:r>
                        <a:rPr lang="de-DE" dirty="0" smtClean="0"/>
                        <a:t>VDR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hlinkClick r:id="rId4"/>
                        </a:rPr>
                        <a:t>https://www.restauratoren.de/</a:t>
                      </a:r>
                      <a:r>
                        <a:rPr lang="de-DE" sz="1000" dirty="0" smtClean="0"/>
                        <a:t> 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err="1" smtClean="0"/>
                        <a:t>Whas</a:t>
                      </a:r>
                      <a:r>
                        <a:rPr lang="de-DE" sz="1000" baseline="0" dirty="0" smtClean="0"/>
                        <a:t> ist dies? Welche Art Verband?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Marianne Schreiner</a:t>
                      </a:r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415363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r>
                        <a:rPr lang="de-DE" dirty="0" smtClean="0"/>
                        <a:t>Deutscher Museumsbund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hlinkClick r:id="rId5"/>
                        </a:rPr>
                        <a:t>https://www.museumsbund.de/</a:t>
                      </a:r>
                      <a:r>
                        <a:rPr lang="de-DE" sz="1000" dirty="0" smtClean="0"/>
                        <a:t> 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Was ist die Funktion? Gibt es gute Stellenangebote für</a:t>
                      </a:r>
                      <a:r>
                        <a:rPr lang="de-DE" sz="1000" baseline="0" dirty="0" smtClean="0"/>
                        <a:t> die Digitalen Denkmaltechnologien?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Jaqueline Steinborn</a:t>
                      </a:r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415375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DNK</a:t>
                      </a:r>
                      <a:endParaRPr lang="de-DE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hlinkClick r:id="rId6"/>
                        </a:rPr>
                        <a:t>http://www.dnk.de/</a:t>
                      </a:r>
                      <a:r>
                        <a:rPr lang="de-DE" sz="1000" dirty="0" smtClean="0"/>
                        <a:t> 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Funktionen? Publikationen? Veranstaltungen? Relevanz?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Daria </a:t>
                      </a:r>
                      <a:r>
                        <a:rPr lang="de-DE" sz="1000" dirty="0" err="1" smtClean="0"/>
                        <a:t>Mesilova</a:t>
                      </a:r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965284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VDL</a:t>
                      </a:r>
                      <a:endParaRPr lang="de-DE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hlinkClick r:id="rId7"/>
                        </a:rPr>
                        <a:t>https://www.vdl-denkmalpflege.de/die-vdl.html</a:t>
                      </a:r>
                      <a:r>
                        <a:rPr lang="de-DE" sz="1000" dirty="0" smtClean="0"/>
                        <a:t> 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Funktionen? Publikationen? Veranstaltungen? Relevanz?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876878"/>
                  </a:ext>
                </a:extLst>
              </a:tr>
              <a:tr h="604520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Petra </a:t>
                      </a:r>
                      <a:r>
                        <a:rPr lang="de-DE" sz="1000" dirty="0" err="1" smtClean="0"/>
                        <a:t>Olosz</a:t>
                      </a:r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50849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578</Words>
  <Application>Microsoft Office PowerPoint</Application>
  <PresentationFormat>Bildschirmpräsentation (4:3)</PresentationFormat>
  <Paragraphs>84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 Theme</vt:lpstr>
      <vt:lpstr>PowerPoint-Präsentation</vt:lpstr>
      <vt:lpstr>Aufgabe: Kurzberichte über Organisationen  für die Übung 4 am 1.11.2018.</vt:lpstr>
      <vt:lpstr>Themen für Kurzberichte (Hinweis für die Prüfung: merken Sie sich die Abkürzungen  )</vt:lpstr>
      <vt:lpstr>Themen für Kurzberichte (Hinweis für die Prüfung: merken Sie sich die Abkürzungen  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Einführung Digitale Denkmaltechnologien Vorlesung</dc:title>
  <dc:creator>Prof. Dr.;Mona Hess</dc:creator>
  <cp:lastModifiedBy>Hess, Mona</cp:lastModifiedBy>
  <cp:revision>11</cp:revision>
  <dcterms:created xsi:type="dcterms:W3CDTF">2018-10-29T18:29:25Z</dcterms:created>
  <dcterms:modified xsi:type="dcterms:W3CDTF">2019-11-11T14:42:35Z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2018-10-29T00:00:00Z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2018-10-29T00:00:00Z</vt:filetime>
  </property>
</Properties>
</file>