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73" r:id="rId4"/>
    <p:sldId id="272" r:id="rId5"/>
    <p:sldId id="274" r:id="rId6"/>
    <p:sldId id="275" r:id="rId7"/>
    <p:sldId id="276" r:id="rId8"/>
    <p:sldId id="277" r:id="rId9"/>
    <p:sldId id="278" r:id="rId10"/>
    <p:sldId id="259" r:id="rId11"/>
    <p:sldId id="260" r:id="rId12"/>
    <p:sldId id="261" r:id="rId13"/>
    <p:sldId id="262" r:id="rId14"/>
    <p:sldId id="279" r:id="rId15"/>
    <p:sldId id="263" r:id="rId16"/>
    <p:sldId id="264" r:id="rId17"/>
    <p:sldId id="280" r:id="rId18"/>
    <p:sldId id="281" r:id="rId19"/>
    <p:sldId id="282" r:id="rId20"/>
    <p:sldId id="283" r:id="rId21"/>
    <p:sldId id="284" r:id="rId22"/>
    <p:sldId id="265" r:id="rId23"/>
    <p:sldId id="267" r:id="rId24"/>
    <p:sldId id="268" r:id="rId25"/>
    <p:sldId id="271" r:id="rId26"/>
    <p:sldId id="266" r:id="rId27"/>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2002036E-0C94-470D-9892-9FC03767A8EF}"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638973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002036E-0C94-470D-9892-9FC03767A8EF}"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1312287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002036E-0C94-470D-9892-9FC03767A8EF}"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1063732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2002036E-0C94-470D-9892-9FC03767A8EF}"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2991473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2002036E-0C94-470D-9892-9FC03767A8EF}" type="datetimeFigureOut">
              <a:rPr lang="de-DE" smtClean="0"/>
              <a:t>30.11.2023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3889245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2002036E-0C94-470D-9892-9FC03767A8EF}" type="datetimeFigureOut">
              <a:rPr lang="de-DE" smtClean="0"/>
              <a:t>30.11.2023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594970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2002036E-0C94-470D-9892-9FC03767A8EF}" type="datetimeFigureOut">
              <a:rPr lang="de-DE" smtClean="0"/>
              <a:t>30.11.2023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3222804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2002036E-0C94-470D-9892-9FC03767A8EF}" type="datetimeFigureOut">
              <a:rPr lang="de-DE" smtClean="0"/>
              <a:t>30.11.2023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822788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2002036E-0C94-470D-9892-9FC03767A8EF}" type="datetimeFigureOut">
              <a:rPr lang="de-DE" smtClean="0"/>
              <a:t>30.11.2023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15841779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2002036E-0C94-470D-9892-9FC03767A8EF}" type="datetimeFigureOut">
              <a:rPr lang="de-DE" smtClean="0"/>
              <a:t>30.11.2023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805989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2002036E-0C94-470D-9892-9FC03767A8EF}" type="datetimeFigureOut">
              <a:rPr lang="de-DE" smtClean="0"/>
              <a:t>30.11.2023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BC1FBEF-AA03-4871-A88C-AF748A602B5E}" type="slidenum">
              <a:rPr lang="de-DE" smtClean="0"/>
              <a:t>‹Nr.›</a:t>
            </a:fld>
            <a:endParaRPr lang="de-DE"/>
          </a:p>
        </p:txBody>
      </p:sp>
    </p:spTree>
    <p:extLst>
      <p:ext uri="{BB962C8B-B14F-4D97-AF65-F5344CB8AC3E}">
        <p14:creationId xmlns:p14="http://schemas.microsoft.com/office/powerpoint/2010/main" val="2291214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02036E-0C94-470D-9892-9FC03767A8EF}" type="datetimeFigureOut">
              <a:rPr lang="de-DE" smtClean="0"/>
              <a:t>30.11.2023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C1FBEF-AA03-4871-A88C-AF748A602B5E}" type="slidenum">
              <a:rPr lang="de-DE" smtClean="0"/>
              <a:t>‹Nr.›</a:t>
            </a:fld>
            <a:endParaRPr lang="de-DE"/>
          </a:p>
        </p:txBody>
      </p:sp>
    </p:spTree>
    <p:extLst>
      <p:ext uri="{BB962C8B-B14F-4D97-AF65-F5344CB8AC3E}">
        <p14:creationId xmlns:p14="http://schemas.microsoft.com/office/powerpoint/2010/main" val="13269799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hyperlink" Target="https://www.deutschunddeutlich.de/contentLD/GD/GGr6aVerschiedeneVerben.pdf" TargetMode="External"/><Relationship Id="rId2" Type="http://schemas.openxmlformats.org/officeDocument/2006/relationships/hyperlink" Target="https://www.mein-lernen.at/deutsch/verb/verb-gebrauch/verb-gebrauch-tests/3653-unecht-reflexive-verben-test" TargetMode="External"/><Relationship Id="rId1" Type="http://schemas.openxmlformats.org/officeDocument/2006/relationships/slideLayout" Target="../slideLayouts/slideLayout2.xml"/><Relationship Id="rId6" Type="http://schemas.openxmlformats.org/officeDocument/2006/relationships/hyperlink" Target="https://www.deutschunddeutlich.de/contentLD/GD/GSy2cBarbie.pdf" TargetMode="External"/><Relationship Id="rId5" Type="http://schemas.openxmlformats.org/officeDocument/2006/relationships/hyperlink" Target="https://www.deutschunddeutlich.de/contentLD/GD/GSy2Praedikat.pdf" TargetMode="External"/><Relationship Id="rId4" Type="http://schemas.openxmlformats.org/officeDocument/2006/relationships/hyperlink" Target="https://www.deutschunddeutlich.de/contentLD/GD/GGr6adFinVerben.pdf"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www.deutschunddeutlich.de/contentLD/GD/GSy0aVerschiebeprobe.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871900"/>
          </a:xfrm>
        </p:spPr>
        <p:txBody>
          <a:bodyPr>
            <a:normAutofit fontScale="90000"/>
          </a:bodyPr>
          <a:lstStyle/>
          <a:p>
            <a:r>
              <a:rPr lang="de-DE" b="1" dirty="0" smtClean="0"/>
              <a:t>1 Satzglieder</a:t>
            </a:r>
            <a:endParaRPr lang="de-DE" b="1" dirty="0"/>
          </a:p>
        </p:txBody>
      </p:sp>
      <p:sp>
        <p:nvSpPr>
          <p:cNvPr id="3" name="Untertitel 2"/>
          <p:cNvSpPr>
            <a:spLocks noGrp="1"/>
          </p:cNvSpPr>
          <p:nvPr>
            <p:ph type="subTitle" idx="1"/>
          </p:nvPr>
        </p:nvSpPr>
        <p:spPr>
          <a:xfrm>
            <a:off x="1524000" y="2055223"/>
            <a:ext cx="9144000" cy="4232366"/>
          </a:xfrm>
        </p:spPr>
        <p:txBody>
          <a:bodyPr>
            <a:normAutofit fontScale="92500" lnSpcReduction="10000"/>
          </a:bodyPr>
          <a:lstStyle/>
          <a:p>
            <a:pPr algn="l"/>
            <a:r>
              <a:rPr lang="de-DE" sz="3600" dirty="0" smtClean="0"/>
              <a:t>Satzglieder haben eine </a:t>
            </a:r>
            <a:r>
              <a:rPr lang="de-DE" sz="3600" dirty="0" smtClean="0">
                <a:solidFill>
                  <a:srgbClr val="FF0000"/>
                </a:solidFill>
              </a:rPr>
              <a:t>semantische</a:t>
            </a:r>
            <a:r>
              <a:rPr lang="de-DE" sz="3600" dirty="0" smtClean="0"/>
              <a:t> (oder thematische) </a:t>
            </a:r>
            <a:r>
              <a:rPr lang="de-DE" sz="3600" dirty="0" smtClean="0">
                <a:solidFill>
                  <a:srgbClr val="FF0000"/>
                </a:solidFill>
              </a:rPr>
              <a:t>Rolle </a:t>
            </a:r>
            <a:r>
              <a:rPr lang="de-DE" sz="3600" dirty="0" smtClean="0"/>
              <a:t>im Satz. Sie sind </a:t>
            </a:r>
            <a:r>
              <a:rPr lang="de-DE" sz="3600" dirty="0" smtClean="0">
                <a:solidFill>
                  <a:srgbClr val="FF0000"/>
                </a:solidFill>
              </a:rPr>
              <a:t>formal</a:t>
            </a:r>
            <a:r>
              <a:rPr lang="de-DE" sz="3600" dirty="0" smtClean="0"/>
              <a:t> und </a:t>
            </a:r>
            <a:r>
              <a:rPr lang="de-DE" sz="3600" dirty="0" smtClean="0">
                <a:solidFill>
                  <a:srgbClr val="FF0000"/>
                </a:solidFill>
              </a:rPr>
              <a:t>funktional</a:t>
            </a:r>
            <a:r>
              <a:rPr lang="de-DE" sz="3600" dirty="0" smtClean="0"/>
              <a:t> bestimmbar.</a:t>
            </a:r>
          </a:p>
          <a:p>
            <a:pPr algn="l"/>
            <a:r>
              <a:rPr lang="de-DE" sz="3600" dirty="0" smtClean="0">
                <a:solidFill>
                  <a:srgbClr val="FF0000"/>
                </a:solidFill>
              </a:rPr>
              <a:t>Formal:</a:t>
            </a:r>
            <a:r>
              <a:rPr lang="de-DE" sz="3600" dirty="0" smtClean="0"/>
              <a:t> SG können unterschiedlich groß sein </a:t>
            </a:r>
            <a:r>
              <a:rPr lang="de-DE" sz="3600" dirty="0" smtClean="0">
                <a:solidFill>
                  <a:srgbClr val="FF0000"/>
                </a:solidFill>
              </a:rPr>
              <a:t>(Wort, Wortgruppe, Gliedsatz)</a:t>
            </a:r>
          </a:p>
          <a:p>
            <a:pPr algn="l"/>
            <a:r>
              <a:rPr lang="de-DE" sz="3600" dirty="0" smtClean="0">
                <a:solidFill>
                  <a:srgbClr val="FF0000"/>
                </a:solidFill>
              </a:rPr>
              <a:t>Funktional:</a:t>
            </a:r>
            <a:r>
              <a:rPr lang="de-DE" sz="3600" dirty="0" smtClean="0"/>
              <a:t> SG nehmen grammatische Aufgaben wahr –&gt; Unterscheidung der </a:t>
            </a:r>
            <a:r>
              <a:rPr lang="de-DE" sz="3600" dirty="0" smtClean="0">
                <a:solidFill>
                  <a:srgbClr val="FF0000"/>
                </a:solidFill>
              </a:rPr>
              <a:t>SG-Arten</a:t>
            </a:r>
          </a:p>
          <a:p>
            <a:pPr algn="l"/>
            <a:r>
              <a:rPr lang="de-DE" sz="3600" dirty="0" smtClean="0">
                <a:solidFill>
                  <a:srgbClr val="FF0000"/>
                </a:solidFill>
              </a:rPr>
              <a:t>Semantisch:</a:t>
            </a:r>
            <a:r>
              <a:rPr lang="de-DE" sz="3600" dirty="0" smtClean="0"/>
              <a:t> </a:t>
            </a:r>
            <a:r>
              <a:rPr lang="de-DE" sz="3600" dirty="0" smtClean="0">
                <a:solidFill>
                  <a:srgbClr val="FF0000"/>
                </a:solidFill>
              </a:rPr>
              <a:t>Agens</a:t>
            </a:r>
            <a:r>
              <a:rPr lang="de-DE" sz="3600" dirty="0" smtClean="0"/>
              <a:t> (Täter), </a:t>
            </a:r>
            <a:r>
              <a:rPr lang="de-DE" sz="3600" dirty="0" smtClean="0">
                <a:solidFill>
                  <a:srgbClr val="FF0000"/>
                </a:solidFill>
              </a:rPr>
              <a:t>Patiens</a:t>
            </a:r>
            <a:r>
              <a:rPr lang="de-DE" sz="3600" dirty="0" smtClean="0"/>
              <a:t> (unmittelbar von der Handlung Betroffener), </a:t>
            </a:r>
            <a:r>
              <a:rPr lang="de-DE" sz="3600" dirty="0" smtClean="0">
                <a:solidFill>
                  <a:srgbClr val="FF0000"/>
                </a:solidFill>
              </a:rPr>
              <a:t>Rezipient</a:t>
            </a:r>
            <a:r>
              <a:rPr lang="de-DE" sz="3600" dirty="0" smtClean="0"/>
              <a:t> (Empfänger) …</a:t>
            </a:r>
          </a:p>
          <a:p>
            <a:endParaRPr lang="de-DE" sz="3600" dirty="0" smtClean="0"/>
          </a:p>
          <a:p>
            <a:endParaRPr lang="de-DE" sz="4000" dirty="0"/>
          </a:p>
        </p:txBody>
      </p:sp>
    </p:spTree>
    <p:extLst>
      <p:ext uri="{BB962C8B-B14F-4D97-AF65-F5344CB8AC3E}">
        <p14:creationId xmlns:p14="http://schemas.microsoft.com/office/powerpoint/2010/main" val="4053142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686935"/>
            <a:ext cx="9144000" cy="697728"/>
          </a:xfrm>
        </p:spPr>
        <p:txBody>
          <a:bodyPr>
            <a:normAutofit/>
          </a:bodyPr>
          <a:lstStyle/>
          <a:p>
            <a:r>
              <a:rPr lang="de-DE" sz="4400" b="1" dirty="0" smtClean="0"/>
              <a:t>3 Ein Satzglied ist …</a:t>
            </a:r>
            <a:endParaRPr lang="de-DE" sz="4400" b="1" dirty="0"/>
          </a:p>
        </p:txBody>
      </p:sp>
      <p:sp>
        <p:nvSpPr>
          <p:cNvPr id="3" name="Untertitel 2"/>
          <p:cNvSpPr>
            <a:spLocks noGrp="1"/>
          </p:cNvSpPr>
          <p:nvPr>
            <p:ph type="subTitle" idx="1"/>
          </p:nvPr>
        </p:nvSpPr>
        <p:spPr>
          <a:xfrm>
            <a:off x="1524000" y="1759131"/>
            <a:ext cx="9144000" cy="3498669"/>
          </a:xfrm>
        </p:spPr>
        <p:txBody>
          <a:bodyPr>
            <a:normAutofit fontScale="92500" lnSpcReduction="10000"/>
          </a:bodyPr>
          <a:lstStyle/>
          <a:p>
            <a:pPr algn="l"/>
            <a:r>
              <a:rPr lang="de-DE" dirty="0" smtClean="0"/>
              <a:t>… ein einzelnes Wort oder eine Wortgruppe, das/die sich </a:t>
            </a:r>
            <a:r>
              <a:rPr lang="de-DE" b="1" dirty="0" smtClean="0"/>
              <a:t>verschieben</a:t>
            </a:r>
            <a:r>
              <a:rPr lang="de-DE" dirty="0" smtClean="0"/>
              <a:t> lässt, </a:t>
            </a:r>
          </a:p>
          <a:p>
            <a:pPr algn="l"/>
            <a:r>
              <a:rPr lang="de-DE" dirty="0" smtClean="0"/>
              <a:t>ohne dass der Satz sinnlos wird</a:t>
            </a:r>
          </a:p>
          <a:p>
            <a:pPr algn="l"/>
            <a:r>
              <a:rPr lang="de-DE" dirty="0" smtClean="0"/>
              <a:t>und ohne dass er seinen Inhalt wesentlich ändert. </a:t>
            </a:r>
          </a:p>
          <a:p>
            <a:pPr algn="l"/>
            <a:r>
              <a:rPr lang="de-DE" dirty="0" smtClean="0">
                <a:solidFill>
                  <a:srgbClr val="FF0000"/>
                </a:solidFill>
              </a:rPr>
              <a:t>Benennen Sie die Satzglieder aus dem obigen Beispiel:</a:t>
            </a:r>
          </a:p>
          <a:p>
            <a:pPr marL="457200" indent="-457200" algn="l">
              <a:buAutoNum type="arabicPeriod"/>
            </a:pPr>
            <a:r>
              <a:rPr lang="de-DE" dirty="0" smtClean="0">
                <a:solidFill>
                  <a:srgbClr val="FF0000"/>
                </a:solidFill>
              </a:rPr>
              <a:t>trat</a:t>
            </a:r>
          </a:p>
          <a:p>
            <a:pPr marL="457200" indent="-457200" algn="l">
              <a:buAutoNum type="arabicPeriod"/>
            </a:pPr>
            <a:r>
              <a:rPr lang="de-DE" dirty="0" smtClean="0">
                <a:solidFill>
                  <a:srgbClr val="FF0000"/>
                </a:solidFill>
              </a:rPr>
              <a:t>…</a:t>
            </a:r>
          </a:p>
          <a:p>
            <a:pPr marL="457200" indent="-457200" algn="l">
              <a:buAutoNum type="arabicPeriod"/>
            </a:pPr>
            <a:endParaRPr lang="de-DE" dirty="0">
              <a:solidFill>
                <a:srgbClr val="FF0000"/>
              </a:solidFill>
            </a:endParaRPr>
          </a:p>
          <a:p>
            <a:pPr algn="l"/>
            <a:r>
              <a:rPr lang="de-DE" dirty="0" smtClean="0">
                <a:solidFill>
                  <a:srgbClr val="FF0000"/>
                </a:solidFill>
              </a:rPr>
              <a:t>Das Umstellen der Satzglieder kann die Betonung im Satz ändern und der inhaltlichen Hervorhebung dienen. (Stilfrage)</a:t>
            </a:r>
            <a:endParaRPr lang="de-DE" dirty="0">
              <a:solidFill>
                <a:srgbClr val="FF0000"/>
              </a:solidFill>
            </a:endParaRPr>
          </a:p>
        </p:txBody>
      </p:sp>
    </p:spTree>
    <p:extLst>
      <p:ext uri="{BB962C8B-B14F-4D97-AF65-F5344CB8AC3E}">
        <p14:creationId xmlns:p14="http://schemas.microsoft.com/office/powerpoint/2010/main" val="24268239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766989"/>
          </a:xfrm>
        </p:spPr>
        <p:txBody>
          <a:bodyPr/>
          <a:lstStyle/>
          <a:p>
            <a:pPr algn="ctr"/>
            <a:r>
              <a:rPr lang="de-DE" b="1" dirty="0" smtClean="0"/>
              <a:t>4 Ausnahmen:</a:t>
            </a:r>
            <a:endParaRPr lang="de-DE" b="1" dirty="0"/>
          </a:p>
        </p:txBody>
      </p:sp>
      <p:sp>
        <p:nvSpPr>
          <p:cNvPr id="3" name="Inhaltsplatzhalter 2"/>
          <p:cNvSpPr>
            <a:spLocks noGrp="1"/>
          </p:cNvSpPr>
          <p:nvPr>
            <p:ph idx="1"/>
          </p:nvPr>
        </p:nvSpPr>
        <p:spPr>
          <a:xfrm>
            <a:off x="899160" y="984069"/>
            <a:ext cx="10515600" cy="5140643"/>
          </a:xfrm>
        </p:spPr>
        <p:txBody>
          <a:bodyPr/>
          <a:lstStyle/>
          <a:p>
            <a:pPr marL="0" indent="0">
              <a:buNone/>
            </a:pPr>
            <a:r>
              <a:rPr lang="de-DE" dirty="0" smtClean="0"/>
              <a:t>Es gibt wenige </a:t>
            </a:r>
            <a:r>
              <a:rPr lang="de-DE" b="1" dirty="0" smtClean="0"/>
              <a:t>Ausnahmefälle</a:t>
            </a:r>
            <a:r>
              <a:rPr lang="de-DE" dirty="0" smtClean="0"/>
              <a:t>, bei denen die </a:t>
            </a:r>
            <a:r>
              <a:rPr lang="de-DE" b="1" dirty="0" smtClean="0"/>
              <a:t>Umstellprobe nicht </a:t>
            </a:r>
            <a:r>
              <a:rPr lang="de-DE" dirty="0" smtClean="0"/>
              <a:t>zu einem </a:t>
            </a:r>
            <a:r>
              <a:rPr lang="de-DE" b="1" dirty="0" smtClean="0"/>
              <a:t>eindeutigen Ergebnis </a:t>
            </a:r>
            <a:r>
              <a:rPr lang="de-DE" dirty="0" smtClean="0"/>
              <a:t>führt. Denn der Begriff des Satzgliedes ist nicht nur durch die </a:t>
            </a:r>
            <a:r>
              <a:rPr lang="de-DE" b="1" dirty="0" smtClean="0"/>
              <a:t>Verschiebemöglichkeit</a:t>
            </a:r>
            <a:r>
              <a:rPr lang="de-DE" dirty="0" smtClean="0"/>
              <a:t> bestimmt, sondern dadurch, dass das </a:t>
            </a:r>
            <a:r>
              <a:rPr lang="de-DE" b="1" dirty="0" smtClean="0"/>
              <a:t>Satzglied mit dem regierenden Verb </a:t>
            </a:r>
            <a:r>
              <a:rPr lang="de-DE" dirty="0" smtClean="0"/>
              <a:t>des Satzes unmittelbar </a:t>
            </a:r>
            <a:r>
              <a:rPr lang="de-DE" b="1" dirty="0" smtClean="0"/>
              <a:t>inhaltlich verbunden </a:t>
            </a:r>
            <a:r>
              <a:rPr lang="de-DE" dirty="0" smtClean="0"/>
              <a:t>ist.</a:t>
            </a:r>
          </a:p>
          <a:p>
            <a:pPr marL="0" indent="0">
              <a:buNone/>
            </a:pPr>
            <a:r>
              <a:rPr lang="de-DE" sz="2400" dirty="0" smtClean="0"/>
              <a:t>Beispiel:  	Das Haus      drüben        brennt.                                                                                    	    	Drüben         das Haus     brennt.</a:t>
            </a:r>
          </a:p>
          <a:p>
            <a:pPr marL="0" indent="0">
              <a:buNone/>
            </a:pPr>
            <a:r>
              <a:rPr lang="de-DE" sz="2400" dirty="0" smtClean="0"/>
              <a:t>Das Wort </a:t>
            </a:r>
            <a:r>
              <a:rPr lang="de-DE" sz="2400" i="1" dirty="0" smtClean="0"/>
              <a:t>drüben</a:t>
            </a:r>
            <a:r>
              <a:rPr lang="de-DE" sz="2400" dirty="0" smtClean="0"/>
              <a:t> ist verschiebbar. Dennoch ist es kein Satzglied, sondern eine Erweiterung (Attribut) zu </a:t>
            </a:r>
            <a:r>
              <a:rPr lang="de-DE" sz="2400" i="1" dirty="0" smtClean="0"/>
              <a:t>das Haus</a:t>
            </a:r>
            <a:r>
              <a:rPr lang="de-DE" sz="2400" dirty="0" smtClean="0"/>
              <a:t>; es ist  abhängig von</a:t>
            </a:r>
            <a:r>
              <a:rPr lang="de-DE" sz="2400" i="1" dirty="0" smtClean="0"/>
              <a:t> das Haus. „drüben“ </a:t>
            </a:r>
            <a:r>
              <a:rPr lang="de-DE" sz="2400" dirty="0" smtClean="0"/>
              <a:t>ist mit </a:t>
            </a:r>
            <a:r>
              <a:rPr lang="de-DE" sz="2400" i="1" dirty="0" smtClean="0"/>
              <a:t>„das Haus“ </a:t>
            </a:r>
            <a:r>
              <a:rPr lang="de-DE" sz="2400" dirty="0" smtClean="0"/>
              <a:t>inhaltlich verbunden!</a:t>
            </a:r>
          </a:p>
          <a:p>
            <a:pPr marL="0" indent="0">
              <a:buNone/>
            </a:pPr>
            <a:r>
              <a:rPr lang="de-DE" dirty="0" smtClean="0"/>
              <a:t>In der </a:t>
            </a:r>
            <a:r>
              <a:rPr lang="de-DE" b="1" dirty="0" smtClean="0"/>
              <a:t>weitaus überwiegenden Mehrzahl der Fälle </a:t>
            </a:r>
            <a:r>
              <a:rPr lang="de-DE" dirty="0" smtClean="0"/>
              <a:t>führt aber schon die Umstellprobe ohne inhaltlichen Bezug zu </a:t>
            </a:r>
            <a:r>
              <a:rPr lang="de-DE" b="1" dirty="0" smtClean="0"/>
              <a:t>eindeutigen Ergebnissen</a:t>
            </a:r>
            <a:r>
              <a:rPr lang="de-DE" dirty="0" smtClean="0"/>
              <a:t>.</a:t>
            </a:r>
            <a:endParaRPr lang="de-DE" dirty="0"/>
          </a:p>
        </p:txBody>
      </p:sp>
    </p:spTree>
    <p:extLst>
      <p:ext uri="{BB962C8B-B14F-4D97-AF65-F5344CB8AC3E}">
        <p14:creationId xmlns:p14="http://schemas.microsoft.com/office/powerpoint/2010/main" val="37240235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854075"/>
          </a:xfrm>
        </p:spPr>
        <p:txBody>
          <a:bodyPr/>
          <a:lstStyle/>
          <a:p>
            <a:pPr algn="ctr"/>
            <a:r>
              <a:rPr lang="de-DE" b="1" dirty="0" smtClean="0"/>
              <a:t>5 Die Mehrdeutigkeit eines Satzes</a:t>
            </a:r>
            <a:endParaRPr lang="de-DE" b="1" dirty="0"/>
          </a:p>
        </p:txBody>
      </p:sp>
      <p:sp>
        <p:nvSpPr>
          <p:cNvPr id="3" name="Inhaltsplatzhalter 2"/>
          <p:cNvSpPr>
            <a:spLocks noGrp="1"/>
          </p:cNvSpPr>
          <p:nvPr>
            <p:ph idx="1"/>
          </p:nvPr>
        </p:nvSpPr>
        <p:spPr>
          <a:xfrm>
            <a:off x="559526" y="1282746"/>
            <a:ext cx="10515600" cy="4957763"/>
          </a:xfrm>
        </p:spPr>
        <p:txBody>
          <a:bodyPr/>
          <a:lstStyle/>
          <a:p>
            <a:pPr marL="0" indent="0">
              <a:buNone/>
            </a:pPr>
            <a:r>
              <a:rPr lang="de-DE" dirty="0" smtClean="0"/>
              <a:t>… kann auf der Unklarheit seiner Aufteilung in Satzglieder beruhen. Solche Uneindeutigkeit lässt sich vermeiden. Man sollte Sätze nach Möglichkeit so bauen, dass die inhaltlichen Zuordnungen der Teile des Satzes eindeutig sind.</a:t>
            </a:r>
          </a:p>
          <a:p>
            <a:pPr marL="0" indent="0">
              <a:buNone/>
            </a:pPr>
            <a:r>
              <a:rPr lang="de-DE" dirty="0" smtClean="0"/>
              <a:t>Beispiel: Daniel ruft seinen Onkel aus Amerika an.</a:t>
            </a:r>
          </a:p>
          <a:p>
            <a:pPr marL="0" indent="0">
              <a:buNone/>
            </a:pPr>
            <a:r>
              <a:rPr lang="de-DE" dirty="0" smtClean="0">
                <a:solidFill>
                  <a:srgbClr val="FF0000"/>
                </a:solidFill>
              </a:rPr>
              <a:t>Welche zwei Bedeutungsmöglichkeiten gibt es?</a:t>
            </a:r>
          </a:p>
          <a:p>
            <a:pPr marL="0" indent="0">
              <a:buNone/>
            </a:pPr>
            <a:r>
              <a:rPr lang="de-DE" sz="2400" dirty="0" smtClean="0">
                <a:solidFill>
                  <a:schemeClr val="bg1"/>
                </a:solidFill>
              </a:rPr>
              <a:t>Daniel ist in Amerika und telefoniert. Er ruft den Onkel an, der aus Amerika stammt.</a:t>
            </a:r>
          </a:p>
          <a:p>
            <a:pPr marL="0" indent="0">
              <a:buNone/>
            </a:pPr>
            <a:r>
              <a:rPr lang="de-DE" dirty="0" smtClean="0">
                <a:solidFill>
                  <a:srgbClr val="FF0000"/>
                </a:solidFill>
              </a:rPr>
              <a:t>Finden Sie zwei eindeutige Varianten dazu!</a:t>
            </a:r>
          </a:p>
        </p:txBody>
      </p:sp>
    </p:spTree>
    <p:extLst>
      <p:ext uri="{BB962C8B-B14F-4D97-AF65-F5344CB8AC3E}">
        <p14:creationId xmlns:p14="http://schemas.microsoft.com/office/powerpoint/2010/main" val="9098518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766989"/>
          </a:xfrm>
        </p:spPr>
        <p:txBody>
          <a:bodyPr/>
          <a:lstStyle/>
          <a:p>
            <a:pPr algn="ctr"/>
            <a:r>
              <a:rPr lang="de-DE" b="1" dirty="0" smtClean="0"/>
              <a:t>6 Das Prädikat</a:t>
            </a:r>
            <a:endParaRPr lang="de-DE" b="1" dirty="0"/>
          </a:p>
        </p:txBody>
      </p:sp>
      <p:sp>
        <p:nvSpPr>
          <p:cNvPr id="3" name="Inhaltsplatzhalter 2"/>
          <p:cNvSpPr>
            <a:spLocks noGrp="1"/>
          </p:cNvSpPr>
          <p:nvPr>
            <p:ph idx="1"/>
          </p:nvPr>
        </p:nvSpPr>
        <p:spPr>
          <a:xfrm>
            <a:off x="838200" y="1314994"/>
            <a:ext cx="10515600" cy="4861969"/>
          </a:xfrm>
        </p:spPr>
        <p:txBody>
          <a:bodyPr/>
          <a:lstStyle/>
          <a:p>
            <a:pPr marL="0" indent="0">
              <a:buNone/>
            </a:pPr>
            <a:r>
              <a:rPr lang="de-DE" dirty="0" smtClean="0"/>
              <a:t>Das Prädikat wird dargestellt durch ein Verb. Das Verb kann in seiner Form einteilig, zweiteilig oder mehrteilig sein. (</a:t>
            </a:r>
            <a:r>
              <a:rPr lang="de-DE" i="1" dirty="0" smtClean="0"/>
              <a:t>rief / hat gerufen / hat anrufen wollen</a:t>
            </a:r>
            <a:r>
              <a:rPr lang="de-DE" dirty="0" smtClean="0"/>
              <a:t>) </a:t>
            </a:r>
            <a:r>
              <a:rPr lang="de-DE" dirty="0" smtClean="0">
                <a:solidFill>
                  <a:srgbClr val="FF0000"/>
                </a:solidFill>
              </a:rPr>
              <a:t>Das Prädikat wird zwar als Satzglied behandelt, ist jedoch nicht frei verschiebbar und bildet das Gerüst des Satzes.</a:t>
            </a:r>
          </a:p>
          <a:p>
            <a:pPr marL="0" indent="0">
              <a:buNone/>
            </a:pPr>
            <a:r>
              <a:rPr lang="de-DE" dirty="0" smtClean="0"/>
              <a:t>Im Satz stehen die Verbteile so, dass das Prädikat entweder einteilig oder zweiteilig ist: </a:t>
            </a:r>
          </a:p>
          <a:p>
            <a:pPr marL="0" indent="0">
              <a:buNone/>
            </a:pPr>
            <a:r>
              <a:rPr lang="de-DE" dirty="0" smtClean="0"/>
              <a:t>Daniel /</a:t>
            </a:r>
            <a:r>
              <a:rPr lang="de-DE" i="1" dirty="0" smtClean="0">
                <a:solidFill>
                  <a:srgbClr val="FF0000"/>
                </a:solidFill>
              </a:rPr>
              <a:t>schreibt </a:t>
            </a:r>
            <a:r>
              <a:rPr lang="de-DE" dirty="0" smtClean="0"/>
              <a:t>/ seinem Onkel / einen Brief.</a:t>
            </a:r>
          </a:p>
          <a:p>
            <a:pPr marL="0" indent="0">
              <a:buNone/>
            </a:pPr>
            <a:r>
              <a:rPr lang="de-DE" dirty="0" smtClean="0"/>
              <a:t>Daniel /</a:t>
            </a:r>
            <a:r>
              <a:rPr lang="de-DE" i="1" dirty="0" smtClean="0">
                <a:solidFill>
                  <a:srgbClr val="FF0000"/>
                </a:solidFill>
              </a:rPr>
              <a:t>hat</a:t>
            </a:r>
            <a:r>
              <a:rPr lang="de-DE" dirty="0" smtClean="0"/>
              <a:t> // seinem Onkel / einen Brief // </a:t>
            </a:r>
            <a:r>
              <a:rPr lang="de-DE" i="1" dirty="0" smtClean="0">
                <a:solidFill>
                  <a:srgbClr val="FF0000"/>
                </a:solidFill>
              </a:rPr>
              <a:t>schreiben wollen</a:t>
            </a:r>
            <a:r>
              <a:rPr lang="de-DE" dirty="0" smtClean="0"/>
              <a:t>.</a:t>
            </a:r>
          </a:p>
          <a:p>
            <a:pPr marL="0" indent="0">
              <a:buNone/>
            </a:pPr>
            <a:r>
              <a:rPr lang="de-DE" dirty="0" smtClean="0"/>
              <a:t>[Verb dreiteilig, Prädikat zweiteilig; die </a:t>
            </a:r>
            <a:r>
              <a:rPr lang="de-DE" b="1" dirty="0" smtClean="0"/>
              <a:t>Doppelschrägstriche</a:t>
            </a:r>
            <a:r>
              <a:rPr lang="de-DE" dirty="0" smtClean="0"/>
              <a:t> markieren, dass es sich um ein </a:t>
            </a:r>
            <a:r>
              <a:rPr lang="de-DE" b="1" dirty="0" smtClean="0"/>
              <a:t>zweiteiliges Prädikat </a:t>
            </a:r>
            <a:r>
              <a:rPr lang="de-DE" dirty="0" smtClean="0"/>
              <a:t>handelt. -&gt; </a:t>
            </a:r>
            <a:r>
              <a:rPr lang="de-DE" dirty="0" smtClean="0">
                <a:solidFill>
                  <a:schemeClr val="accent1"/>
                </a:solidFill>
              </a:rPr>
              <a:t>Satzklammer</a:t>
            </a:r>
            <a:r>
              <a:rPr lang="de-DE" dirty="0" smtClean="0"/>
              <a:t>]</a:t>
            </a:r>
            <a:endParaRPr lang="de-DE" dirty="0"/>
          </a:p>
        </p:txBody>
      </p:sp>
    </p:spTree>
    <p:extLst>
      <p:ext uri="{BB962C8B-B14F-4D97-AF65-F5344CB8AC3E}">
        <p14:creationId xmlns:p14="http://schemas.microsoft.com/office/powerpoint/2010/main" val="2981861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1045664"/>
          </a:xfrm>
        </p:spPr>
        <p:txBody>
          <a:bodyPr/>
          <a:lstStyle/>
          <a:p>
            <a:pPr algn="ctr"/>
            <a:r>
              <a:rPr lang="de-DE" b="1" dirty="0" smtClean="0"/>
              <a:t>Mehrgliedrige Prädikate …</a:t>
            </a:r>
            <a:endParaRPr lang="de-DE" b="1" dirty="0"/>
          </a:p>
        </p:txBody>
      </p:sp>
      <p:sp>
        <p:nvSpPr>
          <p:cNvPr id="3" name="Inhaltsplatzhalter 2"/>
          <p:cNvSpPr>
            <a:spLocks noGrp="1"/>
          </p:cNvSpPr>
          <p:nvPr>
            <p:ph idx="1"/>
          </p:nvPr>
        </p:nvSpPr>
        <p:spPr>
          <a:xfrm>
            <a:off x="838200" y="1271451"/>
            <a:ext cx="10515600" cy="4905512"/>
          </a:xfrm>
        </p:spPr>
        <p:txBody>
          <a:bodyPr/>
          <a:lstStyle/>
          <a:p>
            <a:pPr marL="0" indent="0">
              <a:buNone/>
            </a:pPr>
            <a:r>
              <a:rPr lang="de-DE" dirty="0" smtClean="0"/>
              <a:t>… ergeben sich bei allen analytischen Tempus- und Modus-Formen, in den Passivformen, bei Partikelverben, Funktionsverbgefügen </a:t>
            </a:r>
            <a:r>
              <a:rPr lang="de-DE" dirty="0" smtClean="0"/>
              <a:t>                          u.a</a:t>
            </a:r>
            <a:r>
              <a:rPr lang="de-DE" dirty="0" smtClean="0"/>
              <a:t>. Konstruktionen:</a:t>
            </a:r>
          </a:p>
          <a:p>
            <a:pPr marL="0" indent="0">
              <a:buNone/>
            </a:pPr>
            <a:endParaRPr lang="de-DE" dirty="0" smtClean="0"/>
          </a:p>
          <a:p>
            <a:pPr marL="0" indent="0">
              <a:buNone/>
            </a:pPr>
            <a:r>
              <a:rPr lang="de-DE" sz="2200" dirty="0" smtClean="0"/>
              <a:t>Ich    habe    die Zugangsberechtigung zur Einsicht in geheime Unterlagen          bekommen.</a:t>
            </a:r>
          </a:p>
          <a:p>
            <a:pPr marL="0" indent="0">
              <a:buNone/>
            </a:pPr>
            <a:r>
              <a:rPr lang="de-DE" sz="2200" dirty="0" smtClean="0"/>
              <a:t>Ich werde  die </a:t>
            </a:r>
            <a:r>
              <a:rPr lang="de-DE" sz="2200" dirty="0"/>
              <a:t>Zugangsberechtigung zur Einsicht in geheime </a:t>
            </a:r>
            <a:r>
              <a:rPr lang="de-DE" sz="2200" dirty="0" smtClean="0"/>
              <a:t>Unterlagen  bekommen haben.</a:t>
            </a:r>
          </a:p>
          <a:p>
            <a:pPr marL="0" indent="0">
              <a:buNone/>
            </a:pPr>
            <a:r>
              <a:rPr lang="de-DE" sz="2200" dirty="0" smtClean="0"/>
              <a:t>Ich   muss    die </a:t>
            </a:r>
            <a:r>
              <a:rPr lang="de-DE" sz="2200" dirty="0"/>
              <a:t>Zugangsberechtigung zur Einsicht in geheime </a:t>
            </a:r>
            <a:r>
              <a:rPr lang="de-DE" sz="2200" dirty="0" smtClean="0"/>
              <a:t>Unterlagen           bekommen.</a:t>
            </a:r>
          </a:p>
          <a:p>
            <a:pPr marL="0" indent="0">
              <a:buNone/>
            </a:pPr>
            <a:r>
              <a:rPr lang="de-DE" sz="2200" dirty="0" smtClean="0"/>
              <a:t>Ich   gebe    die </a:t>
            </a:r>
            <a:r>
              <a:rPr lang="de-DE" sz="2200" dirty="0"/>
              <a:t>Zugangsberechtigung zur Einsicht in geheime </a:t>
            </a:r>
            <a:r>
              <a:rPr lang="de-DE" sz="2200" dirty="0" smtClean="0"/>
              <a:t>Unterlagen           ab.</a:t>
            </a:r>
          </a:p>
          <a:p>
            <a:pPr marL="0" indent="0">
              <a:buNone/>
            </a:pPr>
            <a:r>
              <a:rPr lang="de-DE" sz="2200" dirty="0" smtClean="0"/>
              <a:t>Ich  bringe   die </a:t>
            </a:r>
            <a:r>
              <a:rPr lang="de-DE" sz="2200" dirty="0"/>
              <a:t>Zugangsberechtigung zur Einsicht in geheime </a:t>
            </a:r>
            <a:r>
              <a:rPr lang="de-DE" sz="2200" dirty="0" smtClean="0"/>
              <a:t>Unterlagen          zur Sprache.</a:t>
            </a:r>
          </a:p>
          <a:p>
            <a:pPr marL="0" indent="0">
              <a:buNone/>
            </a:pPr>
            <a:r>
              <a:rPr lang="de-DE" dirty="0" smtClean="0">
                <a:solidFill>
                  <a:srgbClr val="FF0000"/>
                </a:solidFill>
              </a:rPr>
              <a:t>Bestimmen Sie! </a:t>
            </a:r>
            <a:endParaRPr lang="de-DE" dirty="0">
              <a:solidFill>
                <a:srgbClr val="FF0000"/>
              </a:solidFill>
            </a:endParaRPr>
          </a:p>
        </p:txBody>
      </p:sp>
    </p:spTree>
    <p:extLst>
      <p:ext uri="{BB962C8B-B14F-4D97-AF65-F5344CB8AC3E}">
        <p14:creationId xmlns:p14="http://schemas.microsoft.com/office/powerpoint/2010/main" val="24171773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784406"/>
          </a:xfrm>
        </p:spPr>
        <p:txBody>
          <a:bodyPr/>
          <a:lstStyle/>
          <a:p>
            <a:pPr algn="ctr"/>
            <a:r>
              <a:rPr lang="de-DE" b="1" dirty="0" smtClean="0"/>
              <a:t>7 Die Valenz des Verbs</a:t>
            </a:r>
            <a:endParaRPr lang="de-DE" b="1" dirty="0"/>
          </a:p>
        </p:txBody>
      </p:sp>
      <p:sp>
        <p:nvSpPr>
          <p:cNvPr id="3" name="Inhaltsplatzhalter 2"/>
          <p:cNvSpPr>
            <a:spLocks noGrp="1"/>
          </p:cNvSpPr>
          <p:nvPr>
            <p:ph idx="1"/>
          </p:nvPr>
        </p:nvSpPr>
        <p:spPr>
          <a:xfrm>
            <a:off x="838200" y="1149532"/>
            <a:ext cx="10515600" cy="5027431"/>
          </a:xfrm>
        </p:spPr>
        <p:txBody>
          <a:bodyPr>
            <a:normAutofit lnSpcReduction="10000"/>
          </a:bodyPr>
          <a:lstStyle/>
          <a:p>
            <a:pPr marL="0" indent="0">
              <a:buNone/>
            </a:pPr>
            <a:r>
              <a:rPr lang="de-DE" sz="2400" dirty="0" smtClean="0"/>
              <a:t>Die </a:t>
            </a:r>
            <a:r>
              <a:rPr lang="de-DE" sz="2400" b="1" dirty="0" smtClean="0"/>
              <a:t>Valenz des Verbs</a:t>
            </a:r>
            <a:r>
              <a:rPr lang="de-DE" sz="2400" dirty="0" smtClean="0"/>
              <a:t>, das als Prädikat dient, bestimmt, für welche Satzglieder in dem betreffenden Satz </a:t>
            </a:r>
            <a:r>
              <a:rPr lang="de-DE" sz="2400" b="1" dirty="0" smtClean="0"/>
              <a:t>Leerstellen</a:t>
            </a:r>
            <a:r>
              <a:rPr lang="de-DE" sz="2400" dirty="0" smtClean="0"/>
              <a:t> eröffnet werden.</a:t>
            </a:r>
          </a:p>
          <a:p>
            <a:pPr marL="0" indent="0">
              <a:buNone/>
            </a:pPr>
            <a:r>
              <a:rPr lang="de-DE" sz="2400" dirty="0" smtClean="0"/>
              <a:t>z.B. schenken -&gt; </a:t>
            </a:r>
            <a:r>
              <a:rPr lang="de-DE" sz="2400" b="1" dirty="0" smtClean="0"/>
              <a:t>S + AO nötig, DO möglich</a:t>
            </a:r>
          </a:p>
          <a:p>
            <a:pPr marL="0" indent="0">
              <a:buNone/>
            </a:pPr>
            <a:r>
              <a:rPr lang="de-DE" sz="2400" dirty="0" smtClean="0"/>
              <a:t>	S		      </a:t>
            </a:r>
            <a:r>
              <a:rPr lang="de-DE" sz="2400" dirty="0" err="1" smtClean="0"/>
              <a:t>Präd</a:t>
            </a:r>
            <a:r>
              <a:rPr lang="de-DE" sz="2400" dirty="0" smtClean="0"/>
              <a:t>	  DO		AO</a:t>
            </a:r>
            <a:endParaRPr lang="de-DE" sz="2400" dirty="0"/>
          </a:p>
          <a:p>
            <a:pPr marL="0" indent="0">
              <a:buNone/>
            </a:pPr>
            <a:r>
              <a:rPr lang="de-DE" sz="2400" dirty="0" smtClean="0"/>
              <a:t>Meine Schwester  /     schenkte  /     mir       /  eine neue CD.</a:t>
            </a:r>
          </a:p>
          <a:p>
            <a:pPr marL="0" indent="0">
              <a:buNone/>
            </a:pPr>
            <a:r>
              <a:rPr lang="de-DE" sz="2400" dirty="0" smtClean="0"/>
              <a:t>	S	</a:t>
            </a:r>
            <a:r>
              <a:rPr lang="de-DE" sz="2400" dirty="0"/>
              <a:t> </a:t>
            </a:r>
            <a:r>
              <a:rPr lang="de-DE" sz="2400" dirty="0" smtClean="0"/>
              <a:t>                </a:t>
            </a:r>
            <a:r>
              <a:rPr lang="de-DE" sz="2400" dirty="0" err="1" smtClean="0"/>
              <a:t>Präd</a:t>
            </a:r>
            <a:r>
              <a:rPr lang="de-DE" sz="2400" dirty="0" smtClean="0"/>
              <a:t>	       DO		AO</a:t>
            </a:r>
            <a:endParaRPr lang="de-DE" sz="2400" dirty="0"/>
          </a:p>
          <a:p>
            <a:pPr marL="0" indent="0">
              <a:buNone/>
            </a:pPr>
            <a:r>
              <a:rPr lang="de-DE" sz="2400" dirty="0" smtClean="0"/>
              <a:t>Meine Schwester  /  schenkte  /   Ø    /  eine neue CD.</a:t>
            </a:r>
          </a:p>
          <a:p>
            <a:pPr marL="0" indent="0">
              <a:buNone/>
            </a:pPr>
            <a:r>
              <a:rPr lang="de-DE" sz="2400" dirty="0" smtClean="0"/>
              <a:t>Die </a:t>
            </a:r>
            <a:r>
              <a:rPr lang="de-DE" sz="2400" b="1" dirty="0" smtClean="0"/>
              <a:t>Leerstelle für das Dativobjekt kann </a:t>
            </a:r>
            <a:r>
              <a:rPr lang="de-DE" sz="2400" dirty="0" smtClean="0"/>
              <a:t>besetzt werden, </a:t>
            </a:r>
            <a:r>
              <a:rPr lang="de-DE" sz="2400" b="1" dirty="0" smtClean="0"/>
              <a:t>muss aber nicht</a:t>
            </a:r>
            <a:r>
              <a:rPr lang="de-DE" sz="2400" dirty="0" smtClean="0"/>
              <a:t>.</a:t>
            </a:r>
          </a:p>
          <a:p>
            <a:pPr marL="0" indent="0">
              <a:buNone/>
            </a:pPr>
            <a:r>
              <a:rPr lang="de-DE" sz="2400" dirty="0" smtClean="0"/>
              <a:t>Außerdem können bei nahezu jedem Verb noch </a:t>
            </a:r>
            <a:r>
              <a:rPr lang="de-DE" sz="2400" b="1" dirty="0" smtClean="0"/>
              <a:t>Adverbialien</a:t>
            </a:r>
            <a:r>
              <a:rPr lang="de-DE" sz="2400" dirty="0" smtClean="0"/>
              <a:t> hinzutreten.</a:t>
            </a:r>
          </a:p>
          <a:p>
            <a:pPr marL="0" indent="0">
              <a:buNone/>
            </a:pPr>
            <a:r>
              <a:rPr lang="de-DE" sz="2400" dirty="0" smtClean="0"/>
              <a:t>Sie 		      /  schenkte   /  mir  / eine neue CD  /  </a:t>
            </a:r>
            <a:r>
              <a:rPr lang="de-DE" sz="2400" i="1" dirty="0" smtClean="0"/>
              <a:t>zum Geburtstag</a:t>
            </a:r>
            <a:r>
              <a:rPr lang="de-DE" sz="2400" dirty="0" smtClean="0"/>
              <a:t>.</a:t>
            </a:r>
          </a:p>
          <a:p>
            <a:pPr marL="0" indent="0">
              <a:buNone/>
            </a:pPr>
            <a:r>
              <a:rPr lang="de-DE" sz="2400" dirty="0" smtClean="0"/>
              <a:t>Bei einigen Verben sind bestimmte Adverbialien</a:t>
            </a:r>
            <a:r>
              <a:rPr lang="de-DE" sz="2400" b="1" dirty="0" smtClean="0"/>
              <a:t> (Adve) </a:t>
            </a:r>
            <a:r>
              <a:rPr lang="de-DE" sz="2400" dirty="0" smtClean="0"/>
              <a:t>obligatorisch,                                             z. B. bei </a:t>
            </a:r>
            <a:r>
              <a:rPr lang="de-DE" sz="2400" i="1" dirty="0" smtClean="0"/>
              <a:t>wohnen </a:t>
            </a:r>
            <a:r>
              <a:rPr lang="de-DE" sz="2400" b="1" dirty="0" smtClean="0"/>
              <a:t>Adve</a:t>
            </a:r>
            <a:r>
              <a:rPr lang="de-DE" sz="2400" dirty="0" smtClean="0"/>
              <a:t> des Ortes. * Carlo / wohnt. Carlo / wohnt / </a:t>
            </a:r>
            <a:r>
              <a:rPr lang="de-DE" sz="2400" i="1" dirty="0" smtClean="0"/>
              <a:t>in Dresden</a:t>
            </a:r>
            <a:r>
              <a:rPr lang="de-DE" sz="2400" dirty="0" smtClean="0"/>
              <a:t>.</a:t>
            </a:r>
            <a:endParaRPr lang="de-DE" sz="2400" dirty="0"/>
          </a:p>
        </p:txBody>
      </p:sp>
    </p:spTree>
    <p:extLst>
      <p:ext uri="{BB962C8B-B14F-4D97-AF65-F5344CB8AC3E}">
        <p14:creationId xmlns:p14="http://schemas.microsoft.com/office/powerpoint/2010/main" val="28894381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897618"/>
          </a:xfrm>
        </p:spPr>
        <p:txBody>
          <a:bodyPr/>
          <a:lstStyle/>
          <a:p>
            <a:pPr algn="ctr"/>
            <a:r>
              <a:rPr lang="de-DE" b="1" dirty="0" smtClean="0"/>
              <a:t>8 Inhaltliche Verbindung mit dem Prädikat</a:t>
            </a:r>
            <a:endParaRPr lang="de-DE" b="1" dirty="0"/>
          </a:p>
        </p:txBody>
      </p:sp>
      <p:sp>
        <p:nvSpPr>
          <p:cNvPr id="3" name="Inhaltsplatzhalter 2"/>
          <p:cNvSpPr>
            <a:spLocks noGrp="1"/>
          </p:cNvSpPr>
          <p:nvPr>
            <p:ph idx="1"/>
          </p:nvPr>
        </p:nvSpPr>
        <p:spPr>
          <a:xfrm>
            <a:off x="838200" y="1349829"/>
            <a:ext cx="10515600" cy="4827134"/>
          </a:xfrm>
        </p:spPr>
        <p:txBody>
          <a:bodyPr>
            <a:normAutofit/>
          </a:bodyPr>
          <a:lstStyle/>
          <a:p>
            <a:pPr marL="0" indent="0">
              <a:buNone/>
            </a:pPr>
            <a:r>
              <a:rPr lang="de-DE" sz="2400" dirty="0" smtClean="0"/>
              <a:t>Alle Satzglieder sind </a:t>
            </a:r>
            <a:r>
              <a:rPr lang="de-DE" sz="2400" b="1" dirty="0" smtClean="0"/>
              <a:t>inhaltlich unmittelbar </a:t>
            </a:r>
            <a:r>
              <a:rPr lang="de-DE" sz="2400" dirty="0" smtClean="0"/>
              <a:t>mit dem Prädikat verbunden. Man nennt diese Abhängigkeit </a:t>
            </a:r>
            <a:r>
              <a:rPr lang="de-DE" sz="2400" b="1" dirty="0" smtClean="0"/>
              <a:t>vom Verb dependent.</a:t>
            </a:r>
          </a:p>
          <a:p>
            <a:pPr marL="0" indent="0">
              <a:buNone/>
            </a:pPr>
            <a:r>
              <a:rPr lang="de-DE" sz="2400" b="1" dirty="0" smtClean="0"/>
              <a:t>Das Verb regiert die Satzglieder. Verb = Regens, Satzglieder = Dependentien (Sg. Dependens)</a:t>
            </a:r>
          </a:p>
          <a:p>
            <a:pPr marL="0" indent="0">
              <a:buNone/>
            </a:pPr>
            <a:r>
              <a:rPr lang="de-DE" sz="2400" dirty="0" smtClean="0"/>
              <a:t>Bsp.: 	Habib fuhr am vergangenen Dienstag mit dem ICE.</a:t>
            </a:r>
          </a:p>
          <a:p>
            <a:pPr marL="0" indent="0">
              <a:buNone/>
            </a:pPr>
            <a:r>
              <a:rPr lang="de-DE" sz="2400" i="1" dirty="0"/>
              <a:t>	</a:t>
            </a:r>
            <a:r>
              <a:rPr lang="de-DE" sz="2400" i="1" dirty="0" smtClean="0"/>
              <a:t>			fuhr    </a:t>
            </a:r>
            <a:r>
              <a:rPr lang="de-DE" sz="2400" dirty="0" smtClean="0"/>
              <a:t>=      </a:t>
            </a:r>
            <a:r>
              <a:rPr lang="de-DE" sz="2400" b="1" dirty="0" smtClean="0"/>
              <a:t>Regens</a:t>
            </a:r>
          </a:p>
          <a:p>
            <a:pPr marL="0" indent="0">
              <a:buNone/>
            </a:pPr>
            <a:r>
              <a:rPr lang="de-DE" sz="2400" b="1" dirty="0" smtClean="0"/>
              <a:t>			</a:t>
            </a:r>
          </a:p>
          <a:p>
            <a:pPr marL="0" indent="0">
              <a:buNone/>
            </a:pPr>
            <a:r>
              <a:rPr lang="de-DE" sz="2400" b="1" dirty="0"/>
              <a:t>	</a:t>
            </a:r>
            <a:r>
              <a:rPr lang="de-DE" sz="2400" b="1" dirty="0" smtClean="0"/>
              <a:t>		Dependentien</a:t>
            </a:r>
          </a:p>
          <a:p>
            <a:pPr marL="0" indent="0">
              <a:buNone/>
            </a:pPr>
            <a:endParaRPr lang="de-DE" sz="2400" b="1" dirty="0"/>
          </a:p>
          <a:p>
            <a:pPr marL="0" indent="0">
              <a:buNone/>
            </a:pPr>
            <a:r>
              <a:rPr lang="de-DE" sz="2400" i="1" dirty="0" smtClean="0"/>
              <a:t>Habib		am vergangenen Dienstag     	mit dem ICE</a:t>
            </a:r>
          </a:p>
          <a:p>
            <a:pPr marL="0" indent="0">
              <a:buNone/>
            </a:pPr>
            <a:r>
              <a:rPr lang="de-DE" dirty="0" smtClean="0"/>
              <a:t>   </a:t>
            </a:r>
            <a:r>
              <a:rPr lang="de-DE" b="1" dirty="0" smtClean="0"/>
              <a:t>S			  Adve			   Adve</a:t>
            </a:r>
            <a:endParaRPr lang="de-DE" b="1" dirty="0"/>
          </a:p>
        </p:txBody>
      </p:sp>
      <p:cxnSp>
        <p:nvCxnSpPr>
          <p:cNvPr id="8" name="Gerader Verbinder 7"/>
          <p:cNvCxnSpPr/>
          <p:nvPr/>
        </p:nvCxnSpPr>
        <p:spPr>
          <a:xfrm>
            <a:off x="4815840" y="3763396"/>
            <a:ext cx="8708" cy="52251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Gerader Verbinder 9"/>
          <p:cNvCxnSpPr/>
          <p:nvPr/>
        </p:nvCxnSpPr>
        <p:spPr>
          <a:xfrm flipH="1">
            <a:off x="1750423" y="4778420"/>
            <a:ext cx="3013166" cy="5486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r Verbinder 11"/>
          <p:cNvCxnSpPr/>
          <p:nvPr/>
        </p:nvCxnSpPr>
        <p:spPr>
          <a:xfrm>
            <a:off x="4815841" y="4778420"/>
            <a:ext cx="8707" cy="46414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r Verbinder 13"/>
          <p:cNvCxnSpPr/>
          <p:nvPr/>
        </p:nvCxnSpPr>
        <p:spPr>
          <a:xfrm>
            <a:off x="4850674" y="4778420"/>
            <a:ext cx="2656115" cy="39447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20953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1472384"/>
          </a:xfrm>
        </p:spPr>
        <p:txBody>
          <a:bodyPr/>
          <a:lstStyle/>
          <a:p>
            <a:r>
              <a:rPr lang="de-DE" b="1" dirty="0" smtClean="0">
                <a:solidFill>
                  <a:srgbClr val="FF0000"/>
                </a:solidFill>
              </a:rPr>
              <a:t>Verbvalenz bzw. Bindungsfähigkeit des Verbs</a:t>
            </a:r>
            <a:endParaRPr lang="de-DE" b="1" dirty="0">
              <a:solidFill>
                <a:srgbClr val="FF0000"/>
              </a:solidFill>
            </a:endParaRPr>
          </a:p>
        </p:txBody>
      </p:sp>
      <p:sp>
        <p:nvSpPr>
          <p:cNvPr id="3" name="Inhaltsplatzhalter 2"/>
          <p:cNvSpPr>
            <a:spLocks noGrp="1"/>
          </p:cNvSpPr>
          <p:nvPr>
            <p:ph idx="1"/>
          </p:nvPr>
        </p:nvSpPr>
        <p:spPr>
          <a:xfrm>
            <a:off x="838200" y="2098765"/>
            <a:ext cx="10515600" cy="4078197"/>
          </a:xfrm>
        </p:spPr>
        <p:txBody>
          <a:bodyPr>
            <a:normAutofit/>
          </a:bodyPr>
          <a:lstStyle/>
          <a:p>
            <a:pPr marL="0" indent="0">
              <a:buNone/>
            </a:pPr>
            <a:r>
              <a:rPr lang="de-DE" sz="4000" dirty="0" smtClean="0"/>
              <a:t>= Fähigkeit/Eigenschaft des Verbs im Satz, die Zahl, Art und semantische Rolle der „Mitspieler“ festzulegen. </a:t>
            </a:r>
          </a:p>
          <a:p>
            <a:pPr marL="0" indent="0">
              <a:buNone/>
            </a:pPr>
            <a:r>
              <a:rPr lang="de-DE" sz="4000" dirty="0" smtClean="0"/>
              <a:t>Die von der Valenz des </a:t>
            </a:r>
            <a:r>
              <a:rPr lang="de-DE" sz="4000" dirty="0"/>
              <a:t>P</a:t>
            </a:r>
            <a:r>
              <a:rPr lang="de-DE" sz="4000" dirty="0" smtClean="0"/>
              <a:t>rädikats gebundenen Satzglieder werden Ergänzungen, Argumente oder Komplemente genannt.</a:t>
            </a:r>
          </a:p>
        </p:txBody>
      </p:sp>
    </p:spTree>
    <p:extLst>
      <p:ext uri="{BB962C8B-B14F-4D97-AF65-F5344CB8AC3E}">
        <p14:creationId xmlns:p14="http://schemas.microsoft.com/office/powerpoint/2010/main" val="2454427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766989"/>
          </a:xfrm>
        </p:spPr>
        <p:txBody>
          <a:bodyPr/>
          <a:lstStyle/>
          <a:p>
            <a:r>
              <a:rPr lang="de-DE" b="1" dirty="0" smtClean="0"/>
              <a:t>Verschiedene Valenzen:</a:t>
            </a:r>
            <a:endParaRPr lang="de-DE" b="1" dirty="0"/>
          </a:p>
        </p:txBody>
      </p:sp>
      <p:sp>
        <p:nvSpPr>
          <p:cNvPr id="3" name="Inhaltsplatzhalter 2"/>
          <p:cNvSpPr>
            <a:spLocks noGrp="1"/>
          </p:cNvSpPr>
          <p:nvPr>
            <p:ph idx="1"/>
          </p:nvPr>
        </p:nvSpPr>
        <p:spPr>
          <a:xfrm>
            <a:off x="838200" y="1132113"/>
            <a:ext cx="10515600" cy="5259977"/>
          </a:xfrm>
        </p:spPr>
        <p:txBody>
          <a:bodyPr>
            <a:normAutofit lnSpcReduction="10000"/>
          </a:bodyPr>
          <a:lstStyle/>
          <a:p>
            <a:pPr marL="0" indent="0">
              <a:buNone/>
            </a:pPr>
            <a:r>
              <a:rPr lang="de-DE" dirty="0">
                <a:solidFill>
                  <a:srgbClr val="FF0000"/>
                </a:solidFill>
              </a:rPr>
              <a:t>Nullstellige Verben: </a:t>
            </a:r>
            <a:r>
              <a:rPr lang="de-DE" dirty="0"/>
              <a:t>V. haben nur ein formales Subjekt (Witterungsverben)</a:t>
            </a:r>
          </a:p>
          <a:p>
            <a:pPr marL="0" indent="0">
              <a:buNone/>
            </a:pPr>
            <a:r>
              <a:rPr lang="de-DE" dirty="0"/>
              <a:t>regnen, schneien, hageln, donnern, </a:t>
            </a:r>
            <a:r>
              <a:rPr lang="de-DE" dirty="0" smtClean="0"/>
              <a:t>blitzen</a:t>
            </a:r>
            <a:endParaRPr lang="de-DE" dirty="0"/>
          </a:p>
          <a:p>
            <a:pPr marL="0" indent="0">
              <a:buNone/>
            </a:pPr>
            <a:r>
              <a:rPr lang="de-DE" dirty="0">
                <a:solidFill>
                  <a:srgbClr val="FF0000"/>
                </a:solidFill>
              </a:rPr>
              <a:t>Einstellige Verben: </a:t>
            </a:r>
            <a:r>
              <a:rPr lang="de-DE" dirty="0"/>
              <a:t>i.d.R. Subjekt </a:t>
            </a:r>
            <a:r>
              <a:rPr lang="de-DE" dirty="0" smtClean="0"/>
              <a:t>= einzige </a:t>
            </a:r>
            <a:r>
              <a:rPr lang="de-DE" dirty="0"/>
              <a:t>Ergänzung</a:t>
            </a:r>
          </a:p>
          <a:p>
            <a:pPr marL="0" indent="0">
              <a:buNone/>
            </a:pPr>
            <a:r>
              <a:rPr lang="de-DE" dirty="0"/>
              <a:t>atmen, handeln, stattfinden, aber: mich friert, ihr graut (Ergänzung nicht Subjekt)</a:t>
            </a:r>
          </a:p>
          <a:p>
            <a:pPr marL="0" indent="0">
              <a:buNone/>
            </a:pPr>
            <a:r>
              <a:rPr lang="de-DE" dirty="0">
                <a:solidFill>
                  <a:srgbClr val="FF0000"/>
                </a:solidFill>
              </a:rPr>
              <a:t>zweistellige Verben: </a:t>
            </a:r>
            <a:r>
              <a:rPr lang="de-DE" dirty="0"/>
              <a:t>größter Teil des dt. Wortschatzes -&gt; oft Relation zwischen Subjekt und Akkusativ-Objekt (sehen, lieben, bauen), auch Relation zu Dativobjekt (</a:t>
            </a:r>
            <a:r>
              <a:rPr lang="de-DE" dirty="0" smtClean="0"/>
              <a:t>helfen</a:t>
            </a:r>
            <a:r>
              <a:rPr lang="de-DE" dirty="0"/>
              <a:t>, folgen) auch vereinzelt Genitivobjekt (gedenken), vereinzelt Verben mit zwei Objekten (Ihr graut vor ihm.)</a:t>
            </a:r>
          </a:p>
          <a:p>
            <a:pPr marL="0" indent="0">
              <a:buNone/>
            </a:pPr>
            <a:r>
              <a:rPr lang="de-DE" dirty="0">
                <a:solidFill>
                  <a:srgbClr val="FF0000"/>
                </a:solidFill>
              </a:rPr>
              <a:t>dreistellige Verben</a:t>
            </a:r>
            <a:r>
              <a:rPr lang="de-DE" dirty="0"/>
              <a:t>: zahlreich, Subjekt + zwei Objekte (geben, nehmen, erzählen, schreiben, beantworten)</a:t>
            </a:r>
          </a:p>
          <a:p>
            <a:endParaRPr lang="de-DE" dirty="0"/>
          </a:p>
        </p:txBody>
      </p:sp>
    </p:spTree>
    <p:extLst>
      <p:ext uri="{BB962C8B-B14F-4D97-AF65-F5344CB8AC3E}">
        <p14:creationId xmlns:p14="http://schemas.microsoft.com/office/powerpoint/2010/main" val="29867273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679904"/>
          </a:xfrm>
        </p:spPr>
        <p:txBody>
          <a:bodyPr>
            <a:normAutofit fontScale="90000"/>
          </a:bodyPr>
          <a:lstStyle/>
          <a:p>
            <a:r>
              <a:rPr lang="de-DE" dirty="0" smtClean="0"/>
              <a:t>zur Valenz:</a:t>
            </a:r>
            <a:endParaRPr lang="de-DE" dirty="0"/>
          </a:p>
        </p:txBody>
      </p:sp>
      <p:sp>
        <p:nvSpPr>
          <p:cNvPr id="3" name="Inhaltsplatzhalter 2"/>
          <p:cNvSpPr>
            <a:spLocks noGrp="1"/>
          </p:cNvSpPr>
          <p:nvPr>
            <p:ph idx="1"/>
          </p:nvPr>
        </p:nvSpPr>
        <p:spPr>
          <a:xfrm>
            <a:off x="751114" y="1045030"/>
            <a:ext cx="10515600" cy="4351338"/>
          </a:xfrm>
        </p:spPr>
        <p:txBody>
          <a:bodyPr/>
          <a:lstStyle/>
          <a:p>
            <a:pPr marL="0" indent="0">
              <a:buNone/>
            </a:pPr>
            <a:r>
              <a:rPr lang="de-DE" dirty="0" smtClean="0"/>
              <a:t>Die Valenzstellen des Verbs müssen im Allgemeinen besetzt sein, sonst ist der Satz nicht vollständig.</a:t>
            </a:r>
          </a:p>
          <a:p>
            <a:pPr marL="0" indent="0">
              <a:buNone/>
            </a:pPr>
            <a:r>
              <a:rPr lang="de-DE" dirty="0" smtClean="0"/>
              <a:t>Beispiel: *</a:t>
            </a:r>
            <a:r>
              <a:rPr lang="de-DE" dirty="0"/>
              <a:t>S</a:t>
            </a:r>
            <a:r>
              <a:rPr lang="de-DE" dirty="0" smtClean="0"/>
              <a:t>ie füllt. -&gt; Sie füllt die Thermoskanne.</a:t>
            </a:r>
          </a:p>
          <a:p>
            <a:pPr marL="0" indent="0">
              <a:buNone/>
            </a:pPr>
            <a:endParaRPr lang="de-DE" dirty="0"/>
          </a:p>
          <a:p>
            <a:pPr marL="0" indent="0">
              <a:buNone/>
            </a:pPr>
            <a:r>
              <a:rPr lang="de-DE" dirty="0" smtClean="0"/>
              <a:t>-&gt; weglassbare Satzglieder </a:t>
            </a:r>
            <a:r>
              <a:rPr lang="de-DE" dirty="0"/>
              <a:t>=</a:t>
            </a:r>
            <a:r>
              <a:rPr lang="de-DE" dirty="0" smtClean="0"/>
              <a:t> Angaben (sie haben nicht die Funktion der Ergänzungen.)</a:t>
            </a:r>
            <a:endParaRPr lang="de-DE" dirty="0"/>
          </a:p>
        </p:txBody>
      </p:sp>
    </p:spTree>
    <p:extLst>
      <p:ext uri="{BB962C8B-B14F-4D97-AF65-F5344CB8AC3E}">
        <p14:creationId xmlns:p14="http://schemas.microsoft.com/office/powerpoint/2010/main" val="3920048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2 Satzglied-Ermittlung</a:t>
            </a:r>
            <a:endParaRPr lang="de-DE" b="1" dirty="0"/>
          </a:p>
        </p:txBody>
      </p:sp>
      <p:sp>
        <p:nvSpPr>
          <p:cNvPr id="3" name="Inhaltsplatzhalter 2"/>
          <p:cNvSpPr>
            <a:spLocks noGrp="1"/>
          </p:cNvSpPr>
          <p:nvPr>
            <p:ph idx="1"/>
          </p:nvPr>
        </p:nvSpPr>
        <p:spPr/>
        <p:txBody>
          <a:bodyPr>
            <a:normAutofit/>
          </a:bodyPr>
          <a:lstStyle/>
          <a:p>
            <a:pPr marL="0" indent="0">
              <a:buNone/>
            </a:pPr>
            <a:r>
              <a:rPr lang="de-DE" sz="4000" dirty="0" smtClean="0">
                <a:solidFill>
                  <a:srgbClr val="FF0000"/>
                </a:solidFill>
              </a:rPr>
              <a:t>Umstellprobe (auch Verschiebeprobe)</a:t>
            </a:r>
            <a:r>
              <a:rPr lang="de-DE" sz="4000" dirty="0" smtClean="0"/>
              <a:t>: ein SG kann nur als Ganzes verschoben werden!</a:t>
            </a:r>
          </a:p>
          <a:p>
            <a:pPr marL="0" indent="0">
              <a:buNone/>
            </a:pPr>
            <a:r>
              <a:rPr lang="de-DE" sz="4000" dirty="0" smtClean="0"/>
              <a:t>Basis dafür: im Aussagesatz kann nur 1 SG vor dem finiten Verb stehen =</a:t>
            </a:r>
            <a:r>
              <a:rPr lang="de-DE" sz="4000" dirty="0" smtClean="0">
                <a:solidFill>
                  <a:srgbClr val="FF0000"/>
                </a:solidFill>
              </a:rPr>
              <a:t>Erststellenfähigkeit</a:t>
            </a:r>
            <a:r>
              <a:rPr lang="de-DE" sz="4000" dirty="0" smtClean="0"/>
              <a:t> </a:t>
            </a:r>
          </a:p>
          <a:p>
            <a:pPr marL="0" indent="0">
              <a:buNone/>
            </a:pPr>
            <a:r>
              <a:rPr lang="de-DE" sz="4000" dirty="0" smtClean="0"/>
              <a:t>Vorrücken an die 1. Position = </a:t>
            </a:r>
            <a:r>
              <a:rPr lang="de-DE" sz="4000" dirty="0" smtClean="0">
                <a:solidFill>
                  <a:srgbClr val="FF0000"/>
                </a:solidFill>
              </a:rPr>
              <a:t>Topikalisierung/Vorfeldbesetzung</a:t>
            </a:r>
          </a:p>
          <a:p>
            <a:pPr marL="0" indent="0">
              <a:buNone/>
            </a:pPr>
            <a:endParaRPr lang="de-DE" sz="2000" dirty="0" smtClean="0"/>
          </a:p>
          <a:p>
            <a:pPr marL="0" indent="0">
              <a:buNone/>
            </a:pPr>
            <a:endParaRPr lang="de-DE" sz="2000" dirty="0"/>
          </a:p>
          <a:p>
            <a:pPr marL="0" indent="0">
              <a:buNone/>
            </a:pPr>
            <a:endParaRPr lang="de-DE" sz="2000" dirty="0"/>
          </a:p>
        </p:txBody>
      </p:sp>
    </p:spTree>
    <p:extLst>
      <p:ext uri="{BB962C8B-B14F-4D97-AF65-F5344CB8AC3E}">
        <p14:creationId xmlns:p14="http://schemas.microsoft.com/office/powerpoint/2010/main" val="1949250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97321"/>
          </a:xfrm>
        </p:spPr>
        <p:txBody>
          <a:bodyPr>
            <a:normAutofit fontScale="90000"/>
          </a:bodyPr>
          <a:lstStyle/>
          <a:p>
            <a:r>
              <a:rPr lang="de-DE" dirty="0" smtClean="0"/>
              <a:t/>
            </a:r>
            <a:br>
              <a:rPr lang="de-DE" dirty="0" smtClean="0"/>
            </a:br>
            <a:r>
              <a:rPr lang="de-DE" dirty="0" smtClean="0"/>
              <a:t/>
            </a:r>
            <a:br>
              <a:rPr lang="de-DE" dirty="0" smtClean="0"/>
            </a:br>
            <a:r>
              <a:rPr lang="de-DE" dirty="0"/>
              <a:t/>
            </a:r>
            <a:br>
              <a:rPr lang="de-DE" dirty="0"/>
            </a:br>
            <a:r>
              <a:rPr lang="de-DE" dirty="0" smtClean="0"/>
              <a:t>Merken:</a:t>
            </a:r>
            <a:br>
              <a:rPr lang="de-DE" dirty="0" smtClean="0"/>
            </a:br>
            <a:endParaRPr lang="de-DE" dirty="0"/>
          </a:p>
        </p:txBody>
      </p:sp>
      <p:sp>
        <p:nvSpPr>
          <p:cNvPr id="3" name="Inhaltsplatzhalter 2"/>
          <p:cNvSpPr>
            <a:spLocks noGrp="1"/>
          </p:cNvSpPr>
          <p:nvPr>
            <p:ph idx="1"/>
          </p:nvPr>
        </p:nvSpPr>
        <p:spPr>
          <a:xfrm>
            <a:off x="838200" y="1297577"/>
            <a:ext cx="10515600" cy="4879386"/>
          </a:xfrm>
        </p:spPr>
        <p:txBody>
          <a:bodyPr/>
          <a:lstStyle/>
          <a:p>
            <a:pPr marL="0" indent="0">
              <a:buNone/>
            </a:pPr>
            <a:endParaRPr lang="de-DE" dirty="0" smtClean="0"/>
          </a:p>
          <a:p>
            <a:pPr marL="0" indent="0">
              <a:buNone/>
            </a:pPr>
            <a:r>
              <a:rPr lang="de-DE" sz="3200" dirty="0" smtClean="0"/>
              <a:t>Subjekt und Objekt sind notwendige Mitspieler des Verbs (Valenz zweiwertig).</a:t>
            </a:r>
          </a:p>
          <a:p>
            <a:pPr marL="0" indent="0">
              <a:buNone/>
            </a:pPr>
            <a:r>
              <a:rPr lang="de-DE" sz="3200" dirty="0" smtClean="0"/>
              <a:t>Sie sind Ergänzungen.</a:t>
            </a:r>
          </a:p>
          <a:p>
            <a:pPr marL="0" indent="0">
              <a:buNone/>
            </a:pPr>
            <a:r>
              <a:rPr lang="de-DE" sz="3200" dirty="0" smtClean="0"/>
              <a:t>Sie unterscheiden sich in ihrer Wichtigkeit: Subjekt = Hauptdarsteller</a:t>
            </a:r>
          </a:p>
          <a:p>
            <a:pPr marL="0" indent="0">
              <a:buNone/>
            </a:pPr>
            <a:r>
              <a:rPr lang="de-DE" sz="3200" dirty="0" smtClean="0"/>
              <a:t>Objekte </a:t>
            </a:r>
            <a:r>
              <a:rPr lang="de-DE" sz="3200" dirty="0" smtClean="0"/>
              <a:t>= weitere </a:t>
            </a:r>
            <a:r>
              <a:rPr lang="de-DE" sz="3200" dirty="0" smtClean="0"/>
              <a:t>wichtige Beteiligte</a:t>
            </a:r>
          </a:p>
          <a:p>
            <a:pPr marL="0" indent="0">
              <a:buNone/>
            </a:pPr>
            <a:r>
              <a:rPr lang="de-DE" sz="3200" dirty="0" smtClean="0"/>
              <a:t>SG, die nicht Ergänzungen sind, nennt man Angaben.</a:t>
            </a:r>
          </a:p>
        </p:txBody>
      </p:sp>
    </p:spTree>
    <p:extLst>
      <p:ext uri="{BB962C8B-B14F-4D97-AF65-F5344CB8AC3E}">
        <p14:creationId xmlns:p14="http://schemas.microsoft.com/office/powerpoint/2010/main" val="3001079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semantische Rollen:</a:t>
            </a:r>
            <a:endParaRPr lang="de-DE" dirty="0"/>
          </a:p>
        </p:txBody>
      </p:sp>
      <p:sp>
        <p:nvSpPr>
          <p:cNvPr id="3" name="Inhaltsplatzhalter 2"/>
          <p:cNvSpPr>
            <a:spLocks noGrp="1"/>
          </p:cNvSpPr>
          <p:nvPr>
            <p:ph idx="1"/>
          </p:nvPr>
        </p:nvSpPr>
        <p:spPr/>
        <p:txBody>
          <a:bodyPr/>
          <a:lstStyle/>
          <a:p>
            <a:pPr marL="0" indent="0">
              <a:buNone/>
            </a:pPr>
            <a:r>
              <a:rPr lang="de-DE" dirty="0" smtClean="0">
                <a:solidFill>
                  <a:srgbClr val="FF0000"/>
                </a:solidFill>
              </a:rPr>
              <a:t>Agens</a:t>
            </a:r>
            <a:r>
              <a:rPr lang="de-DE" dirty="0" smtClean="0"/>
              <a:t>: (Handelnder) </a:t>
            </a:r>
            <a:r>
              <a:rPr lang="de-DE" b="1" dirty="0" smtClean="0"/>
              <a:t>Katrin</a:t>
            </a:r>
            <a:r>
              <a:rPr lang="de-DE" dirty="0" smtClean="0"/>
              <a:t> vergräbt den Ring.</a:t>
            </a:r>
          </a:p>
          <a:p>
            <a:pPr marL="0" indent="0">
              <a:buNone/>
            </a:pPr>
            <a:r>
              <a:rPr lang="de-DE" dirty="0" smtClean="0">
                <a:solidFill>
                  <a:srgbClr val="FF0000"/>
                </a:solidFill>
              </a:rPr>
              <a:t>Patiens/Thema</a:t>
            </a:r>
            <a:r>
              <a:rPr lang="de-DE" dirty="0" smtClean="0"/>
              <a:t>: Bezug der Handlung … </a:t>
            </a:r>
            <a:r>
              <a:rPr lang="de-DE" b="1" dirty="0" smtClean="0"/>
              <a:t>den Ring</a:t>
            </a:r>
          </a:p>
          <a:p>
            <a:pPr marL="0" indent="0">
              <a:buNone/>
            </a:pPr>
            <a:r>
              <a:rPr lang="de-DE" dirty="0" smtClean="0">
                <a:solidFill>
                  <a:srgbClr val="FF0000"/>
                </a:solidFill>
              </a:rPr>
              <a:t>Rezipient</a:t>
            </a:r>
            <a:r>
              <a:rPr lang="de-DE" dirty="0" smtClean="0"/>
              <a:t>: (Betroffener)Katrin verspricht </a:t>
            </a:r>
            <a:r>
              <a:rPr lang="de-DE" b="1" dirty="0" smtClean="0"/>
              <a:t>Anna</a:t>
            </a:r>
            <a:r>
              <a:rPr lang="de-DE" dirty="0" smtClean="0"/>
              <a:t> den </a:t>
            </a:r>
            <a:r>
              <a:rPr lang="de-DE" dirty="0"/>
              <a:t>Ring. </a:t>
            </a:r>
            <a:endParaRPr lang="de-DE" dirty="0" smtClean="0"/>
          </a:p>
          <a:p>
            <a:pPr marL="0" indent="0">
              <a:buNone/>
            </a:pPr>
            <a:r>
              <a:rPr lang="de-DE" dirty="0" smtClean="0">
                <a:solidFill>
                  <a:srgbClr val="FF0000"/>
                </a:solidFill>
              </a:rPr>
              <a:t>Instrumental</a:t>
            </a:r>
            <a:r>
              <a:rPr lang="de-DE" dirty="0" smtClean="0"/>
              <a:t>: (Kraft, Person oder Objekt mit ursächlichem Anteil am Zustandekommen der Handlung) Sie schneidet das Geschenkpapier </a:t>
            </a:r>
            <a:r>
              <a:rPr lang="de-DE" b="1" dirty="0" smtClean="0"/>
              <a:t>mit dem Küchenmesser.</a:t>
            </a:r>
          </a:p>
          <a:p>
            <a:pPr marL="0" indent="0">
              <a:buNone/>
            </a:pPr>
            <a:r>
              <a:rPr lang="de-DE" dirty="0" smtClean="0">
                <a:solidFill>
                  <a:srgbClr val="FF0000"/>
                </a:solidFill>
              </a:rPr>
              <a:t>Lokativ</a:t>
            </a:r>
            <a:r>
              <a:rPr lang="de-DE" dirty="0" smtClean="0"/>
              <a:t>: (Handlungsort) Sie versteckt das Geschenk im Schrank.</a:t>
            </a:r>
            <a:endParaRPr lang="de-DE" dirty="0"/>
          </a:p>
        </p:txBody>
      </p:sp>
    </p:spTree>
    <p:extLst>
      <p:ext uri="{BB962C8B-B14F-4D97-AF65-F5344CB8AC3E}">
        <p14:creationId xmlns:p14="http://schemas.microsoft.com/office/powerpoint/2010/main" val="37636248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9 echte reflexive Verben als Prädikat</a:t>
            </a:r>
            <a:endParaRPr lang="de-DE" b="1" dirty="0"/>
          </a:p>
        </p:txBody>
      </p:sp>
      <p:sp>
        <p:nvSpPr>
          <p:cNvPr id="3" name="Inhaltsplatzhalter 2"/>
          <p:cNvSpPr>
            <a:spLocks noGrp="1"/>
          </p:cNvSpPr>
          <p:nvPr>
            <p:ph idx="1"/>
          </p:nvPr>
        </p:nvSpPr>
        <p:spPr/>
        <p:txBody>
          <a:bodyPr>
            <a:normAutofit fontScale="92500" lnSpcReduction="10000"/>
          </a:bodyPr>
          <a:lstStyle/>
          <a:p>
            <a:pPr marL="0" indent="0">
              <a:buNone/>
            </a:pPr>
            <a:r>
              <a:rPr lang="de-DE" dirty="0" smtClean="0"/>
              <a:t>Bei den </a:t>
            </a:r>
            <a:r>
              <a:rPr lang="de-DE" b="1" dirty="0" smtClean="0"/>
              <a:t>echten reflexiven Verben  </a:t>
            </a:r>
            <a:r>
              <a:rPr lang="de-DE" dirty="0" smtClean="0"/>
              <a:t>zählt das Reflexivpronomen </a:t>
            </a:r>
            <a:r>
              <a:rPr lang="de-DE" b="1" i="1" dirty="0" smtClean="0"/>
              <a:t>sich</a:t>
            </a:r>
            <a:r>
              <a:rPr lang="de-DE" dirty="0" smtClean="0"/>
              <a:t> zum </a:t>
            </a:r>
            <a:r>
              <a:rPr lang="de-DE" b="1" dirty="0" smtClean="0"/>
              <a:t>Prädikat</a:t>
            </a:r>
            <a:r>
              <a:rPr lang="de-DE" dirty="0" smtClean="0"/>
              <a:t>. Bei der </a:t>
            </a:r>
            <a:r>
              <a:rPr lang="de-DE" b="1" dirty="0" smtClean="0"/>
              <a:t>Ersatzprobe</a:t>
            </a:r>
            <a:r>
              <a:rPr lang="de-DE" dirty="0" smtClean="0"/>
              <a:t> zeigt sich, dass das </a:t>
            </a:r>
            <a:r>
              <a:rPr lang="de-DE" b="1" i="1" dirty="0" smtClean="0"/>
              <a:t>sich</a:t>
            </a:r>
            <a:r>
              <a:rPr lang="de-DE" dirty="0" smtClean="0"/>
              <a:t> nicht durch ein anderes Wort ersetzt werden  kann, sondern </a:t>
            </a:r>
            <a:r>
              <a:rPr lang="de-DE" b="1" dirty="0" smtClean="0"/>
              <a:t>wegfällt.</a:t>
            </a:r>
          </a:p>
          <a:p>
            <a:pPr marL="0" indent="0">
              <a:buNone/>
            </a:pPr>
            <a:r>
              <a:rPr lang="de-DE" dirty="0" smtClean="0"/>
              <a:t>Bsp.:   Mein Bruder / freute sich / über das Geschenk.                                                  	Mein Bruder / jubelte  Ø   / über das Geschenk.</a:t>
            </a:r>
          </a:p>
          <a:p>
            <a:pPr marL="0" indent="0">
              <a:buNone/>
            </a:pPr>
            <a:r>
              <a:rPr lang="de-DE" dirty="0" smtClean="0"/>
              <a:t>Auch das reflexiv gebrauchte </a:t>
            </a:r>
            <a:r>
              <a:rPr lang="de-DE" i="1" dirty="0" smtClean="0"/>
              <a:t>mich</a:t>
            </a:r>
            <a:r>
              <a:rPr lang="de-DE" dirty="0" smtClean="0"/>
              <a:t>, </a:t>
            </a:r>
            <a:r>
              <a:rPr lang="de-DE" i="1" dirty="0" smtClean="0"/>
              <a:t>dich</a:t>
            </a:r>
            <a:r>
              <a:rPr lang="de-DE" dirty="0" smtClean="0"/>
              <a:t>, </a:t>
            </a:r>
            <a:r>
              <a:rPr lang="de-DE" i="1" dirty="0" smtClean="0"/>
              <a:t>uns</a:t>
            </a:r>
            <a:r>
              <a:rPr lang="de-DE" dirty="0" smtClean="0"/>
              <a:t>, </a:t>
            </a:r>
            <a:r>
              <a:rPr lang="de-DE" i="1" dirty="0" smtClean="0"/>
              <a:t>euch</a:t>
            </a:r>
            <a:r>
              <a:rPr lang="de-DE" dirty="0" smtClean="0"/>
              <a:t> ist bei reflexiven Verben Teil des Prädikats.</a:t>
            </a:r>
          </a:p>
          <a:p>
            <a:pPr marL="0" indent="0">
              <a:buNone/>
            </a:pPr>
            <a:r>
              <a:rPr lang="de-DE" dirty="0" smtClean="0"/>
              <a:t>Bsp.:	Ich   /   freute </a:t>
            </a:r>
            <a:r>
              <a:rPr lang="de-DE" i="1" dirty="0" smtClean="0"/>
              <a:t>mich </a:t>
            </a:r>
            <a:r>
              <a:rPr lang="de-DE" dirty="0" smtClean="0"/>
              <a:t>  /     über das Geschenk.</a:t>
            </a:r>
          </a:p>
          <a:p>
            <a:pPr marL="0" indent="0">
              <a:buNone/>
            </a:pPr>
            <a:r>
              <a:rPr lang="de-DE" dirty="0" smtClean="0">
                <a:solidFill>
                  <a:srgbClr val="FF0000"/>
                </a:solidFill>
              </a:rPr>
              <a:t>Bei den </a:t>
            </a:r>
            <a:r>
              <a:rPr lang="de-DE" b="1" dirty="0" smtClean="0">
                <a:solidFill>
                  <a:srgbClr val="FF0000"/>
                </a:solidFill>
              </a:rPr>
              <a:t>unecht reflexiven Verben </a:t>
            </a:r>
            <a:r>
              <a:rPr lang="de-DE" dirty="0" smtClean="0">
                <a:solidFill>
                  <a:srgbClr val="FF0000"/>
                </a:solidFill>
              </a:rPr>
              <a:t>verkörpert das                                     Reflexivpronomen </a:t>
            </a:r>
            <a:r>
              <a:rPr lang="de-DE" i="1" dirty="0" smtClean="0">
                <a:solidFill>
                  <a:srgbClr val="FF0000"/>
                </a:solidFill>
              </a:rPr>
              <a:t>sich</a:t>
            </a:r>
            <a:r>
              <a:rPr lang="de-DE" dirty="0" smtClean="0">
                <a:solidFill>
                  <a:srgbClr val="FF0000"/>
                </a:solidFill>
              </a:rPr>
              <a:t> ein </a:t>
            </a:r>
            <a:r>
              <a:rPr lang="de-DE" b="1" dirty="0" smtClean="0">
                <a:solidFill>
                  <a:srgbClr val="FF0000"/>
                </a:solidFill>
              </a:rPr>
              <a:t>… ?</a:t>
            </a:r>
            <a:endParaRPr lang="de-DE" dirty="0" smtClean="0">
              <a:solidFill>
                <a:srgbClr val="FF0000"/>
              </a:solidFill>
            </a:endParaRPr>
          </a:p>
          <a:p>
            <a:pPr marL="0" indent="0">
              <a:buNone/>
            </a:pPr>
            <a:r>
              <a:rPr lang="de-DE" dirty="0" smtClean="0"/>
              <a:t>Bsp.:	Er   /    kämmte   /    </a:t>
            </a:r>
            <a:r>
              <a:rPr lang="de-DE" dirty="0" smtClean="0">
                <a:solidFill>
                  <a:srgbClr val="00B050"/>
                </a:solidFill>
              </a:rPr>
              <a:t>sich</a:t>
            </a:r>
            <a:r>
              <a:rPr lang="de-DE" dirty="0" smtClean="0"/>
              <a:t>   /     die Haare.</a:t>
            </a:r>
            <a:endParaRPr lang="de-DE" dirty="0"/>
          </a:p>
        </p:txBody>
      </p:sp>
    </p:spTree>
    <p:extLst>
      <p:ext uri="{BB962C8B-B14F-4D97-AF65-F5344CB8AC3E}">
        <p14:creationId xmlns:p14="http://schemas.microsoft.com/office/powerpoint/2010/main" val="4248534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6129804"/>
          </a:xfrm>
        </p:spPr>
        <p:txBody>
          <a:bodyPr>
            <a:normAutofit fontScale="90000"/>
          </a:bodyPr>
          <a:lstStyle/>
          <a:p>
            <a:r>
              <a:rPr lang="de-DE" sz="4000" dirty="0" smtClean="0">
                <a:solidFill>
                  <a:srgbClr val="FF0000"/>
                </a:solidFill>
              </a:rPr>
              <a:t>Aufgaben zu echten refl. Verben:</a:t>
            </a:r>
            <a:br>
              <a:rPr lang="de-DE" sz="4000" dirty="0" smtClean="0">
                <a:solidFill>
                  <a:srgbClr val="FF0000"/>
                </a:solidFill>
              </a:rPr>
            </a:br>
            <a:r>
              <a:rPr lang="de-DE" sz="4000" dirty="0" smtClean="0"/>
              <a:t/>
            </a:r>
            <a:br>
              <a:rPr lang="de-DE" sz="4000" dirty="0" smtClean="0"/>
            </a:br>
            <a:r>
              <a:rPr lang="de-DE" sz="4000" dirty="0" smtClean="0"/>
              <a:t>1</a:t>
            </a:r>
            <a:r>
              <a:rPr lang="de-DE" sz="4000" dirty="0"/>
              <a:t>. Wann spricht man von einem echten reflexiven </a:t>
            </a:r>
            <a:r>
              <a:rPr lang="de-DE" sz="4000" dirty="0" smtClean="0"/>
              <a:t>Verb?</a:t>
            </a:r>
            <a:br>
              <a:rPr lang="de-DE" sz="4000" dirty="0" smtClean="0"/>
            </a:br>
            <a:r>
              <a:rPr lang="de-DE" sz="4000" dirty="0"/>
              <a:t/>
            </a:r>
            <a:br>
              <a:rPr lang="de-DE" sz="4000" dirty="0"/>
            </a:br>
            <a:r>
              <a:rPr lang="de-DE" sz="4000" dirty="0"/>
              <a:t>2. Verb </a:t>
            </a:r>
            <a:r>
              <a:rPr lang="de-DE" sz="4000" dirty="0" smtClean="0"/>
              <a:t>und </a:t>
            </a:r>
            <a:r>
              <a:rPr lang="de-DE" sz="4000" dirty="0"/>
              <a:t>Reflexivpronomen bilden hier </a:t>
            </a:r>
            <a:r>
              <a:rPr lang="de-DE" sz="4000" dirty="0" smtClean="0"/>
              <a:t>...?</a:t>
            </a:r>
            <a:br>
              <a:rPr lang="de-DE" sz="4000" dirty="0" smtClean="0"/>
            </a:br>
            <a:r>
              <a:rPr lang="de-DE" sz="4000" dirty="0"/>
              <a:t/>
            </a:r>
            <a:br>
              <a:rPr lang="de-DE" sz="4000" dirty="0"/>
            </a:br>
            <a:r>
              <a:rPr lang="de-DE" sz="4000" dirty="0"/>
              <a:t>3. Nenne 5 Beispiele von reflexiven Verben! </a:t>
            </a:r>
            <a:r>
              <a:rPr lang="de-DE" sz="4000" dirty="0" smtClean="0"/>
              <a:t/>
            </a:r>
            <a:br>
              <a:rPr lang="de-DE" sz="4000" dirty="0" smtClean="0"/>
            </a:br>
            <a:r>
              <a:rPr lang="de-DE" sz="4000" dirty="0"/>
              <a:t/>
            </a:r>
            <a:br>
              <a:rPr lang="de-DE" sz="4000" dirty="0"/>
            </a:br>
            <a:r>
              <a:rPr lang="de-DE" sz="4000" dirty="0"/>
              <a:t>4. </a:t>
            </a:r>
            <a:r>
              <a:rPr lang="de-DE" sz="4000" dirty="0" smtClean="0"/>
              <a:t>Beweise, </a:t>
            </a:r>
            <a:r>
              <a:rPr lang="de-DE" sz="4000" dirty="0"/>
              <a:t>warum "sich beeilen" ein echtes reflexives Verb ist!</a:t>
            </a:r>
            <a:br>
              <a:rPr lang="de-DE" sz="4000" dirty="0"/>
            </a:br>
            <a:endParaRPr lang="de-DE" sz="4000" dirty="0"/>
          </a:p>
        </p:txBody>
      </p:sp>
    </p:spTree>
    <p:extLst>
      <p:ext uri="{BB962C8B-B14F-4D97-AF65-F5344CB8AC3E}">
        <p14:creationId xmlns:p14="http://schemas.microsoft.com/office/powerpoint/2010/main" val="26884182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Lösung zu den Fragen:</a:t>
            </a:r>
            <a:endParaRPr lang="de-DE" dirty="0"/>
          </a:p>
        </p:txBody>
      </p:sp>
      <p:sp>
        <p:nvSpPr>
          <p:cNvPr id="4" name="Rectangle 1"/>
          <p:cNvSpPr>
            <a:spLocks noGrp="1" noChangeArrowheads="1"/>
          </p:cNvSpPr>
          <p:nvPr>
            <p:ph idx="1"/>
          </p:nvPr>
        </p:nvSpPr>
        <p:spPr bwMode="auto">
          <a:xfrm>
            <a:off x="482925" y="1646804"/>
            <a:ext cx="11596444" cy="4708981"/>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dirty="0" smtClean="0">
                <a:ln>
                  <a:noFill/>
                </a:ln>
                <a:solidFill>
                  <a:srgbClr val="000000"/>
                </a:solidFill>
                <a:effectLst/>
                <a:cs typeface="Arial" panose="020B0604020202020204" pitchFamily="34" charset="0"/>
              </a:rPr>
              <a:t>1. Wenn ein Verb mit einem Reflexivpronomen verbunden ist und dieses nicht weggelassen </a:t>
            </a:r>
          </a:p>
          <a:p>
            <a:pPr marL="0" marR="0" lvl="0" indent="0"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dirty="0" smtClean="0">
                <a:ln>
                  <a:noFill/>
                </a:ln>
                <a:solidFill>
                  <a:srgbClr val="000000"/>
                </a:solidFill>
                <a:effectLst/>
                <a:cs typeface="Arial" panose="020B0604020202020204" pitchFamily="34" charset="0"/>
              </a:rPr>
              <a:t>oder ersetzt (anderes RP oder AO) werden kann, gehört es zu den echten reflexiven Verben. </a:t>
            </a:r>
            <a:br>
              <a:rPr kumimoji="0" lang="de-DE" altLang="de-DE" sz="2000" b="0" i="0" u="none" strike="noStrike" cap="none" normalizeH="0" baseline="0" dirty="0" smtClean="0">
                <a:ln>
                  <a:noFill/>
                </a:ln>
                <a:solidFill>
                  <a:srgbClr val="000000"/>
                </a:solidFill>
                <a:effectLst/>
                <a:cs typeface="Arial" panose="020B0604020202020204" pitchFamily="34" charset="0"/>
              </a:rPr>
            </a:br>
            <a:endParaRPr kumimoji="0" lang="de-DE" altLang="de-DE" sz="2000" b="0" i="0" u="none" strike="noStrike" cap="none" normalizeH="0" baseline="0" dirty="0" smtClean="0">
              <a:ln>
                <a:noFill/>
              </a:ln>
              <a:solidFill>
                <a:srgbClr val="333333"/>
              </a:solidFill>
              <a:effectLst/>
              <a:latin typeface="Helvetica Neue"/>
            </a:endParaRPr>
          </a:p>
          <a:p>
            <a:pPr marL="0" lvl="0" indent="0">
              <a:lnSpc>
                <a:spcPct val="100000"/>
              </a:lnSpc>
              <a:buNone/>
            </a:pPr>
            <a:r>
              <a:rPr kumimoji="0" lang="de-DE" altLang="de-DE" sz="2000" b="0" i="0" u="none" strike="noStrike" cap="none" normalizeH="0" baseline="0" dirty="0" smtClean="0">
                <a:ln>
                  <a:noFill/>
                </a:ln>
                <a:solidFill>
                  <a:srgbClr val="000000"/>
                </a:solidFill>
                <a:effectLst/>
                <a:cs typeface="Arial" panose="020B0604020202020204" pitchFamily="34" charset="0"/>
              </a:rPr>
              <a:t>2. Hier bilden Verb und Reflexivpronomen eine feste </a:t>
            </a:r>
            <a:r>
              <a:rPr lang="de-DE" altLang="de-DE" sz="2000" dirty="0">
                <a:solidFill>
                  <a:srgbClr val="000000"/>
                </a:solidFill>
                <a:cs typeface="Arial" panose="020B0604020202020204" pitchFamily="34" charset="0"/>
              </a:rPr>
              <a:t>Einheit </a:t>
            </a:r>
            <a:r>
              <a:rPr lang="de-DE" altLang="de-DE" sz="2000" dirty="0" smtClean="0">
                <a:solidFill>
                  <a:srgbClr val="000000"/>
                </a:solidFill>
                <a:cs typeface="Arial" panose="020B0604020202020204" pitchFamily="34" charset="0"/>
              </a:rPr>
              <a:t>(z.B</a:t>
            </a:r>
            <a:r>
              <a:rPr lang="de-DE" altLang="de-DE" sz="2000" dirty="0">
                <a:solidFill>
                  <a:srgbClr val="000000"/>
                </a:solidFill>
                <a:cs typeface="Arial" panose="020B0604020202020204" pitchFamily="34" charset="0"/>
              </a:rPr>
              <a:t>. sich </a:t>
            </a:r>
            <a:r>
              <a:rPr lang="de-DE" altLang="de-DE" sz="2000" dirty="0" smtClean="0">
                <a:solidFill>
                  <a:srgbClr val="000000"/>
                </a:solidFill>
                <a:cs typeface="Arial" panose="020B0604020202020204" pitchFamily="34" charset="0"/>
              </a:rPr>
              <a:t>benehmen) und im Satz</a:t>
            </a:r>
            <a:r>
              <a:rPr kumimoji="0" lang="de-DE" altLang="de-DE" sz="2000" b="0" i="0" u="none" strike="noStrike" cap="none" normalizeH="0" baseline="0" dirty="0" smtClean="0">
                <a:ln>
                  <a:noFill/>
                </a:ln>
                <a:solidFill>
                  <a:srgbClr val="000000"/>
                </a:solidFill>
                <a:effectLst/>
                <a:cs typeface="Arial" panose="020B0604020202020204" pitchFamily="34" charset="0"/>
              </a:rPr>
              <a:t> </a:t>
            </a:r>
          </a:p>
          <a:p>
            <a:pPr marL="0" marR="0" lvl="0" indent="0" defTabSz="914400" rtl="0" eaLnBrk="0" fontAlgn="base" latinLnBrk="0" hangingPunct="0">
              <a:lnSpc>
                <a:spcPct val="100000"/>
              </a:lnSpc>
              <a:spcBef>
                <a:spcPct val="0"/>
              </a:spcBef>
              <a:spcAft>
                <a:spcPct val="0"/>
              </a:spcAft>
              <a:buClrTx/>
              <a:buSzTx/>
              <a:buFontTx/>
              <a:buNone/>
              <a:tabLst/>
            </a:pPr>
            <a:r>
              <a:rPr lang="de-DE" altLang="de-DE" sz="2000" dirty="0">
                <a:solidFill>
                  <a:srgbClr val="000000"/>
                </a:solidFill>
                <a:cs typeface="Arial" panose="020B0604020202020204" pitchFamily="34" charset="0"/>
              </a:rPr>
              <a:t> </a:t>
            </a:r>
            <a:r>
              <a:rPr lang="de-DE" altLang="de-DE" sz="2000" dirty="0" smtClean="0">
                <a:solidFill>
                  <a:srgbClr val="000000"/>
                </a:solidFill>
                <a:cs typeface="Arial" panose="020B0604020202020204" pitchFamily="34" charset="0"/>
              </a:rPr>
              <a:t>   </a:t>
            </a:r>
            <a:r>
              <a:rPr kumimoji="0" lang="de-DE" altLang="de-DE" sz="2000" b="0" i="0" u="none" strike="noStrike" cap="none" normalizeH="0" baseline="0" dirty="0" smtClean="0">
                <a:ln>
                  <a:noFill/>
                </a:ln>
                <a:solidFill>
                  <a:srgbClr val="000000"/>
                </a:solidFill>
                <a:effectLst/>
                <a:cs typeface="Arial" panose="020B0604020202020204" pitchFamily="34" charset="0"/>
              </a:rPr>
              <a:t>zusammen das Prädikat.</a:t>
            </a:r>
          </a:p>
          <a:p>
            <a:pPr marL="0" marR="0" lvl="0" indent="0" defTabSz="914400" rtl="0" eaLnBrk="0" fontAlgn="base" latinLnBrk="0" hangingPunct="0">
              <a:lnSpc>
                <a:spcPct val="100000"/>
              </a:lnSpc>
              <a:spcBef>
                <a:spcPct val="0"/>
              </a:spcBef>
              <a:spcAft>
                <a:spcPct val="0"/>
              </a:spcAft>
              <a:buClrTx/>
              <a:buSzTx/>
              <a:buFontTx/>
              <a:buNone/>
              <a:tabLst/>
            </a:pPr>
            <a:endParaRPr kumimoji="0" lang="de-DE" altLang="de-DE" sz="2000" b="0" i="0" u="none" strike="noStrike" cap="none" normalizeH="0" baseline="0" dirty="0" smtClean="0">
              <a:ln>
                <a:noFill/>
              </a:ln>
              <a:solidFill>
                <a:srgbClr val="333333"/>
              </a:solidFill>
              <a:effectLst/>
              <a:latin typeface="Helvetica Neue"/>
            </a:endParaRPr>
          </a:p>
          <a:p>
            <a:pPr marL="0" marR="0" lvl="0" indent="0"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dirty="0" smtClean="0">
                <a:ln>
                  <a:noFill/>
                </a:ln>
                <a:solidFill>
                  <a:srgbClr val="000000"/>
                </a:solidFill>
                <a:effectLst/>
                <a:cs typeface="Arial" panose="020B0604020202020204" pitchFamily="34" charset="0"/>
              </a:rPr>
              <a:t>3. </a:t>
            </a:r>
            <a:r>
              <a:rPr lang="de-DE" altLang="de-DE" sz="2000" dirty="0" smtClean="0">
                <a:solidFill>
                  <a:srgbClr val="000000"/>
                </a:solidFill>
                <a:latin typeface="Helvetica Neue"/>
              </a:rPr>
              <a:t>Fünf</a:t>
            </a:r>
            <a:r>
              <a:rPr kumimoji="0" lang="de-DE" altLang="de-DE" sz="2000" b="0" i="0" u="none" strike="noStrike" cap="none" normalizeH="0" baseline="0" dirty="0" smtClean="0">
                <a:ln>
                  <a:noFill/>
                </a:ln>
                <a:solidFill>
                  <a:srgbClr val="000000"/>
                </a:solidFill>
                <a:effectLst/>
                <a:latin typeface="Helvetica Neue"/>
              </a:rPr>
              <a:t> Beispiele: sich ausruhen, sich bedanken, sich beeilen, sich beschweren, sich bewerben, etc. </a:t>
            </a:r>
            <a:br>
              <a:rPr kumimoji="0" lang="de-DE" altLang="de-DE" sz="2000" b="0" i="0" u="none" strike="noStrike" cap="none" normalizeH="0" baseline="0" dirty="0" smtClean="0">
                <a:ln>
                  <a:noFill/>
                </a:ln>
                <a:solidFill>
                  <a:srgbClr val="000000"/>
                </a:solidFill>
                <a:effectLst/>
                <a:latin typeface="Helvetica Neue"/>
              </a:rPr>
            </a:br>
            <a:endParaRPr kumimoji="0" lang="de-DE" altLang="de-DE" sz="2000" b="0" i="0" u="none" strike="noStrike" cap="none" normalizeH="0" baseline="0" dirty="0" smtClean="0">
              <a:ln>
                <a:noFill/>
              </a:ln>
              <a:solidFill>
                <a:srgbClr val="333333"/>
              </a:solidFill>
              <a:effectLst/>
              <a:latin typeface="Helvetica Neue"/>
            </a:endParaRPr>
          </a:p>
          <a:p>
            <a:pPr marL="0" marR="0" lvl="0" indent="0"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dirty="0" smtClean="0">
                <a:ln>
                  <a:noFill/>
                </a:ln>
                <a:solidFill>
                  <a:srgbClr val="000000"/>
                </a:solidFill>
                <a:effectLst/>
                <a:latin typeface="Helvetica Neue"/>
              </a:rPr>
              <a:t>4. </a:t>
            </a:r>
            <a:r>
              <a:rPr kumimoji="0" lang="de-DE" altLang="de-DE" sz="2000" b="0" i="0" u="none" strike="noStrike" cap="none" normalizeH="0" baseline="0" dirty="0" smtClean="0">
                <a:ln>
                  <a:noFill/>
                </a:ln>
                <a:solidFill>
                  <a:srgbClr val="000000"/>
                </a:solidFill>
                <a:effectLst/>
                <a:cs typeface="Arial" panose="020B0604020202020204" pitchFamily="34" charset="0"/>
              </a:rPr>
              <a:t>Es ist ein echtes reflexives Verb, weil folgende Verbindungen nicht möglich sind</a:t>
            </a:r>
            <a:r>
              <a:rPr lang="de-DE" altLang="de-DE" sz="2000" dirty="0">
                <a:solidFill>
                  <a:srgbClr val="000000"/>
                </a:solidFill>
                <a:cs typeface="Arial" panose="020B0604020202020204" pitchFamily="34" charset="0"/>
              </a:rPr>
              <a:t>:</a:t>
            </a:r>
            <a:endParaRPr kumimoji="0" lang="de-DE" altLang="de-DE" sz="2000" b="0" i="0" u="none" strike="noStrike" cap="none" normalizeH="0" baseline="0" dirty="0" smtClean="0">
              <a:ln>
                <a:noFill/>
              </a:ln>
              <a:solidFill>
                <a:srgbClr val="000000"/>
              </a:solidFill>
              <a:effectLst/>
              <a:cs typeface="Arial" panose="020B0604020202020204" pitchFamily="34" charset="0"/>
            </a:endParaRPr>
          </a:p>
          <a:p>
            <a:pPr marL="0" marR="0" lvl="0" indent="0" defTabSz="914400" rtl="0" eaLnBrk="0" fontAlgn="base" latinLnBrk="0" hangingPunct="0">
              <a:lnSpc>
                <a:spcPct val="100000"/>
              </a:lnSpc>
              <a:spcBef>
                <a:spcPct val="0"/>
              </a:spcBef>
              <a:spcAft>
                <a:spcPct val="0"/>
              </a:spcAft>
              <a:buClrTx/>
              <a:buSzTx/>
              <a:buFontTx/>
              <a:buNone/>
              <a:tabLst/>
            </a:pPr>
            <a:endParaRPr kumimoji="0" lang="de-DE" altLang="de-DE" sz="2000" b="0" i="0" u="none" strike="noStrike" cap="none" normalizeH="0" baseline="0" dirty="0" smtClean="0">
              <a:ln>
                <a:noFill/>
              </a:ln>
              <a:solidFill>
                <a:srgbClr val="333333"/>
              </a:solidFill>
              <a:effectLst/>
              <a:latin typeface="Helvetica Neue"/>
            </a:endParaRPr>
          </a:p>
          <a:p>
            <a:pPr marL="0" marR="0" lvl="0" indent="0"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dirty="0" smtClean="0">
                <a:ln>
                  <a:noFill/>
                </a:ln>
                <a:solidFill>
                  <a:srgbClr val="000000"/>
                </a:solidFill>
                <a:effectLst/>
                <a:cs typeface="Arial" panose="020B0604020202020204" pitchFamily="34" charset="0"/>
              </a:rPr>
              <a:t>Unmöglich: Er beeilte seine Mitschüler. (mit Akkusativobjekt)</a:t>
            </a:r>
            <a:endParaRPr kumimoji="0" lang="de-DE" altLang="de-DE" sz="2000" b="0" i="0" u="none" strike="noStrike" cap="none" normalizeH="0" baseline="0" dirty="0" smtClean="0">
              <a:ln>
                <a:noFill/>
              </a:ln>
              <a:solidFill>
                <a:srgbClr val="333333"/>
              </a:solidFill>
              <a:effectLst/>
              <a:latin typeface="Helvetica Neue"/>
            </a:endParaRPr>
          </a:p>
          <a:p>
            <a:pPr marL="0" marR="0" lvl="0" indent="0"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dirty="0" smtClean="0">
                <a:ln>
                  <a:noFill/>
                </a:ln>
                <a:solidFill>
                  <a:srgbClr val="000000"/>
                </a:solidFill>
                <a:effectLst/>
                <a:cs typeface="Arial" panose="020B0604020202020204" pitchFamily="34" charset="0"/>
              </a:rPr>
              <a:t>Unmöglich: Er beeilte. (ohne Reflexivpronomen) </a:t>
            </a:r>
            <a:endParaRPr kumimoji="0" lang="de-DE" altLang="de-DE" sz="2000" b="0" i="0" u="none" strike="noStrike" cap="none" normalizeH="0" baseline="0" dirty="0" smtClean="0">
              <a:ln>
                <a:noFill/>
              </a:ln>
              <a:solidFill>
                <a:srgbClr val="333333"/>
              </a:solidFill>
              <a:effectLst/>
              <a:latin typeface="Helvetica Neue"/>
            </a:endParaRPr>
          </a:p>
          <a:p>
            <a:pPr marL="0" marR="0" lvl="0" indent="0"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dirty="0" smtClean="0">
                <a:ln>
                  <a:noFill/>
                </a:ln>
                <a:solidFill>
                  <a:srgbClr val="000000"/>
                </a:solidFill>
                <a:effectLst/>
                <a:cs typeface="Arial" panose="020B0604020202020204" pitchFamily="34" charset="0"/>
              </a:rPr>
              <a:t>Unmöglich: Er beeilte mich. (anderes Reflexivpronomen)</a:t>
            </a:r>
            <a:endParaRPr kumimoji="0" lang="de-DE" altLang="de-DE" sz="2000" b="0" i="0" u="none" strike="noStrike" cap="none" normalizeH="0" baseline="0" dirty="0" smtClean="0">
              <a:ln>
                <a:noFill/>
              </a:ln>
              <a:solidFill>
                <a:schemeClr val="tx1"/>
              </a:solidFill>
              <a:effectLst/>
            </a:endParaRPr>
          </a:p>
          <a:p>
            <a:pPr marL="0" marR="0" lvl="0" indent="0"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dirty="0" smtClean="0">
                <a:ln>
                  <a:noFill/>
                </a:ln>
                <a:solidFill>
                  <a:srgbClr val="333333"/>
                </a:solidFill>
                <a:effectLst/>
                <a:latin typeface="Helvetica Neue"/>
              </a:rPr>
              <a:t/>
            </a:r>
            <a:br>
              <a:rPr kumimoji="0" lang="de-DE" altLang="de-DE" sz="2000" b="0" i="0" u="none" strike="noStrike" cap="none" normalizeH="0" baseline="0" dirty="0" smtClean="0">
                <a:ln>
                  <a:noFill/>
                </a:ln>
                <a:solidFill>
                  <a:srgbClr val="333333"/>
                </a:solidFill>
                <a:effectLst/>
                <a:latin typeface="Helvetica Neue"/>
              </a:rPr>
            </a:br>
            <a:endParaRPr kumimoji="0" lang="de-DE" altLang="de-DE"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0915788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p:cNvSpPr/>
          <p:nvPr/>
        </p:nvSpPr>
        <p:spPr>
          <a:xfrm>
            <a:off x="923109" y="751344"/>
            <a:ext cx="8220891" cy="5447645"/>
          </a:xfrm>
          <a:prstGeom prst="rect">
            <a:avLst/>
          </a:prstGeom>
        </p:spPr>
        <p:txBody>
          <a:bodyPr wrap="square">
            <a:spAutoFit/>
          </a:bodyPr>
          <a:lstStyle/>
          <a:p>
            <a:r>
              <a:rPr lang="de-DE" sz="2400" dirty="0" smtClean="0">
                <a:solidFill>
                  <a:srgbClr val="000000"/>
                </a:solidFill>
                <a:latin typeface="arial" panose="020B0604020202020204" pitchFamily="34" charset="0"/>
              </a:rPr>
              <a:t>Unechte reflexive Verben:</a:t>
            </a:r>
          </a:p>
          <a:p>
            <a:endParaRPr lang="de-DE" dirty="0">
              <a:solidFill>
                <a:srgbClr val="000000"/>
              </a:solidFill>
              <a:latin typeface="arial" panose="020B0604020202020204" pitchFamily="34" charset="0"/>
            </a:endParaRPr>
          </a:p>
          <a:p>
            <a:r>
              <a:rPr lang="de-DE" dirty="0" smtClean="0">
                <a:solidFill>
                  <a:srgbClr val="000000"/>
                </a:solidFill>
                <a:latin typeface="arial" panose="020B0604020202020204" pitchFamily="34" charset="0"/>
              </a:rPr>
              <a:t>Von</a:t>
            </a:r>
            <a:r>
              <a:rPr lang="de-DE" dirty="0">
                <a:solidFill>
                  <a:srgbClr val="000000"/>
                </a:solidFill>
                <a:latin typeface="arial" panose="020B0604020202020204" pitchFamily="34" charset="0"/>
              </a:rPr>
              <a:t> </a:t>
            </a:r>
            <a:r>
              <a:rPr lang="de-DE" b="1" dirty="0">
                <a:solidFill>
                  <a:srgbClr val="000000"/>
                </a:solidFill>
                <a:latin typeface="arial" panose="020B0604020202020204" pitchFamily="34" charset="0"/>
              </a:rPr>
              <a:t>unechten reflexiven Verben</a:t>
            </a:r>
            <a:r>
              <a:rPr lang="de-DE">
                <a:solidFill>
                  <a:srgbClr val="000000"/>
                </a:solidFill>
                <a:latin typeface="arial" panose="020B0604020202020204" pitchFamily="34" charset="0"/>
              </a:rPr>
              <a:t> </a:t>
            </a:r>
            <a:r>
              <a:rPr lang="de-DE" smtClean="0">
                <a:solidFill>
                  <a:srgbClr val="000000"/>
                </a:solidFill>
                <a:latin typeface="arial" panose="020B0604020202020204" pitchFamily="34" charset="0"/>
              </a:rPr>
              <a:t>spricht </a:t>
            </a:r>
            <a:r>
              <a:rPr lang="de-DE" dirty="0">
                <a:solidFill>
                  <a:srgbClr val="000000"/>
                </a:solidFill>
                <a:latin typeface="arial" panose="020B0604020202020204" pitchFamily="34" charset="0"/>
              </a:rPr>
              <a:t>man, wenn </a:t>
            </a:r>
            <a:r>
              <a:rPr lang="de-DE" dirty="0" smtClean="0">
                <a:solidFill>
                  <a:srgbClr val="000000"/>
                </a:solidFill>
                <a:latin typeface="arial" panose="020B0604020202020204" pitchFamily="34" charset="0"/>
              </a:rPr>
              <a:t>das Reflexivpronomen </a:t>
            </a:r>
            <a:r>
              <a:rPr lang="de-DE" b="1" dirty="0">
                <a:solidFill>
                  <a:srgbClr val="000000"/>
                </a:solidFill>
                <a:latin typeface="arial" panose="020B0604020202020204" pitchFamily="34" charset="0"/>
              </a:rPr>
              <a:t>durch</a:t>
            </a:r>
            <a:r>
              <a:rPr lang="de-DE" dirty="0">
                <a:solidFill>
                  <a:srgbClr val="000000"/>
                </a:solidFill>
                <a:latin typeface="arial" panose="020B0604020202020204" pitchFamily="34" charset="0"/>
              </a:rPr>
              <a:t> ein </a:t>
            </a:r>
            <a:r>
              <a:rPr lang="de-DE" b="1" dirty="0">
                <a:solidFill>
                  <a:srgbClr val="000000"/>
                </a:solidFill>
                <a:latin typeface="arial" panose="020B0604020202020204" pitchFamily="34" charset="0"/>
              </a:rPr>
              <a:t>Nomen/anderes Pronomen</a:t>
            </a:r>
            <a:r>
              <a:rPr lang="de-DE" dirty="0">
                <a:solidFill>
                  <a:srgbClr val="000000"/>
                </a:solidFill>
                <a:latin typeface="arial" panose="020B0604020202020204" pitchFamily="34" charset="0"/>
              </a:rPr>
              <a:t> </a:t>
            </a:r>
            <a:r>
              <a:rPr lang="de-DE" b="1" dirty="0">
                <a:solidFill>
                  <a:srgbClr val="000000"/>
                </a:solidFill>
                <a:latin typeface="arial" panose="020B0604020202020204" pitchFamily="34" charset="0"/>
              </a:rPr>
              <a:t>ersetzt</a:t>
            </a:r>
            <a:r>
              <a:rPr lang="de-DE" dirty="0">
                <a:solidFill>
                  <a:srgbClr val="000000"/>
                </a:solidFill>
                <a:latin typeface="arial" panose="020B0604020202020204" pitchFamily="34" charset="0"/>
              </a:rPr>
              <a:t> oder </a:t>
            </a:r>
            <a:r>
              <a:rPr lang="de-DE" b="1" dirty="0">
                <a:solidFill>
                  <a:srgbClr val="000000"/>
                </a:solidFill>
                <a:latin typeface="arial" panose="020B0604020202020204" pitchFamily="34" charset="0"/>
              </a:rPr>
              <a:t>weggelassen</a:t>
            </a:r>
            <a:r>
              <a:rPr lang="de-DE" dirty="0">
                <a:solidFill>
                  <a:srgbClr val="000000"/>
                </a:solidFill>
                <a:latin typeface="arial" panose="020B0604020202020204" pitchFamily="34" charset="0"/>
              </a:rPr>
              <a:t> werden </a:t>
            </a:r>
            <a:r>
              <a:rPr lang="de-DE" dirty="0" smtClean="0">
                <a:solidFill>
                  <a:srgbClr val="000000"/>
                </a:solidFill>
                <a:latin typeface="arial" panose="020B0604020202020204" pitchFamily="34" charset="0"/>
              </a:rPr>
              <a:t>kann</a:t>
            </a:r>
            <a:r>
              <a:rPr lang="de-DE" dirty="0">
                <a:solidFill>
                  <a:srgbClr val="000000"/>
                </a:solidFill>
                <a:latin typeface="arial" panose="020B0604020202020204" pitchFamily="34" charset="0"/>
              </a:rPr>
              <a:t>.</a:t>
            </a:r>
            <a:endParaRPr lang="de-DE" dirty="0">
              <a:solidFill>
                <a:srgbClr val="333333"/>
              </a:solidFill>
              <a:latin typeface="Helvetica Neue"/>
            </a:endParaRPr>
          </a:p>
          <a:p>
            <a:r>
              <a:rPr lang="de-DE" dirty="0">
                <a:solidFill>
                  <a:srgbClr val="000000"/>
                </a:solidFill>
                <a:latin typeface="arial" panose="020B0604020202020204" pitchFamily="34" charset="0"/>
              </a:rPr>
              <a:t> </a:t>
            </a:r>
            <a:endParaRPr lang="de-DE" dirty="0">
              <a:solidFill>
                <a:srgbClr val="333333"/>
              </a:solidFill>
              <a:latin typeface="Helvetica Neue"/>
            </a:endParaRPr>
          </a:p>
          <a:p>
            <a:r>
              <a:rPr lang="de-DE" dirty="0">
                <a:solidFill>
                  <a:srgbClr val="000000"/>
                </a:solidFill>
                <a:latin typeface="arial" panose="020B0604020202020204" pitchFamily="34" charset="0"/>
              </a:rPr>
              <a:t>Anders formuliert: man kann </a:t>
            </a:r>
            <a:r>
              <a:rPr lang="de-DE" dirty="0" smtClean="0">
                <a:solidFill>
                  <a:srgbClr val="000000"/>
                </a:solidFill>
                <a:latin typeface="arial" panose="020B0604020202020204" pitchFamily="34" charset="0"/>
              </a:rPr>
              <a:t>sie sowohl</a:t>
            </a:r>
            <a:r>
              <a:rPr lang="de-DE" dirty="0">
                <a:solidFill>
                  <a:srgbClr val="000000"/>
                </a:solidFill>
                <a:latin typeface="arial" panose="020B0604020202020204" pitchFamily="34" charset="0"/>
              </a:rPr>
              <a:t> </a:t>
            </a:r>
            <a:r>
              <a:rPr lang="de-DE" b="1" dirty="0">
                <a:solidFill>
                  <a:srgbClr val="000000"/>
                </a:solidFill>
                <a:latin typeface="arial" panose="020B0604020202020204" pitchFamily="34" charset="0"/>
              </a:rPr>
              <a:t>reflexiv</a:t>
            </a:r>
            <a:r>
              <a:rPr lang="de-DE" dirty="0">
                <a:solidFill>
                  <a:srgbClr val="000000"/>
                </a:solidFill>
                <a:latin typeface="arial" panose="020B0604020202020204" pitchFamily="34" charset="0"/>
              </a:rPr>
              <a:t> als auch mit einer </a:t>
            </a:r>
            <a:r>
              <a:rPr lang="de-DE" b="1" dirty="0">
                <a:solidFill>
                  <a:srgbClr val="000000"/>
                </a:solidFill>
                <a:latin typeface="arial" panose="020B0604020202020204" pitchFamily="34" charset="0"/>
              </a:rPr>
              <a:t>Akkusativ-Ergänzung</a:t>
            </a:r>
            <a:r>
              <a:rPr lang="de-DE" dirty="0">
                <a:solidFill>
                  <a:srgbClr val="000000"/>
                </a:solidFill>
                <a:latin typeface="arial" panose="020B0604020202020204" pitchFamily="34" charset="0"/>
              </a:rPr>
              <a:t> verwenden.</a:t>
            </a:r>
            <a:endParaRPr lang="de-DE" dirty="0">
              <a:solidFill>
                <a:srgbClr val="333333"/>
              </a:solidFill>
              <a:latin typeface="Helvetica Neue"/>
            </a:endParaRPr>
          </a:p>
          <a:p>
            <a:r>
              <a:rPr lang="de-DE" dirty="0">
                <a:solidFill>
                  <a:srgbClr val="000000"/>
                </a:solidFill>
                <a:latin typeface="arial" panose="020B0604020202020204" pitchFamily="34" charset="0"/>
              </a:rPr>
              <a:t> </a:t>
            </a:r>
            <a:endParaRPr lang="de-DE" dirty="0">
              <a:solidFill>
                <a:srgbClr val="333333"/>
              </a:solidFill>
              <a:latin typeface="Helvetica Neue"/>
            </a:endParaRPr>
          </a:p>
          <a:p>
            <a:r>
              <a:rPr lang="de-DE" b="1" dirty="0">
                <a:solidFill>
                  <a:srgbClr val="000000"/>
                </a:solidFill>
                <a:latin typeface="arial" panose="020B0604020202020204" pitchFamily="34" charset="0"/>
              </a:rPr>
              <a:t>Beweis:</a:t>
            </a:r>
            <a:endParaRPr lang="de-DE" dirty="0">
              <a:solidFill>
                <a:srgbClr val="333333"/>
              </a:solidFill>
              <a:latin typeface="Helvetica Neue"/>
            </a:endParaRPr>
          </a:p>
          <a:p>
            <a:r>
              <a:rPr lang="de-DE" dirty="0">
                <a:solidFill>
                  <a:srgbClr val="000000"/>
                </a:solidFill>
                <a:latin typeface="arial" panose="020B0604020202020204" pitchFamily="34" charset="0"/>
              </a:rPr>
              <a:t>Unecht reflexiv: Ich </a:t>
            </a:r>
            <a:r>
              <a:rPr lang="de-DE" b="1" dirty="0">
                <a:solidFill>
                  <a:srgbClr val="000000"/>
                </a:solidFill>
                <a:latin typeface="arial" panose="020B0604020202020204" pitchFamily="34" charset="0"/>
              </a:rPr>
              <a:t>fotografiere mich</a:t>
            </a:r>
            <a:r>
              <a:rPr lang="de-DE" dirty="0">
                <a:solidFill>
                  <a:srgbClr val="000000"/>
                </a:solidFill>
                <a:latin typeface="arial" panose="020B0604020202020204" pitchFamily="34" charset="0"/>
              </a:rPr>
              <a:t>.</a:t>
            </a:r>
            <a:endParaRPr lang="de-DE" dirty="0">
              <a:solidFill>
                <a:srgbClr val="333333"/>
              </a:solidFill>
              <a:latin typeface="Helvetica Neue"/>
            </a:endParaRPr>
          </a:p>
          <a:p>
            <a:r>
              <a:rPr lang="de-DE" dirty="0">
                <a:solidFill>
                  <a:srgbClr val="000000"/>
                </a:solidFill>
                <a:latin typeface="arial" panose="020B0604020202020204" pitchFamily="34" charset="0"/>
              </a:rPr>
              <a:t>Möglich: Ich fotografiere den Hund. (mit Akkusativobjekt)</a:t>
            </a:r>
            <a:endParaRPr lang="de-DE" dirty="0">
              <a:solidFill>
                <a:srgbClr val="333333"/>
              </a:solidFill>
              <a:latin typeface="Helvetica Neue"/>
            </a:endParaRPr>
          </a:p>
          <a:p>
            <a:r>
              <a:rPr lang="de-DE" dirty="0">
                <a:solidFill>
                  <a:srgbClr val="000000"/>
                </a:solidFill>
                <a:latin typeface="arial" panose="020B0604020202020204" pitchFamily="34" charset="0"/>
              </a:rPr>
              <a:t>Möglich: Ich fotografiere. (ohne Reflexivpronomen) </a:t>
            </a:r>
            <a:endParaRPr lang="de-DE" dirty="0">
              <a:solidFill>
                <a:srgbClr val="333333"/>
              </a:solidFill>
              <a:latin typeface="Helvetica Neue"/>
            </a:endParaRPr>
          </a:p>
          <a:p>
            <a:r>
              <a:rPr lang="de-DE" dirty="0">
                <a:solidFill>
                  <a:srgbClr val="000000"/>
                </a:solidFill>
                <a:latin typeface="arial" panose="020B0604020202020204" pitchFamily="34" charset="0"/>
              </a:rPr>
              <a:t>Möglich: Ich fotografiere dich. (anderes Reflexivpronomen)</a:t>
            </a:r>
            <a:endParaRPr lang="de-DE" dirty="0">
              <a:solidFill>
                <a:srgbClr val="333333"/>
              </a:solidFill>
              <a:latin typeface="Helvetica Neue"/>
            </a:endParaRPr>
          </a:p>
          <a:p>
            <a:r>
              <a:rPr lang="de-DE" dirty="0">
                <a:solidFill>
                  <a:srgbClr val="000000"/>
                </a:solidFill>
                <a:latin typeface="arial" panose="020B0604020202020204" pitchFamily="34" charset="0"/>
              </a:rPr>
              <a:t> </a:t>
            </a:r>
            <a:endParaRPr lang="de-DE" dirty="0">
              <a:solidFill>
                <a:srgbClr val="333333"/>
              </a:solidFill>
              <a:latin typeface="Helvetica Neue"/>
            </a:endParaRPr>
          </a:p>
          <a:p>
            <a:r>
              <a:rPr lang="de-DE" b="1" dirty="0">
                <a:solidFill>
                  <a:srgbClr val="FF0000"/>
                </a:solidFill>
                <a:latin typeface="arial" panose="020B0604020202020204" pitchFamily="34" charset="0"/>
              </a:rPr>
              <a:t>Beispiele für unechte reflexive Verben:</a:t>
            </a:r>
            <a:endParaRPr lang="de-DE" dirty="0">
              <a:solidFill>
                <a:srgbClr val="FF0000"/>
              </a:solidFill>
              <a:latin typeface="Helvetica Neue"/>
            </a:endParaRPr>
          </a:p>
          <a:p>
            <a:r>
              <a:rPr lang="de-DE" dirty="0">
                <a:solidFill>
                  <a:schemeClr val="bg1"/>
                </a:solidFill>
                <a:latin typeface="arial" panose="020B0604020202020204" pitchFamily="34" charset="0"/>
              </a:rPr>
              <a:t>sich abtrocknen, sich anziehen, sich ändern, sich entschuldigen, sich </a:t>
            </a:r>
            <a:r>
              <a:rPr lang="de-DE" dirty="0" smtClean="0">
                <a:solidFill>
                  <a:schemeClr val="bg1"/>
                </a:solidFill>
                <a:latin typeface="arial" panose="020B0604020202020204" pitchFamily="34" charset="0"/>
              </a:rPr>
              <a:t>erfreuen</a:t>
            </a:r>
            <a:r>
              <a:rPr lang="de-DE" dirty="0">
                <a:solidFill>
                  <a:schemeClr val="bg1"/>
                </a:solidFill>
                <a:latin typeface="arial" panose="020B0604020202020204" pitchFamily="34" charset="0"/>
              </a:rPr>
              <a:t>, sich konzentrieren, sich unterhalten, sich verteidigen, etc. </a:t>
            </a:r>
            <a:endParaRPr lang="de-DE" dirty="0">
              <a:solidFill>
                <a:schemeClr val="bg1"/>
              </a:solidFill>
              <a:latin typeface="Helvetica Neue"/>
            </a:endParaRPr>
          </a:p>
          <a:p>
            <a:r>
              <a:rPr lang="de-DE" dirty="0">
                <a:solidFill>
                  <a:schemeClr val="bg1"/>
                </a:solidFill>
                <a:latin typeface="arial" panose="020B0604020202020204" pitchFamily="34" charset="0"/>
              </a:rPr>
              <a:t> </a:t>
            </a:r>
            <a:endParaRPr lang="de-DE" b="0" i="0" dirty="0">
              <a:solidFill>
                <a:schemeClr val="bg1"/>
              </a:solidFill>
              <a:effectLst/>
              <a:latin typeface="Helvetica Neue"/>
            </a:endParaRPr>
          </a:p>
        </p:txBody>
      </p:sp>
    </p:spTree>
    <p:extLst>
      <p:ext uri="{BB962C8B-B14F-4D97-AF65-F5344CB8AC3E}">
        <p14:creationId xmlns:p14="http://schemas.microsoft.com/office/powerpoint/2010/main" val="16662697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10 Übungen zum </a:t>
            </a:r>
            <a:r>
              <a:rPr lang="de-DE" b="1" dirty="0"/>
              <a:t>P</a:t>
            </a:r>
            <a:r>
              <a:rPr lang="de-DE" b="1" dirty="0" smtClean="0"/>
              <a:t>rädikat</a:t>
            </a:r>
            <a:endParaRPr lang="de-DE" b="1" dirty="0"/>
          </a:p>
        </p:txBody>
      </p:sp>
      <p:sp>
        <p:nvSpPr>
          <p:cNvPr id="3" name="Inhaltsplatzhalter 2"/>
          <p:cNvSpPr>
            <a:spLocks noGrp="1"/>
          </p:cNvSpPr>
          <p:nvPr>
            <p:ph idx="1"/>
          </p:nvPr>
        </p:nvSpPr>
        <p:spPr/>
        <p:txBody>
          <a:bodyPr>
            <a:normAutofit/>
          </a:bodyPr>
          <a:lstStyle/>
          <a:p>
            <a:pPr marL="0" indent="0">
              <a:buNone/>
            </a:pPr>
            <a:endParaRPr lang="de-DE" sz="2000" dirty="0" smtClean="0">
              <a:latin typeface="+mj-lt"/>
              <a:hlinkClick r:id="rId2"/>
            </a:endParaRPr>
          </a:p>
          <a:p>
            <a:pPr marL="0" indent="0">
              <a:buNone/>
            </a:pPr>
            <a:r>
              <a:rPr lang="de-DE" sz="2000" dirty="0" smtClean="0"/>
              <a:t>Verbarten:</a:t>
            </a:r>
          </a:p>
          <a:p>
            <a:pPr marL="0" indent="0">
              <a:buNone/>
            </a:pPr>
            <a:r>
              <a:rPr lang="de-DE" sz="2000" dirty="0" smtClean="0">
                <a:hlinkClick r:id="rId3"/>
              </a:rPr>
              <a:t>https</a:t>
            </a:r>
            <a:r>
              <a:rPr lang="de-DE" sz="2000" dirty="0">
                <a:hlinkClick r:id="rId3"/>
              </a:rPr>
              <a:t>://</a:t>
            </a:r>
            <a:r>
              <a:rPr lang="de-DE" sz="2000" dirty="0" smtClean="0">
                <a:hlinkClick r:id="rId3"/>
              </a:rPr>
              <a:t>www.deutschunddeutlich.de/contentLD/GD/GGr6aVerschiedeneVerben.pdf</a:t>
            </a:r>
            <a:r>
              <a:rPr lang="de-DE" sz="2000" dirty="0" smtClean="0"/>
              <a:t>                                       Finite Verben finden:</a:t>
            </a:r>
          </a:p>
          <a:p>
            <a:pPr marL="0" indent="0">
              <a:buNone/>
            </a:pPr>
            <a:r>
              <a:rPr lang="de-DE" sz="2000" dirty="0" smtClean="0">
                <a:hlinkClick r:id="rId4"/>
              </a:rPr>
              <a:t>https://www.deutschunddeutlich.de/contentLD/GD/GGr6adFinVerben.pdf</a:t>
            </a:r>
            <a:endParaRPr lang="de-DE" sz="2000" dirty="0" smtClean="0"/>
          </a:p>
          <a:p>
            <a:pPr marL="0" indent="0">
              <a:buNone/>
            </a:pPr>
            <a:r>
              <a:rPr lang="de-DE" sz="2000" dirty="0" smtClean="0"/>
              <a:t>Das Prädikat:</a:t>
            </a:r>
          </a:p>
          <a:p>
            <a:pPr marL="0" indent="0">
              <a:buNone/>
            </a:pPr>
            <a:r>
              <a:rPr lang="de-DE" sz="2000" u="sng" dirty="0">
                <a:hlinkClick r:id="rId5"/>
              </a:rPr>
              <a:t>https://</a:t>
            </a:r>
            <a:r>
              <a:rPr lang="de-DE" sz="2000" u="sng" dirty="0" smtClean="0">
                <a:hlinkClick r:id="rId5"/>
              </a:rPr>
              <a:t>www.deutschunddeutlich.de/contentLD/GD/GSy2Praedikat.pdf</a:t>
            </a:r>
            <a:endParaRPr lang="de-DE" sz="2000" u="sng" dirty="0" smtClean="0"/>
          </a:p>
          <a:p>
            <a:pPr marL="0" indent="0">
              <a:buNone/>
            </a:pPr>
            <a:r>
              <a:rPr lang="de-DE" sz="2000" dirty="0" smtClean="0"/>
              <a:t>Erkenne das Prädikat:</a:t>
            </a:r>
          </a:p>
          <a:p>
            <a:pPr marL="0" indent="0">
              <a:buNone/>
            </a:pPr>
            <a:r>
              <a:rPr lang="de-DE" sz="2000" dirty="0">
                <a:hlinkClick r:id="rId6"/>
              </a:rPr>
              <a:t>https://</a:t>
            </a:r>
            <a:r>
              <a:rPr lang="de-DE" sz="2000" dirty="0" smtClean="0">
                <a:hlinkClick r:id="rId6"/>
              </a:rPr>
              <a:t>www.deutschunddeutlich.de/contentLD/GD/GSy2cBarbie.pdf</a:t>
            </a:r>
            <a:endParaRPr lang="de-DE" sz="2000" dirty="0" smtClean="0"/>
          </a:p>
          <a:p>
            <a:pPr marL="0" indent="0">
              <a:buNone/>
            </a:pPr>
            <a:endParaRPr lang="de-DE" sz="2000" dirty="0"/>
          </a:p>
        </p:txBody>
      </p:sp>
    </p:spTree>
    <p:extLst>
      <p:ext uri="{BB962C8B-B14F-4D97-AF65-F5344CB8AC3E}">
        <p14:creationId xmlns:p14="http://schemas.microsoft.com/office/powerpoint/2010/main" val="2651583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949868"/>
          </a:xfrm>
        </p:spPr>
        <p:txBody>
          <a:bodyPr>
            <a:normAutofit/>
          </a:bodyPr>
          <a:lstStyle/>
          <a:p>
            <a:r>
              <a:rPr lang="de-DE" b="1" dirty="0" smtClean="0"/>
              <a:t>Beispielsatz:</a:t>
            </a:r>
            <a:endParaRPr lang="de-DE" b="1" dirty="0"/>
          </a:p>
        </p:txBody>
      </p:sp>
      <p:sp>
        <p:nvSpPr>
          <p:cNvPr id="3" name="Inhaltsplatzhalter 2"/>
          <p:cNvSpPr>
            <a:spLocks noGrp="1"/>
          </p:cNvSpPr>
          <p:nvPr>
            <p:ph idx="1"/>
          </p:nvPr>
        </p:nvSpPr>
        <p:spPr>
          <a:xfrm>
            <a:off x="838199" y="1410789"/>
            <a:ext cx="10726783" cy="4766174"/>
          </a:xfrm>
        </p:spPr>
        <p:txBody>
          <a:bodyPr>
            <a:normAutofit fontScale="70000" lnSpcReduction="20000"/>
          </a:bodyPr>
          <a:lstStyle/>
          <a:p>
            <a:pPr marL="0" indent="0">
              <a:buNone/>
            </a:pPr>
            <a:r>
              <a:rPr lang="de-DE" sz="2900" dirty="0"/>
              <a:t>Bei dem Löwenwirt       trat      eines Abends       </a:t>
            </a:r>
            <a:r>
              <a:rPr lang="de-DE" sz="2900" dirty="0" smtClean="0"/>
              <a:t>      ein </a:t>
            </a:r>
            <a:r>
              <a:rPr lang="de-DE" sz="2900" dirty="0"/>
              <a:t>wohlgekleideter Gast    </a:t>
            </a:r>
            <a:r>
              <a:rPr lang="de-DE" sz="2900" dirty="0" smtClean="0"/>
              <a:t>         </a:t>
            </a:r>
            <a:r>
              <a:rPr lang="de-DE" sz="2900" dirty="0"/>
              <a:t>in die Schankstube.</a:t>
            </a:r>
          </a:p>
          <a:p>
            <a:pPr marL="0" indent="0">
              <a:buNone/>
            </a:pPr>
            <a:r>
              <a:rPr lang="de-DE" sz="2900" dirty="0"/>
              <a:t>Bei dem Löwenwirt       trat      ein </a:t>
            </a:r>
            <a:r>
              <a:rPr lang="de-DE" sz="2900" dirty="0" smtClean="0"/>
              <a:t>wohlgekleid. </a:t>
            </a:r>
            <a:r>
              <a:rPr lang="de-DE" sz="2900" dirty="0"/>
              <a:t>Gast        eines Abends          </a:t>
            </a:r>
            <a:r>
              <a:rPr lang="de-DE" sz="2900" dirty="0" smtClean="0"/>
              <a:t>              in </a:t>
            </a:r>
            <a:r>
              <a:rPr lang="de-DE" sz="2900" dirty="0"/>
              <a:t>die Schankstube.</a:t>
            </a:r>
          </a:p>
          <a:p>
            <a:pPr marL="0" indent="0">
              <a:buNone/>
            </a:pPr>
            <a:r>
              <a:rPr lang="de-DE" sz="2900" dirty="0"/>
              <a:t>Bei dem Löwenwirt       trat      in die Schankstube          </a:t>
            </a:r>
            <a:r>
              <a:rPr lang="de-DE" sz="2900" dirty="0" smtClean="0"/>
              <a:t> eines </a:t>
            </a:r>
            <a:r>
              <a:rPr lang="de-DE" sz="2900" dirty="0"/>
              <a:t>Abends        </a:t>
            </a:r>
            <a:r>
              <a:rPr lang="de-DE" sz="2900" dirty="0" smtClean="0"/>
              <a:t>             ein wohlgekleid. </a:t>
            </a:r>
            <a:r>
              <a:rPr lang="de-DE" sz="2900" dirty="0"/>
              <a:t>Gast.</a:t>
            </a:r>
          </a:p>
          <a:p>
            <a:pPr marL="0" indent="0">
              <a:buNone/>
            </a:pPr>
            <a:r>
              <a:rPr lang="de-DE" sz="2900" dirty="0"/>
              <a:t>Eines Abends         </a:t>
            </a:r>
            <a:r>
              <a:rPr lang="de-DE" sz="2900" dirty="0" smtClean="0"/>
              <a:t>         trat      </a:t>
            </a:r>
            <a:r>
              <a:rPr lang="de-DE" sz="2900" dirty="0"/>
              <a:t>bei dem </a:t>
            </a:r>
            <a:r>
              <a:rPr lang="de-DE" sz="2900" dirty="0" smtClean="0"/>
              <a:t>Löwenwirt    </a:t>
            </a:r>
            <a:r>
              <a:rPr lang="de-DE" sz="2900" dirty="0"/>
              <a:t>ein </a:t>
            </a:r>
            <a:r>
              <a:rPr lang="de-DE" sz="2900" dirty="0" smtClean="0"/>
              <a:t>wohlgekleid. </a:t>
            </a:r>
            <a:r>
              <a:rPr lang="de-DE" sz="2900" dirty="0"/>
              <a:t>Gast     </a:t>
            </a:r>
            <a:r>
              <a:rPr lang="de-DE" sz="2900" dirty="0" smtClean="0"/>
              <a:t>           in </a:t>
            </a:r>
            <a:r>
              <a:rPr lang="de-DE" sz="2900" dirty="0"/>
              <a:t>die Schankstube.</a:t>
            </a:r>
          </a:p>
          <a:p>
            <a:pPr marL="0" indent="0">
              <a:buNone/>
            </a:pPr>
            <a:r>
              <a:rPr lang="de-DE" sz="2900" dirty="0"/>
              <a:t>Eines Abends        </a:t>
            </a:r>
            <a:r>
              <a:rPr lang="de-DE" sz="2900" dirty="0" smtClean="0"/>
              <a:t>          </a:t>
            </a:r>
            <a:r>
              <a:rPr lang="de-DE" sz="2900" dirty="0"/>
              <a:t>trat      ein </a:t>
            </a:r>
            <a:r>
              <a:rPr lang="de-DE" sz="2900" dirty="0" smtClean="0"/>
              <a:t>wohlgekleid. </a:t>
            </a:r>
            <a:r>
              <a:rPr lang="de-DE" sz="2900" dirty="0"/>
              <a:t>Gast   bei dem Löwenwirt     </a:t>
            </a:r>
            <a:r>
              <a:rPr lang="de-DE" sz="2900" dirty="0" smtClean="0"/>
              <a:t>            </a:t>
            </a:r>
            <a:r>
              <a:rPr lang="de-DE" sz="2900" dirty="0"/>
              <a:t>in die Schankstube.</a:t>
            </a:r>
          </a:p>
          <a:p>
            <a:pPr marL="0" indent="0">
              <a:buNone/>
            </a:pPr>
            <a:r>
              <a:rPr lang="de-DE" sz="2900" dirty="0"/>
              <a:t>Eines Abends         </a:t>
            </a:r>
            <a:r>
              <a:rPr lang="de-DE" sz="2900" dirty="0" smtClean="0"/>
              <a:t>         trat      </a:t>
            </a:r>
            <a:r>
              <a:rPr lang="de-DE" sz="2900" dirty="0"/>
              <a:t>bei dem Löwenwirt        in die Schankstube    </a:t>
            </a:r>
            <a:r>
              <a:rPr lang="de-DE" sz="2900" dirty="0" smtClean="0"/>
              <a:t>         </a:t>
            </a:r>
            <a:r>
              <a:rPr lang="de-DE" sz="2900" dirty="0"/>
              <a:t>ein </a:t>
            </a:r>
            <a:r>
              <a:rPr lang="de-DE" sz="2900" dirty="0" smtClean="0"/>
              <a:t>wohlgekleid. </a:t>
            </a:r>
            <a:r>
              <a:rPr lang="de-DE" sz="2900" dirty="0"/>
              <a:t>Gast.</a:t>
            </a:r>
          </a:p>
          <a:p>
            <a:pPr marL="0" indent="0">
              <a:buNone/>
            </a:pPr>
            <a:r>
              <a:rPr lang="de-DE" sz="2900" dirty="0"/>
              <a:t>In die Schankstube    </a:t>
            </a:r>
            <a:r>
              <a:rPr lang="de-DE" sz="2900" dirty="0" smtClean="0"/>
              <a:t>    </a:t>
            </a:r>
            <a:r>
              <a:rPr lang="de-DE" sz="2900" dirty="0"/>
              <a:t>trat     …</a:t>
            </a:r>
          </a:p>
          <a:p>
            <a:pPr marL="0" indent="0">
              <a:buNone/>
            </a:pPr>
            <a:r>
              <a:rPr lang="de-DE" sz="2900" dirty="0"/>
              <a:t>Ein </a:t>
            </a:r>
            <a:r>
              <a:rPr lang="de-DE" sz="2900" dirty="0" smtClean="0"/>
              <a:t>wohlgekleid. Gast   trat     </a:t>
            </a:r>
            <a:r>
              <a:rPr lang="de-DE" sz="2900" dirty="0"/>
              <a:t>…</a:t>
            </a:r>
          </a:p>
          <a:p>
            <a:pPr marL="0" indent="0">
              <a:buNone/>
            </a:pPr>
            <a:r>
              <a:rPr lang="de-DE" sz="2900" dirty="0"/>
              <a:t>Trat </a:t>
            </a:r>
            <a:r>
              <a:rPr lang="de-DE" sz="2900" dirty="0" smtClean="0"/>
              <a:t>eines </a:t>
            </a:r>
            <a:r>
              <a:rPr lang="de-DE" sz="2900" dirty="0"/>
              <a:t>Abends      …</a:t>
            </a:r>
          </a:p>
          <a:p>
            <a:pPr marL="0" indent="0">
              <a:buNone/>
            </a:pPr>
            <a:endParaRPr lang="de-DE" dirty="0" smtClean="0">
              <a:hlinkClick r:id="rId2"/>
            </a:endParaRPr>
          </a:p>
          <a:p>
            <a:pPr marL="0" indent="0">
              <a:buNone/>
            </a:pPr>
            <a:r>
              <a:rPr lang="de-DE" dirty="0" smtClean="0">
                <a:hlinkClick r:id="rId2"/>
              </a:rPr>
              <a:t>https</a:t>
            </a:r>
            <a:r>
              <a:rPr lang="de-DE" dirty="0">
                <a:hlinkClick r:id="rId2"/>
              </a:rPr>
              <a:t>://www.deutschunddeutlich.de/contentLD/GD/GSy0aVerschiebeprobe.pdf</a:t>
            </a:r>
            <a:endParaRPr lang="de-DE" dirty="0"/>
          </a:p>
        </p:txBody>
      </p:sp>
    </p:spTree>
    <p:extLst>
      <p:ext uri="{BB962C8B-B14F-4D97-AF65-F5344CB8AC3E}">
        <p14:creationId xmlns:p14="http://schemas.microsoft.com/office/powerpoint/2010/main" val="3306507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827949"/>
          </a:xfrm>
        </p:spPr>
        <p:txBody>
          <a:bodyPr/>
          <a:lstStyle/>
          <a:p>
            <a:pPr algn="ctr"/>
            <a:r>
              <a:rPr lang="de-DE" b="1" dirty="0" smtClean="0"/>
              <a:t>2.1 weitere Proben bzw. Tests</a:t>
            </a:r>
            <a:endParaRPr lang="de-DE" b="1" dirty="0"/>
          </a:p>
        </p:txBody>
      </p:sp>
      <p:sp>
        <p:nvSpPr>
          <p:cNvPr id="3" name="Inhaltsplatzhalter 2"/>
          <p:cNvSpPr>
            <a:spLocks noGrp="1"/>
          </p:cNvSpPr>
          <p:nvPr>
            <p:ph idx="1"/>
          </p:nvPr>
        </p:nvSpPr>
        <p:spPr>
          <a:xfrm>
            <a:off x="838200" y="1193074"/>
            <a:ext cx="10515600" cy="4983889"/>
          </a:xfrm>
        </p:spPr>
        <p:txBody>
          <a:bodyPr>
            <a:normAutofit fontScale="92500" lnSpcReduction="10000"/>
          </a:bodyPr>
          <a:lstStyle/>
          <a:p>
            <a:pPr marL="0" indent="0">
              <a:buNone/>
            </a:pPr>
            <a:r>
              <a:rPr lang="de-DE" dirty="0" smtClean="0">
                <a:solidFill>
                  <a:srgbClr val="FF0000"/>
                </a:solidFill>
              </a:rPr>
              <a:t>Austauschprobe:</a:t>
            </a:r>
            <a:r>
              <a:rPr lang="de-DE" dirty="0" smtClean="0"/>
              <a:t> (auch Ersatzprobe, Kommutation, Substitution)</a:t>
            </a:r>
          </a:p>
          <a:p>
            <a:pPr marL="0" indent="0">
              <a:buNone/>
            </a:pPr>
            <a:r>
              <a:rPr lang="de-DE" dirty="0" smtClean="0"/>
              <a:t>-&gt; die fragliche Wortgruppe (Syntagma) wird </a:t>
            </a:r>
            <a:r>
              <a:rPr lang="de-DE" dirty="0" smtClean="0">
                <a:solidFill>
                  <a:srgbClr val="FF0000"/>
                </a:solidFill>
              </a:rPr>
              <a:t>durch ein Pronomen, Pronominaladverb oder Adverb ersetzt.</a:t>
            </a:r>
          </a:p>
          <a:p>
            <a:pPr marL="0" indent="0">
              <a:buNone/>
            </a:pPr>
            <a:r>
              <a:rPr lang="de-DE" dirty="0" smtClean="0"/>
              <a:t>Bsp.:</a:t>
            </a:r>
          </a:p>
          <a:p>
            <a:pPr marL="0" indent="0">
              <a:lnSpc>
                <a:spcPct val="100000"/>
              </a:lnSpc>
              <a:spcBef>
                <a:spcPts val="0"/>
              </a:spcBef>
              <a:buNone/>
            </a:pPr>
            <a:r>
              <a:rPr lang="de-DE" sz="2000" dirty="0" smtClean="0"/>
              <a:t>Ich      habe      dann       von einem Arzt                 die Zugangsberechtigung                              bekommen.</a:t>
            </a:r>
          </a:p>
          <a:p>
            <a:pPr marL="0" indent="0">
              <a:buNone/>
            </a:pPr>
            <a:r>
              <a:rPr lang="de-DE" sz="2000" dirty="0"/>
              <a:t>	</a:t>
            </a:r>
            <a:r>
              <a:rPr lang="de-DE" sz="2000" dirty="0" smtClean="0"/>
              <a:t>			                    </a:t>
            </a:r>
            <a:r>
              <a:rPr lang="de-DE" sz="2000" dirty="0"/>
              <a:t>zur Einsicht in geheime Unterlagen </a:t>
            </a:r>
            <a:endParaRPr lang="de-DE" sz="2000" dirty="0" smtClean="0"/>
          </a:p>
          <a:p>
            <a:pPr marL="0" indent="0">
              <a:buNone/>
            </a:pPr>
            <a:r>
              <a:rPr lang="de-DE" sz="2000" dirty="0" smtClean="0"/>
              <a:t>________________________________________________________________________________</a:t>
            </a:r>
          </a:p>
          <a:p>
            <a:pPr marL="0" indent="0">
              <a:buNone/>
            </a:pPr>
            <a:endParaRPr lang="de-DE" sz="2000" dirty="0"/>
          </a:p>
          <a:p>
            <a:pPr marL="0" indent="0">
              <a:buNone/>
            </a:pPr>
            <a:r>
              <a:rPr lang="de-DE" sz="2000" dirty="0" smtClean="0"/>
              <a:t>Ich      habe      dann       von einem Arzt              </a:t>
            </a:r>
            <a:r>
              <a:rPr lang="de-DE" sz="2000" b="1" dirty="0" smtClean="0">
                <a:solidFill>
                  <a:srgbClr val="FF0000"/>
                </a:solidFill>
              </a:rPr>
              <a:t>sie</a:t>
            </a:r>
            <a:r>
              <a:rPr lang="de-DE" sz="2000" dirty="0" smtClean="0"/>
              <a:t> </a:t>
            </a:r>
            <a:r>
              <a:rPr lang="de-DE" sz="1700" dirty="0" smtClean="0"/>
              <a:t>(Ignoriert wird die korrekte Reihenfolge)</a:t>
            </a:r>
            <a:r>
              <a:rPr lang="de-DE" sz="2000" dirty="0" smtClean="0"/>
              <a:t>	          bekommen.</a:t>
            </a:r>
          </a:p>
          <a:p>
            <a:pPr marL="0" indent="0">
              <a:buNone/>
            </a:pPr>
            <a:r>
              <a:rPr lang="de-DE" sz="2000" dirty="0" smtClean="0"/>
              <a:t>________________________________________________________________________________</a:t>
            </a:r>
          </a:p>
          <a:p>
            <a:pPr marL="0" indent="0">
              <a:buNone/>
            </a:pPr>
            <a:r>
              <a:rPr lang="de-DE" sz="2000" dirty="0" smtClean="0"/>
              <a:t>Wer     hat </a:t>
            </a:r>
            <a:r>
              <a:rPr lang="de-DE" sz="2000" dirty="0"/>
              <a:t> </a:t>
            </a:r>
            <a:r>
              <a:rPr lang="de-DE" sz="2000" dirty="0" smtClean="0"/>
              <a:t>     wann        von wem		   was				          bekommen?</a:t>
            </a:r>
          </a:p>
          <a:p>
            <a:pPr marL="0" indent="0">
              <a:buNone/>
            </a:pPr>
            <a:endParaRPr lang="de-DE" sz="2000" dirty="0" smtClean="0"/>
          </a:p>
          <a:p>
            <a:pPr marL="0" indent="0">
              <a:buNone/>
            </a:pPr>
            <a:r>
              <a:rPr lang="de-DE" sz="2000" dirty="0" smtClean="0"/>
              <a:t>(Austauschprobe mit Fragewörtern)</a:t>
            </a:r>
            <a:endParaRPr lang="de-DE" sz="2000" dirty="0"/>
          </a:p>
        </p:txBody>
      </p:sp>
      <p:cxnSp>
        <p:nvCxnSpPr>
          <p:cNvPr id="5" name="Gerader Verbinder 4"/>
          <p:cNvCxnSpPr/>
          <p:nvPr/>
        </p:nvCxnSpPr>
        <p:spPr>
          <a:xfrm>
            <a:off x="1402080" y="3039291"/>
            <a:ext cx="34834" cy="2542903"/>
          </a:xfrm>
          <a:prstGeom prst="line">
            <a:avLst/>
          </a:prstGeom>
        </p:spPr>
        <p:style>
          <a:lnRef idx="1">
            <a:schemeClr val="dk1"/>
          </a:lnRef>
          <a:fillRef idx="0">
            <a:schemeClr val="dk1"/>
          </a:fillRef>
          <a:effectRef idx="0">
            <a:schemeClr val="dk1"/>
          </a:effectRef>
          <a:fontRef idx="minor">
            <a:schemeClr val="tx1"/>
          </a:fontRef>
        </p:style>
      </p:cxnSp>
      <p:cxnSp>
        <p:nvCxnSpPr>
          <p:cNvPr id="8" name="Gerader Verbinder 7"/>
          <p:cNvCxnSpPr/>
          <p:nvPr/>
        </p:nvCxnSpPr>
        <p:spPr>
          <a:xfrm>
            <a:off x="2220686" y="3039291"/>
            <a:ext cx="43542" cy="2542903"/>
          </a:xfrm>
          <a:prstGeom prst="line">
            <a:avLst/>
          </a:prstGeom>
        </p:spPr>
        <p:style>
          <a:lnRef idx="1">
            <a:schemeClr val="dk1"/>
          </a:lnRef>
          <a:fillRef idx="0">
            <a:schemeClr val="dk1"/>
          </a:fillRef>
          <a:effectRef idx="0">
            <a:schemeClr val="dk1"/>
          </a:effectRef>
          <a:fontRef idx="minor">
            <a:schemeClr val="tx1"/>
          </a:fontRef>
        </p:style>
      </p:cxnSp>
      <p:cxnSp>
        <p:nvCxnSpPr>
          <p:cNvPr id="10" name="Gerader Verbinder 9"/>
          <p:cNvCxnSpPr/>
          <p:nvPr/>
        </p:nvCxnSpPr>
        <p:spPr>
          <a:xfrm>
            <a:off x="3126378" y="3039291"/>
            <a:ext cx="42997" cy="2429692"/>
          </a:xfrm>
          <a:prstGeom prst="line">
            <a:avLst/>
          </a:prstGeom>
        </p:spPr>
        <p:style>
          <a:lnRef idx="1">
            <a:schemeClr val="dk1"/>
          </a:lnRef>
          <a:fillRef idx="0">
            <a:schemeClr val="dk1"/>
          </a:fillRef>
          <a:effectRef idx="0">
            <a:schemeClr val="dk1"/>
          </a:effectRef>
          <a:fontRef idx="minor">
            <a:schemeClr val="tx1"/>
          </a:fontRef>
        </p:style>
      </p:cxnSp>
      <p:cxnSp>
        <p:nvCxnSpPr>
          <p:cNvPr id="12" name="Gerader Verbinder 11"/>
          <p:cNvCxnSpPr/>
          <p:nvPr/>
        </p:nvCxnSpPr>
        <p:spPr>
          <a:xfrm>
            <a:off x="5229499" y="3039291"/>
            <a:ext cx="30478" cy="2429692"/>
          </a:xfrm>
          <a:prstGeom prst="line">
            <a:avLst/>
          </a:prstGeom>
        </p:spPr>
        <p:style>
          <a:lnRef idx="1">
            <a:schemeClr val="dk1"/>
          </a:lnRef>
          <a:fillRef idx="0">
            <a:schemeClr val="dk1"/>
          </a:fillRef>
          <a:effectRef idx="0">
            <a:schemeClr val="dk1"/>
          </a:effectRef>
          <a:fontRef idx="minor">
            <a:schemeClr val="tx1"/>
          </a:fontRef>
        </p:style>
      </p:cxnSp>
      <p:cxnSp>
        <p:nvCxnSpPr>
          <p:cNvPr id="13" name="Gerader Verbinder 12"/>
          <p:cNvCxnSpPr/>
          <p:nvPr/>
        </p:nvCxnSpPr>
        <p:spPr>
          <a:xfrm>
            <a:off x="9509761" y="3039291"/>
            <a:ext cx="8708" cy="2368732"/>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88628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Möglichkeit der Frageprobe</a:t>
            </a:r>
            <a:endParaRPr lang="de-DE" b="1" dirty="0"/>
          </a:p>
        </p:txBody>
      </p:sp>
      <p:sp>
        <p:nvSpPr>
          <p:cNvPr id="3" name="Inhaltsplatzhalter 2"/>
          <p:cNvSpPr>
            <a:spLocks noGrp="1"/>
          </p:cNvSpPr>
          <p:nvPr>
            <p:ph idx="1"/>
          </p:nvPr>
        </p:nvSpPr>
        <p:spPr>
          <a:xfrm>
            <a:off x="838200" y="1690688"/>
            <a:ext cx="10515600" cy="4486275"/>
          </a:xfrm>
        </p:spPr>
        <p:txBody>
          <a:bodyPr/>
          <a:lstStyle/>
          <a:p>
            <a:pPr marL="0" indent="0">
              <a:buNone/>
            </a:pPr>
            <a:r>
              <a:rPr lang="de-DE" dirty="0" smtClean="0"/>
              <a:t>= Mischung aus Verschiebe- und Austauschprobe</a:t>
            </a:r>
          </a:p>
          <a:p>
            <a:pPr marL="0" indent="0">
              <a:buNone/>
            </a:pPr>
            <a:endParaRPr lang="de-DE" dirty="0"/>
          </a:p>
          <a:p>
            <a:pPr marL="0" indent="0">
              <a:lnSpc>
                <a:spcPct val="100000"/>
              </a:lnSpc>
              <a:spcBef>
                <a:spcPts val="0"/>
              </a:spcBef>
              <a:buNone/>
            </a:pPr>
            <a:r>
              <a:rPr lang="de-DE" sz="2000" dirty="0" smtClean="0"/>
              <a:t>Ich      habe                   dann        von einem Arzt      die Zugangsberechtigung     	             bekommen.</a:t>
            </a:r>
          </a:p>
          <a:p>
            <a:pPr marL="0" indent="0">
              <a:lnSpc>
                <a:spcPct val="100000"/>
              </a:lnSpc>
              <a:spcBef>
                <a:spcPts val="0"/>
              </a:spcBef>
              <a:buNone/>
            </a:pPr>
            <a:r>
              <a:rPr lang="de-DE" sz="2000" dirty="0"/>
              <a:t>	</a:t>
            </a:r>
            <a:r>
              <a:rPr lang="de-DE" sz="2000" dirty="0" smtClean="0"/>
              <a:t>				          zur Einsicht in geheime Unterlagen </a:t>
            </a:r>
          </a:p>
          <a:p>
            <a:pPr marL="0" indent="0">
              <a:lnSpc>
                <a:spcPct val="100000"/>
              </a:lnSpc>
              <a:spcBef>
                <a:spcPts val="0"/>
              </a:spcBef>
              <a:buNone/>
            </a:pPr>
            <a:r>
              <a:rPr lang="de-DE" sz="2000" dirty="0" smtClean="0"/>
              <a:t>_________________________________________________________________________________</a:t>
            </a:r>
            <a:endParaRPr lang="de-DE" sz="2000" dirty="0"/>
          </a:p>
          <a:p>
            <a:pPr marL="0" indent="0">
              <a:lnSpc>
                <a:spcPct val="100000"/>
              </a:lnSpc>
              <a:spcBef>
                <a:spcPts val="0"/>
              </a:spcBef>
              <a:buNone/>
            </a:pPr>
            <a:endParaRPr lang="de-DE" sz="2000" dirty="0" smtClean="0"/>
          </a:p>
          <a:p>
            <a:pPr marL="0" indent="0">
              <a:lnSpc>
                <a:spcPct val="100000"/>
              </a:lnSpc>
              <a:spcBef>
                <a:spcPts val="0"/>
              </a:spcBef>
              <a:buNone/>
            </a:pPr>
            <a:r>
              <a:rPr lang="de-DE" sz="2000" b="1" dirty="0" smtClean="0">
                <a:solidFill>
                  <a:srgbClr val="FF0000"/>
                </a:solidFill>
              </a:rPr>
              <a:t>Was</a:t>
            </a:r>
            <a:r>
              <a:rPr lang="de-DE" sz="2000" b="1" dirty="0" smtClean="0"/>
              <a:t> </a:t>
            </a:r>
            <a:r>
              <a:rPr lang="de-DE" sz="2000" dirty="0" smtClean="0"/>
              <a:t>   habe     ich        dann         von einem Arzt                                                                         bekommen?                                              </a:t>
            </a:r>
          </a:p>
          <a:p>
            <a:pPr marL="0" indent="0">
              <a:buNone/>
            </a:pPr>
            <a:r>
              <a:rPr lang="de-DE" sz="2000" dirty="0"/>
              <a:t>	</a:t>
            </a:r>
            <a:r>
              <a:rPr lang="de-DE" sz="2000" dirty="0" smtClean="0"/>
              <a:t>															           </a:t>
            </a:r>
            <a:endParaRPr lang="de-DE" sz="2000" dirty="0"/>
          </a:p>
        </p:txBody>
      </p:sp>
      <p:cxnSp>
        <p:nvCxnSpPr>
          <p:cNvPr id="5" name="Gerader Verbinder 4"/>
          <p:cNvCxnSpPr/>
          <p:nvPr/>
        </p:nvCxnSpPr>
        <p:spPr>
          <a:xfrm flipH="1">
            <a:off x="1434355" y="2357718"/>
            <a:ext cx="17928" cy="2151529"/>
          </a:xfrm>
          <a:prstGeom prst="line">
            <a:avLst/>
          </a:prstGeom>
        </p:spPr>
        <p:style>
          <a:lnRef idx="1">
            <a:schemeClr val="dk1"/>
          </a:lnRef>
          <a:fillRef idx="0">
            <a:schemeClr val="dk1"/>
          </a:fillRef>
          <a:effectRef idx="0">
            <a:schemeClr val="dk1"/>
          </a:effectRef>
          <a:fontRef idx="minor">
            <a:schemeClr val="tx1"/>
          </a:fontRef>
        </p:style>
      </p:cxnSp>
      <p:cxnSp>
        <p:nvCxnSpPr>
          <p:cNvPr id="8" name="Gerader Verbinder 7"/>
          <p:cNvCxnSpPr/>
          <p:nvPr/>
        </p:nvCxnSpPr>
        <p:spPr>
          <a:xfrm flipH="1">
            <a:off x="2241179" y="2357717"/>
            <a:ext cx="17928" cy="2151529"/>
          </a:xfrm>
          <a:prstGeom prst="line">
            <a:avLst/>
          </a:prstGeom>
        </p:spPr>
        <p:style>
          <a:lnRef idx="1">
            <a:schemeClr val="dk1"/>
          </a:lnRef>
          <a:fillRef idx="0">
            <a:schemeClr val="dk1"/>
          </a:fillRef>
          <a:effectRef idx="0">
            <a:schemeClr val="dk1"/>
          </a:effectRef>
          <a:fontRef idx="minor">
            <a:schemeClr val="tx1"/>
          </a:fontRef>
        </p:style>
      </p:cxnSp>
      <p:cxnSp>
        <p:nvCxnSpPr>
          <p:cNvPr id="9" name="Gerader Verbinder 8"/>
          <p:cNvCxnSpPr/>
          <p:nvPr/>
        </p:nvCxnSpPr>
        <p:spPr>
          <a:xfrm flipH="1">
            <a:off x="2949390" y="2357716"/>
            <a:ext cx="17928" cy="2151529"/>
          </a:xfrm>
          <a:prstGeom prst="line">
            <a:avLst/>
          </a:prstGeom>
        </p:spPr>
        <p:style>
          <a:lnRef idx="1">
            <a:schemeClr val="dk1"/>
          </a:lnRef>
          <a:fillRef idx="0">
            <a:schemeClr val="dk1"/>
          </a:fillRef>
          <a:effectRef idx="0">
            <a:schemeClr val="dk1"/>
          </a:effectRef>
          <a:fontRef idx="minor">
            <a:schemeClr val="tx1"/>
          </a:fontRef>
        </p:style>
      </p:cxnSp>
      <p:cxnSp>
        <p:nvCxnSpPr>
          <p:cNvPr id="10" name="Gerader Verbinder 9"/>
          <p:cNvCxnSpPr/>
          <p:nvPr/>
        </p:nvCxnSpPr>
        <p:spPr>
          <a:xfrm flipH="1">
            <a:off x="3836896" y="2357716"/>
            <a:ext cx="17928" cy="2151529"/>
          </a:xfrm>
          <a:prstGeom prst="line">
            <a:avLst/>
          </a:prstGeom>
        </p:spPr>
        <p:style>
          <a:lnRef idx="1">
            <a:schemeClr val="dk1"/>
          </a:lnRef>
          <a:fillRef idx="0">
            <a:schemeClr val="dk1"/>
          </a:fillRef>
          <a:effectRef idx="0">
            <a:schemeClr val="dk1"/>
          </a:effectRef>
          <a:fontRef idx="minor">
            <a:schemeClr val="tx1"/>
          </a:fontRef>
        </p:style>
      </p:cxnSp>
      <p:cxnSp>
        <p:nvCxnSpPr>
          <p:cNvPr id="11" name="Gerader Verbinder 10"/>
          <p:cNvCxnSpPr/>
          <p:nvPr/>
        </p:nvCxnSpPr>
        <p:spPr>
          <a:xfrm flipH="1">
            <a:off x="5972737" y="2357716"/>
            <a:ext cx="17928" cy="2151529"/>
          </a:xfrm>
          <a:prstGeom prst="line">
            <a:avLst/>
          </a:prstGeom>
        </p:spPr>
        <p:style>
          <a:lnRef idx="1">
            <a:schemeClr val="dk1"/>
          </a:lnRef>
          <a:fillRef idx="0">
            <a:schemeClr val="dk1"/>
          </a:fillRef>
          <a:effectRef idx="0">
            <a:schemeClr val="dk1"/>
          </a:effectRef>
          <a:fontRef idx="minor">
            <a:schemeClr val="tx1"/>
          </a:fontRef>
        </p:style>
      </p:cxnSp>
      <p:cxnSp>
        <p:nvCxnSpPr>
          <p:cNvPr id="12" name="Gerader Verbinder 11"/>
          <p:cNvCxnSpPr/>
          <p:nvPr/>
        </p:nvCxnSpPr>
        <p:spPr>
          <a:xfrm flipH="1">
            <a:off x="9699814" y="2357716"/>
            <a:ext cx="17928" cy="2151529"/>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2055780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Für nicht verbale Satzglieder gilt Folgendes:</a:t>
            </a:r>
            <a:endParaRPr lang="de-DE" dirty="0"/>
          </a:p>
        </p:txBody>
      </p:sp>
      <p:sp>
        <p:nvSpPr>
          <p:cNvPr id="3" name="Inhaltsplatzhalter 2"/>
          <p:cNvSpPr>
            <a:spLocks noGrp="1"/>
          </p:cNvSpPr>
          <p:nvPr>
            <p:ph idx="1"/>
          </p:nvPr>
        </p:nvSpPr>
        <p:spPr/>
        <p:txBody>
          <a:bodyPr/>
          <a:lstStyle/>
          <a:p>
            <a:pPr marL="0" indent="0">
              <a:buNone/>
            </a:pPr>
            <a:r>
              <a:rPr lang="de-DE" dirty="0" smtClean="0"/>
              <a:t>SG sind </a:t>
            </a:r>
            <a:r>
              <a:rPr lang="de-DE" dirty="0" smtClean="0"/>
              <a:t>syntaktisch-semantische </a:t>
            </a:r>
            <a:r>
              <a:rPr lang="de-DE" dirty="0" smtClean="0"/>
              <a:t>Funktionsklassen.</a:t>
            </a:r>
          </a:p>
          <a:p>
            <a:pPr marL="0" indent="0">
              <a:buNone/>
            </a:pPr>
            <a:r>
              <a:rPr lang="de-DE" dirty="0" smtClean="0"/>
              <a:t>SG können im Aussagesatz allein in der Erstposition, d.h. vor dem finiten Verb, stehen.</a:t>
            </a:r>
          </a:p>
          <a:p>
            <a:pPr marL="0" indent="0">
              <a:buNone/>
            </a:pPr>
            <a:r>
              <a:rPr lang="de-DE" dirty="0" smtClean="0"/>
              <a:t>Sie sind als Ganzes entweder durch ein (Frage-)Pronomen, ein Pronominaladverb oder ein Adverb zu ersetzen.</a:t>
            </a:r>
          </a:p>
          <a:p>
            <a:pPr marL="0" indent="0">
              <a:buNone/>
            </a:pPr>
            <a:r>
              <a:rPr lang="de-DE" dirty="0" smtClean="0"/>
              <a:t>Wichtig: </a:t>
            </a:r>
          </a:p>
          <a:p>
            <a:pPr marL="0" indent="0">
              <a:buNone/>
            </a:pPr>
            <a:r>
              <a:rPr lang="de-DE" dirty="0" smtClean="0">
                <a:solidFill>
                  <a:srgbClr val="FF0000"/>
                </a:solidFill>
              </a:rPr>
              <a:t>Form und Funktion der SG variieren frei, d.h. eine Form kann in unterschiedlichen Funktionen auftreten und eine Funktion kann durch unterschiedliche Formen realisiert werden.</a:t>
            </a:r>
            <a:endParaRPr lang="de-DE" dirty="0">
              <a:solidFill>
                <a:srgbClr val="FF0000"/>
              </a:solidFill>
            </a:endParaRPr>
          </a:p>
        </p:txBody>
      </p:sp>
    </p:spTree>
    <p:extLst>
      <p:ext uri="{BB962C8B-B14F-4D97-AF65-F5344CB8AC3E}">
        <p14:creationId xmlns:p14="http://schemas.microsoft.com/office/powerpoint/2010/main" val="89756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515600" cy="827949"/>
          </a:xfrm>
        </p:spPr>
        <p:txBody>
          <a:bodyPr/>
          <a:lstStyle/>
          <a:p>
            <a:r>
              <a:rPr lang="de-DE" dirty="0" smtClean="0"/>
              <a:t>Beispiele:</a:t>
            </a:r>
            <a:endParaRPr lang="de-DE" dirty="0"/>
          </a:p>
        </p:txBody>
      </p:sp>
      <p:sp>
        <p:nvSpPr>
          <p:cNvPr id="3" name="Inhaltsplatzhalter 2"/>
          <p:cNvSpPr>
            <a:spLocks noGrp="1"/>
          </p:cNvSpPr>
          <p:nvPr>
            <p:ph idx="1"/>
          </p:nvPr>
        </p:nvSpPr>
        <p:spPr>
          <a:xfrm>
            <a:off x="838200" y="1262743"/>
            <a:ext cx="10515600" cy="4914220"/>
          </a:xfrm>
        </p:spPr>
        <p:txBody>
          <a:bodyPr>
            <a:normAutofit/>
          </a:bodyPr>
          <a:lstStyle/>
          <a:p>
            <a:pPr marL="0" indent="0">
              <a:buNone/>
            </a:pPr>
            <a:r>
              <a:rPr lang="de-DE" dirty="0" smtClean="0"/>
              <a:t>SG in der Funktion eines Temporaladverbs:</a:t>
            </a:r>
          </a:p>
          <a:p>
            <a:pPr marL="0" indent="0">
              <a:lnSpc>
                <a:spcPct val="100000"/>
              </a:lnSpc>
              <a:spcBef>
                <a:spcPts val="0"/>
              </a:spcBef>
              <a:buNone/>
            </a:pPr>
            <a:r>
              <a:rPr lang="de-DE" sz="2600" dirty="0" smtClean="0">
                <a:solidFill>
                  <a:srgbClr val="FF0000"/>
                </a:solidFill>
              </a:rPr>
              <a:t>Formale Realisierung   Funktion als Temporaladverbial     </a:t>
            </a:r>
          </a:p>
          <a:p>
            <a:pPr marL="0" indent="0">
              <a:lnSpc>
                <a:spcPct val="100000"/>
              </a:lnSpc>
              <a:buNone/>
            </a:pPr>
            <a:r>
              <a:rPr lang="de-DE" sz="2600" dirty="0" smtClean="0">
                <a:solidFill>
                  <a:srgbClr val="FF0000"/>
                </a:solidFill>
              </a:rPr>
              <a:t>als			    </a:t>
            </a:r>
            <a:r>
              <a:rPr lang="de-DE" dirty="0" smtClean="0"/>
              <a:t>__________________________________________________________</a:t>
            </a:r>
            <a:endParaRPr lang="de-DE" dirty="0" smtClean="0"/>
          </a:p>
          <a:p>
            <a:pPr marL="0" indent="0">
              <a:buNone/>
            </a:pPr>
            <a:r>
              <a:rPr lang="de-DE" sz="2600" dirty="0" smtClean="0">
                <a:solidFill>
                  <a:schemeClr val="accent1"/>
                </a:solidFill>
              </a:rPr>
              <a:t>Adverb	</a:t>
            </a:r>
            <a:r>
              <a:rPr lang="de-DE" sz="2600" dirty="0" smtClean="0"/>
              <a:t>                 Damals</a:t>
            </a:r>
          </a:p>
          <a:p>
            <a:pPr marL="0" indent="0">
              <a:buNone/>
            </a:pPr>
            <a:r>
              <a:rPr lang="de-DE" dirty="0" smtClean="0"/>
              <a:t>__________________________________________</a:t>
            </a:r>
          </a:p>
          <a:p>
            <a:pPr marL="0" indent="0">
              <a:buNone/>
            </a:pPr>
            <a:r>
              <a:rPr lang="de-DE" sz="2600" dirty="0" smtClean="0">
                <a:solidFill>
                  <a:schemeClr val="accent1"/>
                </a:solidFill>
              </a:rPr>
              <a:t>Präpositionalphrase</a:t>
            </a:r>
            <a:r>
              <a:rPr lang="de-DE" sz="2600" dirty="0" smtClean="0"/>
              <a:t>      In diesem Moment	               fing es an zu regnen.</a:t>
            </a:r>
          </a:p>
          <a:p>
            <a:pPr marL="0" indent="0">
              <a:buNone/>
            </a:pPr>
            <a:r>
              <a:rPr lang="de-DE" dirty="0" smtClean="0"/>
              <a:t>__________________________________________</a:t>
            </a:r>
          </a:p>
          <a:p>
            <a:pPr marL="0" indent="0">
              <a:buNone/>
            </a:pPr>
            <a:r>
              <a:rPr lang="de-DE" sz="2400" dirty="0" smtClean="0">
                <a:solidFill>
                  <a:schemeClr val="accent1"/>
                </a:solidFill>
              </a:rPr>
              <a:t>temporaler NS	</a:t>
            </a:r>
            <a:r>
              <a:rPr lang="de-DE" sz="2400" dirty="0" smtClean="0"/>
              <a:t>                   Als Paul zu seinem Ausflug</a:t>
            </a:r>
          </a:p>
          <a:p>
            <a:pPr marL="0" indent="0">
              <a:buNone/>
            </a:pPr>
            <a:r>
              <a:rPr lang="de-DE" sz="2400" dirty="0"/>
              <a:t>	</a:t>
            </a:r>
            <a:r>
              <a:rPr lang="de-DE" sz="2400" dirty="0" smtClean="0"/>
              <a:t>		     aufbrach,	</a:t>
            </a:r>
            <a:endParaRPr lang="de-DE" sz="2400" dirty="0"/>
          </a:p>
        </p:txBody>
      </p:sp>
      <p:cxnSp>
        <p:nvCxnSpPr>
          <p:cNvPr id="5" name="Gerader Verbinder 4"/>
          <p:cNvCxnSpPr/>
          <p:nvPr/>
        </p:nvCxnSpPr>
        <p:spPr>
          <a:xfrm>
            <a:off x="3805646" y="1702407"/>
            <a:ext cx="26126" cy="4297798"/>
          </a:xfrm>
          <a:prstGeom prst="line">
            <a:avLst/>
          </a:prstGeom>
        </p:spPr>
        <p:style>
          <a:lnRef idx="1">
            <a:schemeClr val="dk1"/>
          </a:lnRef>
          <a:fillRef idx="0">
            <a:schemeClr val="dk1"/>
          </a:fillRef>
          <a:effectRef idx="0">
            <a:schemeClr val="dk1"/>
          </a:effectRef>
          <a:fontRef idx="minor">
            <a:schemeClr val="tx1"/>
          </a:fontRef>
        </p:style>
      </p:cxnSp>
      <p:cxnSp>
        <p:nvCxnSpPr>
          <p:cNvPr id="6" name="Gerader Verbinder 5"/>
          <p:cNvCxnSpPr/>
          <p:nvPr/>
        </p:nvCxnSpPr>
        <p:spPr>
          <a:xfrm>
            <a:off x="8403771" y="1677574"/>
            <a:ext cx="30480" cy="4345577"/>
          </a:xfrm>
          <a:prstGeom prst="line">
            <a:avLst/>
          </a:prstGeom>
        </p:spPr>
        <p:style>
          <a:lnRef idx="1">
            <a:schemeClr val="dk1"/>
          </a:lnRef>
          <a:fillRef idx="0">
            <a:schemeClr val="dk1"/>
          </a:fillRef>
          <a:effectRef idx="0">
            <a:schemeClr val="dk1"/>
          </a:effectRef>
          <a:fontRef idx="minor">
            <a:schemeClr val="tx1"/>
          </a:fontRef>
        </p:style>
      </p:cxnSp>
      <p:cxnSp>
        <p:nvCxnSpPr>
          <p:cNvPr id="7" name="Gerader Verbinder 6"/>
          <p:cNvCxnSpPr/>
          <p:nvPr/>
        </p:nvCxnSpPr>
        <p:spPr>
          <a:xfrm>
            <a:off x="878069" y="1683519"/>
            <a:ext cx="16055" cy="4377409"/>
          </a:xfrm>
          <a:prstGeom prst="line">
            <a:avLst/>
          </a:prstGeom>
        </p:spPr>
        <p:style>
          <a:lnRef idx="1">
            <a:schemeClr val="dk1"/>
          </a:lnRef>
          <a:fillRef idx="0">
            <a:schemeClr val="dk1"/>
          </a:fillRef>
          <a:effectRef idx="0">
            <a:schemeClr val="dk1"/>
          </a:effectRef>
          <a:fontRef idx="minor">
            <a:schemeClr val="tx1"/>
          </a:fontRef>
        </p:style>
      </p:cxnSp>
      <p:cxnSp>
        <p:nvCxnSpPr>
          <p:cNvPr id="9" name="Gerader Verbinder 8"/>
          <p:cNvCxnSpPr/>
          <p:nvPr/>
        </p:nvCxnSpPr>
        <p:spPr>
          <a:xfrm>
            <a:off x="11193781" y="1689463"/>
            <a:ext cx="55516" cy="4345577"/>
          </a:xfrm>
          <a:prstGeom prst="line">
            <a:avLst/>
          </a:prstGeom>
        </p:spPr>
        <p:style>
          <a:lnRef idx="1">
            <a:schemeClr val="dk1"/>
          </a:lnRef>
          <a:fillRef idx="0">
            <a:schemeClr val="dk1"/>
          </a:fillRef>
          <a:effectRef idx="0">
            <a:schemeClr val="dk1"/>
          </a:effectRef>
          <a:fontRef idx="minor">
            <a:schemeClr val="tx1"/>
          </a:fontRef>
        </p:style>
      </p:cxnSp>
      <p:cxnSp>
        <p:nvCxnSpPr>
          <p:cNvPr id="13" name="Gerader Verbinder 12"/>
          <p:cNvCxnSpPr/>
          <p:nvPr/>
        </p:nvCxnSpPr>
        <p:spPr>
          <a:xfrm flipV="1">
            <a:off x="916578" y="6035040"/>
            <a:ext cx="10332719" cy="25888"/>
          </a:xfrm>
          <a:prstGeom prst="line">
            <a:avLst/>
          </a:prstGeom>
        </p:spPr>
        <p:style>
          <a:lnRef idx="1">
            <a:schemeClr val="dk1"/>
          </a:lnRef>
          <a:fillRef idx="0">
            <a:schemeClr val="dk1"/>
          </a:fillRef>
          <a:effectRef idx="0">
            <a:schemeClr val="dk1"/>
          </a:effectRef>
          <a:fontRef idx="minor">
            <a:schemeClr val="tx1"/>
          </a:fontRef>
        </p:style>
      </p:cxnSp>
      <p:cxnSp>
        <p:nvCxnSpPr>
          <p:cNvPr id="21" name="Gerader Verbinder 20"/>
          <p:cNvCxnSpPr/>
          <p:nvPr/>
        </p:nvCxnSpPr>
        <p:spPr>
          <a:xfrm>
            <a:off x="902700" y="1689463"/>
            <a:ext cx="10318839"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01836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t>Beispiel für SG-Funktionen einer Nominalphrase im Akkusativ</a:t>
            </a:r>
            <a:endParaRPr lang="de-DE" b="1" dirty="0"/>
          </a:p>
        </p:txBody>
      </p:sp>
      <p:sp>
        <p:nvSpPr>
          <p:cNvPr id="3" name="Inhaltsplatzhalter 2"/>
          <p:cNvSpPr>
            <a:spLocks noGrp="1"/>
          </p:cNvSpPr>
          <p:nvPr>
            <p:ph idx="1"/>
          </p:nvPr>
        </p:nvSpPr>
        <p:spPr/>
        <p:txBody>
          <a:bodyPr>
            <a:normAutofit/>
          </a:bodyPr>
          <a:lstStyle/>
          <a:p>
            <a:pPr marL="0" indent="0">
              <a:lnSpc>
                <a:spcPct val="100000"/>
              </a:lnSpc>
              <a:spcBef>
                <a:spcPts val="0"/>
              </a:spcBef>
              <a:buNone/>
            </a:pPr>
            <a:r>
              <a:rPr lang="de-DE" sz="2400" dirty="0" smtClean="0">
                <a:solidFill>
                  <a:srgbClr val="FF0000"/>
                </a:solidFill>
              </a:rPr>
              <a:t>Funktion als	         formale Realisierung als</a:t>
            </a:r>
          </a:p>
          <a:p>
            <a:pPr marL="0" indent="0">
              <a:lnSpc>
                <a:spcPct val="100000"/>
              </a:lnSpc>
              <a:spcBef>
                <a:spcPts val="0"/>
              </a:spcBef>
              <a:buNone/>
            </a:pPr>
            <a:r>
              <a:rPr lang="de-DE" sz="2400" dirty="0">
                <a:solidFill>
                  <a:srgbClr val="FF0000"/>
                </a:solidFill>
              </a:rPr>
              <a:t>	</a:t>
            </a:r>
            <a:r>
              <a:rPr lang="de-DE" sz="2400" dirty="0" smtClean="0">
                <a:solidFill>
                  <a:srgbClr val="FF0000"/>
                </a:solidFill>
              </a:rPr>
              <a:t>	         Nominalphrase im Akkusativ</a:t>
            </a:r>
          </a:p>
          <a:p>
            <a:pPr marL="0" indent="0">
              <a:lnSpc>
                <a:spcPct val="100000"/>
              </a:lnSpc>
              <a:spcBef>
                <a:spcPts val="0"/>
              </a:spcBef>
              <a:buNone/>
            </a:pPr>
            <a:endParaRPr lang="de-DE" sz="2400" dirty="0"/>
          </a:p>
          <a:p>
            <a:pPr marL="0" indent="0">
              <a:lnSpc>
                <a:spcPct val="100000"/>
              </a:lnSpc>
              <a:spcBef>
                <a:spcPts val="0"/>
              </a:spcBef>
              <a:buNone/>
            </a:pPr>
            <a:r>
              <a:rPr lang="de-DE" sz="2400" dirty="0" smtClean="0">
                <a:solidFill>
                  <a:schemeClr val="accent1"/>
                </a:solidFill>
              </a:rPr>
              <a:t>Akkusativobjekt  </a:t>
            </a:r>
            <a:r>
              <a:rPr lang="de-DE" sz="2400" dirty="0" smtClean="0"/>
              <a:t>     Den kleinen Paul	</a:t>
            </a:r>
            <a:r>
              <a:rPr lang="de-DE" sz="2400" dirty="0"/>
              <a:t> </a:t>
            </a:r>
            <a:r>
              <a:rPr lang="de-DE" sz="2400" dirty="0" smtClean="0"/>
              <a:t>                      konnte das nicht erschüttern.</a:t>
            </a:r>
          </a:p>
          <a:p>
            <a:pPr marL="0" indent="0">
              <a:lnSpc>
                <a:spcPct val="100000"/>
              </a:lnSpc>
              <a:spcBef>
                <a:spcPts val="0"/>
              </a:spcBef>
              <a:buNone/>
            </a:pPr>
            <a:endParaRPr lang="de-DE" sz="2400" dirty="0"/>
          </a:p>
          <a:p>
            <a:pPr marL="0" indent="0">
              <a:lnSpc>
                <a:spcPct val="100000"/>
              </a:lnSpc>
              <a:spcBef>
                <a:spcPts val="0"/>
              </a:spcBef>
              <a:buNone/>
            </a:pPr>
            <a:r>
              <a:rPr lang="de-DE" sz="2400" dirty="0" smtClean="0">
                <a:solidFill>
                  <a:schemeClr val="accent1"/>
                </a:solidFill>
              </a:rPr>
              <a:t>Temporaladverbial</a:t>
            </a:r>
            <a:r>
              <a:rPr lang="de-DE" sz="2400" dirty="0" smtClean="0"/>
              <a:t>  Einen Monat 	</a:t>
            </a:r>
            <a:r>
              <a:rPr lang="de-DE" sz="2400" dirty="0"/>
              <a:t> </a:t>
            </a:r>
            <a:r>
              <a:rPr lang="de-DE" sz="2400" dirty="0" smtClean="0"/>
              <a:t>                      regnete es.</a:t>
            </a:r>
          </a:p>
          <a:p>
            <a:pPr marL="0" indent="0">
              <a:lnSpc>
                <a:spcPct val="100000"/>
              </a:lnSpc>
              <a:spcBef>
                <a:spcPts val="0"/>
              </a:spcBef>
              <a:buNone/>
            </a:pPr>
            <a:endParaRPr lang="de-DE" sz="2400" dirty="0"/>
          </a:p>
          <a:p>
            <a:pPr marL="0" indent="0">
              <a:lnSpc>
                <a:spcPct val="100000"/>
              </a:lnSpc>
              <a:spcBef>
                <a:spcPts val="0"/>
              </a:spcBef>
              <a:buNone/>
            </a:pPr>
            <a:r>
              <a:rPr lang="de-DE" sz="2400" dirty="0" smtClean="0">
                <a:solidFill>
                  <a:schemeClr val="accent1"/>
                </a:solidFill>
              </a:rPr>
              <a:t>Prädikativ</a:t>
            </a:r>
            <a:r>
              <a:rPr lang="de-DE" sz="2400" dirty="0" smtClean="0"/>
              <a:t>	         Einen Fisch		          nannte ihn seine Mutter deshalb.</a:t>
            </a:r>
            <a:endParaRPr lang="de-DE" sz="2400" dirty="0"/>
          </a:p>
        </p:txBody>
      </p:sp>
      <p:cxnSp>
        <p:nvCxnSpPr>
          <p:cNvPr id="5" name="Gerader Verbinder 4"/>
          <p:cNvCxnSpPr/>
          <p:nvPr/>
        </p:nvCxnSpPr>
        <p:spPr>
          <a:xfrm>
            <a:off x="3222171" y="1820091"/>
            <a:ext cx="0" cy="0"/>
          </a:xfrm>
          <a:prstGeom prst="line">
            <a:avLst/>
          </a:prstGeom>
        </p:spPr>
        <p:style>
          <a:lnRef idx="1">
            <a:schemeClr val="dk1"/>
          </a:lnRef>
          <a:fillRef idx="0">
            <a:schemeClr val="dk1"/>
          </a:fillRef>
          <a:effectRef idx="0">
            <a:schemeClr val="dk1"/>
          </a:effectRef>
          <a:fontRef idx="minor">
            <a:schemeClr val="tx1"/>
          </a:fontRef>
        </p:style>
      </p:cxnSp>
      <p:sp>
        <p:nvSpPr>
          <p:cNvPr id="6" name="Rechteck 5"/>
          <p:cNvSpPr/>
          <p:nvPr/>
        </p:nvSpPr>
        <p:spPr>
          <a:xfrm>
            <a:off x="838200" y="1825625"/>
            <a:ext cx="10683240" cy="103078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 name="Rechteck 6"/>
          <p:cNvSpPr/>
          <p:nvPr/>
        </p:nvSpPr>
        <p:spPr>
          <a:xfrm>
            <a:off x="838200" y="2856411"/>
            <a:ext cx="2427514" cy="22032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Rechteck 7"/>
          <p:cNvSpPr/>
          <p:nvPr/>
        </p:nvSpPr>
        <p:spPr>
          <a:xfrm>
            <a:off x="3265714" y="2856411"/>
            <a:ext cx="3744686" cy="22032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 name="Rechteck 8"/>
          <p:cNvSpPr/>
          <p:nvPr/>
        </p:nvSpPr>
        <p:spPr>
          <a:xfrm>
            <a:off x="7010400" y="2856411"/>
            <a:ext cx="4511040" cy="22032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cxnSp>
        <p:nvCxnSpPr>
          <p:cNvPr id="11" name="Gerader Verbinder 10"/>
          <p:cNvCxnSpPr/>
          <p:nvPr/>
        </p:nvCxnSpPr>
        <p:spPr>
          <a:xfrm flipV="1">
            <a:off x="838200" y="3509554"/>
            <a:ext cx="10683240" cy="43543"/>
          </a:xfrm>
          <a:prstGeom prst="line">
            <a:avLst/>
          </a:prstGeom>
        </p:spPr>
        <p:style>
          <a:lnRef idx="1">
            <a:schemeClr val="dk1"/>
          </a:lnRef>
          <a:fillRef idx="0">
            <a:schemeClr val="dk1"/>
          </a:fillRef>
          <a:effectRef idx="0">
            <a:schemeClr val="dk1"/>
          </a:effectRef>
          <a:fontRef idx="minor">
            <a:schemeClr val="tx1"/>
          </a:fontRef>
        </p:style>
      </p:cxnSp>
      <p:cxnSp>
        <p:nvCxnSpPr>
          <p:cNvPr id="13" name="Gerader Verbinder 12"/>
          <p:cNvCxnSpPr/>
          <p:nvPr/>
        </p:nvCxnSpPr>
        <p:spPr>
          <a:xfrm flipV="1">
            <a:off x="838200" y="4188823"/>
            <a:ext cx="10683240" cy="87086"/>
          </a:xfrm>
          <a:prstGeom prst="line">
            <a:avLst/>
          </a:prstGeom>
        </p:spPr>
        <p:style>
          <a:lnRef idx="1">
            <a:schemeClr val="dk1"/>
          </a:lnRef>
          <a:fillRef idx="0">
            <a:schemeClr val="dk1"/>
          </a:fillRef>
          <a:effectRef idx="0">
            <a:schemeClr val="dk1"/>
          </a:effectRef>
          <a:fontRef idx="minor">
            <a:schemeClr val="tx1"/>
          </a:fontRef>
        </p:style>
      </p:cxnSp>
      <p:cxnSp>
        <p:nvCxnSpPr>
          <p:cNvPr id="15" name="Gerader Verbinder 14"/>
          <p:cNvCxnSpPr/>
          <p:nvPr/>
        </p:nvCxnSpPr>
        <p:spPr>
          <a:xfrm flipV="1">
            <a:off x="3265714" y="1825625"/>
            <a:ext cx="0" cy="1030786"/>
          </a:xfrm>
          <a:prstGeom prst="line">
            <a:avLst/>
          </a:prstGeom>
        </p:spPr>
        <p:style>
          <a:lnRef idx="1">
            <a:schemeClr val="dk1"/>
          </a:lnRef>
          <a:fillRef idx="0">
            <a:schemeClr val="dk1"/>
          </a:fillRef>
          <a:effectRef idx="0">
            <a:schemeClr val="dk1"/>
          </a:effectRef>
          <a:fontRef idx="minor">
            <a:schemeClr val="tx1"/>
          </a:fontRef>
        </p:style>
      </p:cxnSp>
      <p:cxnSp>
        <p:nvCxnSpPr>
          <p:cNvPr id="17" name="Gerader Verbinder 16"/>
          <p:cNvCxnSpPr/>
          <p:nvPr/>
        </p:nvCxnSpPr>
        <p:spPr>
          <a:xfrm>
            <a:off x="7010400" y="1825625"/>
            <a:ext cx="0" cy="1030786"/>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670469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6"/>
            <a:ext cx="10515600" cy="810532"/>
          </a:xfrm>
        </p:spPr>
        <p:txBody>
          <a:bodyPr/>
          <a:lstStyle/>
          <a:p>
            <a:r>
              <a:rPr lang="de-DE" b="1" dirty="0" smtClean="0"/>
              <a:t>Wie viele Satzglieder braucht ein Satz?</a:t>
            </a:r>
            <a:endParaRPr lang="de-DE" b="1" dirty="0"/>
          </a:p>
        </p:txBody>
      </p:sp>
      <p:sp>
        <p:nvSpPr>
          <p:cNvPr id="3" name="Inhaltsplatzhalter 2"/>
          <p:cNvSpPr>
            <a:spLocks noGrp="1"/>
          </p:cNvSpPr>
          <p:nvPr>
            <p:ph idx="1"/>
          </p:nvPr>
        </p:nvSpPr>
        <p:spPr>
          <a:xfrm>
            <a:off x="838200" y="1271452"/>
            <a:ext cx="10515600" cy="4905512"/>
          </a:xfrm>
        </p:spPr>
        <p:txBody>
          <a:bodyPr>
            <a:normAutofit/>
          </a:bodyPr>
          <a:lstStyle/>
          <a:p>
            <a:pPr marL="0" indent="0">
              <a:buNone/>
            </a:pPr>
            <a:r>
              <a:rPr lang="de-DE" dirty="0" smtClean="0"/>
              <a:t>Subjekt – Prädikat – Objekt – Sätze: </a:t>
            </a:r>
          </a:p>
          <a:p>
            <a:pPr marL="0" indent="0">
              <a:buNone/>
            </a:pPr>
            <a:r>
              <a:rPr lang="de-DE" dirty="0" smtClean="0">
                <a:solidFill>
                  <a:schemeClr val="accent1"/>
                </a:solidFill>
              </a:rPr>
              <a:t>Die Firma          eröffnet               eine Filiale.</a:t>
            </a:r>
          </a:p>
          <a:p>
            <a:pPr marL="0" indent="0">
              <a:buNone/>
            </a:pPr>
            <a:r>
              <a:rPr lang="de-DE" dirty="0" smtClean="0">
                <a:solidFill>
                  <a:schemeClr val="accent1"/>
                </a:solidFill>
              </a:rPr>
              <a:t>Er 		    verteilt 	           die  Stimmzettel.</a:t>
            </a:r>
          </a:p>
          <a:p>
            <a:pPr marL="0" indent="0">
              <a:buNone/>
            </a:pPr>
            <a:r>
              <a:rPr lang="de-DE" dirty="0" smtClean="0"/>
              <a:t>Sätze mit weniger als drei Satzgliedern:</a:t>
            </a:r>
          </a:p>
          <a:p>
            <a:pPr marL="0" indent="0">
              <a:buNone/>
            </a:pPr>
            <a:r>
              <a:rPr lang="de-DE" dirty="0" smtClean="0">
                <a:solidFill>
                  <a:schemeClr val="accent1"/>
                </a:solidFill>
              </a:rPr>
              <a:t>Lola                   rennt.</a:t>
            </a:r>
          </a:p>
          <a:p>
            <a:pPr marL="0" indent="0">
              <a:buNone/>
            </a:pPr>
            <a:r>
              <a:rPr lang="de-DE" dirty="0" smtClean="0">
                <a:solidFill>
                  <a:schemeClr val="accent1"/>
                </a:solidFill>
              </a:rPr>
              <a:t>Es 		    zieht.</a:t>
            </a:r>
          </a:p>
          <a:p>
            <a:pPr marL="0" indent="0">
              <a:buNone/>
            </a:pPr>
            <a:r>
              <a:rPr lang="de-DE" dirty="0" smtClean="0"/>
              <a:t>Sätze mit mehr als drei Satzgliedern:</a:t>
            </a:r>
          </a:p>
          <a:p>
            <a:pPr marL="0" indent="0">
              <a:buNone/>
            </a:pPr>
            <a:r>
              <a:rPr lang="de-DE" sz="2000" dirty="0" smtClean="0">
                <a:solidFill>
                  <a:schemeClr val="accent1"/>
                </a:solidFill>
              </a:rPr>
              <a:t>Der Sekretär    verteilt                 die Stimmzettel</a:t>
            </a:r>
            <a:r>
              <a:rPr lang="de-DE" sz="2000" dirty="0">
                <a:solidFill>
                  <a:schemeClr val="accent1"/>
                </a:solidFill>
              </a:rPr>
              <a:t> </a:t>
            </a:r>
            <a:r>
              <a:rPr lang="de-DE" sz="2000" dirty="0" smtClean="0">
                <a:solidFill>
                  <a:schemeClr val="accent1"/>
                </a:solidFill>
              </a:rPr>
              <a:t>     an die Ratsmitglieder.</a:t>
            </a:r>
          </a:p>
          <a:p>
            <a:pPr marL="0" indent="0">
              <a:buNone/>
            </a:pPr>
            <a:r>
              <a:rPr lang="de-DE" sz="2000" dirty="0" smtClean="0">
                <a:solidFill>
                  <a:schemeClr val="accent1"/>
                </a:solidFill>
              </a:rPr>
              <a:t>Die Firma         stellt                     den Kunden             die Lieferung	           vor die Tür.</a:t>
            </a:r>
          </a:p>
          <a:p>
            <a:pPr marL="0" indent="0">
              <a:buNone/>
            </a:pPr>
            <a:r>
              <a:rPr lang="de-DE" sz="2000" dirty="0" smtClean="0">
                <a:solidFill>
                  <a:schemeClr val="accent1"/>
                </a:solidFill>
              </a:rPr>
              <a:t>Am Abend       ziehen	         von Westen             Gewitter				      auf.</a:t>
            </a:r>
            <a:endParaRPr lang="de-DE" sz="2000" dirty="0">
              <a:solidFill>
                <a:schemeClr val="accent1"/>
              </a:solidFill>
            </a:endParaRPr>
          </a:p>
        </p:txBody>
      </p:sp>
    </p:spTree>
    <p:extLst>
      <p:ext uri="{BB962C8B-B14F-4D97-AF65-F5344CB8AC3E}">
        <p14:creationId xmlns:p14="http://schemas.microsoft.com/office/powerpoint/2010/main" val="35987457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1291</Words>
  <Application>Microsoft Office PowerPoint</Application>
  <PresentationFormat>Breitbild</PresentationFormat>
  <Paragraphs>209</Paragraphs>
  <Slides>26</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26</vt:i4>
      </vt:variant>
    </vt:vector>
  </HeadingPairs>
  <TitlesOfParts>
    <vt:vector size="32" baseType="lpstr">
      <vt:lpstr>Arial</vt:lpstr>
      <vt:lpstr>Arial</vt:lpstr>
      <vt:lpstr>Calibri</vt:lpstr>
      <vt:lpstr>Calibri Light</vt:lpstr>
      <vt:lpstr>Helvetica Neue</vt:lpstr>
      <vt:lpstr>Office</vt:lpstr>
      <vt:lpstr>1 Satzglieder</vt:lpstr>
      <vt:lpstr>2 Satzglied-Ermittlung</vt:lpstr>
      <vt:lpstr>Beispielsatz:</vt:lpstr>
      <vt:lpstr>2.1 weitere Proben bzw. Tests</vt:lpstr>
      <vt:lpstr>Möglichkeit der Frageprobe</vt:lpstr>
      <vt:lpstr>Für nicht verbale Satzglieder gilt Folgendes:</vt:lpstr>
      <vt:lpstr>Beispiele:</vt:lpstr>
      <vt:lpstr>Beispiel für SG-Funktionen einer Nominalphrase im Akkusativ</vt:lpstr>
      <vt:lpstr>Wie viele Satzglieder braucht ein Satz?</vt:lpstr>
      <vt:lpstr>3 Ein Satzglied ist …</vt:lpstr>
      <vt:lpstr>4 Ausnahmen:</vt:lpstr>
      <vt:lpstr>5 Die Mehrdeutigkeit eines Satzes</vt:lpstr>
      <vt:lpstr>6 Das Prädikat</vt:lpstr>
      <vt:lpstr>Mehrgliedrige Prädikate …</vt:lpstr>
      <vt:lpstr>7 Die Valenz des Verbs</vt:lpstr>
      <vt:lpstr>8 Inhaltliche Verbindung mit dem Prädikat</vt:lpstr>
      <vt:lpstr>Verbvalenz bzw. Bindungsfähigkeit des Verbs</vt:lpstr>
      <vt:lpstr>Verschiedene Valenzen:</vt:lpstr>
      <vt:lpstr>zur Valenz:</vt:lpstr>
      <vt:lpstr>   Merken: </vt:lpstr>
      <vt:lpstr>semantische Rollen:</vt:lpstr>
      <vt:lpstr>9 echte reflexive Verben als Prädikat</vt:lpstr>
      <vt:lpstr>Aufgaben zu echten refl. Verben:  1. Wann spricht man von einem echten reflexiven Verb?  2. Verb und Reflexivpronomen bilden hier ...?  3. Nenne 5 Beispiele von reflexiven Verben!   4. Beweise, warum "sich beeilen" ein echtes reflexives Verb ist! </vt:lpstr>
      <vt:lpstr>Lösung zu den Fragen:</vt:lpstr>
      <vt:lpstr>PowerPoint-Präsentation</vt:lpstr>
      <vt:lpstr>10 Übungen zum Prädikat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Satzglieder</dc:title>
  <dc:creator>User10</dc:creator>
  <cp:lastModifiedBy>User10</cp:lastModifiedBy>
  <cp:revision>70</cp:revision>
  <dcterms:created xsi:type="dcterms:W3CDTF">2022-06-06T13:37:16Z</dcterms:created>
  <dcterms:modified xsi:type="dcterms:W3CDTF">2023-11-30T09:01:40Z</dcterms:modified>
</cp:coreProperties>
</file>