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0" r:id="rId7"/>
    <p:sldId id="264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568" y="-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08:35:19.820"/>
    </inkml:context>
    <inkml:brush xml:id="br0">
      <inkml:brushProperty name="width" value="0.4" units="cm"/>
      <inkml:brushProperty name="height" value="0.8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1884 33 16383,'-49'-6'0,"-5"1"0,41 5 0,-14 0 0,0 0 0,-1 0 0,-5 0 0,-1 0 0,1 0 0,5 0 0,1 0 0,5 0 0,-5 0 0,4 0 0,-9 0 0,9 0 0,-9 0 0,9 0 0,-9 0 0,4 0 0,-5 0 0,5 0 0,-4 0 0,4 0 0,0 0 0,-4 5 0,9-3 0,-9 2 0,9-4 0,-9 0 0,8 0 0,-2 0 0,-1 0 0,3 0 0,-7 0 0,2-4 0,1 2 0,-4-3 0,9 5 0,-9 0 0,9 0 0,-9 0 0,9 0 0,-4 0 0,0 0 0,9 0 0,-8-4 0,9 2 0,-5-3 0,0 5 0,0 0 0,0 0 0,0 0 0,0 0 0,0 0 0,0 0 0,0 0 0,0 0 0,0 0 0,0 0 0,0-4 0,0 2 0,0-3 0,-1 5 0,1 0 0,0 0 0,0 0 0,0 0 0,0 0 0,0 0 0,0 0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08:42:05.302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08:42:14.018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08:43:20.16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2371 16 16383,'-42'9'0,"6"-2"0,21-7 0,-8 0 0,6 0 0,-5 0 0,-1-7 0,-1 5 0,-7-5 0,0 7 0,0 0 0,-7 0 0,6 0 0,-13 0 0,5 0 0,-6 0 0,-1 0 0,8 0 0,-6 0 0,12 0 0,-4 0 0,-1 0 0,5 0 0,-5 0 0,7 0 0,0 0 0,0 0 0,0 0 0,-7 0 0,13 0 0,-12 0 0,13 0 0,-7 0 0,7 0 0,-5 0 0,5 0 0,-7 0 0,0 0 0,7 0 0,-5 0 0,5 0 0,-7 0 0,0 7 0,0-5 0,0 5 0,0-7 0,-7 0 0,5 7 0,-12-6 0,6 6 0,-1-7 0,2 0 0,7 0 0,0 0 0,7-7 0,2 6 0,6-6 0,1 7 0,0 0 0,-1 0 0,-6 0 0,-9 0 0,-2-7 0,-5 5 0,0-5 0,6 7 0,-6 0 0,7 0 0,0 0 0,0 0 0,0 0 0,0 0 0,7 0 0,1 0 0,15 0 0,-13 0 0,11-7 0,-13 6 0,8-6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08:43:24.14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357 0 16383,'-34'9'0,"-8"-2"0,32-7 0,-19 0 0,5 0 0,-7 0 0,7 0 0,-6 0 0,6 0 0,0 0 0,2 0 0,6 0 0,1 0 0,-1 0 0,1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08:43:25.51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356 0 16383,'-34'0'0,"-7"0"0,23 7 0,-12-5 0,-8 5 0,12-7 0,-10 6 0,12-4 0,0 5 0,1-7 0,8 0 0,-1 0 0,1 0 0,-1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08:43:26.74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419 1 16383,'-35'8'0,"1"-1"0,18-7 0,-8 0 0,-7 0 0,0 0 0,0 0 0,0 0 0,0 0 0,7 0 0,-5 7 0,12-5 0,-5 5 0,-1-7 0,13 0 0,-11 0 0,13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08:43:28.04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434 1 16383,'-35'8'0,"1"-1"0,18-7 0,-15 0 0,-1 0 0,-13 0 0,12 0 0,-4 0 0,6 0 0,0 0 0,6 0 0,3 0 0,7 7 0,-1-5 0,1 5 0,-1-7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08:43:39.36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1674 47 16383,'-35'9'0,"1"-2"0,18-7 0,-1 0 0,-19 0 0,10 0 0,-19 0 0,6 0 0,-8 0 0,1 0 0,-1 0 0,1 0 0,-1 0 0,8 0 0,-6 0 0,6 0 0,-1 0 0,-5 0 0,6 0 0,-1 0 0,-5 0 0,13 0 0,-6 0 0,0 0 0,5-7 0,-5 5 0,7-5 0,0 7 0,0 0 0,-6 0 0,4 0 0,-5 0 0,7 0 0,7 0 0,-5 0 0,5 0 0,-7 0 0,0 0 0,7-7 0,-6 5 0,13-4 0,-5 6 0,6 0 0,1 0 0,-1 0 0,1 0 0,-1 0 0,1-7 0,-1 5 0,1-5 0,-1 7 0,1 0 0,-1 0 0,1 0 0,-1-7 0,1-1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08:44:22.00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08:44:41.70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08:35:35.502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50 16383,'0'-25'0,"0"5"0,0 16 0,0 37 0,0-20 0,0 38 0,0-22 0,0-1 0,0 4 0,0-9 0,0-1 0,0-6 0,0-5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08:36:05.05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846 0 16383,'-47'0'0,"-3"0"0,5 0 0,-9 0 0,0 0 0,2 7 0,14-5 0,1 5 0,6-7 0,1 0 0,0 6 0,6-4 0,-4 5 0,11-7 0,-11 0 0,11 0 0,-5 0 0,0 0 0,5 0 0,-4 0 0,5 0 0,1 0 0,0 0 0,0 6 0,0-4 0,0 5 0,0-7 0,0 0 0,0 0 0,-1 0 0,1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08:36:08.14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802 0 16383,'-41'0'0,"-7"0"0,16 0 0,-13 0 0,-1 0 0,8 7 0,1-5 0,6 4 0,-6-6 0,6 0 0,-6 0 0,6 0 0,1 0 0,0 0 0,0 7 0,0-5 0,-1 4 0,8-6 0,1 0 0,0 0 0,5 0 0,-4 0 0,5 0 0,1 0 0,0 0 0,0 0 0,0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08:36:11.01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741 0 16383,'-40'0'0,"5"0"0,19 0 0,-12 0 0,-4 0 0,-13 0 0,-1 0 0,1 7 0,0-5 0,-1 5 0,1-7 0,6 0 0,2 0 0,7 0 0,7 6 0,-6-4 0,12 5 0,-4-7 0,5 0 0,1 0 0,0 0 0,0 0 0,0 0 0,0 0 0,0 6 0,0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08:48:17.62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2043 1 16383,'-46'10'0,"5"-3"0,24-7 0,-9 0 0,-1 0 0,-8 0 0,0 0 0,-7 0 0,5 0 0,-6 0 0,8 0 0,-7 0 0,5 0 0,-6 0 0,8 0 0,0 8 0,-8-6 0,-1 6 0,-1-8 0,-5 0 0,13 0 0,-14 0 0,15 0 0,-15 0 0,14 0 0,2 0 0,-5 0 0,10 0 0,-12 0 0,7 8 0,0-7 0,0 7 0,0-8 0,0 0 0,8 0 0,-6 0 0,6 0 0,-8 0 0,0 0 0,0 0 0,8 0 0,-6 0 0,6 0 0,-8 0 0,8 0 0,-6 0 0,13 0 0,-13 0 0,6 0 0,-8 0 0,0 0 0,0 0 0,0 0 0,8 0 0,2 0 0,0 0 0,5 0 0,-5 0 0,8 0 0,7 0 0,2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08:48:20.72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525 1 16383,'-47'0'0,"7"0"0,14 0 0,7 0 0,-6 0 0,7 0 0,1 0 0,-8 0 0,13 0 0,-19 0 0,19 0 0,-13 0 0,7 0 0,1 0 0,0 0 0,-1 0 0,1 0 0,-1 0 0,1 7 0,-1-5 0,1 6 0,-1-8 0,1 0 0,-1 0 0,1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08:48:22.52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455 0 16383,'-47'10'0,"-9"-2"0,27-8 0,-14 0 0,8 8 0,8-7 0,-6 7 0,14-8 0,-14 0 0,14 0 0,-14 0 0,13 0 0,-5 0 0,7 0 0,9 0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08:41:56.770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1415 1 16383,'-39'0'0,"1"0"0,28 0 0,-8 0 0,-7 0 0,6 0 0,-6 0 0,-1 0 0,-1 0 0,-8 0 0,0 0 0,-7 0 0,5 8 0,-6-7 0,8 7 0,-8-8 0,7 0 0,-7 0 0,8 0 0,0 0 0,0 0 0,8 0 0,-6 0 0,6 0 0,-8 0 0,0 0 0,0 0 0,0 0 0,0 8 0,8-6 0,-6 6 0,6-8 0,-8 0 0,0 0 0,0 0 0,0 0 0,8 7 0,-6-5 0,14 6 0,-7-8 0,9 0 0,-1 0 0,1 0 0,-1 0 0,1 0 0,0 0 0,-1-8 0,1-1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9536E-C265-8F1C-B4FB-0AF18C101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3586F8D-3D85-11EA-E01C-2850D894F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ED73B4-1524-5004-E213-93F2CD1E3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02F5-C0C2-BC4E-AFCB-56613968B2F5}" type="datetimeFigureOut">
              <a:rPr lang="de-DE" smtClean="0"/>
              <a:t>22.11.2023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2B6ABF-D047-363B-210C-E8300C24A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241E4C-48A9-0C09-57B2-14C0AE49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63F4-DE5A-C744-A8ED-968BA182A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22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A0B01-044F-DD41-216E-569500AA5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4553950-3707-C980-ED11-E0FB4999B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946EEE-931A-093A-B1DC-982811505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02F5-C0C2-BC4E-AFCB-56613968B2F5}" type="datetimeFigureOut">
              <a:rPr lang="de-DE" smtClean="0"/>
              <a:t>22.11.2023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D144CA-4FCC-A717-2940-26B10CD26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7779BA-5ED2-05EA-BF60-E016489B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63F4-DE5A-C744-A8ED-968BA182A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08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0D502FE-885E-5B69-5476-4B8D1EDFF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87E751-E042-EA35-C927-757349DE8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246F59-63F1-D03A-787E-BCF6B0587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02F5-C0C2-BC4E-AFCB-56613968B2F5}" type="datetimeFigureOut">
              <a:rPr lang="de-DE" smtClean="0"/>
              <a:t>22.11.2023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DF99CC-76AC-DAB6-F582-6369D600D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1B061A-6B9B-FA59-5C31-9113C285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63F4-DE5A-C744-A8ED-968BA182A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83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238A5-C286-3189-178B-22D647243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DB48A3-31E3-F96E-C378-8D1D389E2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448E34-56B2-8D74-4A06-C5D12998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02F5-C0C2-BC4E-AFCB-56613968B2F5}" type="datetimeFigureOut">
              <a:rPr lang="de-DE" smtClean="0"/>
              <a:t>22.11.2023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40F88C-41EB-854C-D6EE-C41B8EC6A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F61CBD-9D58-5E74-2D7D-BFB4C354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63F4-DE5A-C744-A8ED-968BA182A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287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E40BE-21FC-A4A3-8F05-42F5D0A9E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1B492F-3733-E3F9-1C9F-305C3E42B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731E2F-28FB-206D-0CB1-D72362EDB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02F5-C0C2-BC4E-AFCB-56613968B2F5}" type="datetimeFigureOut">
              <a:rPr lang="de-DE" smtClean="0"/>
              <a:t>22.11.2023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362609-53B0-A122-6726-F67E287DE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045BCA-45C7-B721-748C-C162C84D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63F4-DE5A-C744-A8ED-968BA182A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6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6F7BB-AFD7-31F0-8712-891416E1E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440F46-1DB3-6263-2939-0B104D6E4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E28E12E-128F-BC85-6A55-74CDD5F1D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8DD5F9A-2F25-ED27-95FB-01108D5E4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02F5-C0C2-BC4E-AFCB-56613968B2F5}" type="datetimeFigureOut">
              <a:rPr lang="de-DE" smtClean="0"/>
              <a:t>22.11.2023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A943C3-FE4C-077F-5ADE-53F529477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353DD5-A59C-E170-A01C-80EB38A8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63F4-DE5A-C744-A8ED-968BA182A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95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6729C-41C1-C59B-D76B-4A64B9F52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E63F68-1676-CD29-A5F9-BF62D40DA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C0FCAEF-CBF5-D167-2470-CBE58DA14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43A1358-81BE-EC87-2CCD-F1E0671A1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F9C33FE-3A4B-A7A5-D789-FC58E6145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E8DD8C3-D85B-B42F-BB62-8CD40192D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02F5-C0C2-BC4E-AFCB-56613968B2F5}" type="datetimeFigureOut">
              <a:rPr lang="de-DE" smtClean="0"/>
              <a:t>22.11.2023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040EC77-D55C-3D53-D85D-F8F5C1C16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CE5792B-9C03-2F86-0673-34C026F4B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63F4-DE5A-C744-A8ED-968BA182A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87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F8BFB-AC4C-4A14-4674-BD048C2D4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9332939-2BD4-35D0-DB39-308CED7A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02F5-C0C2-BC4E-AFCB-56613968B2F5}" type="datetimeFigureOut">
              <a:rPr lang="de-DE" smtClean="0"/>
              <a:t>22.11.2023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11E5EE7-CC04-0632-27E6-E4DA262B2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E3C30F-B97A-92D1-B721-916A24FF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63F4-DE5A-C744-A8ED-968BA182A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20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E7CB969-497E-1CA9-E4E8-8D6D4074F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02F5-C0C2-BC4E-AFCB-56613968B2F5}" type="datetimeFigureOut">
              <a:rPr lang="de-DE" smtClean="0"/>
              <a:t>22.11.2023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30422D-7C5B-45A9-4509-DDBB622F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D78465-1432-0BE7-D6D0-90BD4F15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63F4-DE5A-C744-A8ED-968BA182A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742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78CC2-BEC8-4C3A-3673-818926D9B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CB72BF-8ED4-B2C6-CC7A-EDC30C77B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CD8D91-5842-2AA1-97A3-A045B3E24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62CCEA-0025-BFEA-77B6-48F639E1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02F5-C0C2-BC4E-AFCB-56613968B2F5}" type="datetimeFigureOut">
              <a:rPr lang="de-DE" smtClean="0"/>
              <a:t>22.11.2023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E83BE0-6E8E-4E23-A111-C3B1064E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ABDD9F6-8DB0-292C-51BE-539CE238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63F4-DE5A-C744-A8ED-968BA182A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8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C0AA6-C6C3-D282-7CB3-2675EBCF3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419D046-E474-05B7-9B6E-91187B894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8E8AC7A-60B9-6428-13E6-5FF600407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2622BC-F451-E6D8-DB7D-C316DA3B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02F5-C0C2-BC4E-AFCB-56613968B2F5}" type="datetimeFigureOut">
              <a:rPr lang="de-DE" smtClean="0"/>
              <a:t>22.11.2023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D4BE96-8C48-33F9-9AE3-8601B203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0C8FDF-7DE8-2CEF-DEC3-FCE9B7EB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63F4-DE5A-C744-A8ED-968BA182A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072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0BC9624-9299-EFC4-D4B8-1AE78BD5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DE5184-2234-EEE1-BA10-D6ACEC1EE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716CA0-AEEB-9597-5EF4-6339D2E94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302F5-C0C2-BC4E-AFCB-56613968B2F5}" type="datetimeFigureOut">
              <a:rPr lang="de-DE" smtClean="0"/>
              <a:t>22.11.2023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73BF59-A30D-BDBF-3CCB-21CC7F9ED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44C8E0-E1F7-D41F-33EE-B5AEC4300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563F4-DE5A-C744-A8ED-968BA182A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98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2.png"/><Relationship Id="rId18" Type="http://schemas.openxmlformats.org/officeDocument/2006/relationships/customXml" Target="../ink/ink8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customXml" Target="../ink/ink5.xml"/><Relationship Id="rId17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customXml" Target="../ink/ink4.xml"/><Relationship Id="rId19" Type="http://schemas.openxmlformats.org/officeDocument/2006/relationships/image" Target="../media/image15.png"/><Relationship Id="rId4" Type="http://schemas.openxmlformats.org/officeDocument/2006/relationships/customXml" Target="../ink/ink1.xml"/><Relationship Id="rId9" Type="http://schemas.openxmlformats.org/officeDocument/2006/relationships/image" Target="../media/image10.png"/><Relationship Id="rId1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customXml" Target="../ink/ink13.xml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customXml" Target="../ink/ink17.xml"/><Relationship Id="rId7" Type="http://schemas.openxmlformats.org/officeDocument/2006/relationships/customXml" Target="../ink/ink10.xml"/><Relationship Id="rId12" Type="http://schemas.openxmlformats.org/officeDocument/2006/relationships/image" Target="../media/image19.png"/><Relationship Id="rId17" Type="http://schemas.openxmlformats.org/officeDocument/2006/relationships/customXml" Target="../ink/ink15.xml"/><Relationship Id="rId25" Type="http://schemas.openxmlformats.org/officeDocument/2006/relationships/customXml" Target="../ink/ink19.xml"/><Relationship Id="rId2" Type="http://schemas.openxmlformats.org/officeDocument/2006/relationships/image" Target="../media/image2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customXml" Target="../ink/ink12.xml"/><Relationship Id="rId24" Type="http://schemas.openxmlformats.org/officeDocument/2006/relationships/image" Target="../media/image25.png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23" Type="http://schemas.openxmlformats.org/officeDocument/2006/relationships/customXml" Target="../ink/ink18.xml"/><Relationship Id="rId10" Type="http://schemas.openxmlformats.org/officeDocument/2006/relationships/image" Target="../media/image18.png"/><Relationship Id="rId19" Type="http://schemas.openxmlformats.org/officeDocument/2006/relationships/customXml" Target="../ink/ink16.xml"/><Relationship Id="rId4" Type="http://schemas.openxmlformats.org/officeDocument/2006/relationships/image" Target="../media/image16.png"/><Relationship Id="rId9" Type="http://schemas.openxmlformats.org/officeDocument/2006/relationships/customXml" Target="../ink/ink11.xml"/><Relationship Id="rId14" Type="http://schemas.openxmlformats.org/officeDocument/2006/relationships/image" Target="../media/image20.pn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de/pin/92746073564887621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age.brigitte.de/12212770/t/s-/v4/w1440/r1.7778/-/laternen-diy.jpg" TargetMode="External"/><Relationship Id="rId5" Type="http://schemas.openxmlformats.org/officeDocument/2006/relationships/hyperlink" Target="https://i.pinimg.com/originals/b3/4f/78/b34f781706b1db7c89469b0fc62c9eea.jpg" TargetMode="External"/><Relationship Id="rId4" Type="http://schemas.openxmlformats.org/officeDocument/2006/relationships/hyperlink" Target="https://ideenreise-blog.de/wp-content/uploads/2014/08/Festkrei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BA8648C-E175-95E7-67AB-3AE27F2CE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2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2A934C9-0CE0-5C6E-F102-11128FF19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88474" y="-904592"/>
            <a:ext cx="9144000" cy="2387600"/>
          </a:xfrm>
        </p:spPr>
        <p:txBody>
          <a:bodyPr/>
          <a:lstStyle/>
          <a:p>
            <a:r>
              <a:rPr lang="de-DE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stellar" panose="020F0502020204030204" pitchFamily="34" charset="0"/>
              </a:rPr>
              <a:t>Lichterkinder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6D71CA-E932-9105-2AE6-552B71BFE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79603" y="1559719"/>
            <a:ext cx="9144000" cy="1655762"/>
          </a:xfrm>
        </p:spPr>
        <p:txBody>
          <a:bodyPr/>
          <a:lstStyle/>
          <a:p>
            <a:r>
              <a:rPr lang="de-DE" dirty="0">
                <a:solidFill>
                  <a:schemeClr val="accent4"/>
                </a:solidFill>
              </a:rPr>
              <a:t>Liedvorstellung </a:t>
            </a:r>
          </a:p>
          <a:p>
            <a:r>
              <a:rPr lang="de-DE" dirty="0">
                <a:solidFill>
                  <a:schemeClr val="accent4"/>
                </a:solidFill>
              </a:rPr>
              <a:t>von Anna Kiara Friedrich &amp; Judith Behrends </a:t>
            </a:r>
          </a:p>
        </p:txBody>
      </p:sp>
    </p:spTree>
    <p:extLst>
      <p:ext uri="{BB962C8B-B14F-4D97-AF65-F5344CB8AC3E}">
        <p14:creationId xmlns:p14="http://schemas.microsoft.com/office/powerpoint/2010/main" val="179814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FCDF938-F915-1958-7C10-C619CBB1A3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7" b="27423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8A2EED3-E753-C8C2-A222-7FB8E4E62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37" y="464436"/>
            <a:ext cx="6492068" cy="10547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de-DE" sz="4200" dirty="0">
                <a:solidFill>
                  <a:srgbClr val="FFFFFF"/>
                </a:solidFill>
              </a:rPr>
              <a:t>1.1 Thematische Ausrichtung </a:t>
            </a:r>
            <a:endParaRPr lang="en-US" sz="4200" dirty="0">
              <a:solidFill>
                <a:srgbClr val="FFFF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96C985-15D8-B81E-87FB-F80863E9E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83619"/>
            <a:ext cx="5846305" cy="438790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de-DE" sz="2400" dirty="0">
                <a:solidFill>
                  <a:srgbClr val="FFFFFF"/>
                </a:solidFill>
              </a:rPr>
              <a:t>Das Thema befasst sich mit „Nächstenliebe“ &amp; „miteinander teilen“ 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>
                <a:solidFill>
                  <a:srgbClr val="FFFFFF"/>
                </a:solidFill>
              </a:rPr>
              <a:t>Sankt Martin wird aufgegriffen </a:t>
            </a:r>
          </a:p>
          <a:p>
            <a:r>
              <a:rPr lang="de-DE" sz="2400" dirty="0">
                <a:solidFill>
                  <a:srgbClr val="FFFFFF"/>
                </a:solidFill>
              </a:rPr>
              <a:t>Das Lied beschreibt die Sage von Sankt Martin</a:t>
            </a:r>
          </a:p>
          <a:p>
            <a:r>
              <a:rPr lang="de-DE" sz="2400" dirty="0">
                <a:solidFill>
                  <a:srgbClr val="FFFFFF"/>
                </a:solidFill>
              </a:rPr>
              <a:t>Es erzählt eine kleine Geschichte: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>
                <a:solidFill>
                  <a:srgbClr val="FFFFFF"/>
                </a:solidFill>
              </a:rPr>
              <a:t>1. Strophe: Sankt Martin 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>
                <a:solidFill>
                  <a:srgbClr val="FFFFFF"/>
                </a:solidFill>
              </a:rPr>
              <a:t>2. Strophe: Appell: „teil´ wie Sankt Martin, weil jemand auch dich braucht!“ 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>
                <a:solidFill>
                  <a:srgbClr val="FFFFFF"/>
                </a:solidFill>
              </a:rPr>
              <a:t>3. Strophe: Nächstenliebe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>
                <a:solidFill>
                  <a:srgbClr val="FFFFFF"/>
                </a:solidFill>
              </a:rPr>
              <a:t>Refrain: einprägsam, ruhig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>
                <a:solidFill>
                  <a:srgbClr val="FFFFFF"/>
                </a:solidFill>
              </a:rPr>
              <a:t>Strophe: energetischer durch Sprechgesang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4ED6ED-F631-079D-B736-D96486FA5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11" y="991809"/>
            <a:ext cx="3586178" cy="50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93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FCDF938-F915-1958-7C10-C619CBB1A3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7" b="2742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8A2EED3-E753-C8C2-A222-7FB8E4E62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13" y="608891"/>
            <a:ext cx="11188873" cy="128982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de-DE" sz="6000" dirty="0">
                <a:solidFill>
                  <a:srgbClr val="FFFFFF"/>
                </a:solidFill>
              </a:rPr>
              <a:t>1.1 Thematische Ausrichtung </a:t>
            </a:r>
            <a:br>
              <a:rPr lang="en-US" sz="6000" dirty="0">
                <a:solidFill>
                  <a:srgbClr val="FFFFFF"/>
                </a:solidFill>
              </a:rPr>
            </a:b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96C985-15D8-B81E-87FB-F80863E9E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038365"/>
            <a:ext cx="5846305" cy="78126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B249AC-28E8-6621-C08E-02527F15444A}"/>
              </a:ext>
            </a:extLst>
          </p:cNvPr>
          <p:cNvSpPr txBox="1"/>
          <p:nvPr/>
        </p:nvSpPr>
        <p:spPr>
          <a:xfrm>
            <a:off x="6190938" y="1178339"/>
            <a:ext cx="4991980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u="sng" dirty="0">
                <a:solidFill>
                  <a:srgbClr val="FFFFFF"/>
                </a:solidFill>
              </a:rPr>
              <a:t>Integration mit anderen Fächern: </a:t>
            </a:r>
            <a:endParaRPr lang="de-DE" sz="1800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1800" dirty="0">
                <a:solidFill>
                  <a:srgbClr val="FFFFFF"/>
                </a:solidFill>
              </a:rPr>
              <a:t> Ethik: Feste &amp; Feiertage im eigenen Leben </a:t>
            </a:r>
            <a:r>
              <a:rPr lang="de-DE" dirty="0">
                <a:solidFill>
                  <a:srgbClr val="FFFFFF"/>
                </a:solidFill>
              </a:rPr>
              <a:t>   </a:t>
            </a:r>
            <a:r>
              <a:rPr lang="de-DE" sz="1800" dirty="0">
                <a:solidFill>
                  <a:srgbClr val="FFFFFF"/>
                </a:solidFill>
              </a:rPr>
              <a:t>erkennen &amp; verstehen – Sankt Martin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1800" dirty="0">
                <a:solidFill>
                  <a:srgbClr val="FFFFFF"/>
                </a:solidFill>
              </a:rPr>
              <a:t>Kunst: Laterne basteln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1800" dirty="0">
                <a:solidFill>
                  <a:srgbClr val="FFFFFF"/>
                </a:solidFill>
              </a:rPr>
              <a:t>Politik &amp; Gesellschaft: unterschiedliche Lebenswelten (Kinderrechte)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dirty="0">
                <a:solidFill>
                  <a:srgbClr val="FFFFFF"/>
                </a:solidFill>
              </a:rPr>
              <a:t>Religion: Thematisierung der Geschichte und Nächstenliebe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96A7FE-7674-4534-BC11-7EA76E3F50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48"/>
          <a:stretch/>
        </p:blipFill>
        <p:spPr>
          <a:xfrm>
            <a:off x="6872232" y="4625302"/>
            <a:ext cx="3629391" cy="199083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C3DC56D-0329-462D-9433-9186B9F53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754" y="3990099"/>
            <a:ext cx="3191882" cy="236088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5A5148A-94E0-4B5D-AA4E-20D4FF710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14" y="1470303"/>
            <a:ext cx="2955055" cy="207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83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FCDF938-F915-1958-7C10-C619CBB1A3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7" b="2742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8A2EED3-E753-C8C2-A222-7FB8E4E62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787" y="0"/>
            <a:ext cx="6492068" cy="159288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de-DE" sz="4200" dirty="0">
                <a:solidFill>
                  <a:srgbClr val="FFFFFF"/>
                </a:solidFill>
              </a:rPr>
              <a:t>1.1 </a:t>
            </a:r>
            <a:r>
              <a:rPr lang="de-DE" sz="4200" dirty="0" err="1">
                <a:solidFill>
                  <a:srgbClr val="FFFFFF"/>
                </a:solidFill>
              </a:rPr>
              <a:t>Liedstruktur</a:t>
            </a:r>
            <a:r>
              <a:rPr lang="de-DE" sz="4200" dirty="0">
                <a:solidFill>
                  <a:srgbClr val="FFFFFF"/>
                </a:solidFill>
              </a:rPr>
              <a:t>: inhaltlich-musikalischer Aspekt </a:t>
            </a:r>
            <a:endParaRPr lang="en-US" sz="4200" dirty="0">
              <a:solidFill>
                <a:srgbClr val="FFFF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96C985-15D8-B81E-87FB-F80863E9E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668" y="1819573"/>
            <a:ext cx="5846305" cy="4811734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de-DE" sz="1600" dirty="0"/>
              <a:t> dreiteiliger Aufbau mit Strophen als Sprechgesang, Refrain und Bridge</a:t>
            </a:r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Taktart: 4/4- Takt </a:t>
            </a:r>
          </a:p>
          <a:p>
            <a:pPr algn="l"/>
            <a:r>
              <a:rPr lang="de-DE" sz="1600" dirty="0"/>
              <a:t>Lied beginnt mit Refrain -&gt; Refrain volltaktig </a:t>
            </a:r>
          </a:p>
          <a:p>
            <a:pPr algn="l"/>
            <a:r>
              <a:rPr lang="de-DE" sz="1600" dirty="0"/>
              <a:t>Strophe besteht nur aus ganzen Pausen (Sprechgesang) </a:t>
            </a:r>
          </a:p>
          <a:p>
            <a:pPr algn="l"/>
            <a:r>
              <a:rPr lang="de-DE" sz="1600" dirty="0"/>
              <a:t>Viertel, Achtel- und </a:t>
            </a:r>
            <a:r>
              <a:rPr lang="de-DE" sz="1600" dirty="0" err="1"/>
              <a:t>Sechzehntelnoten</a:t>
            </a:r>
            <a:r>
              <a:rPr lang="de-DE" sz="1600" dirty="0"/>
              <a:t> überwiegend</a:t>
            </a:r>
          </a:p>
          <a:p>
            <a:pPr algn="l"/>
            <a:r>
              <a:rPr lang="de-DE" sz="1600" dirty="0"/>
              <a:t>Ganze Pausen, Viertelpause und Achtelpause kommen vor</a:t>
            </a:r>
          </a:p>
          <a:p>
            <a:pPr algn="l"/>
            <a:r>
              <a:rPr lang="de-DE" sz="1600" dirty="0"/>
              <a:t>Einsatz verrückt durch Achtelpause in der Bridge </a:t>
            </a:r>
          </a:p>
          <a:p>
            <a:pPr algn="l"/>
            <a:r>
              <a:rPr lang="de-DE" sz="1600" dirty="0"/>
              <a:t>Synkopen im Refrain: z.B. dieser, Martin, etc. </a:t>
            </a:r>
          </a:p>
          <a:p>
            <a:pPr algn="l"/>
            <a:r>
              <a:rPr lang="de-DE" sz="1600" dirty="0"/>
              <a:t>Text im Refrain: Vergleich von uns (den Singenden) mit Sankt Martin</a:t>
            </a:r>
          </a:p>
          <a:p>
            <a:pPr algn="l"/>
            <a:r>
              <a:rPr lang="de-DE" sz="1600" dirty="0"/>
              <a:t>Text in den Strophen: erzählt Geschichte, kindgerecht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A4B6D04-AA56-E213-8DB7-926B57C22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2" y="241531"/>
            <a:ext cx="4324521" cy="61299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6E95A28-B43C-391A-EF8C-85BB49F835E9}"/>
                  </a:ext>
                </a:extLst>
              </p14:cNvPr>
              <p14:cNvContentPartPr/>
              <p14:nvPr/>
            </p14:nvContentPartPr>
            <p14:xfrm>
              <a:off x="6769082" y="2862953"/>
              <a:ext cx="678600" cy="122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6E95A28-B43C-391A-EF8C-85BB49F835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7082" y="2718953"/>
                <a:ext cx="8222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8FE99227-E699-6C65-4C28-0206F483D9D6}"/>
                  </a:ext>
                </a:extLst>
              </p14:cNvPr>
              <p14:cNvContentPartPr/>
              <p14:nvPr/>
            </p14:nvContentPartPr>
            <p14:xfrm>
              <a:off x="1264682" y="1056833"/>
              <a:ext cx="360" cy="972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8FE99227-E699-6C65-4C28-0206F483D9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29042" y="985193"/>
                <a:ext cx="720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93BBF30-9F28-D90A-FD3D-E2DFF4F92DDF}"/>
                  </a:ext>
                </a:extLst>
              </p14:cNvPr>
              <p14:cNvContentPartPr/>
              <p14:nvPr/>
            </p14:nvContentPartPr>
            <p14:xfrm>
              <a:off x="1019700" y="774531"/>
              <a:ext cx="304920" cy="165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93BBF30-9F28-D90A-FD3D-E2DFF4F92DD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5700" y="666531"/>
                <a:ext cx="41256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FEDD898F-2332-F1C1-4060-13029F96BA8C}"/>
                  </a:ext>
                </a:extLst>
              </p14:cNvPr>
              <p14:cNvContentPartPr/>
              <p14:nvPr/>
            </p14:nvContentPartPr>
            <p14:xfrm>
              <a:off x="897120" y="2264931"/>
              <a:ext cx="288720" cy="111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FEDD898F-2332-F1C1-4060-13029F96BA8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3480" y="2156931"/>
                <a:ext cx="3963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4E6D280F-AB48-0028-DDBB-2A4AB17AD0EC}"/>
                  </a:ext>
                </a:extLst>
              </p14:cNvPr>
              <p14:cNvContentPartPr/>
              <p14:nvPr/>
            </p14:nvContentPartPr>
            <p14:xfrm>
              <a:off x="886320" y="4027131"/>
              <a:ext cx="266760" cy="165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4E6D280F-AB48-0028-DDBB-2A4AB17AD0E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2680" y="3919131"/>
                <a:ext cx="374400" cy="2322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feld 15">
            <a:extLst>
              <a:ext uri="{FF2B5EF4-FFF2-40B4-BE49-F238E27FC236}">
                <a16:creationId xmlns:a16="http://schemas.microsoft.com/office/drawing/2014/main" id="{99820D01-2466-0E0C-6981-DEE221AA065C}"/>
              </a:ext>
            </a:extLst>
          </p:cNvPr>
          <p:cNvSpPr txBox="1"/>
          <p:nvPr/>
        </p:nvSpPr>
        <p:spPr>
          <a:xfrm>
            <a:off x="897120" y="659115"/>
            <a:ext cx="182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900" dirty="0">
                <a:solidFill>
                  <a:schemeClr val="bg1"/>
                </a:solidFill>
              </a:rPr>
              <a:t>Refrain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B6C48EF-6D79-8B09-D8C3-B9989DDFA06B}"/>
              </a:ext>
            </a:extLst>
          </p:cNvPr>
          <p:cNvSpPr txBox="1"/>
          <p:nvPr/>
        </p:nvSpPr>
        <p:spPr>
          <a:xfrm>
            <a:off x="781182" y="2149515"/>
            <a:ext cx="24647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900" dirty="0">
                <a:solidFill>
                  <a:schemeClr val="bg1"/>
                </a:solidFill>
              </a:rPr>
              <a:t>Strophe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26D3783-4D58-10DA-E276-A31B86266302}"/>
              </a:ext>
            </a:extLst>
          </p:cNvPr>
          <p:cNvSpPr txBox="1"/>
          <p:nvPr/>
        </p:nvSpPr>
        <p:spPr>
          <a:xfrm>
            <a:off x="781182" y="3919995"/>
            <a:ext cx="24647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900" dirty="0">
                <a:solidFill>
                  <a:schemeClr val="bg1"/>
                </a:solidFill>
              </a:rPr>
              <a:t>Bridge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65CEA988-07BC-2934-01D7-149C99282CF6}"/>
                  </a:ext>
                </a:extLst>
              </p14:cNvPr>
              <p14:cNvContentPartPr/>
              <p14:nvPr/>
            </p14:nvContentPartPr>
            <p14:xfrm>
              <a:off x="6083383" y="4962884"/>
              <a:ext cx="735840" cy="1908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65CEA988-07BC-2934-01D7-149C99282CF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29383" y="4855244"/>
                <a:ext cx="84348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B7D94BCA-F1BB-9DB8-3CE7-D3E767F2F94D}"/>
                  </a:ext>
                </a:extLst>
              </p14:cNvPr>
              <p14:cNvContentPartPr/>
              <p14:nvPr/>
            </p14:nvContentPartPr>
            <p14:xfrm>
              <a:off x="3480223" y="1115204"/>
              <a:ext cx="189000" cy="64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B7D94BCA-F1BB-9DB8-3CE7-D3E767F2F94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26583" y="1007564"/>
                <a:ext cx="2966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CED1E318-E7ED-339C-3FD9-D4E1FABE0468}"/>
                  </a:ext>
                </a:extLst>
              </p14:cNvPr>
              <p14:cNvContentPartPr/>
              <p14:nvPr/>
            </p14:nvContentPartPr>
            <p14:xfrm>
              <a:off x="2681743" y="1448564"/>
              <a:ext cx="163800" cy="129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CED1E318-E7ED-339C-3FD9-D4E1FABE046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28103" y="1340564"/>
                <a:ext cx="271440" cy="22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965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FCDF938-F915-1958-7C10-C619CBB1A3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7" b="27423"/>
          <a:stretch/>
        </p:blipFill>
        <p:spPr>
          <a:xfrm>
            <a:off x="20" y="0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8A2EED3-E753-C8C2-A222-7FB8E4E62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787" y="305487"/>
            <a:ext cx="6492068" cy="10547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de-DE" sz="4000" dirty="0">
                <a:solidFill>
                  <a:srgbClr val="FFFFFF"/>
                </a:solidFill>
              </a:rPr>
              <a:t>1.1 </a:t>
            </a:r>
            <a:r>
              <a:rPr lang="de-DE" sz="4000" dirty="0" err="1">
                <a:solidFill>
                  <a:srgbClr val="FFFFFF"/>
                </a:solidFill>
              </a:rPr>
              <a:t>Liedstruktur</a:t>
            </a:r>
            <a:r>
              <a:rPr lang="de-DE" sz="4000" dirty="0">
                <a:solidFill>
                  <a:srgbClr val="FFFFFF"/>
                </a:solidFill>
              </a:rPr>
              <a:t>: inhaltlich-musikalischer Aspekt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96C985-15D8-B81E-87FB-F80863E9E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038365"/>
            <a:ext cx="5846305" cy="78126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A4B6D04-AA56-E213-8DB7-926B57C22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2" y="241531"/>
            <a:ext cx="4324521" cy="612999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01FBB03-6692-4863-AFB6-01FA74335A42}"/>
              </a:ext>
            </a:extLst>
          </p:cNvPr>
          <p:cNvSpPr txBox="1"/>
          <p:nvPr/>
        </p:nvSpPr>
        <p:spPr>
          <a:xfrm>
            <a:off x="5640572" y="250396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67D9806-42E6-46C1-B2AA-172C432C8836}"/>
              </a:ext>
            </a:extLst>
          </p:cNvPr>
          <p:cNvSpPr txBox="1"/>
          <p:nvPr/>
        </p:nvSpPr>
        <p:spPr>
          <a:xfrm>
            <a:off x="5785987" y="1264660"/>
            <a:ext cx="5596292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Tonart: G-Dur, weil letzter Ton g´ und ein # -Vorzeichen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Tonumfang: h bis d´´ (Umfang: 10 Töne)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Sprünge in der Melodie: größtenteils Prim- und Sekundschritte; größter Sprung: Quarte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Melodiesequenz: T2 („auf dieser Erde…“) und T3 („Sterne am …“)</a:t>
            </a:r>
          </a:p>
          <a:p>
            <a:pPr>
              <a:lnSpc>
                <a:spcPct val="150000"/>
              </a:lnSpc>
            </a:pPr>
            <a:r>
              <a:rPr lang="de-DE" dirty="0"/>
              <a:t>      T18 („strahlen die Kerzen …“) und T19 („Liebe im                 Herzen…“)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Harmonik mit folgenden Akkorden: </a:t>
            </a:r>
            <a:r>
              <a:rPr lang="de-DE" dirty="0" err="1"/>
              <a:t>Em</a:t>
            </a:r>
            <a:r>
              <a:rPr lang="de-DE" dirty="0"/>
              <a:t> Hm C G D D^4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1996CAC-6247-4940-8D99-26CC87DD8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939" y="5184426"/>
            <a:ext cx="4162425" cy="1400175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952F13F5-69ED-4952-A53A-3345DDBA5ED4}"/>
              </a:ext>
            </a:extLst>
          </p:cNvPr>
          <p:cNvSpPr/>
          <p:nvPr/>
        </p:nvSpPr>
        <p:spPr>
          <a:xfrm>
            <a:off x="9654319" y="5257965"/>
            <a:ext cx="833451" cy="5963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E7F2195-2873-51F7-3EA8-3EFC0F62668B}"/>
                  </a:ext>
                </a:extLst>
              </p14:cNvPr>
              <p14:cNvContentPartPr/>
              <p14:nvPr/>
            </p14:nvContentPartPr>
            <p14:xfrm>
              <a:off x="6875383" y="1549004"/>
              <a:ext cx="509760" cy="190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E7F2195-2873-51F7-3EA8-3EFC0F6266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21743" y="1441364"/>
                <a:ext cx="6174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E8BCF8D0-77C5-F0C8-61F8-F21973609B45}"/>
                  </a:ext>
                </a:extLst>
              </p14:cNvPr>
              <p14:cNvContentPartPr/>
              <p14:nvPr/>
            </p14:nvContentPartPr>
            <p14:xfrm>
              <a:off x="4244186" y="2106533"/>
              <a:ext cx="360" cy="3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E8BCF8D0-77C5-F0C8-61F8-F21973609B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90186" y="199853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0F6A9A8B-9110-F4BC-5098-4654BAE162CB}"/>
                  </a:ext>
                </a:extLst>
              </p14:cNvPr>
              <p14:cNvContentPartPr/>
              <p14:nvPr/>
            </p14:nvContentPartPr>
            <p14:xfrm>
              <a:off x="1223366" y="1064573"/>
              <a:ext cx="360" cy="3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0F6A9A8B-9110-F4BC-5098-4654BAE162C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69366" y="95693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38E9842-CD35-8C95-8E44-F255459F7446}"/>
                  </a:ext>
                </a:extLst>
              </p14:cNvPr>
              <p14:cNvContentPartPr/>
              <p14:nvPr/>
            </p14:nvContentPartPr>
            <p14:xfrm>
              <a:off x="6183000" y="4835338"/>
              <a:ext cx="853560" cy="169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38E9842-CD35-8C95-8E44-F255459F744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29360" y="4727698"/>
                <a:ext cx="96120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9714D12F-77EB-B23B-5740-B318246FF95D}"/>
                  </a:ext>
                </a:extLst>
              </p14:cNvPr>
              <p14:cNvContentPartPr/>
              <p14:nvPr/>
            </p14:nvContentPartPr>
            <p14:xfrm>
              <a:off x="3930480" y="2348818"/>
              <a:ext cx="128520" cy="57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9714D12F-77EB-B23B-5740-B318246FF95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76840" y="2240818"/>
                <a:ext cx="2361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7E6078C6-2E2F-EFD2-1A5D-9788C0422A17}"/>
                  </a:ext>
                </a:extLst>
              </p14:cNvPr>
              <p14:cNvContentPartPr/>
              <p14:nvPr/>
            </p14:nvContentPartPr>
            <p14:xfrm>
              <a:off x="3099960" y="2393458"/>
              <a:ext cx="128520" cy="115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7E6078C6-2E2F-EFD2-1A5D-9788C0422A1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45960" y="2285458"/>
                <a:ext cx="2361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8E8CA50-9AAE-336E-2CA1-D9821631340A}"/>
                  </a:ext>
                </a:extLst>
              </p14:cNvPr>
              <p14:cNvContentPartPr/>
              <p14:nvPr/>
            </p14:nvContentPartPr>
            <p14:xfrm>
              <a:off x="2224440" y="2398858"/>
              <a:ext cx="150840" cy="115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8E8CA50-9AAE-336E-2CA1-D9821631340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70800" y="2291218"/>
                <a:ext cx="2584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BE779407-DA52-69D7-6FCC-EF16CE958111}"/>
                  </a:ext>
                </a:extLst>
              </p14:cNvPr>
              <p14:cNvContentPartPr/>
              <p14:nvPr/>
            </p14:nvContentPartPr>
            <p14:xfrm>
              <a:off x="1304640" y="2376538"/>
              <a:ext cx="156600" cy="115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BE779407-DA52-69D7-6FCC-EF16CE95811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50640" y="2268898"/>
                <a:ext cx="2642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2B0C3A16-C4EC-827A-5B57-E6FA719F6F57}"/>
                  </a:ext>
                </a:extLst>
              </p14:cNvPr>
              <p14:cNvContentPartPr/>
              <p14:nvPr/>
            </p14:nvContentPartPr>
            <p14:xfrm>
              <a:off x="7348320" y="1930498"/>
              <a:ext cx="602640" cy="226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2B0C3A16-C4EC-827A-5B57-E6FA719F6F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94680" y="1822858"/>
                <a:ext cx="7102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5F9AEBE4-D89E-F83F-9BE1-45E8E3BDB112}"/>
                  </a:ext>
                </a:extLst>
              </p14:cNvPr>
              <p14:cNvContentPartPr/>
              <p14:nvPr/>
            </p14:nvContentPartPr>
            <p14:xfrm>
              <a:off x="2279131" y="2106533"/>
              <a:ext cx="360" cy="3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5F9AEBE4-D89E-F83F-9BE1-45E8E3BDB11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25131" y="199853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B15F412B-B8E6-DFC1-691B-5AD7C946F10C}"/>
                  </a:ext>
                </a:extLst>
              </p14:cNvPr>
              <p14:cNvContentPartPr/>
              <p14:nvPr/>
            </p14:nvContentPartPr>
            <p14:xfrm>
              <a:off x="4561171" y="1159733"/>
              <a:ext cx="360" cy="3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B15F412B-B8E6-DFC1-691B-5AD7C946F1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507171" y="1051733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Ellipse 10">
            <a:extLst>
              <a:ext uri="{FF2B5EF4-FFF2-40B4-BE49-F238E27FC236}">
                <a16:creationId xmlns:a16="http://schemas.microsoft.com/office/drawing/2014/main" id="{55A72565-4BF4-4BF0-ADA3-67C5E97F682C}"/>
              </a:ext>
            </a:extLst>
          </p:cNvPr>
          <p:cNvSpPr/>
          <p:nvPr/>
        </p:nvSpPr>
        <p:spPr>
          <a:xfrm>
            <a:off x="4554083" y="1946090"/>
            <a:ext cx="294364" cy="1197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198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FCDF938-F915-1958-7C10-C619CBB1A3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7" b="2742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8A2EED3-E753-C8C2-A222-7FB8E4E62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983" y="0"/>
            <a:ext cx="6492068" cy="223864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de-DE" sz="4200" dirty="0"/>
              <a:t>2.Didaktisch- methodische Überlegungen </a:t>
            </a:r>
            <a:br>
              <a:rPr lang="de-DE" sz="4200" dirty="0"/>
            </a:br>
            <a:endParaRPr lang="en-US" sz="4200" dirty="0">
              <a:solidFill>
                <a:srgbClr val="FFFF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96C985-15D8-B81E-87FB-F80863E9E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745" y="1725317"/>
            <a:ext cx="5846305" cy="5132683"/>
          </a:xfr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indent="0">
              <a:buNone/>
            </a:pPr>
            <a:r>
              <a:rPr lang="de-DE" sz="6200" u="sng" dirty="0"/>
              <a:t>2.1 Umgangsmöglichkeiten</a:t>
            </a:r>
            <a:r>
              <a:rPr lang="de-DE" sz="6200" dirty="0"/>
              <a:t> </a:t>
            </a:r>
          </a:p>
          <a:p>
            <a:r>
              <a:rPr lang="de-DE" sz="6200" dirty="0"/>
              <a:t>Szenisches Spiel -&gt; Sankt Martin </a:t>
            </a:r>
          </a:p>
          <a:p>
            <a:r>
              <a:rPr lang="de-DE" sz="6200" dirty="0"/>
              <a:t>Laternenumzug</a:t>
            </a:r>
          </a:p>
          <a:p>
            <a:r>
              <a:rPr lang="de-DE" sz="6200" dirty="0"/>
              <a:t>Harmonie (Akkorde) mit Instrumenten nachspielen</a:t>
            </a:r>
          </a:p>
          <a:p>
            <a:pPr marL="0" indent="0">
              <a:buNone/>
            </a:pPr>
            <a:endParaRPr lang="de-DE" sz="6200" dirty="0"/>
          </a:p>
          <a:p>
            <a:pPr marL="0" indent="0">
              <a:buNone/>
            </a:pPr>
            <a:r>
              <a:rPr lang="de-DE" sz="6200" u="sng" dirty="0"/>
              <a:t>2.2 Fazit </a:t>
            </a:r>
          </a:p>
          <a:p>
            <a:r>
              <a:rPr lang="de-DE" sz="6200" dirty="0"/>
              <a:t> Das Lied eignet sich für die Klassenstufe 3/4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6200" dirty="0"/>
              <a:t>Thematik ist im Lehrplan vorhanden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6200" dirty="0"/>
              <a:t>Tonumfang</a:t>
            </a:r>
          </a:p>
          <a:p>
            <a:pPr marL="0" indent="0">
              <a:buNone/>
            </a:pPr>
            <a:endParaRPr lang="de-DE" sz="6200" dirty="0"/>
          </a:p>
          <a:p>
            <a:pPr marL="0" indent="0">
              <a:buNone/>
            </a:pPr>
            <a:r>
              <a:rPr lang="de-DE" sz="6200" u="sng" dirty="0"/>
              <a:t>Wir haben das Lied gewählt, weil:</a:t>
            </a:r>
          </a:p>
          <a:p>
            <a:pPr>
              <a:buFont typeface="Wingdings" pitchFamily="2" charset="2"/>
              <a:buChar char="Ø"/>
            </a:pPr>
            <a:r>
              <a:rPr lang="de-DE" sz="6200" dirty="0"/>
              <a:t>Es ein Herbstlied ist (noch nicht so bekannt, neuer) </a:t>
            </a:r>
          </a:p>
          <a:p>
            <a:pPr>
              <a:buFont typeface="Wingdings" pitchFamily="2" charset="2"/>
              <a:buChar char="Ø"/>
            </a:pPr>
            <a:r>
              <a:rPr lang="de-DE" sz="6200" dirty="0"/>
              <a:t> Fachübergreifend nutzbar ist </a:t>
            </a:r>
          </a:p>
          <a:p>
            <a:pPr>
              <a:buFont typeface="Wingdings" pitchFamily="2" charset="2"/>
              <a:buChar char="Ø"/>
            </a:pPr>
            <a:endParaRPr lang="de-DE" sz="6200" dirty="0"/>
          </a:p>
          <a:p>
            <a:pPr marL="0" indent="0" algn="ctr"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A4B6D04-AA56-E213-8DB7-926B57C22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2" y="241531"/>
            <a:ext cx="4324521" cy="61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43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850B454-16A4-1F80-7EB0-E32C45A35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2" b="2742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85B6B23-E0A2-BE88-D627-3F64BFC05B6D}"/>
              </a:ext>
            </a:extLst>
          </p:cNvPr>
          <p:cNvSpPr txBox="1"/>
          <p:nvPr/>
        </p:nvSpPr>
        <p:spPr>
          <a:xfrm>
            <a:off x="2985632" y="437541"/>
            <a:ext cx="6220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200" dirty="0">
                <a:solidFill>
                  <a:schemeClr val="bg1"/>
                </a:solidFill>
              </a:rPr>
              <a:t>3. Bildverzeichnis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0676C90-E660-1DFC-3629-B5D5CE19266B}"/>
              </a:ext>
            </a:extLst>
          </p:cNvPr>
          <p:cNvSpPr txBox="1"/>
          <p:nvPr/>
        </p:nvSpPr>
        <p:spPr>
          <a:xfrm>
            <a:off x="2081581" y="2352409"/>
            <a:ext cx="80288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http://lichterkinder-musik.de/wp-content/uploads/2015/03/Lichterkinder-Text-und-Noten.pdf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https://www.logopaedie-susanne-schmitt.de/laternen-basteln-im-herbst-2013/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https://www.pinterest.de/pin/92746073564887621/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https://ideenreise-blog.de/wp-content/uploads/2014/08/Festkreis.jpg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https://i.pinimg.com/originals/b3/4f/78/b34f781706b1db7c89469b0fc62c9eea.jpg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https://image.brigitte.de/12212770/t/s-/v4/w1440/r1.7778/-/laternen-diy.jpg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Office PowerPoint</Application>
  <PresentationFormat>Breitbild</PresentationFormat>
  <Paragraphs>64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Castellar</vt:lpstr>
      <vt:lpstr>Wingdings</vt:lpstr>
      <vt:lpstr>Office</vt:lpstr>
      <vt:lpstr>Lichterkinder </vt:lpstr>
      <vt:lpstr>1.1 Thematische Ausrichtung </vt:lpstr>
      <vt:lpstr>1.1 Thematische Ausrichtung  </vt:lpstr>
      <vt:lpstr>1.1 Liedstruktur: inhaltlich-musikalischer Aspekt </vt:lpstr>
      <vt:lpstr>1.1 Liedstruktur: inhaltlich-musikalischer Aspekt </vt:lpstr>
      <vt:lpstr>2.Didaktisch- methodische Überlegungen 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Lichterkinder</dc:title>
  <dc:creator>Anna Kiara Friedrich</dc:creator>
  <cp:lastModifiedBy>Judith Behrends</cp:lastModifiedBy>
  <cp:revision>11</cp:revision>
  <dcterms:created xsi:type="dcterms:W3CDTF">2023-11-17T11:26:58Z</dcterms:created>
  <dcterms:modified xsi:type="dcterms:W3CDTF">2023-11-22T13:52:57Z</dcterms:modified>
</cp:coreProperties>
</file>